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73" r:id="rId2"/>
    <p:sldId id="256" r:id="rId3"/>
    <p:sldId id="257" r:id="rId4"/>
    <p:sldId id="258" r:id="rId5"/>
    <p:sldId id="259" r:id="rId6"/>
    <p:sldId id="262" r:id="rId7"/>
    <p:sldId id="274" r:id="rId8"/>
    <p:sldId id="263" r:id="rId9"/>
    <p:sldId id="264" r:id="rId10"/>
    <p:sldId id="271" r:id="rId11"/>
    <p:sldId id="272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5143500" type="screen16x9"/>
  <p:notesSz cx="6858000" cy="9144000"/>
  <p:embeddedFontLst>
    <p:embeddedFont>
      <p:font typeface="Nunito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BB3E8F-6689-45BA-A3FA-1C6D59ABCF4B}">
  <a:tblStyle styleId="{81BB3E8F-6689-45BA-A3FA-1C6D59ABCF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800"/>
              <a:buNone/>
              <a:defRPr sz="3800"/>
            </a:lvl1pPr>
            <a:lvl2pPr lvl="1" algn="ctr">
              <a:spcBef>
                <a:spcPts val="0"/>
              </a:spcBef>
              <a:buSzPts val="3800"/>
              <a:buNone/>
              <a:defRPr sz="3800"/>
            </a:lvl2pPr>
            <a:lvl3pPr lvl="2" algn="ctr">
              <a:spcBef>
                <a:spcPts val="0"/>
              </a:spcBef>
              <a:buSzPts val="3800"/>
              <a:buNone/>
              <a:defRPr sz="3800"/>
            </a:lvl3pPr>
            <a:lvl4pPr lvl="3" algn="ctr">
              <a:spcBef>
                <a:spcPts val="0"/>
              </a:spcBef>
              <a:buSzPts val="3800"/>
              <a:buNone/>
              <a:defRPr sz="3800"/>
            </a:lvl4pPr>
            <a:lvl5pPr lvl="4" algn="ctr">
              <a:spcBef>
                <a:spcPts val="0"/>
              </a:spcBef>
              <a:buSzPts val="3800"/>
              <a:buNone/>
              <a:defRPr sz="3800"/>
            </a:lvl5pPr>
            <a:lvl6pPr lvl="5" algn="ctr">
              <a:spcBef>
                <a:spcPts val="0"/>
              </a:spcBef>
              <a:buSzPts val="3800"/>
              <a:buNone/>
              <a:defRPr sz="3800"/>
            </a:lvl6pPr>
            <a:lvl7pPr lvl="6" algn="ctr">
              <a:spcBef>
                <a:spcPts val="0"/>
              </a:spcBef>
              <a:buSzPts val="3800"/>
              <a:buNone/>
              <a:defRPr sz="3800"/>
            </a:lvl7pPr>
            <a:lvl8pPr lvl="7" algn="ctr">
              <a:spcBef>
                <a:spcPts val="0"/>
              </a:spcBef>
              <a:buSzPts val="3800"/>
              <a:buNone/>
              <a:defRPr sz="3800"/>
            </a:lvl8pPr>
            <a:lvl9pPr lvl="8" algn="ctr">
              <a:spcBef>
                <a:spcPts val="0"/>
              </a:spcBef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200"/>
              <a:buNone/>
              <a:defRPr sz="3200"/>
            </a:lvl1pPr>
            <a:lvl2pPr lvl="1" algn="ctr">
              <a:spcBef>
                <a:spcPts val="0"/>
              </a:spcBef>
              <a:buSzPts val="3200"/>
              <a:buNone/>
              <a:defRPr sz="3200"/>
            </a:lvl2pPr>
            <a:lvl3pPr lvl="2" algn="ctr">
              <a:spcBef>
                <a:spcPts val="0"/>
              </a:spcBef>
              <a:buSzPts val="3200"/>
              <a:buNone/>
              <a:defRPr sz="3200"/>
            </a:lvl3pPr>
            <a:lvl4pPr lvl="3" algn="ctr">
              <a:spcBef>
                <a:spcPts val="0"/>
              </a:spcBef>
              <a:buSzPts val="3200"/>
              <a:buNone/>
              <a:defRPr sz="3200"/>
            </a:lvl4pPr>
            <a:lvl5pPr lvl="4" algn="ctr">
              <a:spcBef>
                <a:spcPts val="0"/>
              </a:spcBef>
              <a:buSzPts val="3200"/>
              <a:buNone/>
              <a:defRPr sz="3200"/>
            </a:lvl5pPr>
            <a:lvl6pPr lvl="5" algn="ctr">
              <a:spcBef>
                <a:spcPts val="0"/>
              </a:spcBef>
              <a:buSzPts val="3200"/>
              <a:buNone/>
              <a:defRPr sz="3200"/>
            </a:lvl6pPr>
            <a:lvl7pPr lvl="6" algn="ctr">
              <a:spcBef>
                <a:spcPts val="0"/>
              </a:spcBef>
              <a:buSzPts val="3200"/>
              <a:buNone/>
              <a:defRPr sz="3200"/>
            </a:lvl7pPr>
            <a:lvl8pPr lvl="7" algn="ctr">
              <a:spcBef>
                <a:spcPts val="0"/>
              </a:spcBef>
              <a:buSzPts val="3200"/>
              <a:buNone/>
              <a:defRPr sz="3200"/>
            </a:lvl8pPr>
            <a:lvl9pPr lvl="8" algn="ctr">
              <a:spcBef>
                <a:spcPts val="0"/>
              </a:spcBef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300"/>
              <a:buChar char="●"/>
              <a:defRPr/>
            </a:lvl1pPr>
            <a:lvl2pPr lvl="1" algn="ctr">
              <a:spcBef>
                <a:spcPts val="0"/>
              </a:spcBef>
              <a:buSzPts val="1100"/>
              <a:buChar char="○"/>
              <a:defRPr/>
            </a:lvl2pPr>
            <a:lvl3pPr lvl="2" algn="ctr">
              <a:spcBef>
                <a:spcPts val="0"/>
              </a:spcBef>
              <a:buSzPts val="1100"/>
              <a:buChar char="■"/>
              <a:defRPr/>
            </a:lvl3pPr>
            <a:lvl4pPr lvl="3" algn="ctr">
              <a:spcBef>
                <a:spcPts val="0"/>
              </a:spcBef>
              <a:buSzPts val="1100"/>
              <a:buChar char="●"/>
              <a:defRPr/>
            </a:lvl4pPr>
            <a:lvl5pPr lvl="4" algn="ctr">
              <a:spcBef>
                <a:spcPts val="0"/>
              </a:spcBef>
              <a:buSzPts val="1100"/>
              <a:buChar char="○"/>
              <a:defRPr/>
            </a:lvl5pPr>
            <a:lvl6pPr lvl="5" algn="ctr">
              <a:spcBef>
                <a:spcPts val="0"/>
              </a:spcBef>
              <a:buSzPts val="1100"/>
              <a:buChar char="■"/>
              <a:defRPr/>
            </a:lvl6pPr>
            <a:lvl7pPr lvl="6" algn="ctr">
              <a:spcBef>
                <a:spcPts val="0"/>
              </a:spcBef>
              <a:buSzPts val="1100"/>
              <a:buChar char="●"/>
              <a:defRPr/>
            </a:lvl7pPr>
            <a:lvl8pPr lvl="7" algn="ctr">
              <a:spcBef>
                <a:spcPts val="0"/>
              </a:spcBef>
              <a:buSzPts val="1100"/>
              <a:buChar char="○"/>
              <a:defRPr/>
            </a:lvl8pPr>
            <a:lvl9pPr lvl="8" algn="ctr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lang="en" sz="1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lifesupport.fcps.net/fayette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ifesupport.fcps.net/fayett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Parents Registering and Logging into EOS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 Go to </a:t>
            </a:r>
            <a:r>
              <a:rPr lang="en-US" u="sng" dirty="0">
                <a:hlinkClick r:id="rId2"/>
              </a:rPr>
              <a:t>https://lifesupport.fcps.net/fayette</a:t>
            </a:r>
            <a:r>
              <a:rPr lang="en-US" dirty="0"/>
              <a:t> and click on Register.</a:t>
            </a:r>
          </a:p>
          <a:p>
            <a:r>
              <a:rPr lang="en-US" dirty="0"/>
              <a:t>2.  Fill out the form and click </a:t>
            </a:r>
            <a:r>
              <a:rPr lang="en-US" dirty="0" smtClean="0"/>
              <a:t>Register.</a:t>
            </a:r>
            <a:endParaRPr lang="en-US" dirty="0"/>
          </a:p>
          <a:p>
            <a:r>
              <a:rPr lang="en-US" dirty="0"/>
              <a:t>3.  Check your email for an item from </a:t>
            </a:r>
            <a:r>
              <a:rPr lang="en-US" dirty="0" err="1"/>
              <a:t>eOS</a:t>
            </a:r>
            <a:r>
              <a:rPr lang="en-US" dirty="0"/>
              <a:t> (email expires in 1 hour).</a:t>
            </a:r>
          </a:p>
          <a:p>
            <a:r>
              <a:rPr lang="en-US" dirty="0"/>
              <a:t>4.  Click the link in the email to finish your registration (by setting your password).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 smtClean="0"/>
              <a:t>STUDENT </a:t>
            </a:r>
            <a:r>
              <a:rPr lang="en" dirty="0"/>
              <a:t>VIEW: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dirty="0"/>
              <a:t>LOGGING INTO AND USING “eOS”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55375" y="241825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419100">
              <a:spcBef>
                <a:spcPts val="0"/>
              </a:spcBef>
              <a:buSzPts val="3000"/>
              <a:buAutoNum type="arabicPeriod"/>
            </a:pPr>
            <a:r>
              <a:rPr lang="en"/>
              <a:t>Go to: lifesupport.fpcs.net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728975" y="494425"/>
            <a:ext cx="2091300" cy="4097700"/>
          </a:xfrm>
          <a:prstGeom prst="rect">
            <a:avLst/>
          </a:prstGeom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800" b="1"/>
              <a:t>2. Click “Fayette Login”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1800" b="1"/>
              <a:t>3. Login using your FCPS student email and the same password you use to login to the school computers/Google Drive.</a:t>
            </a:r>
          </a:p>
        </p:txBody>
      </p:sp>
      <p:pic>
        <p:nvPicPr>
          <p:cNvPr id="135" name="Shape 135" descr="Screen Shot 2017-10-06 at 2.49.4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925" y="897325"/>
            <a:ext cx="6002050" cy="3694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36" name="Shape 136"/>
          <p:cNvSpPr/>
          <p:nvPr/>
        </p:nvSpPr>
        <p:spPr>
          <a:xfrm>
            <a:off x="5177456" y="1117739"/>
            <a:ext cx="1161825" cy="928825"/>
          </a:xfrm>
          <a:custGeom>
            <a:avLst/>
            <a:gdLst/>
            <a:ahLst/>
            <a:cxnLst/>
            <a:rect l="0" t="0" r="0" b="0"/>
            <a:pathLst>
              <a:path w="46473" h="37153" extrusionOk="0">
                <a:moveTo>
                  <a:pt x="2209" y="6599"/>
                </a:moveTo>
                <a:cubicBezTo>
                  <a:pt x="9663" y="-3565"/>
                  <a:pt x="28843" y="-299"/>
                  <a:pt x="40010" y="5549"/>
                </a:cubicBezTo>
                <a:cubicBezTo>
                  <a:pt x="42304" y="6750"/>
                  <a:pt x="45884" y="7543"/>
                  <a:pt x="46310" y="10099"/>
                </a:cubicBezTo>
                <a:cubicBezTo>
                  <a:pt x="46962" y="14013"/>
                  <a:pt x="43513" y="17584"/>
                  <a:pt x="41410" y="20950"/>
                </a:cubicBezTo>
                <a:cubicBezTo>
                  <a:pt x="36178" y="29319"/>
                  <a:pt x="26395" y="37869"/>
                  <a:pt x="16559" y="37050"/>
                </a:cubicBezTo>
                <a:cubicBezTo>
                  <a:pt x="10966" y="36583"/>
                  <a:pt x="8122" y="29469"/>
                  <a:pt x="5009" y="24800"/>
                </a:cubicBezTo>
                <a:cubicBezTo>
                  <a:pt x="2088" y="20419"/>
                  <a:pt x="-2213" y="13121"/>
                  <a:pt x="1509" y="9399"/>
                </a:cubicBezTo>
              </a:path>
            </a:pathLst>
          </a:custGeom>
          <a:noFill/>
          <a:ln w="76200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325900" y="129225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This is the dashboard. Here you see your employability over time.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43" name="Shape 143" descr="Screen Shot 2017-10-06 at 2.58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425" y="1213925"/>
            <a:ext cx="6609824" cy="3658025"/>
          </a:xfrm>
          <a:prstGeom prst="rect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4" name="Shape 144"/>
          <p:cNvSpPr/>
          <p:nvPr/>
        </p:nvSpPr>
        <p:spPr>
          <a:xfrm>
            <a:off x="6904205" y="1253236"/>
            <a:ext cx="625175" cy="173350"/>
          </a:xfrm>
          <a:custGeom>
            <a:avLst/>
            <a:gdLst/>
            <a:ahLst/>
            <a:cxnLst/>
            <a:rect l="0" t="0" r="0" b="0"/>
            <a:pathLst>
              <a:path w="25007" h="6934" extrusionOk="0">
                <a:moveTo>
                  <a:pt x="3491" y="2230"/>
                </a:moveTo>
                <a:cubicBezTo>
                  <a:pt x="7107" y="2230"/>
                  <a:pt x="10737" y="2543"/>
                  <a:pt x="14341" y="2230"/>
                </a:cubicBezTo>
                <a:cubicBezTo>
                  <a:pt x="14707" y="2198"/>
                  <a:pt x="21110" y="949"/>
                  <a:pt x="20991" y="830"/>
                </a:cubicBezTo>
                <a:cubicBezTo>
                  <a:pt x="19970" y="-190"/>
                  <a:pt x="18206" y="1596"/>
                  <a:pt x="16791" y="1880"/>
                </a:cubicBezTo>
                <a:cubicBezTo>
                  <a:pt x="12556" y="2726"/>
                  <a:pt x="8159" y="2230"/>
                  <a:pt x="3841" y="2230"/>
                </a:cubicBezTo>
                <a:cubicBezTo>
                  <a:pt x="3024" y="2230"/>
                  <a:pt x="937" y="2909"/>
                  <a:pt x="1391" y="2230"/>
                </a:cubicBezTo>
                <a:cubicBezTo>
                  <a:pt x="3535" y="-986"/>
                  <a:pt x="9077" y="1051"/>
                  <a:pt x="12941" y="1180"/>
                </a:cubicBezTo>
                <a:cubicBezTo>
                  <a:pt x="16572" y="1301"/>
                  <a:pt x="23078" y="-1333"/>
                  <a:pt x="23791" y="2230"/>
                </a:cubicBezTo>
                <a:cubicBezTo>
                  <a:pt x="24468" y="5617"/>
                  <a:pt x="17066" y="4776"/>
                  <a:pt x="13641" y="4330"/>
                </a:cubicBezTo>
                <a:cubicBezTo>
                  <a:pt x="10859" y="3967"/>
                  <a:pt x="5591" y="4684"/>
                  <a:pt x="5591" y="1880"/>
                </a:cubicBezTo>
                <a:cubicBezTo>
                  <a:pt x="5591" y="345"/>
                  <a:pt x="8608" y="1252"/>
                  <a:pt x="10141" y="1180"/>
                </a:cubicBezTo>
                <a:cubicBezTo>
                  <a:pt x="13871" y="1002"/>
                  <a:pt x="17605" y="830"/>
                  <a:pt x="21341" y="830"/>
                </a:cubicBezTo>
                <a:cubicBezTo>
                  <a:pt x="22274" y="830"/>
                  <a:pt x="25007" y="483"/>
                  <a:pt x="24141" y="830"/>
                </a:cubicBezTo>
                <a:cubicBezTo>
                  <a:pt x="18334" y="3152"/>
                  <a:pt x="11446" y="1434"/>
                  <a:pt x="5591" y="3630"/>
                </a:cubicBezTo>
                <a:cubicBezTo>
                  <a:pt x="5224" y="3767"/>
                  <a:pt x="4499" y="3980"/>
                  <a:pt x="4891" y="3980"/>
                </a:cubicBezTo>
                <a:cubicBezTo>
                  <a:pt x="8392" y="3980"/>
                  <a:pt x="11904" y="3962"/>
                  <a:pt x="15391" y="3630"/>
                </a:cubicBezTo>
                <a:cubicBezTo>
                  <a:pt x="17306" y="3447"/>
                  <a:pt x="22877" y="2607"/>
                  <a:pt x="20991" y="2230"/>
                </a:cubicBezTo>
                <a:cubicBezTo>
                  <a:pt x="16872" y="1406"/>
                  <a:pt x="12558" y="1709"/>
                  <a:pt x="8391" y="2230"/>
                </a:cubicBezTo>
                <a:cubicBezTo>
                  <a:pt x="6304" y="2490"/>
                  <a:pt x="4194" y="1880"/>
                  <a:pt x="2091" y="1880"/>
                </a:cubicBezTo>
                <a:cubicBezTo>
                  <a:pt x="1216" y="1880"/>
                  <a:pt x="-441" y="2271"/>
                  <a:pt x="341" y="1880"/>
                </a:cubicBezTo>
                <a:cubicBezTo>
                  <a:pt x="4516" y="-207"/>
                  <a:pt x="9680" y="1271"/>
                  <a:pt x="14341" y="1530"/>
                </a:cubicBezTo>
                <a:cubicBezTo>
                  <a:pt x="16092" y="1627"/>
                  <a:pt x="17857" y="1446"/>
                  <a:pt x="19591" y="1180"/>
                </a:cubicBezTo>
                <a:cubicBezTo>
                  <a:pt x="20643" y="1018"/>
                  <a:pt x="22167" y="-122"/>
                  <a:pt x="21691" y="830"/>
                </a:cubicBezTo>
                <a:cubicBezTo>
                  <a:pt x="19598" y="5015"/>
                  <a:pt x="12370" y="1880"/>
                  <a:pt x="7691" y="1880"/>
                </a:cubicBezTo>
                <a:cubicBezTo>
                  <a:pt x="5707" y="1880"/>
                  <a:pt x="-100" y="1143"/>
                  <a:pt x="1741" y="1880"/>
                </a:cubicBezTo>
                <a:cubicBezTo>
                  <a:pt x="4997" y="3182"/>
                  <a:pt x="8740" y="2798"/>
                  <a:pt x="12241" y="2580"/>
                </a:cubicBezTo>
                <a:cubicBezTo>
                  <a:pt x="13643" y="2492"/>
                  <a:pt x="17791" y="2615"/>
                  <a:pt x="16441" y="2230"/>
                </a:cubicBezTo>
                <a:cubicBezTo>
                  <a:pt x="13180" y="1298"/>
                  <a:pt x="9601" y="2194"/>
                  <a:pt x="6291" y="2930"/>
                </a:cubicBezTo>
                <a:cubicBezTo>
                  <a:pt x="4354" y="3360"/>
                  <a:pt x="-1432" y="3816"/>
                  <a:pt x="341" y="2930"/>
                </a:cubicBezTo>
                <a:cubicBezTo>
                  <a:pt x="5213" y="493"/>
                  <a:pt x="11023" y="700"/>
                  <a:pt x="16441" y="130"/>
                </a:cubicBezTo>
                <a:cubicBezTo>
                  <a:pt x="18902" y="-129"/>
                  <a:pt x="26075" y="228"/>
                  <a:pt x="23791" y="1180"/>
                </a:cubicBezTo>
                <a:cubicBezTo>
                  <a:pt x="19685" y="2890"/>
                  <a:pt x="14933" y="2441"/>
                  <a:pt x="10491" y="2230"/>
                </a:cubicBezTo>
                <a:cubicBezTo>
                  <a:pt x="8380" y="2129"/>
                  <a:pt x="3246" y="3419"/>
                  <a:pt x="4191" y="1530"/>
                </a:cubicBezTo>
                <a:cubicBezTo>
                  <a:pt x="4975" y="-38"/>
                  <a:pt x="7687" y="1180"/>
                  <a:pt x="9441" y="1180"/>
                </a:cubicBezTo>
                <a:cubicBezTo>
                  <a:pt x="13629" y="1180"/>
                  <a:pt x="24843" y="1221"/>
                  <a:pt x="21691" y="3980"/>
                </a:cubicBezTo>
                <a:cubicBezTo>
                  <a:pt x="16674" y="8369"/>
                  <a:pt x="8208" y="6996"/>
                  <a:pt x="1741" y="5380"/>
                </a:cubicBezTo>
                <a:cubicBezTo>
                  <a:pt x="586" y="5091"/>
                  <a:pt x="4051" y="4680"/>
                  <a:pt x="5241" y="4680"/>
                </a:cubicBezTo>
                <a:cubicBezTo>
                  <a:pt x="8748" y="4680"/>
                  <a:pt x="13260" y="7860"/>
                  <a:pt x="15741" y="5380"/>
                </a:cubicBezTo>
                <a:cubicBezTo>
                  <a:pt x="18604" y="2516"/>
                  <a:pt x="6704" y="66"/>
                  <a:pt x="3841" y="2930"/>
                </a:cubicBezTo>
                <a:cubicBezTo>
                  <a:pt x="3181" y="3589"/>
                  <a:pt x="5750" y="3208"/>
                  <a:pt x="6641" y="2930"/>
                </a:cubicBezTo>
                <a:cubicBezTo>
                  <a:pt x="9776" y="1950"/>
                  <a:pt x="13155" y="1880"/>
                  <a:pt x="16441" y="188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512900" y="399325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If you scroll down you see your employability scores for each class. 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151" name="Shape 151" descr="Screen Shot 2017-10-06 at 2.59.0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025" y="1353925"/>
            <a:ext cx="7646619" cy="335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252750" y="20265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/>
              <a:t>When do teachers deduct employability points?</a:t>
            </a:r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aphicFrame>
        <p:nvGraphicFramePr>
          <p:cNvPr id="172" name="Shape 172"/>
          <p:cNvGraphicFramePr/>
          <p:nvPr>
            <p:extLst>
              <p:ext uri="{D42A27DB-BD31-4B8C-83A1-F6EECF244321}">
                <p14:modId xmlns:p14="http://schemas.microsoft.com/office/powerpoint/2010/main" val="1355777252"/>
              </p:ext>
            </p:extLst>
          </p:nvPr>
        </p:nvGraphicFramePr>
        <p:xfrm>
          <a:off x="561900" y="1453575"/>
          <a:ext cx="7596600" cy="3189080"/>
        </p:xfrm>
        <a:graphic>
          <a:graphicData uri="http://schemas.openxmlformats.org/drawingml/2006/table">
            <a:tbl>
              <a:tblPr>
                <a:noFill/>
                <a:tableStyleId>{81BB3E8F-6689-45BA-A3FA-1C6D59ABCF4B}</a:tableStyleId>
              </a:tblPr>
              <a:tblGrid>
                <a:gridCol w="253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425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100" b="1" dirty="0"/>
                        <a:t>Here are some common examples of </a:t>
                      </a:r>
                      <a:r>
                        <a:rPr lang="en" sz="1400" b="1" dirty="0"/>
                        <a:t>when to deduct </a:t>
                      </a:r>
                      <a:r>
                        <a:rPr lang="en" sz="1100" b="1" dirty="0"/>
                        <a:t>employability points. </a:t>
                      </a: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25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b="1" dirty="0" smtClean="0"/>
                        <a:t>Prepared to Perform</a:t>
                      </a:r>
                      <a:endParaRPr lang="en" sz="11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b="1" dirty="0" smtClean="0"/>
                        <a:t>Respectful to Self,</a:t>
                      </a:r>
                      <a:r>
                        <a:rPr lang="en" sz="1100" b="1" baseline="0" dirty="0" smtClean="0"/>
                        <a:t> Peers, and Teacher</a:t>
                      </a:r>
                      <a:endParaRPr lang="en" sz="11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On-task</a:t>
                      </a:r>
                      <a:endParaRPr lang="en-US" sz="1100" b="1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3375">
                <a:tc>
                  <a:txBody>
                    <a:bodyPr/>
                    <a:lstStyle/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dirty="0" smtClean="0"/>
                        <a:t>Student arrives to Band major without having practiced their music</a:t>
                      </a:r>
                    </a:p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dirty="0" smtClean="0"/>
                        <a:t>Student arrives to an academic class without having read prepared chapter or completed</a:t>
                      </a:r>
                      <a:r>
                        <a:rPr lang="en" sz="1100" b="1" baseline="0" dirty="0" smtClean="0"/>
                        <a:t> a pre-reading sheet</a:t>
                      </a:r>
                    </a:p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baseline="0" dirty="0" smtClean="0"/>
                        <a:t>Student has a project due to present to the class, but left it at home</a:t>
                      </a:r>
                      <a:r>
                        <a:rPr lang="en" sz="1100" b="1" dirty="0" smtClean="0"/>
                        <a:t> </a:t>
                      </a:r>
                      <a:endParaRPr lang="en" sz="11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dirty="0" smtClean="0"/>
                        <a:t>Talking</a:t>
                      </a:r>
                      <a:r>
                        <a:rPr lang="en" sz="1100" b="1" baseline="0" dirty="0" smtClean="0"/>
                        <a:t> during instruction</a:t>
                      </a:r>
                    </a:p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baseline="0" dirty="0" smtClean="0"/>
                        <a:t>Calling out answers in class</a:t>
                      </a:r>
                    </a:p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baseline="0" dirty="0" smtClean="0"/>
                        <a:t>Cursing </a:t>
                      </a:r>
                    </a:p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baseline="0" dirty="0" smtClean="0"/>
                        <a:t>Verbal confrontations</a:t>
                      </a:r>
                    </a:p>
                    <a:p>
                      <a:pPr marL="330200" lvl="0" indent="-171450" rtl="0">
                        <a:spcBef>
                          <a:spcPts val="0"/>
                        </a:spcBef>
                        <a:buSzPts val="1100"/>
                        <a:buFont typeface="Arial" panose="020B0604020202020204" pitchFamily="34" charset="0"/>
                        <a:buChar char="•"/>
                      </a:pPr>
                      <a:r>
                        <a:rPr lang="en" sz="1100" b="1" baseline="0" dirty="0" smtClean="0"/>
                        <a:t>On phone without permission</a:t>
                      </a:r>
                      <a:endParaRPr lang="en" sz="11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 smtClean="0"/>
                        <a:t>Student</a:t>
                      </a:r>
                      <a:r>
                        <a:rPr lang="en-US" sz="1100" b="1" baseline="0" dirty="0" smtClean="0"/>
                        <a:t> is using phone with permission, but not working to complete the assigned task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baseline="0" dirty="0" smtClean="0"/>
                        <a:t>Student working on other class work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baseline="0" dirty="0" smtClean="0"/>
                        <a:t>Student is talking to a neighbor during seat work time  </a:t>
                      </a:r>
                      <a:endParaRPr lang="en-US" sz="1100" b="1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353568"/>
            <a:ext cx="7505700" cy="658368"/>
          </a:xfrm>
        </p:spPr>
        <p:txBody>
          <a:bodyPr/>
          <a:lstStyle/>
          <a:p>
            <a:r>
              <a:rPr lang="en-US" dirty="0" smtClean="0"/>
              <a:t>The Seven EOS Employability Skills Are: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292352"/>
            <a:ext cx="7505700" cy="3146373"/>
          </a:xfrm>
        </p:spPr>
        <p:txBody>
          <a:bodyPr/>
          <a:lstStyle/>
          <a:p>
            <a:pPr>
              <a:buNone/>
            </a:pPr>
            <a:r>
              <a:rPr lang="en-US" sz="1500" b="1" dirty="0" smtClean="0"/>
              <a:t>On Time</a:t>
            </a:r>
          </a:p>
          <a:p>
            <a:pPr>
              <a:buNone/>
            </a:pPr>
            <a:r>
              <a:rPr lang="en-US" sz="1500" b="1" dirty="0" smtClean="0"/>
              <a:t>On Task</a:t>
            </a:r>
          </a:p>
          <a:p>
            <a:pPr>
              <a:buNone/>
            </a:pPr>
            <a:r>
              <a:rPr lang="en-US" sz="1500" b="1" dirty="0" smtClean="0"/>
              <a:t>Prepared to Perform</a:t>
            </a:r>
          </a:p>
          <a:p>
            <a:pPr>
              <a:buNone/>
            </a:pPr>
            <a:r>
              <a:rPr lang="en-US" sz="1500" b="1" dirty="0" smtClean="0"/>
              <a:t>Organized</a:t>
            </a:r>
          </a:p>
          <a:p>
            <a:pPr>
              <a:buNone/>
            </a:pPr>
            <a:r>
              <a:rPr lang="en-US" sz="1500" b="1" dirty="0" smtClean="0"/>
              <a:t>Resourceful– seeks out resources and attempts to solve problems independently</a:t>
            </a:r>
          </a:p>
          <a:p>
            <a:pPr>
              <a:buNone/>
            </a:pPr>
            <a:r>
              <a:rPr lang="en-US" sz="1500" b="1" dirty="0" smtClean="0"/>
              <a:t>Responsible- takes ownership of items</a:t>
            </a:r>
          </a:p>
          <a:p>
            <a:pPr>
              <a:buNone/>
            </a:pPr>
            <a:r>
              <a:rPr lang="en-US" sz="1500" b="1" dirty="0" smtClean="0"/>
              <a:t>Respectful Interactions with Teachers and Peers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862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82375" y="20265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When do I get Focus Taps?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aphicFrame>
        <p:nvGraphicFramePr>
          <p:cNvPr id="179" name="Shape 179"/>
          <p:cNvGraphicFramePr/>
          <p:nvPr>
            <p:extLst>
              <p:ext uri="{D42A27DB-BD31-4B8C-83A1-F6EECF244321}">
                <p14:modId xmlns:p14="http://schemas.microsoft.com/office/powerpoint/2010/main" val="1906755636"/>
              </p:ext>
            </p:extLst>
          </p:nvPr>
        </p:nvGraphicFramePr>
        <p:xfrm>
          <a:off x="1308150" y="757075"/>
          <a:ext cx="6858000" cy="3784600"/>
        </p:xfrm>
        <a:graphic>
          <a:graphicData uri="http://schemas.openxmlformats.org/drawingml/2006/table">
            <a:tbl>
              <a:tblPr>
                <a:noFill/>
                <a:tableStyleId>{81BB3E8F-6689-45BA-A3FA-1C6D59ABCF4B}</a:tableStyleId>
              </a:tblPr>
              <a:tblGrid>
                <a:gridCol w="112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674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100" b="1" dirty="0"/>
                        <a:t>Here are some common examples of </a:t>
                      </a:r>
                      <a:r>
                        <a:rPr lang="en" sz="1100" b="1" dirty="0" smtClean="0"/>
                        <a:t>when negative </a:t>
                      </a:r>
                      <a:r>
                        <a:rPr lang="en" sz="1100" b="1" dirty="0"/>
                        <a:t>Focus </a:t>
                      </a:r>
                      <a:r>
                        <a:rPr lang="en" sz="1100" b="1" dirty="0" smtClean="0"/>
                        <a:t>Taps could occur.  T</a:t>
                      </a:r>
                      <a:r>
                        <a:rPr lang="en-US" sz="1100" b="1" dirty="0" smtClean="0"/>
                        <a:t>h</a:t>
                      </a:r>
                      <a:r>
                        <a:rPr lang="en" sz="1100" b="1" dirty="0" smtClean="0"/>
                        <a:t>ese</a:t>
                      </a:r>
                      <a:r>
                        <a:rPr lang="en" sz="1100" b="1" baseline="0" dirty="0" smtClean="0"/>
                        <a:t> Focus Taps are outside of the employability averages as they are reserved for </a:t>
                      </a:r>
                      <a:r>
                        <a:rPr lang="en" sz="1400" b="1" baseline="0" dirty="0" smtClean="0"/>
                        <a:t>transitions and incidences outside of the classroom.  </a:t>
                      </a:r>
                      <a:endParaRPr lang="en" sz="1400" b="1" dirty="0"/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692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Out of Area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-US" sz="1100" dirty="0" smtClean="0"/>
                        <a:t>Students</a:t>
                      </a:r>
                      <a:r>
                        <a:rPr lang="en-US" sz="1100" baseline="0" dirty="0" smtClean="0"/>
                        <a:t> have been asked not to use the elementary hallway before or after middle school lunch.  A teacher sees a student trying to go that direction and redirects them back down the MS hallway.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The next day, the same student attempts to go down the elementary hallway a second time.</a:t>
                      </a:r>
                      <a:r>
                        <a:rPr lang="en" sz="1100" baseline="0" dirty="0" smtClean="0"/>
                        <a:t>  At this point, the teacher lets that child know that they are receiving a negative focus tap for being out of area after being warned.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96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/>
                        <a:t>Disruptive Behavior: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Two</a:t>
                      </a:r>
                      <a:r>
                        <a:rPr lang="en" sz="1100" baseline="0" dirty="0" smtClean="0"/>
                        <a:t> students are walking through the hallway during class change and are making loud noises, banging on lockers, and generally being disruptively loud.  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These students could be given a negative focus tap</a:t>
                      </a:r>
                      <a:r>
                        <a:rPr lang="en" sz="1100" baseline="0" dirty="0" smtClean="0"/>
                        <a:t> or could be given a warning, pending the teacher’s preference.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951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Busses: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Students were warned via afternoon announcements and during homeroom,</a:t>
                      </a:r>
                      <a:r>
                        <a:rPr lang="en" sz="1100" baseline="0" dirty="0" smtClean="0"/>
                        <a:t> </a:t>
                      </a:r>
                      <a:r>
                        <a:rPr lang="en" sz="1100" dirty="0" smtClean="0"/>
                        <a:t>after a snowfall,</a:t>
                      </a:r>
                      <a:r>
                        <a:rPr lang="en" sz="1100" baseline="0" dirty="0" smtClean="0"/>
                        <a:t> not to make snowballs and throw them oustide after dismissal.  Two students are caught throwing snowballs at the end of the day.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buNone/>
                      </a:pPr>
                      <a:r>
                        <a:rPr lang="en" sz="1100" dirty="0" smtClean="0"/>
                        <a:t>These students</a:t>
                      </a:r>
                      <a:r>
                        <a:rPr lang="en" sz="1100" baseline="0" dirty="0" smtClean="0"/>
                        <a:t> would receive negative focus taps, as they had been warned clearly during announcements and by their homeroom teacher.  </a:t>
                      </a:r>
                      <a:endParaRPr lang="en" sz="11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260400" y="149075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POSITIVE FOCUS TAPS!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5342550" y="230275"/>
            <a:ext cx="30972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2000" dirty="0" smtClean="0"/>
              <a:t>Rewards and prizes will be given from our Positive Focus Taps data!</a:t>
            </a:r>
          </a:p>
          <a:p>
            <a:pPr marL="0" lvl="0" indent="0">
              <a:spcBef>
                <a:spcPts val="0"/>
              </a:spcBef>
              <a:buNone/>
            </a:pPr>
            <a:endParaRPr lang="en" sz="20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en" sz="2000" dirty="0" smtClean="0"/>
              <a:t>Additionally, students who maintain a 90% or above employability average in each of their classes will receive a reward each nine weeks!</a:t>
            </a:r>
            <a:endParaRPr lang="en" sz="2000" dirty="0"/>
          </a:p>
          <a:p>
            <a:pPr marL="0" lvl="0" indent="0">
              <a:spcBef>
                <a:spcPts val="0"/>
              </a:spcBef>
              <a:buNone/>
            </a:pPr>
            <a:endParaRPr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78541" y="1371600"/>
            <a:ext cx="40699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Students are also able to receive positive focus taps for the following:  </a:t>
            </a:r>
          </a:p>
          <a:p>
            <a:endParaRPr lang="en-US" dirty="0"/>
          </a:p>
          <a:p>
            <a:r>
              <a:rPr lang="en-US" b="1" dirty="0" smtClean="0"/>
              <a:t>Helping Others</a:t>
            </a:r>
          </a:p>
          <a:p>
            <a:endParaRPr lang="en-US" b="1" dirty="0"/>
          </a:p>
          <a:p>
            <a:r>
              <a:rPr lang="en-US" b="1" dirty="0" smtClean="0"/>
              <a:t>Going Above and Beyond</a:t>
            </a:r>
          </a:p>
          <a:p>
            <a:endParaRPr lang="en-US" b="1" dirty="0"/>
          </a:p>
          <a:p>
            <a:r>
              <a:rPr lang="en-US" b="1" dirty="0" smtClean="0"/>
              <a:t>Cleaning Up</a:t>
            </a:r>
          </a:p>
          <a:p>
            <a:endParaRPr lang="en-US" b="1" dirty="0"/>
          </a:p>
          <a:p>
            <a:r>
              <a:rPr lang="en-US" b="1" dirty="0" smtClean="0"/>
              <a:t>Showing Improvement</a:t>
            </a:r>
          </a:p>
          <a:p>
            <a:endParaRPr lang="en-US" b="1" dirty="0"/>
          </a:p>
          <a:p>
            <a:r>
              <a:rPr lang="en-US" b="1" dirty="0" smtClean="0"/>
              <a:t>Creative/ Out of the Box Thinking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Importantly, if it’s not a PATTERN, it’s not a PROBLEM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</a:t>
            </a:r>
            <a:r>
              <a:rPr lang="en-US" b="1" dirty="0" smtClean="0"/>
              <a:t>expect </a:t>
            </a:r>
            <a:r>
              <a:rPr lang="en-US" dirty="0" smtClean="0"/>
              <a:t>every student to make mistakes, as that is how we all learn and grow, both as people and scholars.  </a:t>
            </a:r>
            <a:r>
              <a:rPr lang="en-US" b="1" dirty="0" smtClean="0"/>
              <a:t>We do not expect our students to be perfect at all times</a:t>
            </a:r>
            <a:r>
              <a:rPr lang="en-US" dirty="0" smtClean="0"/>
              <a:t>, or even close.  We encourage parents to keep this in mind as they begin to look over EOS data.  Here is some helpful information:</a:t>
            </a:r>
          </a:p>
          <a:p>
            <a:pPr marL="285750" indent="-285750"/>
            <a:r>
              <a:rPr lang="en-US" dirty="0" smtClean="0"/>
              <a:t>The vast majority of our students are well above 95% in their overall employability, and this is with a few points taken away here and there in the system.  </a:t>
            </a:r>
          </a:p>
          <a:p>
            <a:pPr marL="285750" indent="-285750"/>
            <a:r>
              <a:rPr lang="en-US" dirty="0" smtClean="0"/>
              <a:t>Since there are seven employability skills, each student has seven points per class each day.   Having a point occasionally removed for being late or not being prepared, etc. is not going to drastically impact the overall employability average.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14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What If There is a Pattern?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559859"/>
            <a:ext cx="7505700" cy="2878866"/>
          </a:xfrm>
        </p:spPr>
        <p:txBody>
          <a:bodyPr/>
          <a:lstStyle/>
          <a:p>
            <a:pPr>
              <a:buNone/>
            </a:pPr>
            <a:r>
              <a:rPr lang="en-US" sz="1400" b="1" dirty="0" smtClean="0"/>
              <a:t>At SCAPA, we are now linking our conduct grades to our EOS percentages.  This is to provide a consistent and fair way for marking.  </a:t>
            </a:r>
          </a:p>
          <a:p>
            <a:pPr marL="285750" indent="-285750"/>
            <a:r>
              <a:rPr lang="en-US" sz="1600" b="1" dirty="0" smtClean="0"/>
              <a:t>If a student earns a 90% or above EOS score, they will be marked Satisfactory.</a:t>
            </a:r>
          </a:p>
          <a:p>
            <a:pPr marL="285750" indent="-285750"/>
            <a:r>
              <a:rPr lang="en-US" sz="1600" b="1" dirty="0" smtClean="0"/>
              <a:t>If a student earns between 80- 89% employability, they will be marked as Needs Improvement</a:t>
            </a:r>
          </a:p>
          <a:p>
            <a:pPr marL="285750" indent="-285750"/>
            <a:r>
              <a:rPr lang="en-US" sz="1600" b="1" dirty="0" smtClean="0"/>
              <a:t>If a student earns 79% or below, they will be marked as Unsatisfactory</a:t>
            </a:r>
            <a:r>
              <a:rPr lang="en-US" sz="1600" b="1" smtClean="0"/>
              <a:t>. </a:t>
            </a:r>
          </a:p>
          <a:p>
            <a:pPr>
              <a:buNone/>
            </a:pPr>
            <a:r>
              <a:rPr lang="en-US" sz="1400" b="1" smtClean="0"/>
              <a:t>Additionally</a:t>
            </a:r>
            <a:r>
              <a:rPr lang="en-US" sz="1400" b="1" dirty="0" smtClean="0"/>
              <a:t>, we have put in place a system by which students who do meet the 90% threshold can mediate and problem solve with adults in the building to help </a:t>
            </a:r>
            <a:r>
              <a:rPr lang="en-US" sz="1400" b="1" smtClean="0"/>
              <a:t>them improve </a:t>
            </a:r>
            <a:r>
              <a:rPr lang="en-US" sz="1400" b="1" dirty="0" smtClean="0"/>
              <a:t>in that particular course.</a:t>
            </a:r>
          </a:p>
          <a:p>
            <a:pPr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95721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381625" y="206825"/>
            <a:ext cx="27072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/>
              <a:t>How </a:t>
            </a:r>
            <a:r>
              <a:rPr lang="en" dirty="0" smtClean="0"/>
              <a:t>to </a:t>
            </a:r>
            <a:r>
              <a:rPr lang="en" dirty="0"/>
              <a:t>add “eOS” to your home screen on Iphone: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512875" y="2498250"/>
            <a:ext cx="51222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>
              <a:spcBef>
                <a:spcPts val="0"/>
              </a:spcBef>
              <a:buSzPts val="2400"/>
              <a:buAutoNum type="arabicPeriod"/>
            </a:pPr>
            <a:r>
              <a:rPr lang="en" sz="2400"/>
              <a:t>Go to Safari and type in “lifesupport.fcps.net”</a:t>
            </a:r>
          </a:p>
        </p:txBody>
      </p:sp>
      <p:pic>
        <p:nvPicPr>
          <p:cNvPr id="193" name="Shape 193" descr="IMG_78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7439" y="0"/>
            <a:ext cx="289177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197900" y="425575"/>
            <a:ext cx="27225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Tap the three lines in the top right.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/>
              <a:t>Tap “FCPS Login”, and use your FCPS student email. </a:t>
            </a:r>
          </a:p>
        </p:txBody>
      </p:sp>
      <p:pic>
        <p:nvPicPr>
          <p:cNvPr id="199" name="Shape 199" descr="IMG_78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2364" y="0"/>
            <a:ext cx="289177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Shape 200" descr="IMG_781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7439" y="0"/>
            <a:ext cx="289177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189125" y="434325"/>
            <a:ext cx="30048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Once you’re logged in, you see the dashboard.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/>
              <a:t>Tap the box with the arrow pointing up. This one: </a:t>
            </a:r>
          </a:p>
        </p:txBody>
      </p:sp>
      <p:pic>
        <p:nvPicPr>
          <p:cNvPr id="206" name="Shape 206" descr="IMG_782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4864" y="-52500"/>
            <a:ext cx="289177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Shape 207"/>
          <p:cNvCxnSpPr/>
          <p:nvPr/>
        </p:nvCxnSpPr>
        <p:spPr>
          <a:xfrm>
            <a:off x="1986325" y="3995300"/>
            <a:ext cx="2607600" cy="945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16650" y="294325"/>
            <a:ext cx="23748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Once on the bottom row, swipe “left” until you see “Add to home screen.” Tap “add to home screen”</a:t>
            </a:r>
          </a:p>
        </p:txBody>
      </p:sp>
      <p:pic>
        <p:nvPicPr>
          <p:cNvPr id="213" name="Shape 213" descr="IMG_782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7675" y="248675"/>
            <a:ext cx="2720409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 descr="IMG_782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1362" y="152400"/>
            <a:ext cx="2443913" cy="43202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Shape 215"/>
          <p:cNvCxnSpPr/>
          <p:nvPr/>
        </p:nvCxnSpPr>
        <p:spPr>
          <a:xfrm>
            <a:off x="2345100" y="1589000"/>
            <a:ext cx="1216200" cy="1732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6" name="Shape 216"/>
          <p:cNvCxnSpPr/>
          <p:nvPr/>
        </p:nvCxnSpPr>
        <p:spPr>
          <a:xfrm rot="10800000" flipH="1">
            <a:off x="1758825" y="4082675"/>
            <a:ext cx="4453800" cy="65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399125" y="355575"/>
            <a:ext cx="28473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Tap “add” and you will now have a direct link that looks like an app to take you to directly to the eOS website. </a:t>
            </a:r>
          </a:p>
        </p:txBody>
      </p:sp>
      <p:pic>
        <p:nvPicPr>
          <p:cNvPr id="222" name="Shape 222" descr="IMG_7823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6350" y="152400"/>
            <a:ext cx="2720409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 descr="IMG_7824 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7474" y="152400"/>
            <a:ext cx="2559225" cy="45520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7349000" y="1963202"/>
            <a:ext cx="882700" cy="806700"/>
          </a:xfrm>
          <a:custGeom>
            <a:avLst/>
            <a:gdLst/>
            <a:ahLst/>
            <a:cxnLst/>
            <a:rect l="0" t="0" r="0" b="0"/>
            <a:pathLst>
              <a:path w="35308" h="32268" extrusionOk="0">
                <a:moveTo>
                  <a:pt x="3199" y="4982"/>
                </a:moveTo>
                <a:cubicBezTo>
                  <a:pt x="7861" y="319"/>
                  <a:pt x="15856" y="432"/>
                  <a:pt x="22450" y="432"/>
                </a:cubicBezTo>
                <a:cubicBezTo>
                  <a:pt x="25967" y="432"/>
                  <a:pt x="30462" y="-1005"/>
                  <a:pt x="32950" y="1482"/>
                </a:cubicBezTo>
                <a:cubicBezTo>
                  <a:pt x="34437" y="2969"/>
                  <a:pt x="32843" y="5728"/>
                  <a:pt x="33300" y="7782"/>
                </a:cubicBezTo>
                <a:cubicBezTo>
                  <a:pt x="34565" y="13477"/>
                  <a:pt x="36782" y="20360"/>
                  <a:pt x="33650" y="25283"/>
                </a:cubicBezTo>
                <a:cubicBezTo>
                  <a:pt x="28706" y="33050"/>
                  <a:pt x="14302" y="34122"/>
                  <a:pt x="6349" y="29483"/>
                </a:cubicBezTo>
                <a:cubicBezTo>
                  <a:pt x="-294" y="25607"/>
                  <a:pt x="-1767" y="13131"/>
                  <a:pt x="2499" y="6732"/>
                </a:cubicBezTo>
              </a:path>
            </a:pathLst>
          </a:custGeom>
          <a:noFill/>
          <a:ln w="76200" cap="flat" cmpd="sng">
            <a:solidFill>
              <a:srgbClr val="FFFF00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252750" y="57225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Directions for Android Users: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375225" y="597675"/>
            <a:ext cx="82584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TO ADD eOS TO SMARTPHONES: 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eOS to an android phone:</a:t>
            </a:r>
          </a:p>
          <a:p>
            <a:pPr marL="685800" lvl="0" indent="-3429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•	Launch Chrome for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Android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open the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website 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" sz="2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https://LifeSupport.FCPS.net/fayette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), </a:t>
            </a:r>
          </a:p>
          <a:p>
            <a:pPr marL="685800" lvl="0" indent="-3429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•	You want to pin to your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home screen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Tap the menu button and tap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home screen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85800" lvl="0" indent="-3429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•	You'll be able to enter a name (“eOS") for the shortcut and then Chrome will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it to your </a:t>
            </a:r>
            <a:r>
              <a:rPr lang="en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home screen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959</Words>
  <Application>Microsoft Office PowerPoint</Application>
  <PresentationFormat>On-screen Show (16:9)</PresentationFormat>
  <Paragraphs>87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Nunito</vt:lpstr>
      <vt:lpstr>Arial</vt:lpstr>
      <vt:lpstr>Calibri</vt:lpstr>
      <vt:lpstr>Shift</vt:lpstr>
      <vt:lpstr>Parents Registering and Logging into EOS</vt:lpstr>
      <vt:lpstr>STUDENT VIEW: LOGGING INTO AND USING “eOS”</vt:lpstr>
      <vt:lpstr>Go to: lifesupport.fpcs.net</vt:lpstr>
      <vt:lpstr>This is the dashboard. Here you see your employability over time.</vt:lpstr>
      <vt:lpstr>If you scroll down you see your employability scores for each class. </vt:lpstr>
      <vt:lpstr>When do teachers deduct employability points?</vt:lpstr>
      <vt:lpstr>The Seven EOS Employability Skills Are:</vt:lpstr>
      <vt:lpstr>When do I get Focus Taps?</vt:lpstr>
      <vt:lpstr>POSITIVE FOCUS TAPS!</vt:lpstr>
      <vt:lpstr>Most Importantly, if it’s not a PATTERN, it’s not a PROBLEM </vt:lpstr>
      <vt:lpstr>SO, What If There is a Pattern? </vt:lpstr>
      <vt:lpstr>How to add “eOS” to your home screen on Iphone:</vt:lpstr>
      <vt:lpstr>Tap the three lines in the top right. Tap “FCPS Login”, and use your FCPS student email. </vt:lpstr>
      <vt:lpstr>Once you’re logged in, you see the dashboard.  Tap the box with the arrow pointing up. This one: </vt:lpstr>
      <vt:lpstr>Once on the bottom row, swipe “left” until you see “Add to home screen.” Tap “add to home screen”</vt:lpstr>
      <vt:lpstr>Tap “add” and you will now have a direct link that looks like an app to take you to directly to the eOS website. </vt:lpstr>
      <vt:lpstr>Directions for Android Users: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VIEW: LOGGING INTO AND USING “eOS”</dc:title>
  <dc:creator>Reeves, Rebekah</dc:creator>
  <cp:lastModifiedBy>Pleasant, Carla</cp:lastModifiedBy>
  <cp:revision>15</cp:revision>
  <dcterms:modified xsi:type="dcterms:W3CDTF">2018-02-08T19:42:50Z</dcterms:modified>
</cp:coreProperties>
</file>