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 showSpecialPlsOnTitleSld="0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y="5143500" cx="9144000"/>
  <p:notesSz cx="6858000" cy="9144000"/>
  <p:embeddedFontLst>
    <p:embeddedFont>
      <p:font typeface="Lato"/>
      <p:regular r:id="rId19"/>
      <p:bold r:id="rId20"/>
      <p:italic r:id="rId21"/>
      <p:boldItalic r:id="rId22"/>
    </p:embeddedFont>
    <p:embeddedFont>
      <p:font typeface="Lato Hairline"/>
      <p:regular r:id="rId23"/>
      <p:bold r:id="rId24"/>
      <p:italic r:id="rId25"/>
      <p:boldItalic r:id="rId26"/>
    </p:embeddedFont>
    <p:embeddedFont>
      <p:font typeface="Lato Light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bold.fntdata"/><Relationship Id="rId22" Type="http://schemas.openxmlformats.org/officeDocument/2006/relationships/font" Target="fonts/Lato-boldItalic.fntdata"/><Relationship Id="rId21" Type="http://schemas.openxmlformats.org/officeDocument/2006/relationships/font" Target="fonts/Lato-italic.fntdata"/><Relationship Id="rId24" Type="http://schemas.openxmlformats.org/officeDocument/2006/relationships/font" Target="fonts/LatoHairline-bold.fntdata"/><Relationship Id="rId23" Type="http://schemas.openxmlformats.org/officeDocument/2006/relationships/font" Target="fonts/LatoHairline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LatoHairline-boldItalic.fntdata"/><Relationship Id="rId25" Type="http://schemas.openxmlformats.org/officeDocument/2006/relationships/font" Target="fonts/LatoHairline-italic.fntdata"/><Relationship Id="rId28" Type="http://schemas.openxmlformats.org/officeDocument/2006/relationships/font" Target="fonts/LatoLight-bold.fntdata"/><Relationship Id="rId27" Type="http://schemas.openxmlformats.org/officeDocument/2006/relationships/font" Target="fonts/LatoLight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LatoLight-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0" Type="http://schemas.openxmlformats.org/officeDocument/2006/relationships/font" Target="fonts/LatoLight-bold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font" Target="fonts/Lato-regular.fntdata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f0193012a_0_1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f0193012a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f0193012a_0_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f0193012a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f0193012a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f0193012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5f391192_0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5f391192_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6250cb3122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6250cb312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f0193012a_0_3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f0193012a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f0193012a_0_2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f0193012a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f0193012a_0_2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f0193012a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f0193012a_0_3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f0193012a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f0193012a_0_4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f0193012a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9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10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10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9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9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9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9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9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10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1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aint_transparent1.png" id="10" name="Google Shape;10;p2"/>
          <p:cNvPicPr preferRelativeResize="0"/>
          <p:nvPr/>
        </p:nvPicPr>
        <p:blipFill rotWithShape="1">
          <a:blip r:embed="rId3">
            <a:alphaModFix/>
          </a:blip>
          <a:srcRect b="0" l="55211" r="0" t="0"/>
          <a:stretch/>
        </p:blipFill>
        <p:spPr>
          <a:xfrm>
            <a:off x="1" y="0"/>
            <a:ext cx="409567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type="ctrTitle"/>
          </p:nvPr>
        </p:nvSpPr>
        <p:spPr>
          <a:xfrm>
            <a:off x="3208125" y="3287225"/>
            <a:ext cx="52503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Lato Light"/>
              <a:buNone/>
              <a:defRPr sz="5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aint_transparent4.png" id="13" name="Google Shape;13;p3"/>
          <p:cNvPicPr preferRelativeResize="0"/>
          <p:nvPr/>
        </p:nvPicPr>
        <p:blipFill rotWithShape="1">
          <a:blip r:embed="rId3">
            <a:alphaModFix/>
          </a:blip>
          <a:srcRect b="0" l="0" r="49954" t="0"/>
          <a:stretch/>
        </p:blipFill>
        <p:spPr>
          <a:xfrm>
            <a:off x="4567925" y="0"/>
            <a:ext cx="4576075" cy="514352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/>
          <p:nvPr/>
        </p:nvSpPr>
        <p:spPr>
          <a:xfrm>
            <a:off x="0" y="-150"/>
            <a:ext cx="53007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3"/>
          <p:cNvSpPr txBox="1"/>
          <p:nvPr>
            <p:ph type="ctrTitle"/>
          </p:nvPr>
        </p:nvSpPr>
        <p:spPr>
          <a:xfrm>
            <a:off x="685800" y="2878750"/>
            <a:ext cx="39147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" type="subTitle"/>
          </p:nvPr>
        </p:nvSpPr>
        <p:spPr>
          <a:xfrm>
            <a:off x="685800" y="4135454"/>
            <a:ext cx="39147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TITLE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aint_transparent4.png" id="18" name="Google Shape;18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2"/>
            <a:ext cx="9144000" cy="5143513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"/>
          <p:cNvSpPr txBox="1"/>
          <p:nvPr>
            <p:ph idx="1" type="body"/>
          </p:nvPr>
        </p:nvSpPr>
        <p:spPr>
          <a:xfrm>
            <a:off x="2483350" y="836125"/>
            <a:ext cx="4177200" cy="347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1000" lvl="0" marL="457200" rtl="0" algn="ctr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400"/>
              <a:buChar char="×"/>
              <a:defRPr i="1" sz="2400">
                <a:solidFill>
                  <a:srgbClr val="FFFFFF"/>
                </a:solidFill>
              </a:defRPr>
            </a:lvl1pPr>
            <a:lvl2pPr indent="-381000" lvl="1" marL="9144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×"/>
              <a:defRPr i="1" sz="2400">
                <a:solidFill>
                  <a:srgbClr val="FFFFFF"/>
                </a:solidFill>
              </a:defRPr>
            </a:lvl2pPr>
            <a:lvl3pPr indent="-381000" lvl="2" marL="13716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×"/>
              <a:defRPr i="1" sz="2400">
                <a:solidFill>
                  <a:srgbClr val="FFFFFF"/>
                </a:solidFill>
              </a:defRPr>
            </a:lvl3pPr>
            <a:lvl4pPr indent="-381000" lvl="3" marL="18288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×"/>
              <a:defRPr i="1" sz="2400">
                <a:solidFill>
                  <a:srgbClr val="FFFFFF"/>
                </a:solidFill>
              </a:defRPr>
            </a:lvl4pPr>
            <a:lvl5pPr indent="-381000" lvl="4" marL="22860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i="1" sz="2400">
                <a:solidFill>
                  <a:srgbClr val="FFFFFF"/>
                </a:solidFill>
              </a:defRPr>
            </a:lvl5pPr>
            <a:lvl6pPr indent="-381000" lvl="5" marL="27432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i="1" sz="2400">
                <a:solidFill>
                  <a:srgbClr val="FFFFFF"/>
                </a:solidFill>
              </a:defRPr>
            </a:lvl6pPr>
            <a:lvl7pPr indent="-381000" lvl="6" marL="32004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i="1" sz="2400">
                <a:solidFill>
                  <a:srgbClr val="FFFFFF"/>
                </a:solidFill>
              </a:defRPr>
            </a:lvl7pPr>
            <a:lvl8pPr indent="-381000" lvl="7" marL="365760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i="1" sz="2400">
                <a:solidFill>
                  <a:srgbClr val="FFFFFF"/>
                </a:solidFill>
              </a:defRPr>
            </a:lvl8pPr>
            <a:lvl9pPr indent="-381000" lvl="8" marL="411480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i="1" sz="2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aint_transparent1.png" id="22" name="Google Shape;22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5"/>
          <p:cNvSpPr txBox="1"/>
          <p:nvPr>
            <p:ph type="title"/>
          </p:nvPr>
        </p:nvSpPr>
        <p:spPr>
          <a:xfrm>
            <a:off x="457200" y="1348975"/>
            <a:ext cx="55113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Font typeface="Lato Hairline"/>
              <a:buNone/>
              <a:defRPr>
                <a:latin typeface="Lato Hairline"/>
                <a:ea typeface="Lato Hairline"/>
                <a:cs typeface="Lato Hairline"/>
                <a:sym typeface="Lato Hairline"/>
              </a:defRPr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457200" y="2244400"/>
            <a:ext cx="5511300" cy="26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SzPts val="1800"/>
              <a:buChar char="×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×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aint_transparent1.png" id="27" name="Google Shape;27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6"/>
          <p:cNvSpPr txBox="1"/>
          <p:nvPr>
            <p:ph type="title"/>
          </p:nvPr>
        </p:nvSpPr>
        <p:spPr>
          <a:xfrm>
            <a:off x="457200" y="1348975"/>
            <a:ext cx="55113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457200" y="2211825"/>
            <a:ext cx="2675100" cy="263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600"/>
              </a:spcBef>
              <a:spcAft>
                <a:spcPts val="0"/>
              </a:spcAft>
              <a:buSzPts val="1600"/>
              <a:buChar char="×"/>
              <a:defRPr sz="16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0" name="Google Shape;30;p6"/>
          <p:cNvSpPr txBox="1"/>
          <p:nvPr>
            <p:ph idx="2" type="body"/>
          </p:nvPr>
        </p:nvSpPr>
        <p:spPr>
          <a:xfrm>
            <a:off x="3293406" y="2211825"/>
            <a:ext cx="2675100" cy="263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600"/>
              </a:spcBef>
              <a:spcAft>
                <a:spcPts val="0"/>
              </a:spcAft>
              <a:buSzPts val="1600"/>
              <a:buChar char="×"/>
              <a:defRPr sz="16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_AND_TWO_COLUMNS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aint_transparent1.png" id="33" name="Google Shape;33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7"/>
          <p:cNvSpPr txBox="1"/>
          <p:nvPr>
            <p:ph type="title"/>
          </p:nvPr>
        </p:nvSpPr>
        <p:spPr>
          <a:xfrm>
            <a:off x="457200" y="1348975"/>
            <a:ext cx="55113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489775" y="2312475"/>
            <a:ext cx="1831500" cy="261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600"/>
              </a:spcBef>
              <a:spcAft>
                <a:spcPts val="0"/>
              </a:spcAft>
              <a:buSzPts val="1200"/>
              <a:buChar char="×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" name="Google Shape;36;p7"/>
          <p:cNvSpPr txBox="1"/>
          <p:nvPr>
            <p:ph idx="2" type="body"/>
          </p:nvPr>
        </p:nvSpPr>
        <p:spPr>
          <a:xfrm>
            <a:off x="2415136" y="2312475"/>
            <a:ext cx="1831500" cy="261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600"/>
              </a:spcBef>
              <a:spcAft>
                <a:spcPts val="0"/>
              </a:spcAft>
              <a:buSzPts val="1200"/>
              <a:buChar char="×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7"/>
          <p:cNvSpPr txBox="1"/>
          <p:nvPr>
            <p:ph idx="3" type="body"/>
          </p:nvPr>
        </p:nvSpPr>
        <p:spPr>
          <a:xfrm>
            <a:off x="4340497" y="2312475"/>
            <a:ext cx="1831500" cy="261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600"/>
              </a:spcBef>
              <a:spcAft>
                <a:spcPts val="0"/>
              </a:spcAft>
              <a:buSzPts val="1200"/>
              <a:buChar char="×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×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aint_transparent1.png" id="40" name="Google Shape;40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8"/>
          <p:cNvSpPr txBox="1"/>
          <p:nvPr>
            <p:ph type="title"/>
          </p:nvPr>
        </p:nvSpPr>
        <p:spPr>
          <a:xfrm>
            <a:off x="457200" y="1348975"/>
            <a:ext cx="55113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2" type="sldNum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aint_transparent1.png" id="44" name="Google Shape;44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/>
        </p:txBody>
      </p:sp>
      <p:sp>
        <p:nvSpPr>
          <p:cNvPr id="46" name="Google Shape;46;p9"/>
          <p:cNvSpPr txBox="1"/>
          <p:nvPr>
            <p:ph idx="12" type="sldNum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circle" type="blank">
  <p:cSld name="BLANK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aint_transparent4.png" id="48" name="Google Shape;48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13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10"/>
          <p:cNvSpPr txBox="1"/>
          <p:nvPr>
            <p:ph idx="12" type="sldNum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rectangle">
  <p:cSld name="BLANK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aint_transparent3.png" id="51" name="Google Shape;51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3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4297650" y="444797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>
                <a:solidFill>
                  <a:srgbClr val="999999"/>
                </a:solidFill>
              </a:defRPr>
            </a:lvl1pPr>
            <a:lvl2pPr lvl="1" rtl="0" algn="ctr">
              <a:buNone/>
              <a:defRPr>
                <a:solidFill>
                  <a:srgbClr val="999999"/>
                </a:solidFill>
              </a:defRPr>
            </a:lvl2pPr>
            <a:lvl3pPr lvl="2" rtl="0" algn="ctr">
              <a:buNone/>
              <a:defRPr>
                <a:solidFill>
                  <a:srgbClr val="999999"/>
                </a:solidFill>
              </a:defRPr>
            </a:lvl3pPr>
            <a:lvl4pPr lvl="3" rtl="0" algn="ctr">
              <a:buNone/>
              <a:defRPr>
                <a:solidFill>
                  <a:srgbClr val="999999"/>
                </a:solidFill>
              </a:defRPr>
            </a:lvl4pPr>
            <a:lvl5pPr lvl="4" rtl="0" algn="ctr">
              <a:buNone/>
              <a:defRPr>
                <a:solidFill>
                  <a:srgbClr val="999999"/>
                </a:solidFill>
              </a:defRPr>
            </a:lvl5pPr>
            <a:lvl6pPr lvl="5" rtl="0" algn="ctr">
              <a:buNone/>
              <a:defRPr>
                <a:solidFill>
                  <a:srgbClr val="999999"/>
                </a:solidFill>
              </a:defRPr>
            </a:lvl6pPr>
            <a:lvl7pPr lvl="6" rtl="0" algn="ctr">
              <a:buNone/>
              <a:defRPr>
                <a:solidFill>
                  <a:srgbClr val="999999"/>
                </a:solidFill>
              </a:defRPr>
            </a:lvl7pPr>
            <a:lvl8pPr lvl="7" rtl="0" algn="ctr">
              <a:buNone/>
              <a:defRPr>
                <a:solidFill>
                  <a:srgbClr val="999999"/>
                </a:solidFill>
              </a:defRPr>
            </a:lvl8pPr>
            <a:lvl9pPr lvl="8" rtl="0" algn="ctr">
              <a:buNone/>
              <a:defRPr>
                <a:solidFill>
                  <a:srgbClr val="999999"/>
                </a:solidFill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half">
  <p:cSld name="BLANK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paint_transparent1.png" id="55" name="Google Shape;55;p12"/>
          <p:cNvPicPr preferRelativeResize="0"/>
          <p:nvPr/>
        </p:nvPicPr>
        <p:blipFill rotWithShape="1">
          <a:blip r:embed="rId3">
            <a:alphaModFix/>
          </a:blip>
          <a:srcRect b="0" l="27161" r="0" t="0"/>
          <a:stretch/>
        </p:blipFill>
        <p:spPr>
          <a:xfrm>
            <a:off x="0" y="0"/>
            <a:ext cx="666055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">
    <p:bg>
      <p:bgPr>
        <a:solidFill>
          <a:srgbClr val="CCCCCC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1348975"/>
            <a:ext cx="55113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0"/>
              <a:buFont typeface="Lato Hairline"/>
              <a:buNone/>
              <a:defRPr sz="4800">
                <a:solidFill>
                  <a:srgbClr val="434343"/>
                </a:solidFill>
                <a:latin typeface="Lato Hairline"/>
                <a:ea typeface="Lato Hairline"/>
                <a:cs typeface="Lato Hairline"/>
                <a:sym typeface="Lato Hairlin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2244400"/>
            <a:ext cx="5511300" cy="26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Clr>
                <a:srgbClr val="B7B7B7"/>
              </a:buClr>
              <a:buSzPts val="1800"/>
              <a:buFont typeface="Lato Light"/>
              <a:buChar char="×"/>
              <a:defRPr sz="18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Font typeface="Lato Light"/>
              <a:buChar char="×"/>
              <a:defRPr sz="18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Font typeface="Lato Light"/>
              <a:buChar char="×"/>
              <a:defRPr sz="18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Font typeface="Lato Light"/>
              <a:buChar char="×"/>
              <a:defRPr sz="18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Font typeface="Lato Light"/>
              <a:buChar char="○"/>
              <a:defRPr sz="18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Font typeface="Lato Light"/>
              <a:buChar char="■"/>
              <a:defRPr sz="18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Font typeface="Lato Light"/>
              <a:buChar char="●"/>
              <a:defRPr sz="18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Font typeface="Lato Light"/>
              <a:buChar char="○"/>
              <a:defRPr sz="18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1800"/>
              <a:buFont typeface="Lato Light"/>
              <a:buChar char="■"/>
              <a:defRPr sz="1800">
                <a:solidFill>
                  <a:srgbClr val="666666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8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lvl="1" algn="r">
              <a:buNone/>
              <a:defRPr sz="18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lvl="2" algn="r">
              <a:buNone/>
              <a:defRPr sz="18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lvl="3" algn="r">
              <a:buNone/>
              <a:defRPr sz="18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lvl="4" algn="r">
              <a:buNone/>
              <a:defRPr sz="18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lvl="5" algn="r">
              <a:buNone/>
              <a:defRPr sz="18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lvl="6" algn="r">
              <a:buNone/>
              <a:defRPr sz="18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lvl="7" algn="r">
              <a:buNone/>
              <a:defRPr sz="18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lvl="8" algn="r">
              <a:buNone/>
              <a:defRPr sz="18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/>
          <p:nvPr>
            <p:ph type="ctrTitle"/>
          </p:nvPr>
        </p:nvSpPr>
        <p:spPr>
          <a:xfrm>
            <a:off x="3208125" y="3287225"/>
            <a:ext cx="52503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Welcome to Curriculum Night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ctrTitle"/>
          </p:nvPr>
        </p:nvSpPr>
        <p:spPr>
          <a:xfrm>
            <a:off x="164025" y="556900"/>
            <a:ext cx="39147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School-wide Expectations</a:t>
            </a:r>
            <a:endParaRPr/>
          </a:p>
        </p:txBody>
      </p:sp>
      <p:sp>
        <p:nvSpPr>
          <p:cNvPr id="66" name="Google Shape;66;p14"/>
          <p:cNvSpPr txBox="1"/>
          <p:nvPr>
            <p:ph idx="4294967295" type="body"/>
          </p:nvPr>
        </p:nvSpPr>
        <p:spPr>
          <a:xfrm>
            <a:off x="100300" y="1716700"/>
            <a:ext cx="6599700" cy="342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Exhibit Picadome PRIDE in all areas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Classroom, Cafeteria, Playground,  Hallway, and Specials Classrooms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PRIDE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Purpose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Respect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Integrity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Determination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Excellence</a:t>
            </a:r>
            <a:endParaRPr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7051" y="0"/>
            <a:ext cx="3977637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ctrTitle"/>
          </p:nvPr>
        </p:nvSpPr>
        <p:spPr>
          <a:xfrm>
            <a:off x="307500" y="543850"/>
            <a:ext cx="39147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55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Team-wide Expectations</a:t>
            </a:r>
            <a:endParaRPr/>
          </a:p>
        </p:txBody>
      </p:sp>
      <p:sp>
        <p:nvSpPr>
          <p:cNvPr id="77" name="Google Shape;77;p16"/>
          <p:cNvSpPr txBox="1"/>
          <p:nvPr>
            <p:ph idx="4294967295" type="sldNum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8" name="Google Shape;78;p16"/>
          <p:cNvSpPr txBox="1"/>
          <p:nvPr>
            <p:ph idx="4294967295" type="body"/>
          </p:nvPr>
        </p:nvSpPr>
        <p:spPr>
          <a:xfrm>
            <a:off x="131100" y="2035750"/>
            <a:ext cx="6599700" cy="263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Being at school on-time each day 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Reaching iReady Math and iReady Reading goals each week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Being prepared with necessary materials every day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Reading 20 minutes each evening</a:t>
            </a:r>
            <a:endParaRPr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type="title"/>
          </p:nvPr>
        </p:nvSpPr>
        <p:spPr>
          <a:xfrm>
            <a:off x="457200" y="434575"/>
            <a:ext cx="55113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Assessments</a:t>
            </a:r>
            <a:endParaRPr sz="6000"/>
          </a:p>
        </p:txBody>
      </p:sp>
      <p:sp>
        <p:nvSpPr>
          <p:cNvPr id="84" name="Google Shape;84;p17"/>
          <p:cNvSpPr txBox="1"/>
          <p:nvPr>
            <p:ph idx="1" type="body"/>
          </p:nvPr>
        </p:nvSpPr>
        <p:spPr>
          <a:xfrm>
            <a:off x="144150" y="1180025"/>
            <a:ext cx="6599700" cy="263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Classroom Assessments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Formative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Summative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Fayette County Common </a:t>
            </a:r>
            <a:r>
              <a:rPr lang="en" sz="2400"/>
              <a:t>Assessments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MAP Test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Fall and Spring (only twice this year) 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Students should reach their “goal” by the spring test</a:t>
            </a:r>
            <a:endParaRPr sz="2400"/>
          </a:p>
        </p:txBody>
      </p:sp>
      <p:sp>
        <p:nvSpPr>
          <p:cNvPr id="85" name="Google Shape;85;p17"/>
          <p:cNvSpPr txBox="1"/>
          <p:nvPr>
            <p:ph idx="12" type="sldNum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6" name="Google Shape;86;p17"/>
          <p:cNvSpPr txBox="1"/>
          <p:nvPr/>
        </p:nvSpPr>
        <p:spPr>
          <a:xfrm>
            <a:off x="1587275" y="2778425"/>
            <a:ext cx="7336200" cy="8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>
            <p:ph type="title"/>
          </p:nvPr>
        </p:nvSpPr>
        <p:spPr>
          <a:xfrm>
            <a:off x="457200" y="434575"/>
            <a:ext cx="55113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Assessments</a:t>
            </a:r>
            <a:endParaRPr sz="6000"/>
          </a:p>
        </p:txBody>
      </p:sp>
      <p:sp>
        <p:nvSpPr>
          <p:cNvPr id="92" name="Google Shape;92;p18"/>
          <p:cNvSpPr txBox="1"/>
          <p:nvPr>
            <p:ph idx="1" type="body"/>
          </p:nvPr>
        </p:nvSpPr>
        <p:spPr>
          <a:xfrm>
            <a:off x="144150" y="1180025"/>
            <a:ext cx="6599700" cy="263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KPREP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Given in May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Results available the following Fall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5th grade is tested in:</a:t>
            </a:r>
            <a:endParaRPr sz="2400"/>
          </a:p>
          <a:p>
            <a:pPr indent="-381000" lvl="2" marL="1371600" rtl="0" algn="l">
              <a:spcBef>
                <a:spcPts val="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Math</a:t>
            </a:r>
            <a:endParaRPr sz="2400"/>
          </a:p>
          <a:p>
            <a:pPr indent="-381000" lvl="2" marL="1371600" rtl="0" algn="l">
              <a:spcBef>
                <a:spcPts val="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Reading</a:t>
            </a:r>
            <a:endParaRPr sz="2400"/>
          </a:p>
          <a:p>
            <a:pPr indent="-381000" lvl="2" marL="1371600" rtl="0" algn="l">
              <a:spcBef>
                <a:spcPts val="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Social Studies</a:t>
            </a:r>
            <a:endParaRPr sz="2400"/>
          </a:p>
          <a:p>
            <a:pPr indent="-381000" lvl="2" marL="1371600" rtl="0" algn="l">
              <a:spcBef>
                <a:spcPts val="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On-Demand Writing</a:t>
            </a:r>
            <a:endParaRPr sz="2400"/>
          </a:p>
        </p:txBody>
      </p:sp>
      <p:sp>
        <p:nvSpPr>
          <p:cNvPr id="93" name="Google Shape;93;p18"/>
          <p:cNvSpPr txBox="1"/>
          <p:nvPr>
            <p:ph idx="12" type="sldNum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/>
          <p:nvPr>
            <p:ph type="title"/>
          </p:nvPr>
        </p:nvSpPr>
        <p:spPr>
          <a:xfrm>
            <a:off x="491600" y="447875"/>
            <a:ext cx="65412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Grading/Conferences</a:t>
            </a:r>
            <a:endParaRPr/>
          </a:p>
        </p:txBody>
      </p:sp>
      <p:sp>
        <p:nvSpPr>
          <p:cNvPr id="99" name="Google Shape;99;p19"/>
          <p:cNvSpPr txBox="1"/>
          <p:nvPr>
            <p:ph idx="12" type="sldNum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0" name="Google Shape;100;p19"/>
          <p:cNvSpPr txBox="1"/>
          <p:nvPr>
            <p:ph idx="1" type="body"/>
          </p:nvPr>
        </p:nvSpPr>
        <p:spPr>
          <a:xfrm>
            <a:off x="91950" y="1305275"/>
            <a:ext cx="6599700" cy="263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4 nine weeks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One conference in the fall, one in the spring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Report Cards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October 28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January 15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March 23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May 26 (or last day of school) </a:t>
            </a:r>
            <a:endParaRPr sz="2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type="title"/>
          </p:nvPr>
        </p:nvSpPr>
        <p:spPr>
          <a:xfrm>
            <a:off x="272400" y="312050"/>
            <a:ext cx="55113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Movement </a:t>
            </a:r>
            <a:endParaRPr sz="7200"/>
          </a:p>
        </p:txBody>
      </p:sp>
      <p:sp>
        <p:nvSpPr>
          <p:cNvPr id="106" name="Google Shape;106;p20"/>
          <p:cNvSpPr txBox="1"/>
          <p:nvPr>
            <p:ph idx="12" type="sldNum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7" name="Google Shape;107;p20"/>
          <p:cNvSpPr txBox="1"/>
          <p:nvPr/>
        </p:nvSpPr>
        <p:spPr>
          <a:xfrm>
            <a:off x="143725" y="1083925"/>
            <a:ext cx="5585100" cy="35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08" name="Google Shape;108;p20"/>
          <p:cNvSpPr txBox="1"/>
          <p:nvPr>
            <p:ph idx="4294967295" type="body"/>
          </p:nvPr>
        </p:nvSpPr>
        <p:spPr>
          <a:xfrm>
            <a:off x="91950" y="1305275"/>
            <a:ext cx="6599700" cy="263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spcBef>
                <a:spcPts val="600"/>
              </a:spcBef>
              <a:spcAft>
                <a:spcPts val="0"/>
              </a:spcAft>
              <a:buSzPts val="3600"/>
              <a:buChar char="×"/>
            </a:pPr>
            <a:r>
              <a:rPr lang="en" sz="3600"/>
              <a:t>Recess</a:t>
            </a:r>
            <a:endParaRPr sz="3600"/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SzPts val="3600"/>
              <a:buChar char="×"/>
            </a:pPr>
            <a:r>
              <a:rPr lang="en" sz="3600"/>
              <a:t>Go Noodle </a:t>
            </a:r>
            <a:endParaRPr sz="3600"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3600"/>
              <a:buFont typeface="Lato Light"/>
              <a:buChar char="×"/>
            </a:pPr>
            <a:r>
              <a:rPr lang="en" sz="3600"/>
              <a:t>Kagan Structures </a:t>
            </a:r>
            <a:endParaRPr sz="3600"/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Char char="×"/>
            </a:pPr>
            <a:r>
              <a:rPr lang="en" sz="3600"/>
              <a:t>Class Discussions </a:t>
            </a:r>
            <a:endParaRPr sz="3600"/>
          </a:p>
          <a:p>
            <a:pPr indent="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/>
          <p:nvPr>
            <p:ph idx="12" type="sldNum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4" name="Google Shape;114;p21"/>
          <p:cNvSpPr txBox="1"/>
          <p:nvPr>
            <p:ph idx="4294967295" type="title"/>
          </p:nvPr>
        </p:nvSpPr>
        <p:spPr>
          <a:xfrm>
            <a:off x="457200" y="240225"/>
            <a:ext cx="55113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Field Trips</a:t>
            </a:r>
            <a:endParaRPr/>
          </a:p>
        </p:txBody>
      </p:sp>
      <p:sp>
        <p:nvSpPr>
          <p:cNvPr id="115" name="Google Shape;115;p21"/>
          <p:cNvSpPr txBox="1"/>
          <p:nvPr>
            <p:ph idx="4294967295" type="body"/>
          </p:nvPr>
        </p:nvSpPr>
        <p:spPr>
          <a:xfrm>
            <a:off x="65900" y="903900"/>
            <a:ext cx="6834600" cy="354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SzPts val="2400"/>
              <a:buChar char="×"/>
            </a:pPr>
            <a:r>
              <a:rPr b="1" lang="en" sz="2400">
                <a:latin typeface="Lato"/>
                <a:ea typeface="Lato"/>
                <a:cs typeface="Lato"/>
                <a:sym typeface="Lato"/>
              </a:rPr>
              <a:t>T</a:t>
            </a:r>
            <a:r>
              <a:rPr b="1" lang="en" sz="2400">
                <a:latin typeface="Lato"/>
                <a:ea typeface="Lato"/>
                <a:cs typeface="Lato"/>
                <a:sym typeface="Lato"/>
              </a:rPr>
              <a:t>oyota</a:t>
            </a:r>
            <a:endParaRPr b="1" sz="2400">
              <a:latin typeface="Lato"/>
              <a:ea typeface="Lato"/>
              <a:cs typeface="Lato"/>
              <a:sym typeface="Lato"/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Font typeface="Lato"/>
              <a:buChar char="×"/>
            </a:pPr>
            <a:r>
              <a:rPr b="1" lang="en" sz="2400">
                <a:latin typeface="Lato"/>
                <a:ea typeface="Lato"/>
                <a:cs typeface="Lato"/>
                <a:sym typeface="Lato"/>
              </a:rPr>
              <a:t>Fall</a:t>
            </a:r>
            <a:endParaRPr b="1" sz="2400">
              <a:latin typeface="Lato"/>
              <a:ea typeface="Lato"/>
              <a:cs typeface="Lato"/>
              <a:sym typeface="Lat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Lato"/>
              <a:buChar char="×"/>
            </a:pPr>
            <a:r>
              <a:rPr b="1" lang="en" sz="2400">
                <a:latin typeface="Lato"/>
                <a:ea typeface="Lato"/>
                <a:cs typeface="Lato"/>
                <a:sym typeface="Lato"/>
              </a:rPr>
              <a:t>National Underground                                     Railroad Freedom Center</a:t>
            </a:r>
            <a:endParaRPr b="1" sz="2400">
              <a:latin typeface="Lato"/>
              <a:ea typeface="Lato"/>
              <a:cs typeface="Lato"/>
              <a:sym typeface="Lato"/>
            </a:endParaRPr>
          </a:p>
          <a:p>
            <a:pPr indent="-381000" lvl="2" marL="1371600" rtl="0" algn="l">
              <a:spcBef>
                <a:spcPts val="0"/>
              </a:spcBef>
              <a:spcAft>
                <a:spcPts val="0"/>
              </a:spcAft>
              <a:buSzPts val="2400"/>
              <a:buFont typeface="Lato"/>
              <a:buChar char="×"/>
            </a:pPr>
            <a:r>
              <a:rPr b="1" lang="en" sz="2400">
                <a:latin typeface="Lato"/>
                <a:ea typeface="Lato"/>
                <a:cs typeface="Lato"/>
                <a:sym typeface="Lato"/>
              </a:rPr>
              <a:t>March </a:t>
            </a:r>
            <a:endParaRPr b="1" sz="2400">
              <a:latin typeface="Lato"/>
              <a:ea typeface="Lato"/>
              <a:cs typeface="Lato"/>
              <a:sym typeface="Lat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Lato"/>
              <a:buChar char="×"/>
            </a:pPr>
            <a:r>
              <a:rPr b="1" lang="en" sz="2400">
                <a:latin typeface="Lato"/>
                <a:ea typeface="Lato"/>
                <a:cs typeface="Lato"/>
                <a:sym typeface="Lato"/>
              </a:rPr>
              <a:t>Bowling (Or Another “Fun” Field Trip) </a:t>
            </a:r>
            <a:endParaRPr b="1" sz="2400">
              <a:latin typeface="Lato"/>
              <a:ea typeface="Lato"/>
              <a:cs typeface="Lato"/>
              <a:sym typeface="Lato"/>
            </a:endParaRPr>
          </a:p>
          <a:p>
            <a:pPr indent="-381000" lvl="2" marL="1371600" rtl="0" algn="l">
              <a:spcBef>
                <a:spcPts val="0"/>
              </a:spcBef>
              <a:spcAft>
                <a:spcPts val="0"/>
              </a:spcAft>
              <a:buSzPts val="2400"/>
              <a:buFont typeface="Lato"/>
              <a:buChar char="×"/>
            </a:pPr>
            <a:r>
              <a:rPr b="1" lang="en" sz="2400">
                <a:latin typeface="Lato"/>
                <a:ea typeface="Lato"/>
                <a:cs typeface="Lato"/>
                <a:sym typeface="Lato"/>
              </a:rPr>
              <a:t>Second to last day of school</a:t>
            </a:r>
            <a:endParaRPr b="1" sz="24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/>
          <p:nvPr>
            <p:ph idx="12" type="sldNum"/>
          </p:nvPr>
        </p:nvSpPr>
        <p:spPr>
          <a:xfrm>
            <a:off x="4297650" y="444797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1" name="Google Shape;121;p22"/>
          <p:cNvSpPr txBox="1"/>
          <p:nvPr/>
        </p:nvSpPr>
        <p:spPr>
          <a:xfrm>
            <a:off x="1069800" y="1860900"/>
            <a:ext cx="7004400" cy="14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Curriculum</a:t>
            </a:r>
            <a:endParaRPr sz="9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3"/>
          <p:cNvSpPr txBox="1"/>
          <p:nvPr>
            <p:ph type="title"/>
          </p:nvPr>
        </p:nvSpPr>
        <p:spPr>
          <a:xfrm>
            <a:off x="457200" y="240225"/>
            <a:ext cx="55113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Math</a:t>
            </a:r>
            <a:endParaRPr/>
          </a:p>
        </p:txBody>
      </p:sp>
      <p:sp>
        <p:nvSpPr>
          <p:cNvPr id="127" name="Google Shape;127;p23"/>
          <p:cNvSpPr txBox="1"/>
          <p:nvPr>
            <p:ph idx="1" type="body"/>
          </p:nvPr>
        </p:nvSpPr>
        <p:spPr>
          <a:xfrm>
            <a:off x="457200" y="1269150"/>
            <a:ext cx="5511300" cy="26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Operations and Algebraic Thinking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Number and Operations in Base Ten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Number and Operations- Fractions 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Measurement and Data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Geometry</a:t>
            </a:r>
            <a:endParaRPr sz="2400"/>
          </a:p>
        </p:txBody>
      </p:sp>
      <p:sp>
        <p:nvSpPr>
          <p:cNvPr id="128" name="Google Shape;128;p23"/>
          <p:cNvSpPr txBox="1"/>
          <p:nvPr>
            <p:ph idx="12" type="sldNum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4"/>
          <p:cNvSpPr txBox="1"/>
          <p:nvPr>
            <p:ph type="title"/>
          </p:nvPr>
        </p:nvSpPr>
        <p:spPr>
          <a:xfrm>
            <a:off x="457200" y="240225"/>
            <a:ext cx="63909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English/ Language Arts</a:t>
            </a:r>
            <a:endParaRPr/>
          </a:p>
        </p:txBody>
      </p:sp>
      <p:sp>
        <p:nvSpPr>
          <p:cNvPr id="134" name="Google Shape;134;p24"/>
          <p:cNvSpPr txBox="1"/>
          <p:nvPr>
            <p:ph idx="1" type="body"/>
          </p:nvPr>
        </p:nvSpPr>
        <p:spPr>
          <a:xfrm>
            <a:off x="457200" y="1269150"/>
            <a:ext cx="5511300" cy="26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Reading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Writing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Language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Speaking and Listening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×"/>
            </a:pPr>
            <a:r>
              <a:rPr lang="en" sz="2400"/>
              <a:t>Technology</a:t>
            </a:r>
            <a:endParaRPr sz="2400"/>
          </a:p>
        </p:txBody>
      </p:sp>
      <p:sp>
        <p:nvSpPr>
          <p:cNvPr id="135" name="Google Shape;135;p24"/>
          <p:cNvSpPr txBox="1"/>
          <p:nvPr>
            <p:ph idx="12" type="sldNum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5"/>
          <p:cNvSpPr txBox="1"/>
          <p:nvPr>
            <p:ph type="title"/>
          </p:nvPr>
        </p:nvSpPr>
        <p:spPr>
          <a:xfrm>
            <a:off x="457200" y="240225"/>
            <a:ext cx="63909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Social Studies</a:t>
            </a:r>
            <a:endParaRPr/>
          </a:p>
        </p:txBody>
      </p:sp>
      <p:sp>
        <p:nvSpPr>
          <p:cNvPr id="141" name="Google Shape;141;p25"/>
          <p:cNvSpPr txBox="1"/>
          <p:nvPr>
            <p:ph idx="1" type="body"/>
          </p:nvPr>
        </p:nvSpPr>
        <p:spPr>
          <a:xfrm>
            <a:off x="144150" y="1203925"/>
            <a:ext cx="3417000" cy="26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Lato"/>
              <a:buChar char="×"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Geography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Lato"/>
              <a:buChar char="×"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Native Americans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Lato"/>
              <a:buChar char="×"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Exploration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Lato"/>
              <a:buChar char="×"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Colonialism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Lato"/>
              <a:buChar char="×"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Revolutionary War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Lato"/>
              <a:buChar char="×"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Government and The  Young Republic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2" name="Google Shape;142;p25"/>
          <p:cNvSpPr txBox="1"/>
          <p:nvPr>
            <p:ph idx="12" type="sldNum"/>
          </p:nvPr>
        </p:nvSpPr>
        <p:spPr>
          <a:xfrm>
            <a:off x="8480584" y="46736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3" name="Google Shape;143;p25"/>
          <p:cNvSpPr txBox="1"/>
          <p:nvPr>
            <p:ph idx="1" type="body"/>
          </p:nvPr>
        </p:nvSpPr>
        <p:spPr>
          <a:xfrm>
            <a:off x="3261525" y="1269150"/>
            <a:ext cx="3417000" cy="260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Lato"/>
              <a:buChar char="×"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Westward Expansion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Lato"/>
              <a:buChar char="×"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The American Civil War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Lato"/>
              <a:buChar char="×"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Industrialization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Lato"/>
              <a:buChar char="×"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The 20th Century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Lato"/>
              <a:buChar char="×"/>
            </a:pPr>
            <a:r>
              <a:rPr lang="en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Economics</a:t>
            </a:r>
            <a:endParaRPr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 txBox="1"/>
          <p:nvPr>
            <p:ph idx="12" type="sldNum"/>
          </p:nvPr>
        </p:nvSpPr>
        <p:spPr>
          <a:xfrm>
            <a:off x="4297650" y="46736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9" name="Google Shape;149;p26"/>
          <p:cNvSpPr txBox="1"/>
          <p:nvPr/>
        </p:nvSpPr>
        <p:spPr>
          <a:xfrm>
            <a:off x="2530500" y="1241250"/>
            <a:ext cx="4083000" cy="26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Any Questions?</a:t>
            </a:r>
            <a:endParaRPr sz="6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Eglamour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