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Amatic SC"/>
      <p:regular r:id="rId21"/>
      <p:bold r:id="rId22"/>
    </p:embeddedFont>
    <p:embeddedFont>
      <p:font typeface="Source Code Pro"/>
      <p:regular r:id="rId23"/>
      <p:bold r:id="rId24"/>
      <p:italic r:id="rId25"/>
      <p:boldItalic r:id="rId26"/>
    </p:embeddedFont>
    <p:embeddedFont>
      <p:font typeface="Bell MT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1E8C2EA-8461-407E-8E54-FF0F6D8B93ED}">
  <a:tblStyle styleId="{B1E8C2EA-8461-407E-8E54-FF0F6D8B93E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AmaticSC-bold.fntdata"/><Relationship Id="rId21" Type="http://schemas.openxmlformats.org/officeDocument/2006/relationships/font" Target="fonts/AmaticSC-regular.fntdata"/><Relationship Id="rId24" Type="http://schemas.openxmlformats.org/officeDocument/2006/relationships/font" Target="fonts/SourceCodePro-bold.fntdata"/><Relationship Id="rId23" Type="http://schemas.openxmlformats.org/officeDocument/2006/relationships/font" Target="fonts/SourceCode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SourceCodePro-boldItalic.fntdata"/><Relationship Id="rId25" Type="http://schemas.openxmlformats.org/officeDocument/2006/relationships/font" Target="fonts/SourceCodePro-italic.fntdata"/><Relationship Id="rId28" Type="http://schemas.openxmlformats.org/officeDocument/2006/relationships/font" Target="fonts/BellMT-bold.fntdata"/><Relationship Id="rId27" Type="http://schemas.openxmlformats.org/officeDocument/2006/relationships/font" Target="fonts/BellMT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BellM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BellM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09c2eeab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09c2eea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9c2eeab0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9c2eeab0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09c2eeab0_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09c2eeab0_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09c2eeab0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09c2eeab0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0c6b959c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0c6b959c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0c6b959c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0c6b959c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09c2eeab0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09c2eeab0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0c65b53e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0c65b53e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161076e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161076e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c6b959c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c6b959c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0c6b959c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0c6b959c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9c2eeab0_2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09c2eeab0_2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0c65b53e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0c65b53e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1.jp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sydney.allen@fayette.kyschools.us" TargetMode="External"/><Relationship Id="rId4" Type="http://schemas.openxmlformats.org/officeDocument/2006/relationships/hyperlink" Target="mailto:pam.hart@fayette.kyschools.us" TargetMode="External"/><Relationship Id="rId5" Type="http://schemas.openxmlformats.org/officeDocument/2006/relationships/hyperlink" Target="mailto:kristin.norris@fayette.kyschools.us" TargetMode="External"/><Relationship Id="rId6" Type="http://schemas.openxmlformats.org/officeDocument/2006/relationships/hyperlink" Target="mailto:jodi.wilson@fayette.kyschools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Welcome to 4th Grade Curriculum Night!	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592625"/>
            <a:ext cx="8520600" cy="13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Barton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Hart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Ms. Norris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Dempsey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Class Dojo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57725"/>
            <a:ext cx="8520600" cy="31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●"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Monitor your child’s behavior throughout the school day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●"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Easily communicate with your child’s teacher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●"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Feel connected with Dojo Story feature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●"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Students earn points to cash in for prizes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9500" y="347900"/>
            <a:ext cx="3294675" cy="906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468200" y="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E100"/>
                </a:solidFill>
              </a:rPr>
              <a:t>Homework</a:t>
            </a:r>
            <a:r>
              <a:rPr lang="en">
                <a:solidFill>
                  <a:srgbClr val="00FF00"/>
                </a:solidFill>
              </a:rPr>
              <a:t>    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093850"/>
            <a:ext cx="8520600" cy="37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20 minutes of reading each night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No homework will be sent home, but we are always glad to send extra work home at parents’ request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*Mrs. Barton’s Class has Extra Practice at 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Home to earn extra Recess.*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8325" y="2879875"/>
            <a:ext cx="3033974" cy="201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reading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228675"/>
            <a:ext cx="8754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20 minutes each night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457200" lvl="0" marL="2743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3600">
                <a:latin typeface="Amatic SC"/>
                <a:ea typeface="Amatic SC"/>
                <a:cs typeface="Amatic SC"/>
                <a:sym typeface="Amatic SC"/>
              </a:rPr>
              <a:t>Reading logs  - will vary by teacher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6938">
            <a:off x="237651" y="1838903"/>
            <a:ext cx="2664418" cy="1998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47125" y="657275"/>
            <a:ext cx="8510400" cy="444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iReady</a:t>
            </a:r>
            <a:endParaRPr b="1" sz="3000"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Adaptive Reading and Math Program</a:t>
            </a:r>
            <a:endParaRPr b="1" sz="1700"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Students are assessed in both Reading and Math and placed in a level to progress through the standards by watching educational lessons, practicing skills, and taking quizzes to prove mastery before the next level.</a:t>
            </a:r>
            <a:endParaRPr b="1" sz="1700"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Access at home via clever.com and sign in with Google accounts.</a:t>
            </a:r>
            <a:endParaRPr b="1" sz="1700"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Freckle</a:t>
            </a:r>
            <a:endParaRPr b="1" sz="3000">
              <a:solidFill>
                <a:srgbClr val="FF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Practice in Math, Reading, Science and Social Studies</a:t>
            </a:r>
            <a:endParaRPr b="1" sz="1700"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Access at home via student.freckle.com and a class code.</a:t>
            </a:r>
            <a:endParaRPr b="1" sz="1700"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B900"/>
                </a:solidFill>
                <a:latin typeface="Amatic SC"/>
                <a:ea typeface="Amatic SC"/>
                <a:cs typeface="Amatic SC"/>
                <a:sym typeface="Amatic SC"/>
              </a:rPr>
              <a:t>XTRA Math</a:t>
            </a:r>
            <a:endParaRPr b="1" sz="3000">
              <a:solidFill>
                <a:srgbClr val="00B9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Fact Practice</a:t>
            </a:r>
            <a:endParaRPr b="1" sz="1700"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Moves students through addition, subtraction, multiplication, and division.</a:t>
            </a:r>
            <a:endParaRPr b="1" sz="1700"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Access at home via xtramath.org and class pin.</a:t>
            </a:r>
            <a:endParaRPr b="1" sz="1700"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119900" y="0"/>
            <a:ext cx="89163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Amatic SC"/>
                <a:ea typeface="Amatic SC"/>
                <a:cs typeface="Amatic SC"/>
                <a:sym typeface="Amatic SC"/>
              </a:rPr>
              <a:t>Educational programs </a:t>
            </a:r>
            <a:r>
              <a:rPr b="1" lang="en" sz="3400">
                <a:latin typeface="Amatic SC"/>
                <a:ea typeface="Amatic SC"/>
                <a:cs typeface="Amatic SC"/>
                <a:sym typeface="Amatic SC"/>
              </a:rPr>
              <a:t>accessible</a:t>
            </a:r>
            <a:r>
              <a:rPr b="1" lang="en" sz="3400">
                <a:latin typeface="Amatic SC"/>
                <a:ea typeface="Amatic SC"/>
                <a:cs typeface="Amatic SC"/>
                <a:sym typeface="Amatic SC"/>
              </a:rPr>
              <a:t> at home as an app or on a computer</a:t>
            </a:r>
            <a:endParaRPr b="1" sz="30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632" y="80575"/>
            <a:ext cx="1376525" cy="154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 rotWithShape="1">
          <a:blip r:embed="rId4">
            <a:alphaModFix/>
          </a:blip>
          <a:srcRect b="0" l="19895" r="16885" t="11660"/>
          <a:stretch/>
        </p:blipFill>
        <p:spPr>
          <a:xfrm>
            <a:off x="5016950" y="3882750"/>
            <a:ext cx="1086397" cy="113844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B900"/>
                </a:solidFill>
              </a:rPr>
              <a:t>Curriculum</a:t>
            </a:r>
            <a:endParaRPr>
              <a:solidFill>
                <a:srgbClr val="00B900"/>
              </a:solidFill>
            </a:endParaRPr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0" y="1261600"/>
            <a:ext cx="2408700" cy="3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Math</a:t>
            </a:r>
            <a:endParaRPr b="1" sz="2400" u="sng"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Place Value &amp; Numeracy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Multiplication &amp; Division 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Multiples &amp; Factors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 Fractions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 Decimals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 Geometry 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Angles &amp; Measurement</a:t>
            </a:r>
            <a:endParaRPr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91200" y="1261600"/>
            <a:ext cx="2772600" cy="37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Reading &amp; Writing</a:t>
            </a:r>
            <a:endParaRPr b="1" sz="2400" u="sng"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9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Opinion</a:t>
            </a:r>
            <a:endParaRPr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9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Narrative</a:t>
            </a:r>
            <a:endParaRPr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9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Informational</a:t>
            </a:r>
            <a:endParaRPr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9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Realistic &amp; Historical Fiction</a:t>
            </a:r>
            <a:endParaRPr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9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Mythology</a:t>
            </a:r>
            <a:endParaRPr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9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B900"/>
                </a:solidFill>
                <a:latin typeface="Bell MT"/>
                <a:ea typeface="Bell MT"/>
                <a:cs typeface="Bell MT"/>
                <a:sym typeface="Bell MT"/>
              </a:rPr>
              <a:t> Poetry &amp; Figurative Language</a:t>
            </a:r>
            <a:endParaRPr>
              <a:solidFill>
                <a:srgbClr val="00B9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6103350" y="1261600"/>
            <a:ext cx="2408700" cy="3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Science</a:t>
            </a:r>
            <a:endParaRPr b="1" sz="2400" u="sng"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Structure, Function and Information Processing</a:t>
            </a:r>
            <a:endParaRPr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Earth’s Systems: Processes the Shape the Earth</a:t>
            </a:r>
            <a:endParaRPr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Energy Transfer</a:t>
            </a:r>
            <a:endParaRPr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62825" y="3094325"/>
            <a:ext cx="1288850" cy="128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Grades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1228675"/>
            <a:ext cx="8736300" cy="36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will receive grades on classwork, papers, projects, tests, and participation. It is very important that students complete all assignments to the best of their abilities. </a:t>
            </a:r>
            <a:endParaRPr b="1" sz="24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will receive grades in Science, Math, Language Arts, and Reading. </a:t>
            </a:r>
            <a:r>
              <a:rPr b="1" lang="en" sz="24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may have the opportunity to fix and return assignments below a “C” to improve their overall grade.</a:t>
            </a:r>
            <a:endParaRPr b="1" sz="24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**Students will not receive grades in Specials this year.**</a:t>
            </a:r>
            <a:endParaRPr b="1" sz="24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68105">
            <a:off x="6103451" y="166804"/>
            <a:ext cx="1483402" cy="1166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13910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Infinite campus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8" name="Google Shape;108;p20"/>
          <p:cNvSpPr txBox="1"/>
          <p:nvPr>
            <p:ph idx="1" type="body"/>
          </p:nvPr>
        </p:nvSpPr>
        <p:spPr>
          <a:xfrm>
            <a:off x="311700" y="987375"/>
            <a:ext cx="8520600" cy="35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Bell MT"/>
              <a:buChar char="●"/>
            </a:pPr>
            <a:r>
              <a:rPr lang="en" sz="22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Access your student’s grades</a:t>
            </a:r>
            <a:endParaRPr sz="22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Bell MT"/>
              <a:buChar char="●"/>
            </a:pPr>
            <a:r>
              <a:rPr lang="en" sz="22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Receive important announcements from picadome and the district	 </a:t>
            </a:r>
            <a:endParaRPr sz="22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To activate new accounts or for questions about existing accounts</a:t>
            </a:r>
            <a:endParaRPr sz="2200">
              <a:solidFill>
                <a:srgbClr val="FF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0000"/>
                </a:solidFill>
                <a:latin typeface="Bell MT"/>
                <a:ea typeface="Bell MT"/>
                <a:cs typeface="Bell MT"/>
                <a:sym typeface="Bell MT"/>
              </a:rPr>
              <a:t>IC Parent Portal Support Tool</a:t>
            </a:r>
            <a:endParaRPr b="1" sz="2400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FF"/>
                </a:solidFill>
                <a:latin typeface="Bell MT"/>
                <a:ea typeface="Bell MT"/>
                <a:cs typeface="Bell MT"/>
                <a:sym typeface="Bell MT"/>
              </a:rPr>
              <a:t>https://apps2.fcps.net/ic-support</a:t>
            </a:r>
            <a:endParaRPr sz="2400">
              <a:solidFill>
                <a:srgbClr val="0000FF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Report cards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440050" y="1162250"/>
            <a:ext cx="1881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Grading scale</a:t>
            </a:r>
            <a:endParaRPr b="1" sz="30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A</a:t>
            </a:r>
            <a:r>
              <a:rPr b="1"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   92-100</a:t>
            </a:r>
            <a:endParaRPr b="1" sz="24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B   83-91</a:t>
            </a:r>
            <a:endParaRPr b="1" sz="24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   72-82</a:t>
            </a:r>
            <a:endParaRPr b="1" sz="24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D   64-71</a:t>
            </a:r>
            <a:endParaRPr b="1" sz="24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F   64 or below</a:t>
            </a:r>
            <a:endParaRPr b="1" sz="24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  <p:graphicFrame>
        <p:nvGraphicFramePr>
          <p:cNvPr id="115" name="Google Shape;115;p21"/>
          <p:cNvGraphicFramePr/>
          <p:nvPr/>
        </p:nvGraphicFramePr>
        <p:xfrm>
          <a:off x="2973175" y="1093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{B1E8C2EA-8461-407E-8E54-FF0F6D8B93ED}</a:tableStyleId>
              </a:tblPr>
              <a:tblGrid>
                <a:gridCol w="1758475"/>
                <a:gridCol w="2184375"/>
                <a:gridCol w="1976350"/>
              </a:tblGrid>
              <a:tr h="409575"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Grading Period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Quarter Ends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Reports sent home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</a:tr>
              <a:tr h="238125"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1</a:t>
                      </a:r>
                      <a:r>
                        <a:rPr b="1" baseline="30000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st</a:t>
                      </a:r>
                      <a:endParaRPr b="1" baseline="30000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10/16/19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10/28/19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2</a:t>
                      </a:r>
                      <a:r>
                        <a:rPr b="1" baseline="30000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nd</a:t>
                      </a:r>
                      <a:endParaRPr b="1" baseline="30000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12/20/19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1/15/20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3</a:t>
                      </a:r>
                      <a:r>
                        <a:rPr b="1" baseline="30000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rd</a:t>
                      </a:r>
                      <a:endParaRPr b="1" baseline="30000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3/11/20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3/23/20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</a:tr>
              <a:tr h="238125"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4</a:t>
                      </a:r>
                      <a:r>
                        <a:rPr b="1" baseline="30000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th</a:t>
                      </a:r>
                      <a:endParaRPr b="1" baseline="30000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5/26/20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  <a:tc>
                  <a:txBody>
                    <a:bodyPr/>
                    <a:lstStyle/>
                    <a:p>
                      <a:pPr indent="0" lvl="0" marL="635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latin typeface="Amatic SC"/>
                          <a:ea typeface="Amatic SC"/>
                          <a:cs typeface="Amatic SC"/>
                          <a:sym typeface="Amatic SC"/>
                        </a:rPr>
                        <a:t>Last Day</a:t>
                      </a:r>
                      <a:endParaRPr b="1" sz="2400">
                        <a:latin typeface="Amatic SC"/>
                        <a:ea typeface="Amatic SC"/>
                        <a:cs typeface="Amatic SC"/>
                        <a:sym typeface="Amatic SC"/>
                      </a:endParaRPr>
                    </a:p>
                  </a:txBody>
                  <a:tcPr marT="91425" marB="91425" marR="68575" marL="68575"/>
                </a:tc>
              </a:tr>
            </a:tbl>
          </a:graphicData>
        </a:graphic>
      </p:graphicFrame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550" y="1777800"/>
            <a:ext cx="1641850" cy="16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Quality Work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0" y="801000"/>
            <a:ext cx="8832300" cy="43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Work is written neatly and legibly 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Questions are restated and answered in complete sentences.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All questions and/or parts of a question have been answered.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Answers are supported with either explanations, evidence, and/or proof.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Correct punctuation and best spelling is used.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Math work is shown and labeled correctly.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All math word problems are answered in complete sentences with an explanation. 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*Not meeting quality work expectations will result in a quality work redo.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 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375" y="95875"/>
            <a:ext cx="2318425" cy="178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8912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B900"/>
                </a:solidFill>
              </a:rPr>
              <a:t>Tests</a:t>
            </a:r>
            <a:endParaRPr>
              <a:solidFill>
                <a:srgbClr val="00B900"/>
              </a:solidFill>
            </a:endParaRPr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890125"/>
            <a:ext cx="8520600" cy="39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will have a test at the end of each math and reading unit. Tests will include multiple-choice questions, short answers, and/or an extended response question. On short answers and extended responses, students are to restate the question, answer the question, show their work or cite examples, and explain their answer.</a:t>
            </a:r>
            <a:endParaRPr b="1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will take the math and reading MAP test three times throughout the year; once in the fall, winter, and the spring. MAP is used to monitor students’ progress.</a:t>
            </a:r>
            <a:endParaRPr b="1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will take KPREP at the end of the year. KPREP will assess reading, math, and science. KPREP scores from last year will be released and sent home in October.</a:t>
            </a:r>
            <a:endParaRPr b="1"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25598">
            <a:off x="1488662" y="119239"/>
            <a:ext cx="1319802" cy="881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261675" y="19280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Good Faith Effort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131550"/>
            <a:ext cx="8520600" cy="397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Good Faith Effort (G.F.E.) is a celebration for students who meet all guidelines will participate in extra playtime, watch a video, or participate in other fun activities during G.F.E. 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68580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Students must: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Meet program minutes 80% of the time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Turn in classwork (no more than 2 missing assignments)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-342900" lvl="0" marL="1143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ell MT"/>
              <a:buChar char="●"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Participate in class and have a positive behavior ( </a:t>
            </a:r>
            <a:r>
              <a:rPr lang="en" u="sng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&gt;</a:t>
            </a: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 85% on Class Dojo)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When a student does not meet one of these requirements, they will not participate in G.F.E. activities for that time.  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Mrs. Hart &amp; Ms. Norris’s classes will have GFE for one hour once a month. 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Mrs. Barton &amp; Mrs. Dempsey’s classes will have GFE for 15-20 minutes </a:t>
            </a: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once a week</a:t>
            </a:r>
            <a:r>
              <a:rPr lang="en">
                <a:solidFill>
                  <a:srgbClr val="000000"/>
                </a:solidFill>
                <a:latin typeface="Bell MT"/>
                <a:ea typeface="Bell MT"/>
                <a:cs typeface="Bell MT"/>
                <a:sym typeface="Bell MT"/>
              </a:rPr>
              <a:t>.</a:t>
            </a:r>
            <a:endParaRPr>
              <a:solidFill>
                <a:srgbClr val="000000"/>
              </a:solidFill>
              <a:latin typeface="Bell MT"/>
              <a:ea typeface="Bell MT"/>
              <a:cs typeface="Bell MT"/>
              <a:sym typeface="Bell MT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2700" y="192800"/>
            <a:ext cx="3261250" cy="10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b="0" l="0" r="9877" t="0"/>
          <a:stretch/>
        </p:blipFill>
        <p:spPr>
          <a:xfrm>
            <a:off x="3053850" y="192800"/>
            <a:ext cx="2938975" cy="101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10110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B900"/>
                </a:solidFill>
              </a:rPr>
              <a:t>miscellaneous</a:t>
            </a:r>
            <a:endParaRPr sz="6000">
              <a:solidFill>
                <a:srgbClr val="00B900"/>
              </a:solidFill>
            </a:endParaRPr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311700" y="902100"/>
            <a:ext cx="8520600" cy="42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Birthday Invites - cannot be passed out at school unless whole class is invited</a:t>
            </a:r>
            <a:endParaRPr b="1" sz="27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Snack - 10:00 everyday, healthy and not messy</a:t>
            </a:r>
            <a:endParaRPr b="1" sz="27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Movement breaks throughout the day - recess, go noodle, etc.</a:t>
            </a:r>
            <a:endParaRPr b="1" sz="27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Recess - during the winter please send a coat with your child</a:t>
            </a:r>
            <a:endParaRPr b="1" sz="27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Conferences - S</a:t>
            </a: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cheduled Twice a year; </a:t>
            </a:r>
            <a:endParaRPr b="1" sz="27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45720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700">
                <a:solidFill>
                  <a:srgbClr val="0000FF"/>
                </a:solidFill>
                <a:latin typeface="Amatic SC"/>
                <a:ea typeface="Amatic SC"/>
                <a:cs typeface="Amatic SC"/>
                <a:sym typeface="Amatic SC"/>
              </a:rPr>
              <a:t>End of October and april - april conferences will be student-led</a:t>
            </a:r>
            <a:endParaRPr b="1" sz="2700">
              <a:solidFill>
                <a:srgbClr val="0000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questions?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sydney.barton@fayette.kyschools.us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pam.hart@fayette.kyschools.us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kristin.norris@fayette.kyschools.us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jodi.dempsey@fayette.kyschools.us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