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9144000"/>
  <p:notesSz cx="6858000" cy="9199550"/>
  <p:embeddedFontLst>
    <p:embeddedFont>
      <p:font typeface="Libre Baskerville"/>
      <p:regular r:id="rId40"/>
      <p:bold r:id="rId41"/>
      <p:italic r:id="rId42"/>
    </p:embeddedFont>
    <p:embeddedFont>
      <p:font typeface="Ruge Boogie"/>
      <p:regular r:id="rId43"/>
    </p:embeddedFont>
    <p:embeddedFont>
      <p:font typeface="Source Sans Pro"/>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98">
          <p15:clr>
            <a:srgbClr val="000000"/>
          </p15:clr>
        </p15:guide>
        <p15:guide id="2" pos="2160">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85892E2D-8079-4B18-B0DF-3456DB24B021}">
  <a:tblStyle styleId="{85892E2D-8079-4B18-B0DF-3456DB24B02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CD5E7B8-4280-4300-B3D4-4E7EEC3EF437}"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98"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LibreBaskerville-regular.fntdata"/><Relationship Id="rId20" Type="http://schemas.openxmlformats.org/officeDocument/2006/relationships/slide" Target="slides/slide14.xml"/><Relationship Id="rId42" Type="http://schemas.openxmlformats.org/officeDocument/2006/relationships/font" Target="fonts/LibreBaskerville-italic.fntdata"/><Relationship Id="rId41" Type="http://schemas.openxmlformats.org/officeDocument/2006/relationships/font" Target="fonts/LibreBaskerville-bold.fntdata"/><Relationship Id="rId22" Type="http://schemas.openxmlformats.org/officeDocument/2006/relationships/slide" Target="slides/slide16.xml"/><Relationship Id="rId44" Type="http://schemas.openxmlformats.org/officeDocument/2006/relationships/font" Target="fonts/SourceSansPro-regular.fntdata"/><Relationship Id="rId21" Type="http://schemas.openxmlformats.org/officeDocument/2006/relationships/slide" Target="slides/slide15.xml"/><Relationship Id="rId43" Type="http://schemas.openxmlformats.org/officeDocument/2006/relationships/font" Target="fonts/RugeBoogie-regular.fntdata"/><Relationship Id="rId24" Type="http://schemas.openxmlformats.org/officeDocument/2006/relationships/slide" Target="slides/slide18.xml"/><Relationship Id="rId46" Type="http://schemas.openxmlformats.org/officeDocument/2006/relationships/font" Target="fonts/SourceSansPro-italic.fntdata"/><Relationship Id="rId23" Type="http://schemas.openxmlformats.org/officeDocument/2006/relationships/slide" Target="slides/slide17.xml"/><Relationship Id="rId45" Type="http://schemas.openxmlformats.org/officeDocument/2006/relationships/font" Target="fonts/SourceSansPr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font" Target="fonts/SourceSansPro-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6037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6037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737600"/>
            <a:ext cx="2971800" cy="46037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8" name="Google Shape;28;p1: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29" name="Google Shape;29;p1: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 name="Shape 33"/>
        <p:cNvGrpSpPr/>
        <p:nvPr/>
      </p:nvGrpSpPr>
      <p:grpSpPr>
        <a:xfrm>
          <a:off x="0" y="0"/>
          <a:ext cx="0" cy="0"/>
          <a:chOff x="0" y="0"/>
          <a:chExt cx="0" cy="0"/>
        </a:xfrm>
      </p:grpSpPr>
      <p:sp>
        <p:nvSpPr>
          <p:cNvPr id="34" name="Google Shape;34;p2: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5" name="Google Shape;35;p2: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36" name="Google Shape;36;p2: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p4: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2" name="Google Shape;42;p4: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43" name="Google Shape;43;p4: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p5: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9" name="Google Shape;49;p5: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50" name="Google Shape;50;p5: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p6: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56" name="Google Shape;56;p6: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57" name="Google Shape;57;p6: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p7: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63" name="Google Shape;63;p7: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64" name="Google Shape;64;p7: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p8: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70" name="Google Shape;70;p8: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71" name="Google Shape;71;p8: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p9: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77" name="Google Shape;77;p9: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78" name="Google Shape;78;p9: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p10: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4" name="Google Shape;84;p10: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85" name="Google Shape;85;p10: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11: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1" name="Google Shape;91;p11: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92" name="Google Shape;92;p11: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Google Shape;97;p12: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8" name="Google Shape;98;p12: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99" name="Google Shape;99;p12: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13: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5" name="Google Shape;105;p13: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06" name="Google Shape;106;p13: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g41b7f143a2_0_1:notes"/>
          <p:cNvSpPr/>
          <p:nvPr>
            <p:ph idx="2" type="sldImg"/>
          </p:nvPr>
        </p:nvSpPr>
        <p:spPr>
          <a:xfrm>
            <a:off x="1130300" y="690562"/>
            <a:ext cx="4597500" cy="34497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1b7f143a2_0_1:notes"/>
          <p:cNvSpPr txBox="1"/>
          <p:nvPr>
            <p:ph idx="1" type="body"/>
          </p:nvPr>
        </p:nvSpPr>
        <p:spPr>
          <a:xfrm>
            <a:off x="685800" y="4370387"/>
            <a:ext cx="5486400" cy="4138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g41b7f143a2_0_1:notes"/>
          <p:cNvSpPr txBox="1"/>
          <p:nvPr>
            <p:ph idx="12" type="sldNum"/>
          </p:nvPr>
        </p:nvSpPr>
        <p:spPr>
          <a:xfrm>
            <a:off x="3884612" y="8737600"/>
            <a:ext cx="2971800" cy="460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14: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8" name="Google Shape;118;p14: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19" name="Google Shape;119;p14: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p15: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5" name="Google Shape;125;p15: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26" name="Google Shape;126;p15: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16: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2" name="Google Shape;132;p16: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33" name="Google Shape;133;p16: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17: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9" name="Google Shape;139;p17: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40" name="Google Shape;140;p17: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18: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6" name="Google Shape;146;p18: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47" name="Google Shape;147;p18: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41bb792385_0_0:notes"/>
          <p:cNvSpPr/>
          <p:nvPr>
            <p:ph idx="2" type="sldImg"/>
          </p:nvPr>
        </p:nvSpPr>
        <p:spPr>
          <a:xfrm>
            <a:off x="1130300" y="690562"/>
            <a:ext cx="4597500" cy="34497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41bb792385_0_0:notes"/>
          <p:cNvSpPr txBox="1"/>
          <p:nvPr>
            <p:ph idx="1" type="body"/>
          </p:nvPr>
        </p:nvSpPr>
        <p:spPr>
          <a:xfrm>
            <a:off x="685800" y="4370387"/>
            <a:ext cx="5486400" cy="4138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g41bb792385_0_0:notes"/>
          <p:cNvSpPr txBox="1"/>
          <p:nvPr>
            <p:ph idx="12" type="sldNum"/>
          </p:nvPr>
        </p:nvSpPr>
        <p:spPr>
          <a:xfrm>
            <a:off x="3884612" y="8737600"/>
            <a:ext cx="2971800" cy="460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19: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0" name="Google Shape;160;p19: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61" name="Google Shape;161;p19: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p20: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7" name="Google Shape;167;p20: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68" name="Google Shape;168;p20: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21:notes"/>
          <p:cNvSpPr txBox="1"/>
          <p:nvPr>
            <p:ph idx="1" type="body"/>
          </p:nvPr>
        </p:nvSpPr>
        <p:spPr>
          <a:xfrm>
            <a:off x="685800" y="4370387"/>
            <a:ext cx="5486400" cy="41386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21: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22: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0" name="Google Shape;180;p22: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81" name="Google Shape;181;p22: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p24: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7" name="Google Shape;187;p24: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88" name="Google Shape;188;p24: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25: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4" name="Google Shape;194;p25: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195" name="Google Shape;195;p25: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26:notes"/>
          <p:cNvSpPr txBox="1"/>
          <p:nvPr>
            <p:ph idx="1" type="body"/>
          </p:nvPr>
        </p:nvSpPr>
        <p:spPr>
          <a:xfrm>
            <a:off x="685800" y="4370387"/>
            <a:ext cx="5486400" cy="41386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26: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27:notes"/>
          <p:cNvSpPr txBox="1"/>
          <p:nvPr>
            <p:ph idx="1" type="body"/>
          </p:nvPr>
        </p:nvSpPr>
        <p:spPr>
          <a:xfrm>
            <a:off x="685800" y="4370387"/>
            <a:ext cx="5486400" cy="41386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27: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g40d11595bc_0_8:notes"/>
          <p:cNvSpPr txBox="1"/>
          <p:nvPr>
            <p:ph idx="1" type="body"/>
          </p:nvPr>
        </p:nvSpPr>
        <p:spPr>
          <a:xfrm>
            <a:off x="685800" y="4370387"/>
            <a:ext cx="5486400" cy="4138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g40d11595bc_0_8:notes"/>
          <p:cNvSpPr/>
          <p:nvPr>
            <p:ph idx="2" type="sldImg"/>
          </p:nvPr>
        </p:nvSpPr>
        <p:spPr>
          <a:xfrm>
            <a:off x="1130300" y="690562"/>
            <a:ext cx="4597500" cy="3449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40d11595bc_0_2:notes"/>
          <p:cNvSpPr/>
          <p:nvPr>
            <p:ph idx="2" type="sldImg"/>
          </p:nvPr>
        </p:nvSpPr>
        <p:spPr>
          <a:xfrm>
            <a:off x="1130300" y="690562"/>
            <a:ext cx="4597500" cy="34497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40d11595bc_0_2:notes"/>
          <p:cNvSpPr txBox="1"/>
          <p:nvPr>
            <p:ph idx="1" type="body"/>
          </p:nvPr>
        </p:nvSpPr>
        <p:spPr>
          <a:xfrm>
            <a:off x="685800" y="4370387"/>
            <a:ext cx="5486400" cy="4138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g40d11595bc_0_2:notes"/>
          <p:cNvSpPr txBox="1"/>
          <p:nvPr>
            <p:ph idx="12" type="sldNum"/>
          </p:nvPr>
        </p:nvSpPr>
        <p:spPr>
          <a:xfrm>
            <a:off x="3884612" y="8737600"/>
            <a:ext cx="2971800" cy="460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p28:notes"/>
          <p:cNvSpPr txBox="1"/>
          <p:nvPr>
            <p:ph idx="1" type="body"/>
          </p:nvPr>
        </p:nvSpPr>
        <p:spPr>
          <a:xfrm>
            <a:off x="685800" y="4370387"/>
            <a:ext cx="5486400" cy="4138612"/>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28: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40d11595bc_0_15:notes"/>
          <p:cNvSpPr/>
          <p:nvPr>
            <p:ph idx="2" type="sldImg"/>
          </p:nvPr>
        </p:nvSpPr>
        <p:spPr>
          <a:xfrm>
            <a:off x="1130300" y="690562"/>
            <a:ext cx="4597500" cy="34497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0d11595bc_0_15:notes"/>
          <p:cNvSpPr txBox="1"/>
          <p:nvPr>
            <p:ph idx="1" type="body"/>
          </p:nvPr>
        </p:nvSpPr>
        <p:spPr>
          <a:xfrm>
            <a:off x="685800" y="4370387"/>
            <a:ext cx="5486400" cy="4138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40d11595bc_0_15:notes"/>
          <p:cNvSpPr txBox="1"/>
          <p:nvPr>
            <p:ph idx="12" type="sldNum"/>
          </p:nvPr>
        </p:nvSpPr>
        <p:spPr>
          <a:xfrm>
            <a:off x="3884612" y="8737600"/>
            <a:ext cx="2971800" cy="4605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Calibri"/>
              <a:buNone/>
            </a:pPr>
            <a:fld id="{00000000-1234-1234-1234-123412341234}" type="slidenum">
              <a:rPr lang="en-US"/>
              <a:t>‹#›</a:t>
            </a:fld>
            <a:endParaRPr sz="140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p29: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1" name="Google Shape;241;p29: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242" name="Google Shape;242;p29: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p30:notes"/>
          <p:cNvSpPr/>
          <p:nvPr>
            <p:ph idx="2" type="sldImg"/>
          </p:nvPr>
        </p:nvSpPr>
        <p:spPr>
          <a:xfrm>
            <a:off x="1130300" y="690562"/>
            <a:ext cx="4597400" cy="3449637"/>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8" name="Google Shape;248;p30:notes"/>
          <p:cNvSpPr txBox="1"/>
          <p:nvPr>
            <p:ph idx="1" type="body"/>
          </p:nvPr>
        </p:nvSpPr>
        <p:spPr>
          <a:xfrm>
            <a:off x="685800" y="4370387"/>
            <a:ext cx="5486400" cy="41386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
        <p:nvSpPr>
          <p:cNvPr id="249" name="Google Shape;249;p30:notes"/>
          <p:cNvSpPr txBox="1"/>
          <p:nvPr/>
        </p:nvSpPr>
        <p:spPr>
          <a:xfrm>
            <a:off x="3884612" y="8737600"/>
            <a:ext cx="2971800" cy="46037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0" name="Shape 20"/>
        <p:cNvGrpSpPr/>
        <p:nvPr/>
      </p:nvGrpSpPr>
      <p:grpSpPr>
        <a:xfrm>
          <a:off x="0" y="0"/>
          <a:ext cx="0" cy="0"/>
          <a:chOff x="0" y="0"/>
          <a:chExt cx="0" cy="0"/>
        </a:xfrm>
      </p:grpSpPr>
      <p:sp>
        <p:nvSpPr>
          <p:cNvPr id="21" name="Google Shape;21;p2"/>
          <p:cNvSpPr txBox="1"/>
          <p:nvPr>
            <p:ph idx="1" type="subTitle"/>
          </p:nvPr>
        </p:nvSpPr>
        <p:spPr>
          <a:xfrm>
            <a:off x="1295400" y="3200400"/>
            <a:ext cx="6400800" cy="1600200"/>
          </a:xfrm>
          <a:prstGeom prst="rect">
            <a:avLst/>
          </a:prstGeom>
          <a:noFill/>
          <a:ln>
            <a:noFill/>
          </a:ln>
        </p:spPr>
        <p:txBody>
          <a:bodyPr anchorCtr="0" anchor="t" bIns="45700" lIns="91425" spcFirstLastPara="1" rIns="91425" wrap="square" tIns="45700">
            <a:noAutofit/>
          </a:bodyPr>
          <a:lstStyle>
            <a:lvl1pPr lvl="0" marR="0" rtl="0" algn="ctr">
              <a:spcBef>
                <a:spcPts val="575"/>
              </a:spcBef>
              <a:spcAft>
                <a:spcPts val="0"/>
              </a:spcAft>
              <a:buClr>
                <a:schemeClr val="accent1"/>
              </a:buClr>
              <a:buSzPts val="2210"/>
              <a:buFont typeface="Noto Sans Symbols"/>
              <a:buNone/>
              <a:defRPr b="0" i="0" sz="2600" u="none" cap="none" strike="noStrike">
                <a:solidFill>
                  <a:schemeClr val="dk2"/>
                </a:solidFill>
                <a:latin typeface="Libre Baskerville"/>
                <a:ea typeface="Libre Baskerville"/>
                <a:cs typeface="Libre Baskerville"/>
                <a:sym typeface="Libre Baskerville"/>
              </a:defRPr>
            </a:lvl1pPr>
            <a:lvl2pPr lvl="1" marR="0" rtl="0" algn="ctr">
              <a:spcBef>
                <a:spcPts val="375"/>
              </a:spcBef>
              <a:spcAft>
                <a:spcPts val="0"/>
              </a:spcAft>
              <a:buClr>
                <a:schemeClr val="accent2"/>
              </a:buClr>
              <a:buSzPts val="2040"/>
              <a:buFont typeface="Noto Sans Symbols"/>
              <a:buNone/>
              <a:defRPr b="0" i="0" sz="2400" u="none" cap="none" strike="noStrike">
                <a:solidFill>
                  <a:schemeClr val="dk1"/>
                </a:solidFill>
                <a:latin typeface="Libre Baskerville"/>
                <a:ea typeface="Libre Baskerville"/>
                <a:cs typeface="Libre Baskerville"/>
                <a:sym typeface="Libre Baskerville"/>
              </a:defRPr>
            </a:lvl2pPr>
            <a:lvl3pPr lvl="2" marR="0" rtl="0" algn="ctr">
              <a:spcBef>
                <a:spcPts val="375"/>
              </a:spcBef>
              <a:spcAft>
                <a:spcPts val="0"/>
              </a:spcAft>
              <a:buClr>
                <a:srgbClr val="C0E5AF"/>
              </a:buClr>
              <a:buSzPts val="1700"/>
              <a:buFont typeface="Noto Sans Symbols"/>
              <a:buNone/>
              <a:defRPr b="0" i="0" sz="2000" u="none" cap="none" strike="noStrike">
                <a:solidFill>
                  <a:schemeClr val="dk1"/>
                </a:solidFill>
                <a:latin typeface="Libre Baskerville"/>
                <a:ea typeface="Libre Baskerville"/>
                <a:cs typeface="Libre Baskerville"/>
                <a:sym typeface="Libre Baskerville"/>
              </a:defRPr>
            </a:lvl3pPr>
            <a:lvl4pPr lvl="3" marR="0" rtl="0" algn="ctr">
              <a:spcBef>
                <a:spcPts val="375"/>
              </a:spcBef>
              <a:spcAft>
                <a:spcPts val="0"/>
              </a:spcAft>
              <a:buClr>
                <a:srgbClr val="FEB80A"/>
              </a:buClr>
              <a:buSzPts val="1600"/>
              <a:buFont typeface="Noto Sans Symbols"/>
              <a:buNone/>
              <a:defRPr b="0" i="0" sz="2000" u="none" cap="none" strike="noStrike">
                <a:solidFill>
                  <a:schemeClr val="dk1"/>
                </a:solidFill>
                <a:latin typeface="Libre Baskerville"/>
                <a:ea typeface="Libre Baskerville"/>
                <a:cs typeface="Libre Baskerville"/>
                <a:sym typeface="Libre Baskerville"/>
              </a:defRPr>
            </a:lvl4pPr>
            <a:lvl5pPr lvl="4" marR="0" rtl="0" algn="ctr">
              <a:spcBef>
                <a:spcPts val="375"/>
              </a:spcBef>
              <a:spcAft>
                <a:spcPts val="0"/>
              </a:spcAft>
              <a:buClr>
                <a:srgbClr val="FEB80A"/>
              </a:buClr>
              <a:buSzPts val="2000"/>
              <a:buFont typeface="Libre Baskerville"/>
              <a:buNone/>
              <a:defRPr b="0" i="0" sz="2000" u="none" cap="none" strike="noStrike">
                <a:solidFill>
                  <a:schemeClr val="dk1"/>
                </a:solidFill>
                <a:latin typeface="Libre Baskerville"/>
                <a:ea typeface="Libre Baskerville"/>
                <a:cs typeface="Libre Baskerville"/>
                <a:sym typeface="Libre Baskerville"/>
              </a:defRPr>
            </a:lvl5pPr>
            <a:lvl6pPr lvl="5" marR="0" rtl="0" algn="ctr">
              <a:spcBef>
                <a:spcPts val="370"/>
              </a:spcBef>
              <a:spcAft>
                <a:spcPts val="0"/>
              </a:spcAft>
              <a:buClr>
                <a:schemeClr val="accent3"/>
              </a:buClr>
              <a:buSzPts val="1800"/>
              <a:buFont typeface="Libre Baskerville"/>
              <a:buNone/>
              <a:defRPr b="0" i="0" sz="1800" u="none" cap="none" strike="noStrike">
                <a:solidFill>
                  <a:schemeClr val="dk1"/>
                </a:solidFill>
                <a:latin typeface="Libre Baskerville"/>
                <a:ea typeface="Libre Baskerville"/>
                <a:cs typeface="Libre Baskerville"/>
                <a:sym typeface="Libre Baskerville"/>
              </a:defRPr>
            </a:lvl6pPr>
            <a:lvl7pPr lvl="6" marR="0" rtl="0" algn="ctr">
              <a:spcBef>
                <a:spcPts val="370"/>
              </a:spcBef>
              <a:spcAft>
                <a:spcPts val="0"/>
              </a:spcAft>
              <a:buClr>
                <a:schemeClr val="accent2"/>
              </a:buClr>
              <a:buSzPts val="1800"/>
              <a:buFont typeface="Libre Baskerville"/>
              <a:buNone/>
              <a:defRPr b="0" i="0" sz="1800" u="none" cap="none" strike="noStrike">
                <a:solidFill>
                  <a:schemeClr val="dk1"/>
                </a:solidFill>
                <a:latin typeface="Libre Baskerville"/>
                <a:ea typeface="Libre Baskerville"/>
                <a:cs typeface="Libre Baskerville"/>
                <a:sym typeface="Libre Baskerville"/>
              </a:defRPr>
            </a:lvl7pPr>
            <a:lvl8pPr lvl="7" marR="0" rtl="0" algn="ctr">
              <a:spcBef>
                <a:spcPts val="370"/>
              </a:spcBef>
              <a:spcAft>
                <a:spcPts val="0"/>
              </a:spcAft>
              <a:buClr>
                <a:srgbClr val="BFE5AD"/>
              </a:buClr>
              <a:buSzPts val="1800"/>
              <a:buFont typeface="Libre Baskerville"/>
              <a:buNone/>
              <a:defRPr b="0" i="0" sz="1800" u="none" cap="none" strike="noStrike">
                <a:solidFill>
                  <a:schemeClr val="dk1"/>
                </a:solidFill>
                <a:latin typeface="Libre Baskerville"/>
                <a:ea typeface="Libre Baskerville"/>
                <a:cs typeface="Libre Baskerville"/>
                <a:sym typeface="Libre Baskerville"/>
              </a:defRPr>
            </a:lvl8pPr>
            <a:lvl9pPr lvl="8" marR="0" rtl="0" algn="ctr">
              <a:spcBef>
                <a:spcPts val="370"/>
              </a:spcBef>
              <a:spcAft>
                <a:spcPts val="0"/>
              </a:spcAft>
              <a:buClr>
                <a:srgbClr val="F3A9BD"/>
              </a:buClr>
              <a:buSzPts val="1800"/>
              <a:buFont typeface="Libre Baskerville"/>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22" name="Google Shape;22;p2"/>
          <p:cNvSpPr txBox="1"/>
          <p:nvPr>
            <p:ph type="ctrTitle"/>
          </p:nvPr>
        </p:nvSpPr>
        <p:spPr>
          <a:xfrm>
            <a:off x="457200" y="1505930"/>
            <a:ext cx="8229600" cy="1470025"/>
          </a:xfrm>
          <a:prstGeom prst="rect">
            <a:avLst/>
          </a:prstGeom>
          <a:noFill/>
          <a:ln>
            <a:noFill/>
          </a:ln>
        </p:spPr>
        <p:txBody>
          <a:bodyPr anchorCtr="0" anchor="ctr" bIns="91425" lIns="91425" spcFirstLastPara="1" rIns="91425" wrap="square" tIns="45700">
            <a:noAutofit/>
          </a:bodyPr>
          <a:lstStyle>
            <a:lvl1pPr lvl="0" marR="0" rtl="0" algn="ctr">
              <a:spcBef>
                <a:spcPts val="0"/>
              </a:spcBef>
              <a:spcAft>
                <a:spcPts val="0"/>
              </a:spcAft>
              <a:buSzPts val="1400"/>
              <a:buNone/>
              <a:defRPr b="0" i="0" sz="40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2pPr>
            <a:lvl3pPr lvl="2"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3pPr>
            <a:lvl4pPr lvl="3"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4pPr>
            <a:lvl5pPr lvl="4"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5pPr>
            <a:lvl6pPr lvl="5"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6pPr>
            <a:lvl7pPr lvl="6"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7pPr>
            <a:lvl8pPr lvl="7"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8pPr>
            <a:lvl9pPr lvl="8"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9pPr>
          </a:lstStyle>
          <a:p/>
        </p:txBody>
      </p:sp>
      <p:sp>
        <p:nvSpPr>
          <p:cNvPr id="23" name="Google Shape;23;p2"/>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400" u="none">
                <a:solidFill>
                  <a:schemeClr val="dk2"/>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 name="Google Shape;24;p2"/>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2"/>
          <p:cNvSpPr/>
          <p:nvPr>
            <p:ph idx="12" type="sldNum"/>
          </p:nvPr>
        </p:nvSpPr>
        <p:spPr>
          <a:xfrm>
            <a:off x="146050"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 name="Google Shape;11;p1"/>
          <p:cNvSpPr/>
          <p:nvPr/>
        </p:nvSpPr>
        <p:spPr>
          <a:xfrm>
            <a:off x="65087" y="69850"/>
            <a:ext cx="9013825" cy="6691312"/>
          </a:xfrm>
          <a:prstGeom prst="roundRect">
            <a:avLst>
              <a:gd fmla="val 1065" name="adj"/>
            </a:avLst>
          </a:prstGeom>
          <a:blipFill rotWithShape="1">
            <a:blip r:embed="rId1">
              <a:alphaModFix/>
            </a:blip>
            <a:stretch>
              <a:fillRect b="0" l="0" r="0" t="0"/>
            </a:stretch>
          </a:blipFill>
          <a:ln cap="sq"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 name="Google Shape;12;p1"/>
          <p:cNvSpPr txBox="1"/>
          <p:nvPr/>
        </p:nvSpPr>
        <p:spPr>
          <a:xfrm>
            <a:off x="63500" y="1449387"/>
            <a:ext cx="9020175" cy="152717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 name="Google Shape;13;p1"/>
          <p:cNvSpPr txBox="1"/>
          <p:nvPr/>
        </p:nvSpPr>
        <p:spPr>
          <a:xfrm>
            <a:off x="63500" y="1397000"/>
            <a:ext cx="9020175" cy="120650"/>
          </a:xfrm>
          <a:prstGeom prst="rect">
            <a:avLst/>
          </a:prstGeom>
          <a:solidFill>
            <a:srgbClr val="C0E5A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4" name="Google Shape;14;p1"/>
          <p:cNvSpPr txBox="1"/>
          <p:nvPr/>
        </p:nvSpPr>
        <p:spPr>
          <a:xfrm>
            <a:off x="63500" y="2976562"/>
            <a:ext cx="9020175" cy="111125"/>
          </a:xfrm>
          <a:prstGeom prst="rect">
            <a:avLst/>
          </a:prstGeom>
          <a:solidFill>
            <a:srgbClr val="738AC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 name="Google Shape;15;p1"/>
          <p:cNvSpPr txBox="1"/>
          <p:nvPr>
            <p:ph type="title"/>
          </p:nvPr>
        </p:nvSpPr>
        <p:spPr>
          <a:xfrm>
            <a:off x="914400" y="274637"/>
            <a:ext cx="7772400" cy="1143000"/>
          </a:xfrm>
          <a:prstGeom prst="rect">
            <a:avLst/>
          </a:prstGeom>
          <a:noFill/>
          <a:ln>
            <a:noFill/>
          </a:ln>
        </p:spPr>
        <p:txBody>
          <a:bodyPr anchorCtr="0" anchor="b" bIns="91425" lIns="91425" spcFirstLastPara="1" rIns="91425" wrap="square" tIns="45700">
            <a:noAutofit/>
          </a:bodyPr>
          <a:lstStyle>
            <a:lvl1pPr lvl="0"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1pPr>
            <a:lvl2pPr lvl="1"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2pPr>
            <a:lvl3pPr lvl="2"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3pPr>
            <a:lvl4pPr lvl="3"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4pPr>
            <a:lvl5pPr lvl="4"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5pPr>
            <a:lvl6pPr lvl="5"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6pPr>
            <a:lvl7pPr lvl="6"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7pPr>
            <a:lvl8pPr lvl="7"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8pPr>
            <a:lvl9pPr lvl="8" marR="0" rtl="0" algn="l">
              <a:spcBef>
                <a:spcPts val="0"/>
              </a:spcBef>
              <a:spcAft>
                <a:spcPts val="0"/>
              </a:spcAft>
              <a:buSzPts val="1400"/>
              <a:buNone/>
              <a:defRPr b="0" i="0" sz="4000" u="none" cap="none" strike="noStrike">
                <a:solidFill>
                  <a:schemeClr val="dk2"/>
                </a:solidFill>
                <a:latin typeface="Source Sans Pro"/>
                <a:ea typeface="Source Sans Pro"/>
                <a:cs typeface="Source Sans Pro"/>
                <a:sym typeface="Source Sans Pro"/>
              </a:defRPr>
            </a:lvl9pPr>
          </a:lstStyle>
          <a:p/>
        </p:txBody>
      </p:sp>
      <p:sp>
        <p:nvSpPr>
          <p:cNvPr id="16" name="Google Shape;16;p1"/>
          <p:cNvSpPr txBox="1"/>
          <p:nvPr>
            <p:ph idx="1" type="body"/>
          </p:nvPr>
        </p:nvSpPr>
        <p:spPr>
          <a:xfrm>
            <a:off x="914400" y="1447800"/>
            <a:ext cx="7772400" cy="4572000"/>
          </a:xfrm>
          <a:prstGeom prst="rect">
            <a:avLst/>
          </a:prstGeom>
          <a:noFill/>
          <a:ln>
            <a:noFill/>
          </a:ln>
        </p:spPr>
        <p:txBody>
          <a:bodyPr anchorCtr="0" anchor="t" bIns="45700" lIns="91425" spcFirstLastPara="1" rIns="91425" wrap="square" tIns="45700">
            <a:noAutofit/>
          </a:bodyPr>
          <a:lstStyle>
            <a:lvl1pPr indent="-368935" lvl="0" marL="457200" marR="0" rtl="0" algn="l">
              <a:spcBef>
                <a:spcPts val="575"/>
              </a:spcBef>
              <a:spcAft>
                <a:spcPts val="0"/>
              </a:spcAft>
              <a:buClr>
                <a:schemeClr val="accent1"/>
              </a:buClr>
              <a:buSzPts val="221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358140" lvl="1" marL="914400" marR="0" rtl="0" algn="l">
              <a:spcBef>
                <a:spcPts val="375"/>
              </a:spcBef>
              <a:spcAft>
                <a:spcPts val="0"/>
              </a:spcAft>
              <a:buClr>
                <a:schemeClr val="accent2"/>
              </a:buClr>
              <a:buSzPts val="204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336550" lvl="2" marL="1371600" marR="0" rtl="0" algn="l">
              <a:spcBef>
                <a:spcPts val="375"/>
              </a:spcBef>
              <a:spcAft>
                <a:spcPts val="0"/>
              </a:spcAft>
              <a:buClr>
                <a:srgbClr val="C0E5AF"/>
              </a:buClr>
              <a:buSzPts val="17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330200" lvl="3" marL="1828800" marR="0" rtl="0" algn="l">
              <a:spcBef>
                <a:spcPts val="375"/>
              </a:spcBef>
              <a:spcAft>
                <a:spcPts val="0"/>
              </a:spcAft>
              <a:buClr>
                <a:srgbClr val="FEB80A"/>
              </a:buClr>
              <a:buSzPts val="16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355600" lvl="4" marL="2286000" marR="0" rtl="0" algn="l">
              <a:spcBef>
                <a:spcPts val="375"/>
              </a:spcBef>
              <a:spcAft>
                <a:spcPts val="0"/>
              </a:spcAft>
              <a:buClr>
                <a:srgbClr val="FEB80A"/>
              </a:buClr>
              <a:buSzPts val="2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342900" lvl="5" marL="2743200" marR="0" rtl="0" algn="l">
              <a:spcBef>
                <a:spcPts val="370"/>
              </a:spcBef>
              <a:spcAft>
                <a:spcPts val="0"/>
              </a:spcAft>
              <a:buClr>
                <a:schemeClr val="accent3"/>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342900" lvl="6" marL="3200400" marR="0" rtl="0" algn="l">
              <a:spcBef>
                <a:spcPts val="370"/>
              </a:spcBef>
              <a:spcAft>
                <a:spcPts val="0"/>
              </a:spcAft>
              <a:buClr>
                <a:schemeClr val="accent2"/>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342900" lvl="7" marL="3657600" marR="0" rtl="0" algn="l">
              <a:spcBef>
                <a:spcPts val="370"/>
              </a:spcBef>
              <a:spcAft>
                <a:spcPts val="0"/>
              </a:spcAft>
              <a:buClr>
                <a:srgbClr val="BFE5AD"/>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342900" lvl="8" marL="4114800" marR="0" rtl="0" algn="l">
              <a:spcBef>
                <a:spcPts val="370"/>
              </a:spcBef>
              <a:spcAft>
                <a:spcPts val="0"/>
              </a:spcAft>
              <a:buClr>
                <a:srgbClr val="F3A9BD"/>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17" name="Google Shape;17;p1"/>
          <p:cNvSpPr txBox="1"/>
          <p:nvPr>
            <p:ph idx="10" type="dt"/>
          </p:nvPr>
        </p:nvSpPr>
        <p:spPr>
          <a:xfrm>
            <a:off x="6172200" y="6191250"/>
            <a:ext cx="2476500" cy="47625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b="0" i="0" sz="1400" u="none">
                <a:solidFill>
                  <a:schemeClr val="dk2"/>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 name="Google Shape;18;p1"/>
          <p:cNvSpPr txBox="1"/>
          <p:nvPr>
            <p:ph idx="11" type="ftr"/>
          </p:nvPr>
        </p:nvSpPr>
        <p:spPr>
          <a:xfrm>
            <a:off x="914400" y="6172200"/>
            <a:ext cx="39624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1"/>
          <p:cNvSpPr/>
          <p:nvPr>
            <p:ph idx="12" type="sldNum"/>
          </p:nvPr>
        </p:nvSpPr>
        <p:spPr>
          <a:xfrm>
            <a:off x="146050" y="6210300"/>
            <a:ext cx="457200" cy="457200"/>
          </a:xfrm>
          <a:prstGeom prst="ellipse">
            <a:avLst/>
          </a:prstGeom>
          <a:solidFill>
            <a:schemeClr val="accent1"/>
          </a:solidFill>
          <a:ln>
            <a:noFill/>
          </a:ln>
        </p:spPr>
        <p:txBody>
          <a:bodyPr anchorCtr="1" anchor="ctr" bIns="0" lIns="0" spcFirstLastPara="1" rIns="0" wrap="square" tIns="0">
            <a:noAutofit/>
          </a:bodyPr>
          <a:lstStyle>
            <a:lvl1pPr indent="0" lvl="0"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1pPr>
            <a:lvl2pPr indent="0" lvl="1"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2pPr>
            <a:lvl3pPr indent="0" lvl="2"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3pPr>
            <a:lvl4pPr indent="0" lvl="3"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4pPr>
            <a:lvl5pPr indent="0" lvl="4"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5pPr>
            <a:lvl6pPr indent="0" lvl="5"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6pPr>
            <a:lvl7pPr indent="0" lvl="6"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7pPr>
            <a:lvl8pPr indent="0" lvl="7"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8pPr>
            <a:lvl9pPr indent="0" lvl="8" marL="0" marR="0" rtl="0" algn="ctr">
              <a:lnSpc>
                <a:spcPct val="100000"/>
              </a:lnSpc>
              <a:spcBef>
                <a:spcPts val="0"/>
              </a:spcBef>
              <a:spcAft>
                <a:spcPts val="0"/>
              </a:spcAft>
              <a:buClr>
                <a:srgbClr val="FFFFFF"/>
              </a:buClr>
              <a:buSzPts val="1400"/>
              <a:buFont typeface="Source Sans Pro"/>
              <a:buNone/>
              <a:defRPr b="0" i="0" sz="1400" u="none">
                <a:solidFill>
                  <a:srgbClr val="FFFFFF"/>
                </a:solidFill>
                <a:latin typeface="Source Sans Pro"/>
                <a:ea typeface="Source Sans Pro"/>
                <a:cs typeface="Source Sans Pro"/>
                <a:sym typeface="Source Sans Pro"/>
              </a:defRPr>
            </a:lvl9pPr>
          </a:lstStyle>
          <a:p>
            <a:pPr indent="0" lvl="0" marL="0" rtl="0" algn="ctr">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www.youtube.com/watch?v=o8leq1EZil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ebapps.fcps.net/voluntee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 name="Shape 30"/>
        <p:cNvGrpSpPr/>
        <p:nvPr/>
      </p:nvGrpSpPr>
      <p:grpSpPr>
        <a:xfrm>
          <a:off x="0" y="0"/>
          <a:ext cx="0" cy="0"/>
          <a:chOff x="0" y="0"/>
          <a:chExt cx="0" cy="0"/>
        </a:xfrm>
      </p:grpSpPr>
      <p:sp>
        <p:nvSpPr>
          <p:cNvPr id="31" name="Google Shape;31;p3"/>
          <p:cNvSpPr txBox="1"/>
          <p:nvPr>
            <p:ph idx="1" type="subTitle"/>
          </p:nvPr>
        </p:nvSpPr>
        <p:spPr>
          <a:xfrm>
            <a:off x="457200" y="3200400"/>
            <a:ext cx="7924800" cy="3657600"/>
          </a:xfrm>
          <a:prstGeom prst="rect">
            <a:avLst/>
          </a:prstGeom>
          <a:noFill/>
          <a:ln cap="flat" cmpd="sng" w="9525">
            <a:solidFill>
              <a:schemeClr val="lt1"/>
            </a:solidFill>
            <a:prstDash val="solid"/>
            <a:miter lim="524288"/>
            <a:headEnd len="sm" w="sm" type="none"/>
            <a:tailEnd len="sm" w="sm" type="none"/>
          </a:ln>
        </p:spPr>
        <p:txBody>
          <a:bodyPr anchorCtr="0" anchor="t" bIns="45700" lIns="91425" spcFirstLastPara="1" rIns="91425" wrap="square" tIns="45700">
            <a:noAutofit/>
          </a:bodyPr>
          <a:lstStyle/>
          <a:p>
            <a:pPr indent="-742950" lvl="0" marL="742950" marR="0" rtl="0" algn="l">
              <a:lnSpc>
                <a:spcPct val="150000"/>
              </a:lnSpc>
              <a:spcBef>
                <a:spcPts val="0"/>
              </a:spcBef>
              <a:spcAft>
                <a:spcPts val="0"/>
              </a:spcAft>
              <a:buClr>
                <a:schemeClr val="accent1"/>
              </a:buClr>
              <a:buSzPts val="3060"/>
              <a:buFont typeface="Source Sans Pro"/>
              <a:buAutoNum type="arabicPeriod"/>
            </a:pPr>
            <a:r>
              <a:rPr b="0" i="0" lang="en-US" sz="3600" u="none" cap="none" strike="noStrike">
                <a:solidFill>
                  <a:schemeClr val="dk1"/>
                </a:solidFill>
                <a:latin typeface="Libre Baskerville"/>
                <a:ea typeface="Libre Baskerville"/>
                <a:cs typeface="Libre Baskerville"/>
                <a:sym typeface="Libre Baskerville"/>
              </a:rPr>
              <a:t>Please sign in </a:t>
            </a:r>
            <a:r>
              <a:rPr lang="en-US" sz="3600">
                <a:solidFill>
                  <a:schemeClr val="dk1"/>
                </a:solidFill>
              </a:rPr>
              <a:t>on the sign in sheet by the door.</a:t>
            </a:r>
            <a:endParaRPr/>
          </a:p>
          <a:p>
            <a:pPr indent="0" lvl="0" marL="0" marR="0" rtl="0" algn="l">
              <a:lnSpc>
                <a:spcPct val="100000"/>
              </a:lnSpc>
              <a:spcBef>
                <a:spcPts val="500"/>
              </a:spcBef>
              <a:spcAft>
                <a:spcPts val="0"/>
              </a:spcAft>
              <a:buNone/>
            </a:pPr>
            <a:r>
              <a:t/>
            </a:r>
            <a:endParaRPr/>
          </a:p>
          <a:p>
            <a:pPr indent="0" lvl="0" marL="0" marR="0" rtl="0" algn="ctr">
              <a:spcBef>
                <a:spcPts val="575"/>
              </a:spcBef>
              <a:spcAft>
                <a:spcPts val="0"/>
              </a:spcAft>
              <a:buClr>
                <a:schemeClr val="accent1"/>
              </a:buClr>
              <a:buSzPts val="3060"/>
              <a:buFont typeface="Noto Sans Symbols"/>
              <a:buNone/>
            </a:pPr>
            <a:r>
              <a:t/>
            </a:r>
            <a:endParaRPr b="0" i="0" sz="3600" u="none" cap="none" strike="noStrike">
              <a:solidFill>
                <a:schemeClr val="dk1"/>
              </a:solidFill>
              <a:latin typeface="Libre Baskerville"/>
              <a:ea typeface="Libre Baskerville"/>
              <a:cs typeface="Libre Baskerville"/>
              <a:sym typeface="Libre Baskerville"/>
            </a:endParaRPr>
          </a:p>
        </p:txBody>
      </p:sp>
      <p:sp>
        <p:nvSpPr>
          <p:cNvPr id="32" name="Google Shape;32;p3"/>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rgbClr val="FFFFFF"/>
              </a:buClr>
              <a:buSzPts val="5400"/>
              <a:buFont typeface="Ruge Boogie"/>
              <a:buNone/>
            </a:pPr>
            <a:r>
              <a:rPr b="0" i="0" lang="en-US" sz="5400" u="none" cap="none" strike="noStrike">
                <a:solidFill>
                  <a:srgbClr val="FFFFFF"/>
                </a:solidFill>
                <a:latin typeface="Ruge Boogie"/>
                <a:ea typeface="Ruge Boogie"/>
                <a:cs typeface="Ruge Boogie"/>
                <a:sym typeface="Ruge Boogie"/>
              </a:rPr>
              <a:t>Welcome to Curriculum Night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 name="Shape 37"/>
        <p:cNvGrpSpPr/>
        <p:nvPr/>
      </p:nvGrpSpPr>
      <p:grpSpPr>
        <a:xfrm>
          <a:off x="0" y="0"/>
          <a:ext cx="0" cy="0"/>
          <a:chOff x="0" y="0"/>
          <a:chExt cx="0" cy="0"/>
        </a:xfrm>
      </p:grpSpPr>
      <p:sp>
        <p:nvSpPr>
          <p:cNvPr id="38" name="Google Shape;38;p4"/>
          <p:cNvSpPr txBox="1"/>
          <p:nvPr>
            <p:ph idx="1" type="subTitle"/>
          </p:nvPr>
        </p:nvSpPr>
        <p:spPr>
          <a:xfrm>
            <a:off x="1295400" y="3200400"/>
            <a:ext cx="6400800" cy="259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Mr</a:t>
            </a:r>
            <a:r>
              <a:rPr lang="en-US"/>
              <a:t>. Bailey</a:t>
            </a:r>
            <a:endParaRPr/>
          </a:p>
          <a:p>
            <a:pPr indent="0" lvl="0" marL="0" rtl="0" algn="ctr">
              <a:spcBef>
                <a:spcPts val="0"/>
              </a:spcBef>
              <a:spcAft>
                <a:spcPts val="0"/>
              </a:spcAft>
              <a:buClr>
                <a:schemeClr val="accent1"/>
              </a:buClr>
              <a:buSzPts val="2210"/>
              <a:buFont typeface="Noto Sans Symbols"/>
              <a:buNone/>
            </a:pPr>
            <a:r>
              <a:rPr lang="en-US"/>
              <a:t>Ms. Conroy</a:t>
            </a:r>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Ms. Mullins</a:t>
            </a:r>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Mr. Robinson</a:t>
            </a:r>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201</a:t>
            </a:r>
            <a:r>
              <a:rPr lang="en-US"/>
              <a:t>9-2020</a:t>
            </a:r>
            <a:endParaRPr/>
          </a:p>
        </p:txBody>
      </p:sp>
      <p:sp>
        <p:nvSpPr>
          <p:cNvPr id="39" name="Google Shape;39;p4"/>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ABC’s of Third Grade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 name="Shape 44"/>
        <p:cNvGrpSpPr/>
        <p:nvPr/>
      </p:nvGrpSpPr>
      <p:grpSpPr>
        <a:xfrm>
          <a:off x="0" y="0"/>
          <a:ext cx="0" cy="0"/>
          <a:chOff x="0" y="0"/>
          <a:chExt cx="0" cy="0"/>
        </a:xfrm>
      </p:grpSpPr>
      <p:sp>
        <p:nvSpPr>
          <p:cNvPr id="45" name="Google Shape;45;p5"/>
          <p:cNvSpPr txBox="1"/>
          <p:nvPr>
            <p:ph idx="1" type="subTitle"/>
          </p:nvPr>
        </p:nvSpPr>
        <p:spPr>
          <a:xfrm>
            <a:off x="1295400" y="3200400"/>
            <a:ext cx="6934200" cy="3048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It is important for students to be at school whenever possible.  However, students who have a fever should be fever-free for 24 hours before returning to school.  Please send a doctor or parent note whenever your child is absent or tardy.  You have three days to turn in notes once your child returns to school.  </a:t>
            </a:r>
            <a:endParaRPr/>
          </a:p>
        </p:txBody>
      </p:sp>
      <p:sp>
        <p:nvSpPr>
          <p:cNvPr id="46" name="Google Shape;46;p5"/>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Attendance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 name="Shape 51"/>
        <p:cNvGrpSpPr/>
        <p:nvPr/>
      </p:nvGrpSpPr>
      <p:grpSpPr>
        <a:xfrm>
          <a:off x="0" y="0"/>
          <a:ext cx="0" cy="0"/>
          <a:chOff x="0" y="0"/>
          <a:chExt cx="0" cy="0"/>
        </a:xfrm>
      </p:grpSpPr>
      <p:sp>
        <p:nvSpPr>
          <p:cNvPr id="52" name="Google Shape;52;p6"/>
          <p:cNvSpPr txBox="1"/>
          <p:nvPr>
            <p:ph idx="1" type="subTitle"/>
          </p:nvPr>
        </p:nvSpPr>
        <p:spPr>
          <a:xfrm>
            <a:off x="152450" y="3200400"/>
            <a:ext cx="8643300" cy="3505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t/>
            </a:r>
            <a:endParaRPr/>
          </a:p>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We expect students to follow the Picadome Guidelines for Success and our class rules.  The entire 3rd grade uses the </a:t>
            </a:r>
            <a:r>
              <a:rPr lang="en-US"/>
              <a:t>Dojo system for behavior. </a:t>
            </a:r>
            <a:r>
              <a:rPr b="0" i="0" lang="en-US" sz="2600" u="none" cap="none" strike="noStrike">
                <a:solidFill>
                  <a:schemeClr val="dk2"/>
                </a:solidFill>
                <a:latin typeface="Libre Baskerville"/>
                <a:ea typeface="Libre Baskerville"/>
                <a:cs typeface="Libre Baskerville"/>
                <a:sym typeface="Libre Baskerville"/>
              </a:rPr>
              <a:t> If you have not signed</a:t>
            </a:r>
            <a:r>
              <a:rPr lang="en-US"/>
              <a:t> up on CLASS DOJO, please do so tonight. Students will be rewarded for reaching behavior goals.</a:t>
            </a:r>
            <a:endParaRPr/>
          </a:p>
        </p:txBody>
      </p:sp>
      <p:sp>
        <p:nvSpPr>
          <p:cNvPr id="53" name="Google Shape;53;p6"/>
          <p:cNvSpPr txBox="1"/>
          <p:nvPr>
            <p:ph type="ctrTitle"/>
          </p:nvPr>
        </p:nvSpPr>
        <p:spPr>
          <a:xfrm>
            <a:off x="457200" y="1371600"/>
            <a:ext cx="8229600" cy="1604962"/>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B…Behavior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7"/>
          <p:cNvSpPr txBox="1"/>
          <p:nvPr>
            <p:ph idx="1" type="subTitle"/>
          </p:nvPr>
        </p:nvSpPr>
        <p:spPr>
          <a:xfrm>
            <a:off x="293925" y="3200400"/>
            <a:ext cx="8501700" cy="333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Students may bring a snack for their birthday.  There are about </a:t>
            </a:r>
            <a:r>
              <a:rPr lang="en-US"/>
              <a:t>20</a:t>
            </a:r>
            <a:r>
              <a:rPr b="0" i="0" lang="en-US" sz="2600" u="none" cap="none" strike="noStrike">
                <a:solidFill>
                  <a:schemeClr val="dk2"/>
                </a:solidFill>
                <a:latin typeface="Libre Baskerville"/>
                <a:ea typeface="Libre Baskerville"/>
                <a:cs typeface="Libre Baskerville"/>
                <a:sym typeface="Libre Baskerville"/>
              </a:rPr>
              <a:t> students in each class.  Please make sure to provide snacks that are peanut free!!!  Also, please provide any paper products needed.  Snacks need to be at school by 11:00.</a:t>
            </a:r>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60" name="Google Shape;60;p7"/>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and Birthdays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8"/>
          <p:cNvSpPr txBox="1"/>
          <p:nvPr>
            <p:ph idx="1" type="subTitle"/>
          </p:nvPr>
        </p:nvSpPr>
        <p:spPr>
          <a:xfrm>
            <a:off x="381000" y="3124200"/>
            <a:ext cx="8392800" cy="3733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t/>
            </a:r>
            <a:endParaRPr/>
          </a:p>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The best way to communicate with us is through D</a:t>
            </a:r>
            <a:r>
              <a:rPr lang="en-US"/>
              <a:t>ojo system</a:t>
            </a:r>
            <a:r>
              <a:rPr b="0" i="0" lang="en-US" sz="2600" u="none" cap="none" strike="noStrike">
                <a:solidFill>
                  <a:schemeClr val="dk2"/>
                </a:solidFill>
                <a:latin typeface="Libre Baskerville"/>
                <a:ea typeface="Libre Baskerville"/>
                <a:cs typeface="Libre Baskerville"/>
                <a:sym typeface="Libre Baskerville"/>
              </a:rPr>
              <a:t>. </a:t>
            </a:r>
            <a:r>
              <a:rPr lang="en-US"/>
              <a:t>We a</a:t>
            </a:r>
            <a:r>
              <a:rPr b="0" i="0" lang="en-US" sz="2600" u="none" cap="none" strike="noStrike">
                <a:solidFill>
                  <a:schemeClr val="dk2"/>
                </a:solidFill>
                <a:latin typeface="Libre Baskerville"/>
                <a:ea typeface="Libre Baskerville"/>
                <a:cs typeface="Libre Baskerville"/>
                <a:sym typeface="Libre Baskerville"/>
              </a:rPr>
              <a:t>re usually available by phone during our planning time from 10:00-10:55.  You may also leave a voicemail anytime and we will return your call as soon as possible.  Month</a:t>
            </a:r>
            <a:r>
              <a:rPr lang="en-US"/>
              <a:t>ly newsletters will be coming home from the grade level as well. </a:t>
            </a:r>
            <a:r>
              <a:rPr b="0" i="0" lang="en-US" sz="2600" u="none" cap="none" strike="noStrike">
                <a:solidFill>
                  <a:schemeClr val="dk2"/>
                </a:solidFill>
                <a:latin typeface="Libre Baskerville"/>
                <a:ea typeface="Libre Baskerville"/>
                <a:cs typeface="Libre Baskerville"/>
                <a:sym typeface="Libre Baskerville"/>
              </a:rPr>
              <a:t> </a:t>
            </a:r>
            <a:endParaRPr/>
          </a:p>
        </p:txBody>
      </p:sp>
      <p:sp>
        <p:nvSpPr>
          <p:cNvPr id="67" name="Google Shape;67;p8"/>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C…Communication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9"/>
          <p:cNvSpPr txBox="1"/>
          <p:nvPr>
            <p:ph idx="1" type="subTitle"/>
          </p:nvPr>
        </p:nvSpPr>
        <p:spPr>
          <a:xfrm>
            <a:off x="566050" y="3298375"/>
            <a:ext cx="7892100" cy="3222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Parents are required to have at least 2 parent conferences a year; However, additional conferences can be requested by parents and/or teachers.  Conferences are a time to discuss your child’s progress in-depth.  Conferences may be done in person or over the phone.</a:t>
            </a:r>
            <a:endParaRPr/>
          </a:p>
        </p:txBody>
      </p:sp>
      <p:sp>
        <p:nvSpPr>
          <p:cNvPr id="74" name="Google Shape;74;p9"/>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and Conferences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Google Shape;80;p10"/>
          <p:cNvSpPr txBox="1"/>
          <p:nvPr>
            <p:ph idx="1" type="subTitle"/>
          </p:nvPr>
        </p:nvSpPr>
        <p:spPr>
          <a:xfrm>
            <a:off x="1295400" y="3200400"/>
            <a:ext cx="6400800" cy="2743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380"/>
              <a:buFont typeface="Noto Sans Symbols"/>
              <a:buNone/>
            </a:pPr>
            <a:r>
              <a:t/>
            </a:r>
            <a:endParaRPr b="0" i="0" sz="2800" u="none" cap="none" strike="noStrike">
              <a:solidFill>
                <a:schemeClr val="dk2"/>
              </a:solidFill>
              <a:latin typeface="Libre Baskerville"/>
              <a:ea typeface="Libre Baskerville"/>
              <a:cs typeface="Libre Baskerville"/>
              <a:sym typeface="Libre Baskerville"/>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How will your child go home?</a:t>
            </a:r>
            <a:endParaRPr/>
          </a:p>
          <a:p>
            <a:pPr indent="0" lvl="0" marL="0" marR="0" rtl="0" algn="ctr">
              <a:lnSpc>
                <a:spcPct val="10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We must have </a:t>
            </a:r>
            <a:r>
              <a:rPr b="0" i="0" lang="en-US" sz="2600" u="sng" cap="none" strike="noStrike">
                <a:solidFill>
                  <a:schemeClr val="dk2"/>
                </a:solidFill>
                <a:latin typeface="Libre Baskerville"/>
                <a:ea typeface="Libre Baskerville"/>
                <a:cs typeface="Libre Baskerville"/>
                <a:sym typeface="Libre Baskerville"/>
              </a:rPr>
              <a:t>written documentation </a:t>
            </a:r>
            <a:r>
              <a:rPr b="0" i="0" lang="en-US" sz="2600" u="none" cap="none" strike="noStrike">
                <a:solidFill>
                  <a:schemeClr val="dk2"/>
                </a:solidFill>
                <a:latin typeface="Libre Baskerville"/>
                <a:ea typeface="Libre Baskerville"/>
                <a:cs typeface="Libre Baskerville"/>
                <a:sym typeface="Libre Baskerville"/>
              </a:rPr>
              <a:t>for all changes in transportation.</a:t>
            </a:r>
            <a:endParaRPr/>
          </a:p>
        </p:txBody>
      </p:sp>
      <p:sp>
        <p:nvSpPr>
          <p:cNvPr id="81" name="Google Shape;81;p10"/>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D…Dismissal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1"/>
          <p:cNvSpPr txBox="1"/>
          <p:nvPr>
            <p:ph idx="1" type="subTitle"/>
          </p:nvPr>
        </p:nvSpPr>
        <p:spPr>
          <a:xfrm>
            <a:off x="195950" y="3200400"/>
            <a:ext cx="8763000" cy="4038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400" u="none" cap="none" strike="noStrike">
                <a:solidFill>
                  <a:schemeClr val="dk2"/>
                </a:solidFill>
                <a:latin typeface="Libre Baskerville"/>
                <a:ea typeface="Libre Baskerville"/>
                <a:cs typeface="Libre Baskerville"/>
                <a:sym typeface="Libre Baskerville"/>
              </a:rPr>
              <a:t>Although, we do not expect emergencies to happen, they can.  It is essential that we have current contact information at all times.  When children become ill or school is dismissed early, we will need to contact you.  Please make every effort to send in changes in phone numbers, addresses, and/or places of employment.  Also, make sure you have completed your child’s emergency pick-up card.  This information should also be kept up to date.</a:t>
            </a:r>
            <a:endParaRPr sz="2400"/>
          </a:p>
        </p:txBody>
      </p:sp>
      <p:sp>
        <p:nvSpPr>
          <p:cNvPr id="88" name="Google Shape;88;p11"/>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E…Emergencies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2"/>
          <p:cNvSpPr txBox="1"/>
          <p:nvPr>
            <p:ph idx="1" type="subTitle"/>
          </p:nvPr>
        </p:nvSpPr>
        <p:spPr>
          <a:xfrm>
            <a:off x="163275" y="3178625"/>
            <a:ext cx="8730300" cy="3429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l">
              <a:lnSpc>
                <a:spcPct val="100000"/>
              </a:lnSpc>
              <a:spcBef>
                <a:spcPts val="500"/>
              </a:spcBef>
              <a:spcAft>
                <a:spcPts val="0"/>
              </a:spcAft>
              <a:buClr>
                <a:schemeClr val="accent1"/>
              </a:buClr>
              <a:buSzPts val="2210"/>
              <a:buFont typeface="Noto Sans Symbols"/>
              <a:buNone/>
            </a:pPr>
            <a:r>
              <a:rPr lang="en-US"/>
              <a:t>We plan on having around 3-4 field trips this year. We will be going on an extended field trip to the Newport Aquarium in November.  When permission slips come home, please sign and return those as soon as possible. </a:t>
            </a:r>
            <a:endParaRPr/>
          </a:p>
        </p:txBody>
      </p:sp>
      <p:sp>
        <p:nvSpPr>
          <p:cNvPr id="95" name="Google Shape;95;p12"/>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F…Field Trips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13"/>
          <p:cNvSpPr txBox="1"/>
          <p:nvPr>
            <p:ph idx="1" type="subTitle"/>
          </p:nvPr>
        </p:nvSpPr>
        <p:spPr>
          <a:xfrm>
            <a:off x="283025" y="3200400"/>
            <a:ext cx="8501700" cy="3385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Good Faith Effort (GFE) is a monthly reward for students.  In order to participate students must meet the following criteria:</a:t>
            </a:r>
            <a:endParaRPr/>
          </a:p>
          <a:p>
            <a:pPr indent="-140335" lvl="0" marL="0" marR="0" rtl="0" algn="l">
              <a:lnSpc>
                <a:spcPct val="100000"/>
              </a:lnSpc>
              <a:spcBef>
                <a:spcPts val="500"/>
              </a:spcBef>
              <a:spcAft>
                <a:spcPts val="0"/>
              </a:spcAft>
              <a:buClr>
                <a:schemeClr val="accent1"/>
              </a:buClr>
              <a:buSzPts val="2210"/>
              <a:buFont typeface="Source Sans Pro"/>
              <a:buAutoNum type="arabicPeriod"/>
            </a:pPr>
            <a:r>
              <a:rPr b="0" i="0" lang="en-US" sz="2600" u="none" cap="none" strike="noStrike">
                <a:solidFill>
                  <a:schemeClr val="dk2"/>
                </a:solidFill>
                <a:latin typeface="Libre Baskerville"/>
                <a:ea typeface="Libre Baskerville"/>
                <a:cs typeface="Libre Baskerville"/>
                <a:sym typeface="Libre Baskerville"/>
              </a:rPr>
              <a:t>Meet classroom behavior goals</a:t>
            </a:r>
            <a:endParaRPr/>
          </a:p>
          <a:p>
            <a:pPr indent="-140335" lvl="0" marL="0" marR="0" rtl="0" algn="l">
              <a:lnSpc>
                <a:spcPct val="100000"/>
              </a:lnSpc>
              <a:spcBef>
                <a:spcPts val="500"/>
              </a:spcBef>
              <a:spcAft>
                <a:spcPts val="0"/>
              </a:spcAft>
              <a:buClr>
                <a:schemeClr val="accent1"/>
              </a:buClr>
              <a:buSzPts val="2210"/>
              <a:buFont typeface="Source Sans Pro"/>
              <a:buAutoNum type="arabicPeriod"/>
            </a:pPr>
            <a:r>
              <a:rPr b="0" i="0" lang="en-US" sz="2600" u="none" cap="none" strike="noStrike">
                <a:solidFill>
                  <a:schemeClr val="dk2"/>
                </a:solidFill>
                <a:latin typeface="Libre Baskerville"/>
                <a:ea typeface="Libre Baskerville"/>
                <a:cs typeface="Libre Baskerville"/>
                <a:sym typeface="Libre Baskerville"/>
              </a:rPr>
              <a:t>Have assignments completed and projects turned in on time</a:t>
            </a:r>
            <a:endParaRPr/>
          </a:p>
          <a:p>
            <a:pPr indent="-140335" lvl="0" marL="0" marR="0" rtl="0" algn="l">
              <a:lnSpc>
                <a:spcPct val="100000"/>
              </a:lnSpc>
              <a:spcBef>
                <a:spcPts val="500"/>
              </a:spcBef>
              <a:spcAft>
                <a:spcPts val="0"/>
              </a:spcAft>
              <a:buClr>
                <a:schemeClr val="accent1"/>
              </a:buClr>
              <a:buSzPts val="2210"/>
              <a:buFont typeface="Source Sans Pro"/>
              <a:buAutoNum type="arabicPeriod"/>
            </a:pPr>
            <a:r>
              <a:rPr b="0" i="0" lang="en-US" sz="2600" u="none" cap="none" strike="noStrike">
                <a:solidFill>
                  <a:schemeClr val="dk2"/>
                </a:solidFill>
                <a:latin typeface="Libre Baskerville"/>
                <a:ea typeface="Libre Baskerville"/>
                <a:cs typeface="Libre Baskerville"/>
                <a:sym typeface="Libre Baskerville"/>
              </a:rPr>
              <a:t>Do their personal best and leave no blanks on assessments.</a:t>
            </a:r>
            <a:endParaRPr/>
          </a:p>
        </p:txBody>
      </p:sp>
      <p:sp>
        <p:nvSpPr>
          <p:cNvPr id="102" name="Google Shape;102;p13"/>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G…Good Faith Effort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15675" y="3113300"/>
            <a:ext cx="8702100" cy="34944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t/>
            </a:r>
            <a:endParaRPr/>
          </a:p>
          <a:p>
            <a:pPr indent="0" lvl="0" marL="0" marR="0" rtl="0" algn="ctr">
              <a:lnSpc>
                <a:spcPct val="90000"/>
              </a:lnSpc>
              <a:spcBef>
                <a:spcPts val="0"/>
              </a:spcBef>
              <a:spcAft>
                <a:spcPts val="0"/>
              </a:spcAft>
              <a:buClr>
                <a:schemeClr val="accent1"/>
              </a:buClr>
              <a:buSzPts val="2210"/>
              <a:buFont typeface="Noto Sans Symbols"/>
              <a:buNone/>
            </a:pPr>
            <a:r>
              <a:rPr lang="en-US"/>
              <a:t>Reading nightly is essential to your child’s growth as a reader.  Please make sure that your child is reading at least 20 minutes per night.  The goal of reading should be comprehension.  Your child will then work on reading fluently and with expression.  You are encouraged to model good reading habits by reading yourself.</a:t>
            </a:r>
            <a:endParaRPr/>
          </a:p>
        </p:txBody>
      </p:sp>
      <p:sp>
        <p:nvSpPr>
          <p:cNvPr id="109" name="Google Shape;109;p14"/>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H…Homework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id="115" name="Google Shape;115;p15"/>
          <p:cNvPicPr preferRelativeResize="0"/>
          <p:nvPr/>
        </p:nvPicPr>
        <p:blipFill>
          <a:blip r:embed="rId3">
            <a:alphaModFix/>
          </a:blip>
          <a:stretch>
            <a:fillRect/>
          </a:stretch>
        </p:blipFill>
        <p:spPr>
          <a:xfrm>
            <a:off x="2282613" y="0"/>
            <a:ext cx="4909271" cy="65532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16"/>
          <p:cNvSpPr txBox="1"/>
          <p:nvPr>
            <p:ph idx="1" type="subTitle"/>
          </p:nvPr>
        </p:nvSpPr>
        <p:spPr>
          <a:xfrm>
            <a:off x="1295400" y="3200400"/>
            <a:ext cx="6400800" cy="2743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Please check your child’s </a:t>
            </a:r>
            <a:r>
              <a:rPr lang="en-US"/>
              <a:t>take home </a:t>
            </a:r>
            <a:r>
              <a:rPr b="0" i="0" lang="en-US" sz="2600" u="none" cap="none" strike="noStrike">
                <a:solidFill>
                  <a:schemeClr val="dk2"/>
                </a:solidFill>
                <a:latin typeface="Libre Baskerville"/>
                <a:ea typeface="Libre Baskerville"/>
                <a:cs typeface="Libre Baskerville"/>
                <a:sym typeface="Libre Baskerville"/>
              </a:rPr>
              <a:t>folders nightly.  There are often forms and information for you to see.  You will also find your child’s graded work in their folder.  </a:t>
            </a:r>
            <a:r>
              <a:rPr b="0" i="0" lang="en-US" sz="2600" u="sng" cap="none" strike="noStrike">
                <a:solidFill>
                  <a:schemeClr val="dk2"/>
                </a:solidFill>
                <a:latin typeface="Libre Baskerville"/>
                <a:ea typeface="Libre Baskerville"/>
                <a:cs typeface="Libre Baskerville"/>
                <a:sym typeface="Libre Baskerville"/>
              </a:rPr>
              <a:t>Please clean out extra papers on a nightly basis.</a:t>
            </a:r>
            <a:endParaRPr/>
          </a:p>
          <a:p>
            <a:pPr indent="0" lvl="0" marL="0" marR="0" rtl="0" algn="ctr">
              <a:spcBef>
                <a:spcPts val="575"/>
              </a:spcBef>
              <a:spcAft>
                <a:spcPts val="0"/>
              </a:spcAft>
              <a:buClr>
                <a:schemeClr val="accent1"/>
              </a:buClr>
              <a:buSzPts val="2210"/>
              <a:buFont typeface="Noto Sans Symbols"/>
              <a:buNone/>
            </a:pPr>
            <a:r>
              <a:t/>
            </a:r>
            <a:endParaRPr b="0" i="0" sz="2600" u="sng" cap="none" strike="noStrike">
              <a:solidFill>
                <a:schemeClr val="dk2"/>
              </a:solidFill>
              <a:latin typeface="Libre Baskerville"/>
              <a:ea typeface="Libre Baskerville"/>
              <a:cs typeface="Libre Baskerville"/>
              <a:sym typeface="Libre Baskerville"/>
            </a:endParaRPr>
          </a:p>
        </p:txBody>
      </p:sp>
      <p:sp>
        <p:nvSpPr>
          <p:cNvPr id="122" name="Google Shape;122;p16"/>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I…Important Papers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17"/>
          <p:cNvSpPr txBox="1"/>
          <p:nvPr>
            <p:ph idx="1" type="subTitle"/>
          </p:nvPr>
        </p:nvSpPr>
        <p:spPr>
          <a:xfrm>
            <a:off x="1295400" y="3200400"/>
            <a:ext cx="6400800" cy="1600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Please join our PTA.  Picadome is lucky to have an active and supportive PTA.  Let’s try to have 100% of our class join and be involved in PTA!</a:t>
            </a:r>
            <a:endParaRPr/>
          </a:p>
          <a:p>
            <a:pPr indent="0" lvl="0" marL="0" marR="0" rtl="0" algn="ctr">
              <a:lnSpc>
                <a:spcPct val="9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  </a:t>
            </a:r>
            <a:endParaRPr/>
          </a:p>
        </p:txBody>
      </p:sp>
      <p:sp>
        <p:nvSpPr>
          <p:cNvPr id="129" name="Google Shape;129;p17"/>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J…Join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8"/>
          <p:cNvSpPr txBox="1"/>
          <p:nvPr>
            <p:ph idx="1" type="subTitle"/>
          </p:nvPr>
        </p:nvSpPr>
        <p:spPr>
          <a:xfrm>
            <a:off x="359225" y="3200400"/>
            <a:ext cx="8327700" cy="3352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1" i="0" lang="en-US" sz="2600" u="none" cap="none" strike="noStrike">
                <a:solidFill>
                  <a:schemeClr val="dk2"/>
                </a:solidFill>
                <a:latin typeface="Libre Baskerville"/>
                <a:ea typeface="Libre Baskerville"/>
                <a:cs typeface="Libre Baskerville"/>
                <a:sym typeface="Libre Baskerville"/>
              </a:rPr>
              <a:t>We </a:t>
            </a:r>
            <a:r>
              <a:rPr b="1" lang="en-US"/>
              <a:t>have</a:t>
            </a:r>
            <a:r>
              <a:rPr b="1" i="0" lang="en-US" sz="2600" u="none" cap="none" strike="noStrike">
                <a:solidFill>
                  <a:schemeClr val="dk2"/>
                </a:solidFill>
                <a:latin typeface="Libre Baskerville"/>
                <a:ea typeface="Libre Baskerville"/>
                <a:cs typeface="Libre Baskerville"/>
                <a:sym typeface="Libre Baskerville"/>
              </a:rPr>
              <a:t> Kagan Structures</a:t>
            </a:r>
            <a:r>
              <a:rPr lang="en-US"/>
              <a:t> in place </a:t>
            </a:r>
            <a:r>
              <a:rPr b="0" i="0" lang="en-US" sz="2600" u="none" cap="none" strike="noStrike">
                <a:solidFill>
                  <a:schemeClr val="dk2"/>
                </a:solidFill>
                <a:latin typeface="Libre Baskerville"/>
                <a:ea typeface="Libre Baskerville"/>
                <a:cs typeface="Libre Baskerville"/>
                <a:sym typeface="Libre Baskerville"/>
              </a:rPr>
              <a:t>at Picadome</a:t>
            </a:r>
            <a:r>
              <a:rPr lang="en-US"/>
              <a:t>. </a:t>
            </a:r>
            <a:r>
              <a:rPr b="0" i="0" lang="en-US" sz="2600" u="none" cap="none" strike="noStrike">
                <a:solidFill>
                  <a:schemeClr val="dk2"/>
                </a:solidFill>
                <a:latin typeface="Libre Baskerville"/>
                <a:ea typeface="Libre Baskerville"/>
                <a:cs typeface="Libre Baskerville"/>
                <a:sym typeface="Libre Baskerville"/>
              </a:rPr>
              <a:t>  These are instructional strategies designed to promote cooperation and communication in the classroom, boost students' confidence and retain their interest in classroom interaction. These strategies are proven to achieve more student engagement therefore allowing more students the ability to reach their fullest potential. </a:t>
            </a:r>
            <a:endParaRPr/>
          </a:p>
        </p:txBody>
      </p:sp>
      <p:sp>
        <p:nvSpPr>
          <p:cNvPr id="136" name="Google Shape;136;p18"/>
          <p:cNvSpPr txBox="1"/>
          <p:nvPr>
            <p:ph type="ctrTitle"/>
          </p:nvPr>
        </p:nvSpPr>
        <p:spPr>
          <a:xfrm>
            <a:off x="457200" y="1524000"/>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6000"/>
              <a:buFont typeface="Ruge Boogie"/>
              <a:buNone/>
            </a:pPr>
            <a:r>
              <a:rPr b="0" i="0" lang="en-US" sz="6000" u="none" cap="none" strike="noStrike">
                <a:solidFill>
                  <a:schemeClr val="dk1"/>
                </a:solidFill>
                <a:latin typeface="Ruge Boogie"/>
                <a:ea typeface="Ruge Boogie"/>
                <a:cs typeface="Ruge Boogie"/>
                <a:sym typeface="Ruge Boogie"/>
              </a:rPr>
              <a:t>K…KAGAN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19"/>
          <p:cNvSpPr txBox="1"/>
          <p:nvPr>
            <p:ph idx="1" type="subTitle"/>
          </p:nvPr>
        </p:nvSpPr>
        <p:spPr>
          <a:xfrm>
            <a:off x="631375" y="3200400"/>
            <a:ext cx="7761600" cy="3254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500"/>
              </a:spcBef>
              <a:spcAft>
                <a:spcPts val="0"/>
              </a:spcAft>
              <a:buClr>
                <a:schemeClr val="accent1"/>
              </a:buClr>
              <a:buSzPts val="2210"/>
              <a:buFont typeface="Noto Sans Symbols"/>
              <a:buNone/>
            </a:pPr>
            <a:r>
              <a:rPr lang="en-US"/>
              <a:t>Our school continues to qualify for free lunch this school year. Each child is able to receive free breakfast and free lunch.  </a:t>
            </a:r>
            <a:endParaRPr/>
          </a:p>
          <a:p>
            <a:pPr indent="0" lvl="0" marL="0" marR="0" rtl="0" algn="ctr">
              <a:lnSpc>
                <a:spcPct val="90000"/>
              </a:lnSpc>
              <a:spcBef>
                <a:spcPts val="500"/>
              </a:spcBef>
              <a:spcAft>
                <a:spcPts val="0"/>
              </a:spcAft>
              <a:buClr>
                <a:schemeClr val="accent1"/>
              </a:buClr>
              <a:buSzPts val="2210"/>
              <a:buFont typeface="Noto Sans Symbols"/>
              <a:buNone/>
            </a:pPr>
            <a:r>
              <a:t/>
            </a:r>
            <a:endParaRPr/>
          </a:p>
          <a:p>
            <a:pPr indent="0" lvl="0" marL="0" marR="0" rtl="0" algn="ctr">
              <a:lnSpc>
                <a:spcPct val="90000"/>
              </a:lnSpc>
              <a:spcBef>
                <a:spcPts val="500"/>
              </a:spcBef>
              <a:spcAft>
                <a:spcPts val="0"/>
              </a:spcAft>
              <a:buClr>
                <a:schemeClr val="accent1"/>
              </a:buClr>
              <a:buSzPts val="2210"/>
              <a:buFont typeface="Noto Sans Symbols"/>
              <a:buNone/>
            </a:pPr>
            <a:r>
              <a:rPr lang="en-US"/>
              <a:t>Parents will be required to pay full price for meals when joining their child for lunch.</a:t>
            </a:r>
            <a:endParaRPr/>
          </a:p>
        </p:txBody>
      </p:sp>
      <p:sp>
        <p:nvSpPr>
          <p:cNvPr id="143" name="Google Shape;143;p19"/>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L…Lunch Money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0"/>
          <p:cNvSpPr txBox="1"/>
          <p:nvPr>
            <p:ph idx="1" type="subTitle"/>
          </p:nvPr>
        </p:nvSpPr>
        <p:spPr>
          <a:xfrm>
            <a:off x="533400" y="3200400"/>
            <a:ext cx="8153400" cy="3657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125"/>
              <a:buFont typeface="Noto Sans Symbols"/>
              <a:buNone/>
            </a:pPr>
            <a:r>
              <a:rPr b="0" i="0" lang="en-US" sz="1800" u="none" cap="none" strike="noStrike">
                <a:solidFill>
                  <a:schemeClr val="dk2"/>
                </a:solidFill>
                <a:latin typeface="Libre Baskerville"/>
                <a:ea typeface="Libre Baskerville"/>
                <a:cs typeface="Libre Baskerville"/>
                <a:sym typeface="Libre Baskerville"/>
              </a:rPr>
              <a:t>We have talked to your child about the difference between having a fixed mindset, versus a growth mindset.</a:t>
            </a:r>
            <a:endParaRPr sz="1800"/>
          </a:p>
          <a:p>
            <a:pPr indent="0" lvl="0" marL="0" marR="0" rtl="0" algn="ctr">
              <a:lnSpc>
                <a:spcPct val="90000"/>
              </a:lnSpc>
              <a:spcBef>
                <a:spcPts val="500"/>
              </a:spcBef>
              <a:spcAft>
                <a:spcPts val="0"/>
              </a:spcAft>
              <a:buClr>
                <a:schemeClr val="accent1"/>
              </a:buClr>
              <a:buSzPts val="2125"/>
              <a:buFont typeface="Noto Sans Symbols"/>
              <a:buNone/>
            </a:pPr>
            <a:r>
              <a:rPr b="0" i="0" lang="en-US" sz="1800" u="none" cap="none" strike="noStrike">
                <a:solidFill>
                  <a:schemeClr val="dk2"/>
                </a:solidFill>
                <a:latin typeface="Libre Baskerville"/>
                <a:ea typeface="Libre Baskerville"/>
                <a:cs typeface="Libre Baskerville"/>
                <a:sym typeface="Libre Baskerville"/>
              </a:rPr>
              <a:t>A </a:t>
            </a:r>
            <a:r>
              <a:rPr b="1" i="0" lang="en-US" sz="1800" u="none" cap="none" strike="noStrike">
                <a:solidFill>
                  <a:schemeClr val="dk2"/>
                </a:solidFill>
                <a:latin typeface="Libre Baskerville"/>
                <a:ea typeface="Libre Baskerville"/>
                <a:cs typeface="Libre Baskerville"/>
                <a:sym typeface="Libre Baskerville"/>
              </a:rPr>
              <a:t>fixed mindset</a:t>
            </a:r>
            <a:r>
              <a:rPr b="0" i="0" lang="en-US" sz="1800" u="none" cap="none" strike="noStrike">
                <a:solidFill>
                  <a:schemeClr val="dk2"/>
                </a:solidFill>
                <a:latin typeface="Libre Baskerville"/>
                <a:ea typeface="Libre Baskerville"/>
                <a:cs typeface="Libre Baskerville"/>
                <a:sym typeface="Libre Baskerville"/>
              </a:rPr>
              <a:t> is when you believe that human qualities are carved in stone.  A </a:t>
            </a:r>
            <a:r>
              <a:rPr b="1" i="0" lang="en-US" sz="1800" u="none" cap="none" strike="noStrike">
                <a:solidFill>
                  <a:schemeClr val="dk2"/>
                </a:solidFill>
                <a:latin typeface="Libre Baskerville"/>
                <a:ea typeface="Libre Baskerville"/>
                <a:cs typeface="Libre Baskerville"/>
                <a:sym typeface="Libre Baskerville"/>
              </a:rPr>
              <a:t>growth mindset</a:t>
            </a:r>
            <a:r>
              <a:rPr b="0" i="0" lang="en-US" sz="1800" u="none" cap="none" strike="noStrike">
                <a:solidFill>
                  <a:schemeClr val="dk2"/>
                </a:solidFill>
                <a:latin typeface="Libre Baskerville"/>
                <a:ea typeface="Libre Baskerville"/>
                <a:cs typeface="Libre Baskerville"/>
                <a:sym typeface="Libre Baskerville"/>
              </a:rPr>
              <a:t> is when you believe that through your own efforts you can cultivate your personal qualities.</a:t>
            </a:r>
            <a:endParaRPr sz="1800"/>
          </a:p>
          <a:p>
            <a:pPr indent="0" lvl="0" marL="0" marR="0" rtl="0" algn="ctr">
              <a:lnSpc>
                <a:spcPct val="90000"/>
              </a:lnSpc>
              <a:spcBef>
                <a:spcPts val="500"/>
              </a:spcBef>
              <a:spcAft>
                <a:spcPts val="0"/>
              </a:spcAft>
              <a:buClr>
                <a:schemeClr val="accent1"/>
              </a:buClr>
              <a:buSzPts val="2125"/>
              <a:buFont typeface="Noto Sans Symbols"/>
              <a:buNone/>
            </a:pPr>
            <a:r>
              <a:rPr b="0" i="0" lang="en-US" sz="1800" u="none" cap="none" strike="noStrike">
                <a:solidFill>
                  <a:schemeClr val="dk2"/>
                </a:solidFill>
                <a:latin typeface="Libre Baskerville"/>
                <a:ea typeface="Libre Baskerville"/>
                <a:cs typeface="Libre Baskerville"/>
                <a:sym typeface="Libre Baskerville"/>
              </a:rPr>
              <a:t>Research shows that praising a student’s ability pushes them toward a fixed mindset.  Students praised for effort are more likely to welcome and enjoy challenges. </a:t>
            </a:r>
            <a:r>
              <a:rPr b="0" i="0" lang="en-US" sz="1800" u="sng" cap="none" strike="noStrike">
                <a:solidFill>
                  <a:schemeClr val="hlink"/>
                </a:solidFill>
                <a:latin typeface="Libre Baskerville"/>
                <a:ea typeface="Libre Baskerville"/>
                <a:cs typeface="Libre Baskerville"/>
                <a:sym typeface="Libre Baskerville"/>
                <a:hlinkClick r:id="rId3"/>
              </a:rPr>
              <a:t>http://www.youtube.com/watch?v=o8leq1EZil8</a:t>
            </a:r>
            <a:r>
              <a:rPr b="0" i="0" lang="en-US" sz="2500" u="none" cap="none" strike="noStrike">
                <a:solidFill>
                  <a:schemeClr val="dk2"/>
                </a:solidFill>
                <a:latin typeface="Libre Baskerville"/>
                <a:ea typeface="Libre Baskerville"/>
                <a:cs typeface="Libre Baskerville"/>
                <a:sym typeface="Libre Baskerville"/>
              </a:rPr>
              <a:t>   </a:t>
            </a:r>
            <a:endParaRPr/>
          </a:p>
        </p:txBody>
      </p:sp>
      <p:sp>
        <p:nvSpPr>
          <p:cNvPr id="150" name="Google Shape;150;p20"/>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M…Mindsets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1"/>
          <p:cNvSpPr txBox="1"/>
          <p:nvPr>
            <p:ph idx="1" type="subTitle"/>
          </p:nvPr>
        </p:nvSpPr>
        <p:spPr>
          <a:xfrm>
            <a:off x="388375" y="3200400"/>
            <a:ext cx="8298300" cy="2651700"/>
          </a:xfrm>
          <a:prstGeom prst="rect">
            <a:avLst/>
          </a:prstGeom>
        </p:spPr>
        <p:txBody>
          <a:bodyPr anchorCtr="0" anchor="t" bIns="45700" lIns="91425" spcFirstLastPara="1" rIns="91425" wrap="square" tIns="45700">
            <a:noAutofit/>
          </a:bodyPr>
          <a:lstStyle/>
          <a:p>
            <a:pPr indent="0" lvl="0" marL="0" rtl="0" algn="ctr">
              <a:spcBef>
                <a:spcPts val="575"/>
              </a:spcBef>
              <a:spcAft>
                <a:spcPts val="0"/>
              </a:spcAft>
              <a:buNone/>
            </a:pPr>
            <a:r>
              <a:t/>
            </a:r>
            <a:endParaRPr/>
          </a:p>
          <a:p>
            <a:pPr indent="0" lvl="0" marL="0" rtl="0" algn="ctr">
              <a:spcBef>
                <a:spcPts val="575"/>
              </a:spcBef>
              <a:spcAft>
                <a:spcPts val="0"/>
              </a:spcAft>
              <a:buNone/>
            </a:pPr>
            <a:r>
              <a:rPr lang="en-US"/>
              <a:t>Students need to be active throughout the day. In addition to recess, we give movement breaks (usually GoNoodle) twice a day and use Kagan structures to get the students up and moving.</a:t>
            </a:r>
            <a:endParaRPr/>
          </a:p>
        </p:txBody>
      </p:sp>
      <p:sp>
        <p:nvSpPr>
          <p:cNvPr id="157" name="Google Shape;157;p21"/>
          <p:cNvSpPr txBox="1"/>
          <p:nvPr>
            <p:ph type="ctrTitle"/>
          </p:nvPr>
        </p:nvSpPr>
        <p:spPr>
          <a:xfrm>
            <a:off x="457200" y="1505930"/>
            <a:ext cx="8229600" cy="1470000"/>
          </a:xfrm>
          <a:prstGeom prst="rect">
            <a:avLst/>
          </a:prstGeom>
        </p:spPr>
        <p:txBody>
          <a:bodyPr anchorCtr="0" anchor="ctr" bIns="91425" lIns="91425" spcFirstLastPara="1" rIns="91425" wrap="square" tIns="45700">
            <a:noAutofit/>
          </a:bodyPr>
          <a:lstStyle/>
          <a:p>
            <a:pPr indent="0" lvl="0" marL="0" rtl="0" algn="ctr">
              <a:spcBef>
                <a:spcPts val="0"/>
              </a:spcBef>
              <a:spcAft>
                <a:spcPts val="0"/>
              </a:spcAft>
              <a:buClr>
                <a:schemeClr val="dk1"/>
              </a:buClr>
              <a:buSzPts val="7200"/>
              <a:buFont typeface="Ruge Boogie"/>
              <a:buNone/>
            </a:pPr>
            <a:r>
              <a:rPr lang="en-US" sz="7200">
                <a:solidFill>
                  <a:schemeClr val="dk1"/>
                </a:solidFill>
                <a:latin typeface="Ruge Boogie"/>
                <a:ea typeface="Ruge Boogie"/>
                <a:cs typeface="Ruge Boogie"/>
                <a:sym typeface="Ruge Boogie"/>
              </a:rPr>
              <a:t>and </a:t>
            </a:r>
            <a:r>
              <a:rPr lang="en-US" sz="7200">
                <a:solidFill>
                  <a:schemeClr val="dk1"/>
                </a:solidFill>
                <a:latin typeface="Ruge Boogie"/>
                <a:ea typeface="Ruge Boogie"/>
                <a:cs typeface="Ruge Boogie"/>
                <a:sym typeface="Ruge Boogie"/>
              </a:rPr>
              <a:t>Movement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22"/>
          <p:cNvSpPr txBox="1"/>
          <p:nvPr>
            <p:ph idx="1" type="subTitle"/>
          </p:nvPr>
        </p:nvSpPr>
        <p:spPr>
          <a:xfrm>
            <a:off x="990600" y="3276600"/>
            <a:ext cx="7239000" cy="2819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Neatness is important.  </a:t>
            </a:r>
            <a:r>
              <a:rPr lang="en-US"/>
              <a:t>If issues </a:t>
            </a:r>
            <a:r>
              <a:rPr lang="en-US"/>
              <a:t>arise</a:t>
            </a:r>
            <a:r>
              <a:rPr lang="en-US"/>
              <a:t> with handwriting that is difficult to read, students may be asked to redo an assignment.</a:t>
            </a:r>
            <a:endParaRPr/>
          </a:p>
        </p:txBody>
      </p:sp>
      <p:sp>
        <p:nvSpPr>
          <p:cNvPr id="164" name="Google Shape;164;p22"/>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N…Neatness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3"/>
          <p:cNvSpPr txBox="1"/>
          <p:nvPr>
            <p:ph idx="1" type="subTitle"/>
          </p:nvPr>
        </p:nvSpPr>
        <p:spPr>
          <a:xfrm>
            <a:off x="870850" y="3494325"/>
            <a:ext cx="7500300" cy="29064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Help your child stay organized by providing a quiet space for </a:t>
            </a:r>
            <a:r>
              <a:rPr lang="en-US"/>
              <a:t>reading practice at home. </a:t>
            </a:r>
            <a:r>
              <a:rPr b="0" i="0" lang="en-US" sz="2600" u="none" cap="none" strike="noStrike">
                <a:solidFill>
                  <a:schemeClr val="dk2"/>
                </a:solidFill>
                <a:latin typeface="Libre Baskerville"/>
                <a:ea typeface="Libre Baskerville"/>
                <a:cs typeface="Libre Baskerville"/>
                <a:sym typeface="Libre Baskerville"/>
              </a:rPr>
              <a:t> This should also be an area where younger siblings will not have access to the book</a:t>
            </a:r>
            <a:r>
              <a:rPr lang="en-US"/>
              <a:t>.</a:t>
            </a:r>
            <a:endParaRPr/>
          </a:p>
        </p:txBody>
      </p:sp>
      <p:sp>
        <p:nvSpPr>
          <p:cNvPr id="171" name="Google Shape;171;p23"/>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O…Organization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24"/>
          <p:cNvSpPr txBox="1"/>
          <p:nvPr>
            <p:ph idx="1" type="subTitle"/>
          </p:nvPr>
        </p:nvSpPr>
        <p:spPr>
          <a:xfrm>
            <a:off x="185050" y="3200400"/>
            <a:ext cx="8763000" cy="33528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400" u="none" cap="none" strike="noStrike">
                <a:solidFill>
                  <a:schemeClr val="dk2"/>
                </a:solidFill>
                <a:latin typeface="Libre Baskerville"/>
                <a:ea typeface="Libre Baskerville"/>
                <a:cs typeface="Libre Baskerville"/>
                <a:sym typeface="Libre Baskerville"/>
              </a:rPr>
              <a:t>We will do several projects in 3</a:t>
            </a:r>
            <a:r>
              <a:rPr b="0" baseline="30000" i="0" lang="en-US" sz="2400" u="none" cap="none" strike="noStrike">
                <a:solidFill>
                  <a:schemeClr val="dk2"/>
                </a:solidFill>
                <a:latin typeface="Libre Baskerville"/>
                <a:ea typeface="Libre Baskerville"/>
                <a:cs typeface="Libre Baskerville"/>
                <a:sym typeface="Libre Baskerville"/>
              </a:rPr>
              <a:t>rd</a:t>
            </a:r>
            <a:r>
              <a:rPr b="0" i="0" lang="en-US" sz="2400" u="none" cap="none" strike="noStrike">
                <a:solidFill>
                  <a:schemeClr val="dk2"/>
                </a:solidFill>
                <a:latin typeface="Libre Baskerville"/>
                <a:ea typeface="Libre Baskerville"/>
                <a:cs typeface="Libre Baskerville"/>
                <a:sym typeface="Libre Baskerville"/>
              </a:rPr>
              <a:t> grade.  Our major project is called the Living History Museum.  This year, we will be researching creative, inventive, and notable people.  The students will research, write about and become this person.  They will perform a speech and dress as that person and present information from that person’s point of view.  Parents will be invited to experience the Living History Museum at an evening presentation. </a:t>
            </a:r>
            <a:endParaRPr sz="2400"/>
          </a:p>
        </p:txBody>
      </p:sp>
      <p:sp>
        <p:nvSpPr>
          <p:cNvPr id="177" name="Google Shape;177;p24"/>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P…Projects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25"/>
          <p:cNvSpPr txBox="1"/>
          <p:nvPr>
            <p:ph idx="1" type="subTitle"/>
          </p:nvPr>
        </p:nvSpPr>
        <p:spPr>
          <a:xfrm>
            <a:off x="1295400" y="3200400"/>
            <a:ext cx="6400800" cy="1600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Please contact your child’s teacher whenever you have a question or concern.  We will do our best to answer questions and resolve all concerns immediately.</a:t>
            </a:r>
            <a:endParaRPr/>
          </a:p>
        </p:txBody>
      </p:sp>
      <p:sp>
        <p:nvSpPr>
          <p:cNvPr id="184" name="Google Shape;184;p25"/>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6500"/>
              <a:buFont typeface="Ruge Boogie"/>
              <a:buNone/>
            </a:pPr>
            <a:r>
              <a:rPr b="0" i="0" lang="en-US" sz="6500" u="none" cap="none" strike="noStrike">
                <a:solidFill>
                  <a:schemeClr val="dk1"/>
                </a:solidFill>
                <a:latin typeface="Ruge Boogie"/>
                <a:ea typeface="Ruge Boogie"/>
                <a:cs typeface="Ruge Boogie"/>
                <a:sym typeface="Ruge Boogie"/>
              </a:rPr>
              <a:t>Q…Questions/Concerns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Google Shape;190;p26"/>
          <p:cNvSpPr txBox="1"/>
          <p:nvPr>
            <p:ph idx="1" type="subTitle"/>
          </p:nvPr>
        </p:nvSpPr>
        <p:spPr>
          <a:xfrm>
            <a:off x="1295400" y="3200400"/>
            <a:ext cx="6400800" cy="304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In 3</a:t>
            </a:r>
            <a:r>
              <a:rPr b="0" baseline="30000" i="0" lang="en-US" sz="2600" u="none" cap="none" strike="noStrike">
                <a:solidFill>
                  <a:schemeClr val="dk2"/>
                </a:solidFill>
                <a:latin typeface="Libre Baskerville"/>
                <a:ea typeface="Libre Baskerville"/>
                <a:cs typeface="Libre Baskerville"/>
                <a:sym typeface="Libre Baskerville"/>
              </a:rPr>
              <a:t>rd</a:t>
            </a:r>
            <a:r>
              <a:rPr b="0" i="0" lang="en-US" sz="2600" u="none" cap="none" strike="noStrike">
                <a:solidFill>
                  <a:schemeClr val="dk2"/>
                </a:solidFill>
                <a:latin typeface="Libre Baskerville"/>
                <a:ea typeface="Libre Baskerville"/>
                <a:cs typeface="Libre Baskerville"/>
                <a:sym typeface="Libre Baskerville"/>
              </a:rPr>
              <a:t> grade, students receive report cards every 9 weeks or four times a year.  3</a:t>
            </a:r>
            <a:r>
              <a:rPr b="0" baseline="30000" i="0" lang="en-US" sz="2600" u="none" cap="none" strike="noStrike">
                <a:solidFill>
                  <a:schemeClr val="dk2"/>
                </a:solidFill>
                <a:latin typeface="Libre Baskerville"/>
                <a:ea typeface="Libre Baskerville"/>
                <a:cs typeface="Libre Baskerville"/>
                <a:sym typeface="Libre Baskerville"/>
              </a:rPr>
              <a:t>rd</a:t>
            </a:r>
            <a:r>
              <a:rPr b="0" i="0" lang="en-US" sz="2600" u="none" cap="none" strike="noStrike">
                <a:solidFill>
                  <a:schemeClr val="dk2"/>
                </a:solidFill>
                <a:latin typeface="Libre Baskerville"/>
                <a:ea typeface="Libre Baskerville"/>
                <a:cs typeface="Libre Baskerville"/>
                <a:sym typeface="Libre Baskerville"/>
              </a:rPr>
              <a:t> grade students are graded on the following scale:</a:t>
            </a:r>
            <a:br>
              <a:rPr b="0" i="0" lang="en-US" sz="2600" u="none" cap="none" strike="noStrike">
                <a:solidFill>
                  <a:schemeClr val="dk2"/>
                </a:solidFill>
                <a:latin typeface="Libre Baskerville"/>
                <a:ea typeface="Libre Baskerville"/>
                <a:cs typeface="Libre Baskerville"/>
                <a:sym typeface="Libre Baskerville"/>
              </a:rPr>
            </a:br>
            <a:r>
              <a:rPr b="1" i="0" lang="en-US" sz="2600" u="none" cap="none" strike="noStrike">
                <a:solidFill>
                  <a:schemeClr val="dk2"/>
                </a:solidFill>
                <a:latin typeface="Libre Baskerville"/>
                <a:ea typeface="Libre Baskerville"/>
                <a:cs typeface="Libre Baskerville"/>
                <a:sym typeface="Libre Baskerville"/>
              </a:rPr>
              <a:t>M</a:t>
            </a:r>
            <a:r>
              <a:rPr b="0" i="0" lang="en-US" sz="2600" u="none" cap="none" strike="noStrike">
                <a:solidFill>
                  <a:schemeClr val="dk2"/>
                </a:solidFill>
                <a:latin typeface="Libre Baskerville"/>
                <a:ea typeface="Libre Baskerville"/>
                <a:cs typeface="Libre Baskerville"/>
                <a:sym typeface="Libre Baskerville"/>
              </a:rPr>
              <a:t>-Meets Expectations</a:t>
            </a:r>
            <a:endParaRPr/>
          </a:p>
          <a:p>
            <a:pPr indent="0" lvl="0" marL="0" marR="0" rtl="0" algn="ctr">
              <a:lnSpc>
                <a:spcPct val="90000"/>
              </a:lnSpc>
              <a:spcBef>
                <a:spcPts val="500"/>
              </a:spcBef>
              <a:spcAft>
                <a:spcPts val="0"/>
              </a:spcAft>
              <a:buClr>
                <a:schemeClr val="accent1"/>
              </a:buClr>
              <a:buSzPts val="2210"/>
              <a:buFont typeface="Noto Sans Symbols"/>
              <a:buNone/>
            </a:pPr>
            <a:r>
              <a:rPr b="1" i="0" lang="en-US" sz="2600" u="none" cap="none" strike="noStrike">
                <a:solidFill>
                  <a:schemeClr val="dk2"/>
                </a:solidFill>
                <a:latin typeface="Libre Baskerville"/>
                <a:ea typeface="Libre Baskerville"/>
                <a:cs typeface="Libre Baskerville"/>
                <a:sym typeface="Libre Baskerville"/>
              </a:rPr>
              <a:t>P</a:t>
            </a:r>
            <a:r>
              <a:rPr b="0" i="0" lang="en-US" sz="2600" u="none" cap="none" strike="noStrike">
                <a:solidFill>
                  <a:schemeClr val="dk2"/>
                </a:solidFill>
                <a:latin typeface="Libre Baskerville"/>
                <a:ea typeface="Libre Baskerville"/>
                <a:cs typeface="Libre Baskerville"/>
                <a:sym typeface="Libre Baskerville"/>
              </a:rPr>
              <a:t>-Progressing</a:t>
            </a:r>
            <a:endParaRPr/>
          </a:p>
          <a:p>
            <a:pPr indent="0" lvl="0" marL="0" marR="0" rtl="0" algn="ctr">
              <a:lnSpc>
                <a:spcPct val="90000"/>
              </a:lnSpc>
              <a:spcBef>
                <a:spcPts val="500"/>
              </a:spcBef>
              <a:spcAft>
                <a:spcPts val="0"/>
              </a:spcAft>
              <a:buClr>
                <a:schemeClr val="accent1"/>
              </a:buClr>
              <a:buSzPts val="2210"/>
              <a:buFont typeface="Noto Sans Symbols"/>
              <a:buNone/>
            </a:pPr>
            <a:r>
              <a:rPr b="1" i="0" lang="en-US" sz="2600" u="none" cap="none" strike="noStrike">
                <a:solidFill>
                  <a:schemeClr val="dk2"/>
                </a:solidFill>
                <a:latin typeface="Libre Baskerville"/>
                <a:ea typeface="Libre Baskerville"/>
                <a:cs typeface="Libre Baskerville"/>
                <a:sym typeface="Libre Baskerville"/>
              </a:rPr>
              <a:t>N</a:t>
            </a:r>
            <a:r>
              <a:rPr b="0" i="0" lang="en-US" sz="2600" u="none" cap="none" strike="noStrike">
                <a:solidFill>
                  <a:schemeClr val="dk2"/>
                </a:solidFill>
                <a:latin typeface="Libre Baskerville"/>
                <a:ea typeface="Libre Baskerville"/>
                <a:cs typeface="Libre Baskerville"/>
                <a:sym typeface="Libre Baskerville"/>
              </a:rPr>
              <a:t>-Needs practice</a:t>
            </a:r>
            <a:endParaRPr/>
          </a:p>
          <a:p>
            <a:pPr indent="0" lvl="0" marL="0" marR="0" rtl="0" algn="ctr">
              <a:lnSpc>
                <a:spcPct val="90000"/>
              </a:lnSpc>
              <a:spcBef>
                <a:spcPts val="500"/>
              </a:spcBef>
              <a:spcAft>
                <a:spcPts val="0"/>
              </a:spcAft>
              <a:buClr>
                <a:schemeClr val="accent1"/>
              </a:buClr>
              <a:buSzPts val="2210"/>
              <a:buFont typeface="Noto Sans Symbols"/>
              <a:buNone/>
            </a:pPr>
            <a:r>
              <a:t/>
            </a:r>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191" name="Google Shape;191;p26"/>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lang="en-US" sz="7200">
                <a:solidFill>
                  <a:schemeClr val="dk1"/>
                </a:solidFill>
                <a:latin typeface="Ruge Boogie"/>
                <a:ea typeface="Ruge Boogie"/>
                <a:cs typeface="Ruge Boogie"/>
                <a:sym typeface="Ruge Boogie"/>
              </a:rPr>
              <a:t>R…</a:t>
            </a:r>
            <a:r>
              <a:rPr b="0" i="0" lang="en-US" sz="7200" u="none" cap="none" strike="noStrike">
                <a:solidFill>
                  <a:schemeClr val="dk1"/>
                </a:solidFill>
                <a:latin typeface="Ruge Boogie"/>
                <a:ea typeface="Ruge Boogie"/>
                <a:cs typeface="Ruge Boogie"/>
                <a:sym typeface="Ruge Boogie"/>
              </a:rPr>
              <a:t>Report Cards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alpha val="98431"/>
          </a:schemeClr>
        </a:solidFill>
      </p:bgPr>
    </p:bg>
    <p:spTree>
      <p:nvGrpSpPr>
        <p:cNvPr id="196" name="Shape 196"/>
        <p:cNvGrpSpPr/>
        <p:nvPr/>
      </p:nvGrpSpPr>
      <p:grpSpPr>
        <a:xfrm>
          <a:off x="0" y="0"/>
          <a:ext cx="0" cy="0"/>
          <a:chOff x="0" y="0"/>
          <a:chExt cx="0" cy="0"/>
        </a:xfrm>
      </p:grpSpPr>
      <p:sp>
        <p:nvSpPr>
          <p:cNvPr id="197" name="Google Shape;197;p27"/>
          <p:cNvSpPr txBox="1"/>
          <p:nvPr>
            <p:ph idx="1" type="subTitle"/>
          </p:nvPr>
        </p:nvSpPr>
        <p:spPr>
          <a:xfrm>
            <a:off x="5486400" y="3276600"/>
            <a:ext cx="3657600" cy="2895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198" name="Google Shape;198;p27"/>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6500"/>
              <a:buFont typeface="Ruge Boogie"/>
              <a:buNone/>
            </a:pPr>
            <a:r>
              <a:rPr b="0" i="0" lang="en-US" sz="6500" u="none" cap="none" strike="noStrike">
                <a:solidFill>
                  <a:schemeClr val="dk1"/>
                </a:solidFill>
                <a:latin typeface="Ruge Boogie"/>
                <a:ea typeface="Ruge Boogie"/>
                <a:cs typeface="Ruge Boogie"/>
                <a:sym typeface="Ruge Boogie"/>
              </a:rPr>
              <a:t>       S…Specials </a:t>
            </a:r>
            <a:r>
              <a:rPr b="0" i="0" lang="en-US" sz="3200" u="none" cap="none" strike="noStrike">
                <a:solidFill>
                  <a:schemeClr val="dk1"/>
                </a:solidFill>
                <a:latin typeface="Ruge Boogie"/>
                <a:ea typeface="Ruge Boogie"/>
                <a:cs typeface="Ruge Boogie"/>
                <a:sym typeface="Ruge Boogie"/>
              </a:rPr>
              <a:t>	          	</a:t>
            </a:r>
            <a:endParaRPr/>
          </a:p>
        </p:txBody>
      </p:sp>
      <p:graphicFrame>
        <p:nvGraphicFramePr>
          <p:cNvPr id="199" name="Google Shape;199;p27"/>
          <p:cNvGraphicFramePr/>
          <p:nvPr/>
        </p:nvGraphicFramePr>
        <p:xfrm>
          <a:off x="2514600" y="3124200"/>
          <a:ext cx="3000000" cy="3000000"/>
        </p:xfrm>
        <a:graphic>
          <a:graphicData uri="http://schemas.openxmlformats.org/drawingml/2006/table">
            <a:tbl>
              <a:tblPr>
                <a:noFill/>
                <a:tableStyleId>{85892E2D-8079-4B18-B0DF-3456DB24B021}</a:tableStyleId>
              </a:tblPr>
              <a:tblGrid>
                <a:gridCol w="4267200"/>
              </a:tblGrid>
              <a:tr h="3382950">
                <a:tc>
                  <a:txBody>
                    <a:bodyPr/>
                    <a:lstStyle/>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Special Area classes rotate on a 5 day rotation.</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We have the following Specials at Picadome:</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Art</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S</a:t>
                      </a:r>
                      <a:r>
                        <a:rPr b="1" lang="en-US" sz="2400">
                          <a:solidFill>
                            <a:schemeClr val="dk1"/>
                          </a:solidFill>
                          <a:latin typeface="Libre Baskerville"/>
                          <a:ea typeface="Libre Baskerville"/>
                          <a:cs typeface="Libre Baskerville"/>
                          <a:sym typeface="Libre Baskerville"/>
                        </a:rPr>
                        <a:t>TEAM</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PE</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Music</a:t>
                      </a:r>
                      <a:endParaRPr/>
                    </a:p>
                    <a:p>
                      <a:pPr indent="0" lvl="0" marL="0" marR="0" rtl="0" algn="ctr">
                        <a:lnSpc>
                          <a:spcPct val="100000"/>
                        </a:lnSpc>
                        <a:spcBef>
                          <a:spcPts val="0"/>
                        </a:spcBef>
                        <a:spcAft>
                          <a:spcPts val="0"/>
                        </a:spcAft>
                        <a:buClr>
                          <a:schemeClr val="dk1"/>
                        </a:buClr>
                        <a:buSzPts val="2400"/>
                        <a:buFont typeface="Libre Baskerville"/>
                        <a:buNone/>
                      </a:pPr>
                      <a:r>
                        <a:rPr b="1" i="0" lang="en-US" sz="2400" u="none" cap="none" strike="noStrike">
                          <a:solidFill>
                            <a:schemeClr val="dk1"/>
                          </a:solidFill>
                          <a:latin typeface="Libre Baskerville"/>
                          <a:ea typeface="Libre Baskerville"/>
                          <a:cs typeface="Libre Baskerville"/>
                          <a:sym typeface="Libre Baskerville"/>
                        </a:rPr>
                        <a:t>Technology </a:t>
                      </a:r>
                      <a:endParaRPr/>
                    </a:p>
                  </a:txBody>
                  <a:tcPr marT="45725" marB="45725"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28"/>
          <p:cNvSpPr txBox="1"/>
          <p:nvPr>
            <p:ph idx="1" type="subTitle"/>
          </p:nvPr>
        </p:nvSpPr>
        <p:spPr>
          <a:xfrm>
            <a:off x="457200" y="3200400"/>
            <a:ext cx="8382000" cy="3330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lang="en-US"/>
              <a:t>Later this month students will be taking the CogAT and IOWA tests to qualify for gifted services. Third </a:t>
            </a:r>
            <a:r>
              <a:rPr b="0" i="0" lang="en-US" sz="2600" u="none" cap="none" strike="noStrike">
                <a:solidFill>
                  <a:schemeClr val="dk2"/>
                </a:solidFill>
                <a:latin typeface="Libre Baskerville"/>
                <a:ea typeface="Libre Baskerville"/>
                <a:cs typeface="Libre Baskerville"/>
                <a:sym typeface="Libre Baskerville"/>
              </a:rPr>
              <a:t>Grade is the first official accountability year.  Your child will take a reading and math test during the spring.  The testing window is the last </a:t>
            </a:r>
            <a:r>
              <a:rPr lang="en-US"/>
              <a:t>ten </a:t>
            </a:r>
            <a:r>
              <a:rPr b="0" i="0" lang="en-US" sz="2600" u="none" cap="none" strike="noStrike">
                <a:solidFill>
                  <a:schemeClr val="dk2"/>
                </a:solidFill>
                <a:latin typeface="Libre Baskerville"/>
                <a:ea typeface="Libre Baskerville"/>
                <a:cs typeface="Libre Baskerville"/>
                <a:sym typeface="Libre Baskerville"/>
              </a:rPr>
              <a:t>days of the school calendar.  It will contain both multiple-choice and short answer questions.  </a:t>
            </a:r>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205" name="Google Shape;205;p28"/>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T…Testing</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29"/>
          <p:cNvSpPr txBox="1"/>
          <p:nvPr>
            <p:ph idx="1" type="subTitle"/>
          </p:nvPr>
        </p:nvSpPr>
        <p:spPr>
          <a:xfrm>
            <a:off x="1066800" y="3200400"/>
            <a:ext cx="7086600" cy="3276600"/>
          </a:xfrm>
          <a:prstGeom prst="rect">
            <a:avLst/>
          </a:prstGeom>
          <a:noFill/>
          <a:ln>
            <a:noFill/>
          </a:ln>
        </p:spPr>
        <p:txBody>
          <a:bodyPr anchorCtr="0" anchor="t" bIns="45700" lIns="91425" spcFirstLastPara="1" rIns="91425" wrap="square" tIns="45700">
            <a:noAutofit/>
          </a:bodyPr>
          <a:lstStyle/>
          <a:p>
            <a:pPr indent="0" lvl="0" marL="0" marR="0" rtl="0" algn="ctr">
              <a:spcBef>
                <a:spcPts val="575"/>
              </a:spcBef>
              <a:spcAft>
                <a:spcPts val="0"/>
              </a:spcAft>
              <a:buClr>
                <a:schemeClr val="accent1"/>
              </a:buClr>
              <a:buSzPts val="2210"/>
              <a:buFont typeface="Noto Sans Symbols"/>
              <a:buNone/>
            </a:pPr>
            <a:r>
              <a:rPr lang="en-US"/>
              <a:t>Unit 1: Growing and Learning</a:t>
            </a:r>
            <a:endParaRPr/>
          </a:p>
          <a:p>
            <a:pPr indent="0" lvl="0" marL="0" marR="0" rtl="0" algn="ctr">
              <a:spcBef>
                <a:spcPts val="575"/>
              </a:spcBef>
              <a:spcAft>
                <a:spcPts val="0"/>
              </a:spcAft>
              <a:buClr>
                <a:schemeClr val="accent1"/>
              </a:buClr>
              <a:buSzPts val="2210"/>
              <a:buFont typeface="Noto Sans Symbols"/>
              <a:buNone/>
            </a:pPr>
            <a:r>
              <a:rPr lang="en-US"/>
              <a:t>Unit 2: Figure It Out</a:t>
            </a:r>
            <a:endParaRPr/>
          </a:p>
          <a:p>
            <a:pPr indent="0" lvl="0" marL="0" marR="0" rtl="0" algn="ctr">
              <a:spcBef>
                <a:spcPts val="575"/>
              </a:spcBef>
              <a:spcAft>
                <a:spcPts val="0"/>
              </a:spcAft>
              <a:buClr>
                <a:schemeClr val="accent1"/>
              </a:buClr>
              <a:buSzPts val="2210"/>
              <a:buFont typeface="Noto Sans Symbols"/>
              <a:buNone/>
            </a:pPr>
            <a:r>
              <a:rPr lang="en-US"/>
              <a:t>Unit 3: One of a Kind</a:t>
            </a:r>
            <a:endParaRPr/>
          </a:p>
          <a:p>
            <a:pPr indent="0" lvl="0" marL="0" marR="0" rtl="0" algn="ctr">
              <a:spcBef>
                <a:spcPts val="575"/>
              </a:spcBef>
              <a:spcAft>
                <a:spcPts val="0"/>
              </a:spcAft>
              <a:buClr>
                <a:schemeClr val="accent1"/>
              </a:buClr>
              <a:buSzPts val="2210"/>
              <a:buFont typeface="Noto Sans Symbols"/>
              <a:buNone/>
            </a:pPr>
            <a:r>
              <a:rPr lang="en-US"/>
              <a:t>Unit 4: Meet the Challenge</a:t>
            </a:r>
            <a:endParaRPr/>
          </a:p>
          <a:p>
            <a:pPr indent="0" lvl="0" marL="0" marR="0" rtl="0" algn="ctr">
              <a:spcBef>
                <a:spcPts val="575"/>
              </a:spcBef>
              <a:spcAft>
                <a:spcPts val="0"/>
              </a:spcAft>
              <a:buClr>
                <a:schemeClr val="accent1"/>
              </a:buClr>
              <a:buSzPts val="2210"/>
              <a:buFont typeface="Noto Sans Symbols"/>
              <a:buNone/>
            </a:pPr>
            <a:r>
              <a:rPr lang="en-US"/>
              <a:t>Unit 5: Take Action</a:t>
            </a:r>
            <a:endParaRPr/>
          </a:p>
          <a:p>
            <a:pPr indent="0" lvl="0" marL="0" marR="0" rtl="0" algn="ctr">
              <a:spcBef>
                <a:spcPts val="575"/>
              </a:spcBef>
              <a:spcAft>
                <a:spcPts val="0"/>
              </a:spcAft>
              <a:buClr>
                <a:schemeClr val="accent1"/>
              </a:buClr>
              <a:buSzPts val="2210"/>
              <a:buFont typeface="Noto Sans Symbols"/>
              <a:buNone/>
            </a:pPr>
            <a:r>
              <a:rPr lang="en-US"/>
              <a:t>Unit 6: Think It Over</a:t>
            </a:r>
            <a:endParaRPr/>
          </a:p>
        </p:txBody>
      </p:sp>
      <p:sp>
        <p:nvSpPr>
          <p:cNvPr id="211" name="Google Shape;211;p29"/>
          <p:cNvSpPr txBox="1"/>
          <p:nvPr>
            <p:ph type="ctrTitle"/>
          </p:nvPr>
        </p:nvSpPr>
        <p:spPr>
          <a:xfrm>
            <a:off x="533400" y="1447800"/>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5400"/>
              <a:buFont typeface="Ruge Boogie"/>
              <a:buNone/>
            </a:pPr>
            <a:r>
              <a:rPr b="0" i="0" lang="en-US" sz="5400" u="none" cap="none" strike="noStrike">
                <a:solidFill>
                  <a:schemeClr val="dk1"/>
                </a:solidFill>
                <a:latin typeface="Ruge Boogie"/>
                <a:ea typeface="Ruge Boogie"/>
                <a:cs typeface="Ruge Boogie"/>
                <a:sym typeface="Ruge Boogie"/>
              </a:rPr>
              <a:t>Units of Study- Reading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0"/>
          <p:cNvSpPr txBox="1"/>
          <p:nvPr>
            <p:ph type="ctrTitle"/>
          </p:nvPr>
        </p:nvSpPr>
        <p:spPr>
          <a:xfrm>
            <a:off x="533400" y="1479175"/>
            <a:ext cx="8229600" cy="1470000"/>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5400"/>
              <a:buFont typeface="Ruge Boogie"/>
              <a:buNone/>
            </a:pPr>
            <a:r>
              <a:rPr b="0" i="0" lang="en-US" sz="5400" u="none" cap="none" strike="noStrike">
                <a:solidFill>
                  <a:schemeClr val="dk1"/>
                </a:solidFill>
                <a:latin typeface="Ruge Boogie"/>
                <a:ea typeface="Ruge Boogie"/>
                <a:cs typeface="Ruge Boogie"/>
                <a:sym typeface="Ruge Boogie"/>
              </a:rPr>
              <a:t>Units of Study- </a:t>
            </a:r>
            <a:r>
              <a:rPr lang="en-US" sz="5400">
                <a:solidFill>
                  <a:schemeClr val="dk1"/>
                </a:solidFill>
                <a:latin typeface="Ruge Boogie"/>
                <a:ea typeface="Ruge Boogie"/>
                <a:cs typeface="Ruge Boogie"/>
                <a:sym typeface="Ruge Boogie"/>
              </a:rPr>
              <a:t>Writin</a:t>
            </a:r>
            <a:r>
              <a:rPr b="0" i="0" lang="en-US" sz="5400" u="none" cap="none" strike="noStrike">
                <a:solidFill>
                  <a:schemeClr val="dk1"/>
                </a:solidFill>
                <a:latin typeface="Ruge Boogie"/>
                <a:ea typeface="Ruge Boogie"/>
                <a:cs typeface="Ruge Boogie"/>
                <a:sym typeface="Ruge Boogie"/>
              </a:rPr>
              <a:t>g</a:t>
            </a:r>
            <a:endParaRPr/>
          </a:p>
        </p:txBody>
      </p:sp>
      <p:graphicFrame>
        <p:nvGraphicFramePr>
          <p:cNvPr id="217" name="Google Shape;217;p30"/>
          <p:cNvGraphicFramePr/>
          <p:nvPr/>
        </p:nvGraphicFramePr>
        <p:xfrm>
          <a:off x="533400" y="3429000"/>
          <a:ext cx="3000000" cy="3000000"/>
        </p:xfrm>
        <a:graphic>
          <a:graphicData uri="http://schemas.openxmlformats.org/drawingml/2006/table">
            <a:tbl>
              <a:tblPr>
                <a:noFill/>
                <a:tableStyleId>{9CD5E7B8-4280-4300-B3D4-4E7EEC3EF437}</a:tableStyleId>
              </a:tblPr>
              <a:tblGrid>
                <a:gridCol w="3794325"/>
              </a:tblGrid>
              <a:tr h="728225">
                <a:tc>
                  <a:txBody>
                    <a:bodyPr/>
                    <a:lstStyle/>
                    <a:p>
                      <a:pPr indent="0" lvl="0" marL="0" rtl="0" algn="l">
                        <a:spcBef>
                          <a:spcPts val="0"/>
                        </a:spcBef>
                        <a:spcAft>
                          <a:spcPts val="0"/>
                        </a:spcAft>
                        <a:buNone/>
                      </a:pPr>
                      <a:r>
                        <a:rPr b="1" lang="en-US" sz="2400">
                          <a:latin typeface="Libre Baskerville"/>
                          <a:ea typeface="Libre Baskerville"/>
                          <a:cs typeface="Libre Baskerville"/>
                          <a:sym typeface="Libre Baskerville"/>
                        </a:rPr>
                        <a:t>Genre Writing</a:t>
                      </a:r>
                      <a:endParaRPr b="1" sz="2400">
                        <a:latin typeface="Libre Baskerville"/>
                        <a:ea typeface="Libre Baskerville"/>
                        <a:cs typeface="Libre Baskerville"/>
                        <a:sym typeface="Libre Baskerville"/>
                      </a:endParaRPr>
                    </a:p>
                  </a:txBody>
                  <a:tcPr marT="91425" marB="91425" marR="91425" marL="91425"/>
                </a:tc>
              </a:tr>
              <a:tr h="728225">
                <a:tc>
                  <a:txBody>
                    <a:bodyPr/>
                    <a:lstStyle/>
                    <a:p>
                      <a:pPr indent="0" lvl="0" marL="0" rtl="0" algn="l">
                        <a:spcBef>
                          <a:spcPts val="0"/>
                        </a:spcBef>
                        <a:spcAft>
                          <a:spcPts val="0"/>
                        </a:spcAft>
                        <a:buNone/>
                      </a:pPr>
                      <a:r>
                        <a:rPr lang="en-US" sz="2400">
                          <a:latin typeface="Libre Baskerville"/>
                          <a:ea typeface="Libre Baskerville"/>
                          <a:cs typeface="Libre Baskerville"/>
                          <a:sym typeface="Libre Baskerville"/>
                        </a:rPr>
                        <a:t>Narrative</a:t>
                      </a:r>
                      <a:endParaRPr sz="2400">
                        <a:latin typeface="Libre Baskerville"/>
                        <a:ea typeface="Libre Baskerville"/>
                        <a:cs typeface="Libre Baskerville"/>
                        <a:sym typeface="Libre Baskerville"/>
                      </a:endParaRPr>
                    </a:p>
                  </a:txBody>
                  <a:tcPr marT="91425" marB="91425" marR="91425" marL="91425" anchor="ctr"/>
                </a:tc>
              </a:tr>
              <a:tr h="728225">
                <a:tc>
                  <a:txBody>
                    <a:bodyPr/>
                    <a:lstStyle/>
                    <a:p>
                      <a:pPr indent="0" lvl="0" marL="0" rtl="0" algn="l">
                        <a:spcBef>
                          <a:spcPts val="0"/>
                        </a:spcBef>
                        <a:spcAft>
                          <a:spcPts val="0"/>
                        </a:spcAft>
                        <a:buNone/>
                      </a:pPr>
                      <a:r>
                        <a:rPr lang="en-US" sz="2400">
                          <a:latin typeface="Libre Baskerville"/>
                          <a:ea typeface="Libre Baskerville"/>
                          <a:cs typeface="Libre Baskerville"/>
                          <a:sym typeface="Libre Baskerville"/>
                        </a:rPr>
                        <a:t>Informative</a:t>
                      </a:r>
                      <a:endParaRPr sz="2400">
                        <a:latin typeface="Libre Baskerville"/>
                        <a:ea typeface="Libre Baskerville"/>
                        <a:cs typeface="Libre Baskerville"/>
                        <a:sym typeface="Libre Baskerville"/>
                      </a:endParaRPr>
                    </a:p>
                  </a:txBody>
                  <a:tcPr marT="91425" marB="91425" marR="91425" marL="91425" anchor="ctr"/>
                </a:tc>
              </a:tr>
              <a:tr h="728225">
                <a:tc>
                  <a:txBody>
                    <a:bodyPr/>
                    <a:lstStyle/>
                    <a:p>
                      <a:pPr indent="0" lvl="0" marL="0" rtl="0" algn="l">
                        <a:spcBef>
                          <a:spcPts val="0"/>
                        </a:spcBef>
                        <a:spcAft>
                          <a:spcPts val="0"/>
                        </a:spcAft>
                        <a:buNone/>
                      </a:pPr>
                      <a:r>
                        <a:rPr lang="en-US" sz="2400">
                          <a:latin typeface="Libre Baskerville"/>
                          <a:ea typeface="Libre Baskerville"/>
                          <a:cs typeface="Libre Baskerville"/>
                          <a:sym typeface="Libre Baskerville"/>
                        </a:rPr>
                        <a:t>Opinion</a:t>
                      </a:r>
                      <a:endParaRPr sz="2400">
                        <a:latin typeface="Libre Baskerville"/>
                        <a:ea typeface="Libre Baskerville"/>
                        <a:cs typeface="Libre Baskerville"/>
                        <a:sym typeface="Libre Baskerville"/>
                      </a:endParaRPr>
                    </a:p>
                  </a:txBody>
                  <a:tcPr marT="91425" marB="91425" marR="91425" marL="91425" anchor="ctr"/>
                </a:tc>
              </a:tr>
            </a:tbl>
          </a:graphicData>
        </a:graphic>
      </p:graphicFrame>
      <p:graphicFrame>
        <p:nvGraphicFramePr>
          <p:cNvPr id="218" name="Google Shape;218;p30"/>
          <p:cNvGraphicFramePr/>
          <p:nvPr/>
        </p:nvGraphicFramePr>
        <p:xfrm>
          <a:off x="4817700" y="3429075"/>
          <a:ext cx="3000000" cy="3000000"/>
        </p:xfrm>
        <a:graphic>
          <a:graphicData uri="http://schemas.openxmlformats.org/drawingml/2006/table">
            <a:tbl>
              <a:tblPr>
                <a:noFill/>
                <a:tableStyleId>{9CD5E7B8-4280-4300-B3D4-4E7EEC3EF437}</a:tableStyleId>
              </a:tblPr>
              <a:tblGrid>
                <a:gridCol w="1897175"/>
                <a:gridCol w="1897175"/>
              </a:tblGrid>
              <a:tr h="618275">
                <a:tc>
                  <a:txBody>
                    <a:bodyPr/>
                    <a:lstStyle/>
                    <a:p>
                      <a:pPr indent="0" lvl="0" marL="0" rtl="0" algn="l">
                        <a:spcBef>
                          <a:spcPts val="0"/>
                        </a:spcBef>
                        <a:spcAft>
                          <a:spcPts val="0"/>
                        </a:spcAft>
                        <a:buNone/>
                      </a:pPr>
                      <a:r>
                        <a:rPr b="1" lang="en-US" sz="1800">
                          <a:latin typeface="Libre Baskerville"/>
                          <a:ea typeface="Libre Baskerville"/>
                          <a:cs typeface="Libre Baskerville"/>
                          <a:sym typeface="Libre Baskerville"/>
                        </a:rPr>
                        <a:t>Writing Traits</a:t>
                      </a:r>
                      <a:endParaRPr b="1" sz="1800">
                        <a:latin typeface="Libre Baskerville"/>
                        <a:ea typeface="Libre Baskerville"/>
                        <a:cs typeface="Libre Baskerville"/>
                        <a:sym typeface="Libre Baskerville"/>
                      </a:endParaRPr>
                    </a:p>
                  </a:txBody>
                  <a:tcPr marT="91425" marB="91425" marR="91425" marL="91425"/>
                </a:tc>
                <a:tc>
                  <a:txBody>
                    <a:bodyPr/>
                    <a:lstStyle/>
                    <a:p>
                      <a:pPr indent="0" lvl="0" marL="0" rtl="0" algn="l">
                        <a:spcBef>
                          <a:spcPts val="0"/>
                        </a:spcBef>
                        <a:spcAft>
                          <a:spcPts val="0"/>
                        </a:spcAft>
                        <a:buNone/>
                      </a:pPr>
                      <a:r>
                        <a:t/>
                      </a:r>
                      <a:endParaRPr sz="1800">
                        <a:latin typeface="Libre Baskerville"/>
                        <a:ea typeface="Libre Baskerville"/>
                        <a:cs typeface="Libre Baskerville"/>
                        <a:sym typeface="Libre Baskerville"/>
                      </a:endParaRPr>
                    </a:p>
                  </a:txBody>
                  <a:tcPr marT="91425" marB="91425" marR="91425" marL="91425">
                    <a:lnB cap="flat" cmpd="sng" w="9525">
                      <a:solidFill>
                        <a:srgbClr val="9E9E9E"/>
                      </a:solidFill>
                      <a:prstDash val="solid"/>
                      <a:round/>
                      <a:headEnd len="sm" w="sm" type="none"/>
                      <a:tailEnd len="sm" w="sm" type="none"/>
                    </a:lnB>
                  </a:tcPr>
                </a:tc>
              </a:tr>
              <a:tr h="618275">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Ideas</a:t>
                      </a:r>
                      <a:endParaRPr sz="1800">
                        <a:latin typeface="Libre Baskerville"/>
                        <a:ea typeface="Libre Baskerville"/>
                        <a:cs typeface="Libre Baskerville"/>
                        <a:sym typeface="Libre Baskerville"/>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Voice</a:t>
                      </a:r>
                      <a:endParaRPr sz="1800">
                        <a:latin typeface="Libre Baskerville"/>
                        <a:ea typeface="Libre Baskerville"/>
                        <a:cs typeface="Libre Baskerville"/>
                        <a:sym typeface="Libre Baskerville"/>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18275">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Sentence Fluency</a:t>
                      </a:r>
                      <a:endParaRPr sz="1800">
                        <a:latin typeface="Libre Baskerville"/>
                        <a:ea typeface="Libre Baskerville"/>
                        <a:cs typeface="Libre Baskerville"/>
                        <a:sym typeface="Libre Baskerville"/>
                      </a:endParaRPr>
                    </a:p>
                  </a:txBody>
                  <a:tcPr marT="91425" marB="91425" marR="91425" marL="91425" anchor="ctr">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Conventions</a:t>
                      </a:r>
                      <a:endParaRPr sz="1800">
                        <a:latin typeface="Libre Baskerville"/>
                        <a:ea typeface="Libre Baskerville"/>
                        <a:cs typeface="Libre Baskerville"/>
                        <a:sym typeface="Libre Baskerville"/>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18275">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Organization</a:t>
                      </a:r>
                      <a:endParaRPr sz="1800">
                        <a:latin typeface="Libre Baskerville"/>
                        <a:ea typeface="Libre Baskerville"/>
                        <a:cs typeface="Libre Baskerville"/>
                        <a:sym typeface="Libre Baskerville"/>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Presentation</a:t>
                      </a:r>
                      <a:endParaRPr sz="1800">
                        <a:latin typeface="Libre Baskerville"/>
                        <a:ea typeface="Libre Baskerville"/>
                        <a:cs typeface="Libre Baskerville"/>
                        <a:sym typeface="Libre Baskerville"/>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18275">
                <a:tc>
                  <a:txBody>
                    <a:bodyPr/>
                    <a:lstStyle/>
                    <a:p>
                      <a:pPr indent="0" lvl="0" marL="0" rtl="0" algn="l">
                        <a:spcBef>
                          <a:spcPts val="0"/>
                        </a:spcBef>
                        <a:spcAft>
                          <a:spcPts val="0"/>
                        </a:spcAft>
                        <a:buNone/>
                      </a:pPr>
                      <a:r>
                        <a:rPr lang="en-US" sz="1800">
                          <a:latin typeface="Libre Baskerville"/>
                          <a:ea typeface="Libre Baskerville"/>
                          <a:cs typeface="Libre Baskerville"/>
                          <a:sym typeface="Libre Baskerville"/>
                        </a:rPr>
                        <a:t>Word Choice</a:t>
                      </a:r>
                      <a:endParaRPr sz="1800">
                        <a:latin typeface="Libre Baskerville"/>
                        <a:ea typeface="Libre Baskerville"/>
                        <a:cs typeface="Libre Baskerville"/>
                        <a:sym typeface="Libre Baskerville"/>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ibre Baskerville"/>
                        <a:ea typeface="Libre Baskerville"/>
                        <a:cs typeface="Libre Baskerville"/>
                        <a:sym typeface="Libre Baskerville"/>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31"/>
          <p:cNvSpPr txBox="1"/>
          <p:nvPr>
            <p:ph idx="1" type="subTitle"/>
          </p:nvPr>
        </p:nvSpPr>
        <p:spPr>
          <a:xfrm>
            <a:off x="457200" y="3216100"/>
            <a:ext cx="8229600" cy="3422100"/>
          </a:xfrm>
          <a:prstGeom prst="rect">
            <a:avLst/>
          </a:prstGeom>
        </p:spPr>
        <p:txBody>
          <a:bodyPr anchorCtr="0" anchor="t" bIns="45700" lIns="91425" spcFirstLastPara="1" rIns="91425" wrap="square" tIns="45700">
            <a:noAutofit/>
          </a:bodyPr>
          <a:lstStyle/>
          <a:p>
            <a:pPr indent="0" lvl="0" marL="0" rtl="0" algn="ctr">
              <a:spcBef>
                <a:spcPts val="575"/>
              </a:spcBef>
              <a:spcAft>
                <a:spcPts val="0"/>
              </a:spcAft>
              <a:buNone/>
            </a:pPr>
            <a:r>
              <a:rPr b="1" lang="en-US" sz="1800"/>
              <a:t>Topics 1-5</a:t>
            </a:r>
            <a:r>
              <a:rPr lang="en-US" sz="1800"/>
              <a:t>: Multiplication and Division</a:t>
            </a:r>
            <a:endParaRPr sz="1800"/>
          </a:p>
          <a:p>
            <a:pPr indent="0" lvl="0" marL="0" rtl="0" algn="ctr">
              <a:spcBef>
                <a:spcPts val="575"/>
              </a:spcBef>
              <a:spcAft>
                <a:spcPts val="0"/>
              </a:spcAft>
              <a:buNone/>
            </a:pPr>
            <a:r>
              <a:rPr b="1" lang="en-US" sz="1800"/>
              <a:t>Topic 6</a:t>
            </a:r>
            <a:r>
              <a:rPr lang="en-US" sz="1800"/>
              <a:t>: Connecting Area to Multiplication and Addition</a:t>
            </a:r>
            <a:endParaRPr sz="1800"/>
          </a:p>
          <a:p>
            <a:pPr indent="0" lvl="0" marL="0" rtl="0" algn="ctr">
              <a:spcBef>
                <a:spcPts val="575"/>
              </a:spcBef>
              <a:spcAft>
                <a:spcPts val="0"/>
              </a:spcAft>
              <a:buNone/>
            </a:pPr>
            <a:r>
              <a:rPr b="1" lang="en-US" sz="1800"/>
              <a:t>Topic 7</a:t>
            </a:r>
            <a:r>
              <a:rPr lang="en-US" sz="1800"/>
              <a:t>: Graphing</a:t>
            </a:r>
            <a:endParaRPr sz="1800"/>
          </a:p>
          <a:p>
            <a:pPr indent="0" lvl="0" marL="0" rtl="0" algn="ctr">
              <a:spcBef>
                <a:spcPts val="575"/>
              </a:spcBef>
              <a:spcAft>
                <a:spcPts val="0"/>
              </a:spcAft>
              <a:buNone/>
            </a:pPr>
            <a:r>
              <a:rPr b="1" lang="en-US" sz="1800"/>
              <a:t>Topics 8 and 9</a:t>
            </a:r>
            <a:r>
              <a:rPr lang="en-US" sz="1800"/>
              <a:t>: Addition and Subtraction</a:t>
            </a:r>
            <a:endParaRPr sz="1800"/>
          </a:p>
          <a:p>
            <a:pPr indent="0" lvl="0" marL="0" rtl="0" algn="ctr">
              <a:spcBef>
                <a:spcPts val="575"/>
              </a:spcBef>
              <a:spcAft>
                <a:spcPts val="0"/>
              </a:spcAft>
              <a:buNone/>
            </a:pPr>
            <a:r>
              <a:rPr b="1" lang="en-US" sz="1800"/>
              <a:t>Topic 10</a:t>
            </a:r>
            <a:r>
              <a:rPr lang="en-US" sz="1800"/>
              <a:t>: Multiplying by 10s</a:t>
            </a:r>
            <a:endParaRPr sz="1800"/>
          </a:p>
          <a:p>
            <a:pPr indent="0" lvl="0" marL="0" rtl="0" algn="ctr">
              <a:spcBef>
                <a:spcPts val="575"/>
              </a:spcBef>
              <a:spcAft>
                <a:spcPts val="0"/>
              </a:spcAft>
              <a:buNone/>
            </a:pPr>
            <a:r>
              <a:rPr b="1" lang="en-US" sz="1800"/>
              <a:t>Topic 11</a:t>
            </a:r>
            <a:r>
              <a:rPr lang="en-US" sz="1800"/>
              <a:t>: Word Problems</a:t>
            </a:r>
            <a:endParaRPr sz="1800"/>
          </a:p>
          <a:p>
            <a:pPr indent="0" lvl="0" marL="0" rtl="0" algn="ctr">
              <a:spcBef>
                <a:spcPts val="575"/>
              </a:spcBef>
              <a:spcAft>
                <a:spcPts val="0"/>
              </a:spcAft>
              <a:buNone/>
            </a:pPr>
            <a:r>
              <a:rPr b="1" lang="en-US" sz="1800"/>
              <a:t>Topics 12 and 13</a:t>
            </a:r>
            <a:r>
              <a:rPr lang="en-US" sz="1800"/>
              <a:t>: Fractions</a:t>
            </a:r>
            <a:endParaRPr sz="1800"/>
          </a:p>
          <a:p>
            <a:pPr indent="0" lvl="0" marL="0" rtl="0" algn="ctr">
              <a:spcBef>
                <a:spcPts val="575"/>
              </a:spcBef>
              <a:spcAft>
                <a:spcPts val="0"/>
              </a:spcAft>
              <a:buNone/>
            </a:pPr>
            <a:r>
              <a:rPr b="1" lang="en-US" sz="1800"/>
              <a:t>Topic 14</a:t>
            </a:r>
            <a:r>
              <a:rPr lang="en-US" sz="1800"/>
              <a:t>: Time, Capacity, and Mass</a:t>
            </a:r>
            <a:endParaRPr sz="1800"/>
          </a:p>
          <a:p>
            <a:pPr indent="0" lvl="0" marL="0" rtl="0" algn="ctr">
              <a:spcBef>
                <a:spcPts val="575"/>
              </a:spcBef>
              <a:spcAft>
                <a:spcPts val="0"/>
              </a:spcAft>
              <a:buNone/>
            </a:pPr>
            <a:r>
              <a:rPr b="1" lang="en-US" sz="1800"/>
              <a:t>Topic 15</a:t>
            </a:r>
            <a:r>
              <a:rPr lang="en-US" sz="1800"/>
              <a:t>: Geometry</a:t>
            </a:r>
            <a:endParaRPr sz="1800"/>
          </a:p>
          <a:p>
            <a:pPr indent="0" lvl="0" marL="0" rtl="0" algn="ctr">
              <a:spcBef>
                <a:spcPts val="575"/>
              </a:spcBef>
              <a:spcAft>
                <a:spcPts val="0"/>
              </a:spcAft>
              <a:buNone/>
            </a:pPr>
            <a:r>
              <a:rPr b="1" lang="en-US" sz="1800"/>
              <a:t>Topic 16</a:t>
            </a:r>
            <a:r>
              <a:rPr lang="en-US" sz="1800"/>
              <a:t>: Perimeter</a:t>
            </a:r>
            <a:endParaRPr sz="1800"/>
          </a:p>
          <a:p>
            <a:pPr indent="0" lvl="0" marL="0" rtl="0" algn="ctr">
              <a:spcBef>
                <a:spcPts val="575"/>
              </a:spcBef>
              <a:spcAft>
                <a:spcPts val="0"/>
              </a:spcAft>
              <a:buNone/>
            </a:pPr>
            <a:r>
              <a:t/>
            </a:r>
            <a:endParaRPr/>
          </a:p>
          <a:p>
            <a:pPr indent="0" lvl="0" marL="0" rtl="0" algn="ctr">
              <a:spcBef>
                <a:spcPts val="575"/>
              </a:spcBef>
              <a:spcAft>
                <a:spcPts val="0"/>
              </a:spcAft>
              <a:buNone/>
            </a:pPr>
            <a:r>
              <a:t/>
            </a:r>
            <a:endParaRPr/>
          </a:p>
        </p:txBody>
      </p:sp>
      <p:sp>
        <p:nvSpPr>
          <p:cNvPr id="225" name="Google Shape;225;p31"/>
          <p:cNvSpPr txBox="1"/>
          <p:nvPr>
            <p:ph type="ctrTitle"/>
          </p:nvPr>
        </p:nvSpPr>
        <p:spPr>
          <a:xfrm>
            <a:off x="457200" y="1505930"/>
            <a:ext cx="8229600" cy="1470000"/>
          </a:xfrm>
          <a:prstGeom prst="rect">
            <a:avLst/>
          </a:prstGeom>
        </p:spPr>
        <p:txBody>
          <a:bodyPr anchorCtr="0" anchor="ctr" bIns="91425" lIns="91425" spcFirstLastPara="1" rIns="91425" wrap="square" tIns="45700">
            <a:noAutofit/>
          </a:bodyPr>
          <a:lstStyle/>
          <a:p>
            <a:pPr indent="0" lvl="0" marL="0" rtl="0" algn="ctr">
              <a:spcBef>
                <a:spcPts val="0"/>
              </a:spcBef>
              <a:spcAft>
                <a:spcPts val="0"/>
              </a:spcAft>
              <a:buNone/>
            </a:pPr>
            <a:r>
              <a:rPr lang="en-US" sz="5400">
                <a:solidFill>
                  <a:schemeClr val="dk1"/>
                </a:solidFill>
                <a:latin typeface="Ruge Boogie"/>
                <a:ea typeface="Ruge Boogie"/>
                <a:cs typeface="Ruge Boogie"/>
                <a:sym typeface="Ruge Boogie"/>
              </a:rPr>
              <a:t>Units of Study- Math</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32"/>
          <p:cNvSpPr txBox="1"/>
          <p:nvPr>
            <p:ph idx="1" type="subTitle"/>
          </p:nvPr>
        </p:nvSpPr>
        <p:spPr>
          <a:xfrm>
            <a:off x="609600" y="3200400"/>
            <a:ext cx="7696200" cy="28956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We love volunteers but like to be prepared for them! </a:t>
            </a:r>
            <a:r>
              <a:rPr lang="en-US"/>
              <a:t>The PTA will be sending home papers for volunteers as well. </a:t>
            </a:r>
            <a:r>
              <a:rPr b="0" i="0" lang="en-US" sz="2600" u="none" cap="none" strike="noStrike">
                <a:solidFill>
                  <a:schemeClr val="dk2"/>
                </a:solidFill>
                <a:latin typeface="Libre Baskerville"/>
                <a:ea typeface="Libre Baskerville"/>
                <a:cs typeface="Libre Baskerville"/>
                <a:sym typeface="Libre Baskerville"/>
              </a:rPr>
              <a:t> Don’t forget to log your volunteer hours on the Volunteer Log in the front office</a:t>
            </a:r>
            <a:r>
              <a:rPr lang="en-US"/>
              <a:t> and complete the volunteer form on FCPS prior to coming.</a:t>
            </a:r>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lnSpc>
                <a:spcPct val="90000"/>
              </a:lnSpc>
              <a:spcBef>
                <a:spcPts val="500"/>
              </a:spcBef>
              <a:spcAft>
                <a:spcPts val="0"/>
              </a:spcAft>
              <a:buClr>
                <a:schemeClr val="accent1"/>
              </a:buClr>
              <a:buSzPts val="2210"/>
              <a:buFont typeface="Noto Sans Symbols"/>
              <a:buNone/>
            </a:pPr>
            <a:r>
              <a:rPr b="0" i="0" lang="en-US" sz="2600" u="sng" cap="none" strike="noStrike">
                <a:solidFill>
                  <a:schemeClr val="hlink"/>
                </a:solidFill>
                <a:latin typeface="Libre Baskerville"/>
                <a:ea typeface="Libre Baskerville"/>
                <a:cs typeface="Libre Baskerville"/>
                <a:sym typeface="Libre Baskerville"/>
                <a:hlinkClick r:id="rId3"/>
              </a:rPr>
              <a:t>https://webapps.fcps.net/volunteer/</a:t>
            </a:r>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231" name="Google Shape;231;p32"/>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V…Volunteers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Google Shape;237;p33"/>
          <p:cNvSpPr txBox="1"/>
          <p:nvPr>
            <p:ph idx="1" type="subTitle"/>
          </p:nvPr>
        </p:nvSpPr>
        <p:spPr>
          <a:xfrm>
            <a:off x="643425" y="3200400"/>
            <a:ext cx="7830900" cy="3406500"/>
          </a:xfrm>
          <a:prstGeom prst="rect">
            <a:avLst/>
          </a:prstGeom>
        </p:spPr>
        <p:txBody>
          <a:bodyPr anchorCtr="0" anchor="t" bIns="45700" lIns="91425" spcFirstLastPara="1" rIns="91425" wrap="square" tIns="45700">
            <a:noAutofit/>
          </a:bodyPr>
          <a:lstStyle/>
          <a:p>
            <a:pPr indent="0" lvl="0" marL="0" rtl="0" algn="ctr">
              <a:spcBef>
                <a:spcPts val="575"/>
              </a:spcBef>
              <a:spcAft>
                <a:spcPts val="0"/>
              </a:spcAft>
              <a:buNone/>
            </a:pPr>
            <a:r>
              <a:rPr lang="en-US"/>
              <a:t>You may send a small snack with your child each day.  We call this a “working snack” and will be consumed during the morning block.  The snack should take no more than 5 minutes to eat.  </a:t>
            </a:r>
            <a:endParaRPr/>
          </a:p>
          <a:p>
            <a:pPr indent="0" lvl="0" marL="0" rtl="0" algn="ctr">
              <a:spcBef>
                <a:spcPts val="575"/>
              </a:spcBef>
              <a:spcAft>
                <a:spcPts val="0"/>
              </a:spcAft>
              <a:buNone/>
            </a:pPr>
            <a:r>
              <a:rPr b="1" lang="en-US"/>
              <a:t>The snack should be: QUICK, NOT MESSY, NOT INCLUDE FORKS/SPOONS.</a:t>
            </a:r>
            <a:endParaRPr b="1"/>
          </a:p>
        </p:txBody>
      </p:sp>
      <p:sp>
        <p:nvSpPr>
          <p:cNvPr id="238" name="Google Shape;238;p33"/>
          <p:cNvSpPr txBox="1"/>
          <p:nvPr>
            <p:ph type="ctrTitle"/>
          </p:nvPr>
        </p:nvSpPr>
        <p:spPr>
          <a:xfrm>
            <a:off x="457200" y="1505930"/>
            <a:ext cx="8229600" cy="1470000"/>
          </a:xfrm>
          <a:prstGeom prst="rect">
            <a:avLst/>
          </a:prstGeom>
        </p:spPr>
        <p:txBody>
          <a:bodyPr anchorCtr="0" anchor="ctr" bIns="91425" lIns="91425" spcFirstLastPara="1" rIns="91425" wrap="square" tIns="45700">
            <a:noAutofit/>
          </a:bodyPr>
          <a:lstStyle/>
          <a:p>
            <a:pPr indent="0" lvl="0" marL="0" rtl="0" algn="ctr">
              <a:spcBef>
                <a:spcPts val="0"/>
              </a:spcBef>
              <a:spcAft>
                <a:spcPts val="0"/>
              </a:spcAft>
              <a:buNone/>
            </a:pPr>
            <a:r>
              <a:rPr lang="en-US" sz="7200">
                <a:solidFill>
                  <a:schemeClr val="dk1"/>
                </a:solidFill>
                <a:latin typeface="Ruge Boogie"/>
                <a:ea typeface="Ruge Boogie"/>
                <a:cs typeface="Ruge Boogie"/>
                <a:sym typeface="Ruge Boogie"/>
              </a:rPr>
              <a:t>W…Working Snack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3" name="Shape 243"/>
        <p:cNvGrpSpPr/>
        <p:nvPr/>
      </p:nvGrpSpPr>
      <p:grpSpPr>
        <a:xfrm>
          <a:off x="0" y="0"/>
          <a:ext cx="0" cy="0"/>
          <a:chOff x="0" y="0"/>
          <a:chExt cx="0" cy="0"/>
        </a:xfrm>
      </p:grpSpPr>
      <p:sp>
        <p:nvSpPr>
          <p:cNvPr id="244" name="Google Shape;244;p34"/>
          <p:cNvSpPr txBox="1"/>
          <p:nvPr>
            <p:ph idx="1" type="subTitle"/>
          </p:nvPr>
        </p:nvSpPr>
        <p:spPr>
          <a:xfrm>
            <a:off x="544275" y="3200400"/>
            <a:ext cx="8142600" cy="3418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Writing is an essential tool for communication.  Your child will learn a variety of strategies for becoming a better writer.  Provide opportunities for your child to write outside of school by buying postcards, greeting cards and stationary.  Your child may even enjoy having a journal or diary at home.</a:t>
            </a:r>
            <a:endParaRPr/>
          </a:p>
        </p:txBody>
      </p:sp>
      <p:sp>
        <p:nvSpPr>
          <p:cNvPr id="245" name="Google Shape;245;p34"/>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W…Writing</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5"/>
          <p:cNvSpPr txBox="1"/>
          <p:nvPr>
            <p:ph idx="1" type="subTitle"/>
          </p:nvPr>
        </p:nvSpPr>
        <p:spPr>
          <a:xfrm>
            <a:off x="293925" y="3200400"/>
            <a:ext cx="8392800" cy="34509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We are e</a:t>
            </a:r>
            <a:r>
              <a:rPr b="1" i="0" lang="en-US" sz="2600" u="none" cap="none" strike="noStrike">
                <a:solidFill>
                  <a:schemeClr val="dk2"/>
                </a:solidFill>
                <a:latin typeface="Libre Baskerville"/>
                <a:ea typeface="Libre Baskerville"/>
                <a:cs typeface="Libre Baskerville"/>
                <a:sym typeface="Libre Baskerville"/>
              </a:rPr>
              <a:t>X</a:t>
            </a:r>
            <a:r>
              <a:rPr b="0" i="0" lang="en-US" sz="2600" u="none" cap="none" strike="noStrike">
                <a:solidFill>
                  <a:schemeClr val="dk2"/>
                </a:solidFill>
                <a:latin typeface="Libre Baskerville"/>
                <a:ea typeface="Libre Baskerville"/>
                <a:cs typeface="Libre Baskerville"/>
                <a:sym typeface="Libre Baskerville"/>
              </a:rPr>
              <a:t>cited to work with </a:t>
            </a:r>
            <a:r>
              <a:rPr b="1" i="0" lang="en-US" sz="2600" u="none" cap="none" strike="noStrike">
                <a:solidFill>
                  <a:schemeClr val="dk2"/>
                </a:solidFill>
                <a:latin typeface="Libre Baskerville"/>
                <a:ea typeface="Libre Baskerville"/>
                <a:cs typeface="Libre Baskerville"/>
                <a:sym typeface="Libre Baskerville"/>
              </a:rPr>
              <a:t>Y</a:t>
            </a:r>
            <a:r>
              <a:rPr b="0" i="0" lang="en-US" sz="2600" u="none" cap="none" strike="noStrike">
                <a:solidFill>
                  <a:schemeClr val="dk2"/>
                </a:solidFill>
                <a:latin typeface="Libre Baskerville"/>
                <a:ea typeface="Libre Baskerville"/>
                <a:cs typeface="Libre Baskerville"/>
                <a:sym typeface="Libre Baskerville"/>
              </a:rPr>
              <a:t>ou and </a:t>
            </a:r>
            <a:r>
              <a:rPr b="1" i="0" lang="en-US" sz="2600" u="none" cap="none" strike="noStrike">
                <a:solidFill>
                  <a:schemeClr val="dk2"/>
                </a:solidFill>
                <a:latin typeface="Libre Baskerville"/>
                <a:ea typeface="Libre Baskerville"/>
                <a:cs typeface="Libre Baskerville"/>
                <a:sym typeface="Libre Baskerville"/>
              </a:rPr>
              <a:t>Y</a:t>
            </a:r>
            <a:r>
              <a:rPr b="0" i="0" lang="en-US" sz="2600" u="none" cap="none" strike="noStrike">
                <a:solidFill>
                  <a:schemeClr val="dk2"/>
                </a:solidFill>
                <a:latin typeface="Libre Baskerville"/>
                <a:ea typeface="Libre Baskerville"/>
                <a:cs typeface="Libre Baskerville"/>
                <a:sym typeface="Libre Baskerville"/>
              </a:rPr>
              <a:t>our child this year! Make sure he/she gets plenty of </a:t>
            </a:r>
            <a:r>
              <a:rPr b="1" i="0" lang="en-US" sz="2600" u="none" cap="none" strike="noStrike">
                <a:solidFill>
                  <a:schemeClr val="dk2"/>
                </a:solidFill>
                <a:latin typeface="Libre Baskerville"/>
                <a:ea typeface="Libre Baskerville"/>
                <a:cs typeface="Libre Baskerville"/>
                <a:sym typeface="Libre Baskerville"/>
              </a:rPr>
              <a:t>Z</a:t>
            </a:r>
            <a:r>
              <a:rPr b="0" i="0" lang="en-US" sz="2600" u="none" cap="none" strike="noStrike">
                <a:solidFill>
                  <a:schemeClr val="dk2"/>
                </a:solidFill>
                <a:latin typeface="Libre Baskerville"/>
                <a:ea typeface="Libre Baskerville"/>
                <a:cs typeface="Libre Baskerville"/>
                <a:sym typeface="Libre Baskerville"/>
              </a:rPr>
              <a:t>zzz's each night as we have exciting days planned for this year!  </a:t>
            </a:r>
            <a:endParaRPr/>
          </a:p>
          <a:p>
            <a:pPr indent="0" lvl="0" marL="0" marR="0" rtl="0" algn="ctr">
              <a:lnSpc>
                <a:spcPct val="90000"/>
              </a:lnSpc>
              <a:spcBef>
                <a:spcPts val="500"/>
              </a:spcBef>
              <a:spcAft>
                <a:spcPts val="0"/>
              </a:spcAft>
              <a:buClr>
                <a:schemeClr val="accent1"/>
              </a:buClr>
              <a:buSzPts val="2210"/>
              <a:buFont typeface="Noto Sans Symbols"/>
              <a:buNone/>
            </a:pPr>
            <a:r>
              <a:rPr b="0" i="0" lang="en-US" sz="2600" u="none" cap="none" strike="noStrike">
                <a:solidFill>
                  <a:schemeClr val="dk2"/>
                </a:solidFill>
                <a:latin typeface="Libre Baskerville"/>
                <a:ea typeface="Libre Baskerville"/>
                <a:cs typeface="Libre Baskerville"/>
                <a:sym typeface="Libre Baskerville"/>
              </a:rPr>
              <a:t>Please visit your child’s homeroom to read their journal and leave your note on their desk.  Thanks for coming!!</a:t>
            </a:r>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lnSpc>
                <a:spcPct val="90000"/>
              </a:lnSpc>
              <a:spcBef>
                <a:spcPts val="500"/>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a:p>
            <a:pPr indent="0" lvl="0" marL="0" marR="0" rtl="0" algn="ctr">
              <a:spcBef>
                <a:spcPts val="575"/>
              </a:spcBef>
              <a:spcAft>
                <a:spcPts val="0"/>
              </a:spcAft>
              <a:buClr>
                <a:schemeClr val="accent1"/>
              </a:buClr>
              <a:buSzPts val="2210"/>
              <a:buFont typeface="Noto Sans Symbols"/>
              <a:buNone/>
            </a:pPr>
            <a:r>
              <a:t/>
            </a:r>
            <a:endParaRPr b="0" i="0" sz="2600" u="none" cap="none" strike="noStrike">
              <a:solidFill>
                <a:schemeClr val="dk2"/>
              </a:solidFill>
              <a:latin typeface="Libre Baskerville"/>
              <a:ea typeface="Libre Baskerville"/>
              <a:cs typeface="Libre Baskerville"/>
              <a:sym typeface="Libre Baskerville"/>
            </a:endParaRPr>
          </a:p>
        </p:txBody>
      </p:sp>
      <p:sp>
        <p:nvSpPr>
          <p:cNvPr id="252" name="Google Shape;252;p35"/>
          <p:cNvSpPr txBox="1"/>
          <p:nvPr>
            <p:ph type="ctrTitle"/>
          </p:nvPr>
        </p:nvSpPr>
        <p:spPr>
          <a:xfrm>
            <a:off x="457200" y="1506537"/>
            <a:ext cx="8229600" cy="1470025"/>
          </a:xfrm>
          <a:prstGeom prst="rect">
            <a:avLst/>
          </a:prstGeom>
          <a:noFill/>
          <a:ln>
            <a:noFill/>
          </a:ln>
        </p:spPr>
        <p:txBody>
          <a:bodyPr anchorCtr="0" anchor="ctr" bIns="91425" lIns="91425" spcFirstLastPara="1" rIns="91425" wrap="square" tIns="45700">
            <a:noAutofit/>
          </a:bodyPr>
          <a:lstStyle/>
          <a:p>
            <a:pPr indent="0" lvl="0" marL="0" marR="0" rtl="0" algn="ctr">
              <a:lnSpc>
                <a:spcPct val="100000"/>
              </a:lnSpc>
              <a:spcBef>
                <a:spcPts val="0"/>
              </a:spcBef>
              <a:spcAft>
                <a:spcPts val="0"/>
              </a:spcAft>
              <a:buClr>
                <a:schemeClr val="dk1"/>
              </a:buClr>
              <a:buSzPts val="7200"/>
              <a:buFont typeface="Ruge Boogie"/>
              <a:buNone/>
            </a:pPr>
            <a:r>
              <a:rPr b="0" i="0" lang="en-US" sz="7200" u="none" cap="none" strike="noStrike">
                <a:solidFill>
                  <a:schemeClr val="dk1"/>
                </a:solidFill>
                <a:latin typeface="Ruge Boogie"/>
                <a:ea typeface="Ruge Boogie"/>
                <a:cs typeface="Ruge Boogie"/>
                <a:sym typeface="Ruge Boogie"/>
              </a:rPr>
              <a:t>X, Y and Z</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Equity">
  <a:themeElements>
    <a:clrScheme name="Metro">
      <a:dk1>
        <a:srgbClr val="000000"/>
      </a:dk1>
      <a:lt1>
        <a:srgbClr val="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