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</p:sldIdLst>
  <p:sldSz cy="5143500" cx="9144000"/>
  <p:notesSz cx="6858000" cy="9144000"/>
  <p:embeddedFontLst>
    <p:embeddedFont>
      <p:font typeface="Amatic SC"/>
      <p:regular r:id="rId33"/>
      <p:bold r:id="rId34"/>
    </p:embeddedFont>
    <p:embeddedFont>
      <p:font typeface="Lato"/>
      <p:regular r:id="rId35"/>
      <p:bold r:id="rId36"/>
      <p:italic r:id="rId37"/>
      <p:boldItalic r:id="rId38"/>
    </p:embeddedFont>
    <p:embeddedFont>
      <p:font typeface="Lato Light"/>
      <p:regular r:id="rId39"/>
      <p:bold r:id="rId40"/>
      <p:italic r:id="rId41"/>
      <p:boldItalic r:id="rId4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LatoLight-bold.fntdata"/><Relationship Id="rId20" Type="http://schemas.openxmlformats.org/officeDocument/2006/relationships/slide" Target="slides/slide15.xml"/><Relationship Id="rId42" Type="http://schemas.openxmlformats.org/officeDocument/2006/relationships/font" Target="fonts/LatoLight-boldItalic.fntdata"/><Relationship Id="rId41" Type="http://schemas.openxmlformats.org/officeDocument/2006/relationships/font" Target="fonts/LatoLight-italic.fntdata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font" Target="fonts/AmaticSC-regular.fntdata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font" Target="fonts/Lato-regular.fntdata"/><Relationship Id="rId12" Type="http://schemas.openxmlformats.org/officeDocument/2006/relationships/slide" Target="slides/slide7.xml"/><Relationship Id="rId34" Type="http://schemas.openxmlformats.org/officeDocument/2006/relationships/font" Target="fonts/AmaticSC-bold.fntdata"/><Relationship Id="rId15" Type="http://schemas.openxmlformats.org/officeDocument/2006/relationships/slide" Target="slides/slide10.xml"/><Relationship Id="rId37" Type="http://schemas.openxmlformats.org/officeDocument/2006/relationships/font" Target="fonts/Lato-italic.fntdata"/><Relationship Id="rId14" Type="http://schemas.openxmlformats.org/officeDocument/2006/relationships/slide" Target="slides/slide9.xml"/><Relationship Id="rId36" Type="http://schemas.openxmlformats.org/officeDocument/2006/relationships/font" Target="fonts/Lato-bold.fntdata"/><Relationship Id="rId17" Type="http://schemas.openxmlformats.org/officeDocument/2006/relationships/slide" Target="slides/slide12.xml"/><Relationship Id="rId39" Type="http://schemas.openxmlformats.org/officeDocument/2006/relationships/font" Target="fonts/LatoLight-regular.fntdata"/><Relationship Id="rId16" Type="http://schemas.openxmlformats.org/officeDocument/2006/relationships/slide" Target="slides/slide11.xml"/><Relationship Id="rId38" Type="http://schemas.openxmlformats.org/officeDocument/2006/relationships/font" Target="fonts/Lato-boldItalic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f5a554dbf_0_4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f5a554dbf_0_4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1f5a554dbf_0_2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1f5a554dbf_0_2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1f5a554dbf_0_1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1f5a554dbf_0_1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1f5d7f86e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1f5d7f86e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1f5a554dbf_0_2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1f5a554dbf_0_2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1f5a554dbf_0_3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1f5a554dbf_0_3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1f5a554dbf_0_3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1f5a554dbf_0_3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40c292496a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40c292496a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40c292496a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40c292496a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1f5a554dbf_0_3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1f5a554dbf_0_3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40c292496a_0_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40c292496a_0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40c292496a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40c292496a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40c292496a_0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40c292496a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40c292496a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40c292496a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40c292496a_0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40c292496a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40c292496a_0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40c292496a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1f5a554dbf_0_3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1f5a554dbf_0_3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40c292496a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" name="Google Shape;235;g40c292496a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40c292496a_0_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g40c292496a_0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40c292496a_0_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Google Shape;255;g40c292496a_0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40c292496a_0_1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" name="Google Shape;269;g40c292496a_0_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40c292496a_0_1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" name="Google Shape;279;g40c292496a_0_1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40c292496a_0_1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" name="Google Shape;289;g40c292496a_0_1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40c292496a_0_1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9" name="Google Shape;299;g40c292496a_0_1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g40c292496a_0_1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1" name="Google Shape;311;g40c292496a_0_1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40c292496a_0_1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1" name="Google Shape;321;g40c292496a_0_1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40c292496a_0_1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1" name="Google Shape;331;g40c292496a_0_1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Relationship Id="rId4" Type="http://schemas.openxmlformats.org/officeDocument/2006/relationships/image" Target="../media/image2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Relationship Id="rId4" Type="http://schemas.openxmlformats.org/officeDocument/2006/relationships/image" Target="../media/image2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.png"/><Relationship Id="rId4" Type="http://schemas.openxmlformats.org/officeDocument/2006/relationships/hyperlink" Target="mailto:diane.littleton@fayette.kyschools.us" TargetMode="External"/><Relationship Id="rId5" Type="http://schemas.openxmlformats.org/officeDocument/2006/relationships/hyperlink" Target="mailto:jeanne.elam@fayette.kyschools.us" TargetMode="External"/><Relationship Id="rId6" Type="http://schemas.openxmlformats.org/officeDocument/2006/relationships/hyperlink" Target="mailto:Victoria.Groebner@fayette.kyschools.us" TargetMode="External"/><Relationship Id="rId7" Type="http://schemas.openxmlformats.org/officeDocument/2006/relationships/hyperlink" Target="mailto:kathryn.briganti@fayette.kyschools.us" TargetMode="Externa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.png"/><Relationship Id="rId4" Type="http://schemas.openxmlformats.org/officeDocument/2006/relationships/image" Target="../media/image2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EFEFEF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 b="0" l="0" r="0" t="60663"/>
          <a:stretch/>
        </p:blipFill>
        <p:spPr>
          <a:xfrm>
            <a:off x="0" y="2574324"/>
            <a:ext cx="9143999" cy="25692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/>
          <p:nvPr/>
        </p:nvSpPr>
        <p:spPr>
          <a:xfrm>
            <a:off x="0" y="0"/>
            <a:ext cx="9144000" cy="2572500"/>
          </a:xfrm>
          <a:prstGeom prst="rect">
            <a:avLst/>
          </a:prstGeom>
          <a:solidFill>
            <a:srgbClr val="C6DAF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3"/>
          <p:cNvSpPr/>
          <p:nvPr/>
        </p:nvSpPr>
        <p:spPr>
          <a:xfrm rot="-156123">
            <a:off x="2153842" y="1143655"/>
            <a:ext cx="4546388" cy="3211212"/>
          </a:xfrm>
          <a:prstGeom prst="roundRect">
            <a:avLst>
              <a:gd fmla="val 0" name="adj"/>
            </a:avLst>
          </a:prstGeom>
          <a:solidFill>
            <a:srgbClr val="FFFFFF"/>
          </a:solidFill>
          <a:ln>
            <a:noFill/>
          </a:ln>
          <a:effectLst>
            <a:outerShdw blurRad="228600" rotWithShape="0" algn="tl" dir="5400000" dist="50800">
              <a:srgbClr val="000000">
                <a:alpha val="549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3"/>
          <p:cNvSpPr/>
          <p:nvPr/>
        </p:nvSpPr>
        <p:spPr>
          <a:xfrm>
            <a:off x="2306212" y="991287"/>
            <a:ext cx="4546500" cy="3211200"/>
          </a:xfrm>
          <a:prstGeom prst="roundRect">
            <a:avLst>
              <a:gd fmla="val 0" name="adj"/>
            </a:avLst>
          </a:prstGeom>
          <a:solidFill>
            <a:srgbClr val="FFFFFF"/>
          </a:solidFill>
          <a:ln>
            <a:noFill/>
          </a:ln>
          <a:effectLst>
            <a:outerShdw blurRad="228600" rotWithShape="0" algn="tl" dir="5400000" dist="50800">
              <a:srgbClr val="000000">
                <a:alpha val="549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8" name="Google Shape;58;p13"/>
          <p:cNvGrpSpPr/>
          <p:nvPr/>
        </p:nvGrpSpPr>
        <p:grpSpPr>
          <a:xfrm rot="-468310">
            <a:off x="2195941" y="816811"/>
            <a:ext cx="4752129" cy="3509874"/>
            <a:chOff x="2163405" y="1008757"/>
            <a:chExt cx="4752300" cy="3510000"/>
          </a:xfrm>
        </p:grpSpPr>
        <p:sp>
          <p:nvSpPr>
            <p:cNvPr id="59" name="Google Shape;59;p13"/>
            <p:cNvSpPr/>
            <p:nvPr/>
          </p:nvSpPr>
          <p:spPr>
            <a:xfrm rot="231561">
              <a:off x="2266400" y="1158111"/>
              <a:ext cx="4546310" cy="3211293"/>
            </a:xfrm>
            <a:prstGeom prst="roundRect">
              <a:avLst>
                <a:gd fmla="val 0" name="adj"/>
              </a:avLst>
            </a:prstGeom>
            <a:solidFill>
              <a:srgbClr val="FFFFFF"/>
            </a:solidFill>
            <a:ln>
              <a:noFill/>
            </a:ln>
            <a:effectLst>
              <a:outerShdw blurRad="228600" rotWithShape="0" algn="tl" dir="5400000" dist="50800">
                <a:srgbClr val="000000">
                  <a:alpha val="549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" name="Google Shape;60;p13"/>
            <p:cNvSpPr txBox="1"/>
            <p:nvPr/>
          </p:nvSpPr>
          <p:spPr>
            <a:xfrm rot="176440">
              <a:off x="2634140" y="1397154"/>
              <a:ext cx="3882913" cy="220728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b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6000">
                  <a:solidFill>
                    <a:srgbClr val="434343"/>
                  </a:solidFill>
                  <a:latin typeface="Amatic SC"/>
                  <a:ea typeface="Amatic SC"/>
                  <a:cs typeface="Amatic SC"/>
                  <a:sym typeface="Amatic SC"/>
                </a:rPr>
                <a:t>The ABC’s of Kindergarten</a:t>
              </a:r>
              <a:endParaRPr b="1" sz="6000">
                <a:solidFill>
                  <a:srgbClr val="434343"/>
                </a:solidFill>
                <a:latin typeface="Amatic SC"/>
                <a:ea typeface="Amatic SC"/>
                <a:cs typeface="Amatic SC"/>
                <a:sym typeface="Amatic SC"/>
              </a:endParaRPr>
            </a:p>
          </p:txBody>
        </p:sp>
      </p:grpSp>
      <p:sp>
        <p:nvSpPr>
          <p:cNvPr id="61" name="Google Shape;61;p13"/>
          <p:cNvSpPr txBox="1"/>
          <p:nvPr/>
        </p:nvSpPr>
        <p:spPr>
          <a:xfrm rot="-260370">
            <a:off x="2937999" y="3371422"/>
            <a:ext cx="3651568" cy="53884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Amatic SC"/>
                <a:ea typeface="Amatic SC"/>
                <a:cs typeface="Amatic SC"/>
                <a:sym typeface="Amatic SC"/>
              </a:rPr>
              <a:t>Picadome </a:t>
            </a:r>
            <a:r>
              <a:rPr b="1" lang="en" sz="2400">
                <a:latin typeface="Amatic SC"/>
                <a:ea typeface="Amatic SC"/>
                <a:cs typeface="Amatic SC"/>
                <a:sym typeface="Amatic SC"/>
              </a:rPr>
              <a:t>Curriculum Night 2019-2020 </a:t>
            </a:r>
            <a:endParaRPr b="1" sz="2400">
              <a:latin typeface="Amatic SC"/>
              <a:ea typeface="Amatic SC"/>
              <a:cs typeface="Amatic SC"/>
              <a:sym typeface="Amatic SC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EFEFEF"/>
        </a:solidFill>
      </p:bgPr>
    </p:bg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Google Shape;66;p14"/>
          <p:cNvPicPr preferRelativeResize="0"/>
          <p:nvPr/>
        </p:nvPicPr>
        <p:blipFill rotWithShape="1">
          <a:blip r:embed="rId3">
            <a:alphaModFix/>
          </a:blip>
          <a:srcRect b="0" l="0" r="0" t="60663"/>
          <a:stretch/>
        </p:blipFill>
        <p:spPr>
          <a:xfrm>
            <a:off x="0" y="2574324"/>
            <a:ext cx="9143999" cy="2569200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4"/>
          <p:cNvSpPr/>
          <p:nvPr/>
        </p:nvSpPr>
        <p:spPr>
          <a:xfrm>
            <a:off x="0" y="0"/>
            <a:ext cx="9144000" cy="2569200"/>
          </a:xfrm>
          <a:prstGeom prst="rect">
            <a:avLst/>
          </a:prstGeom>
          <a:solidFill>
            <a:srgbClr val="FADA8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14"/>
          <p:cNvSpPr txBox="1"/>
          <p:nvPr/>
        </p:nvSpPr>
        <p:spPr>
          <a:xfrm>
            <a:off x="3827050" y="1585625"/>
            <a:ext cx="2818800" cy="3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14"/>
          <p:cNvSpPr/>
          <p:nvPr/>
        </p:nvSpPr>
        <p:spPr>
          <a:xfrm rot="-5639534">
            <a:off x="2281999" y="855779"/>
            <a:ext cx="4537410" cy="3321542"/>
          </a:xfrm>
          <a:prstGeom prst="roundRect">
            <a:avLst>
              <a:gd fmla="val 0" name="adj"/>
            </a:avLst>
          </a:prstGeom>
          <a:solidFill>
            <a:srgbClr val="FFFFFF"/>
          </a:solidFill>
          <a:ln>
            <a:noFill/>
          </a:ln>
          <a:effectLst>
            <a:outerShdw blurRad="228600" rotWithShape="0" algn="tl" dir="5400000" dist="50800">
              <a:srgbClr val="000000">
                <a:alpha val="549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14"/>
          <p:cNvSpPr txBox="1"/>
          <p:nvPr/>
        </p:nvSpPr>
        <p:spPr>
          <a:xfrm rot="-239455">
            <a:off x="3287182" y="4065885"/>
            <a:ext cx="2818870" cy="557714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1" name="Google Shape;71;p14"/>
          <p:cNvSpPr txBox="1"/>
          <p:nvPr/>
        </p:nvSpPr>
        <p:spPr>
          <a:xfrm rot="-290310">
            <a:off x="2987485" y="452365"/>
            <a:ext cx="3165480" cy="425871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7000">
                <a:latin typeface="Amatic SC"/>
                <a:ea typeface="Amatic SC"/>
                <a:cs typeface="Amatic SC"/>
                <a:sym typeface="Amatic SC"/>
              </a:rPr>
              <a:t>A</a:t>
            </a:r>
            <a:r>
              <a:rPr lang="en" sz="5000">
                <a:latin typeface="Amatic SC"/>
                <a:ea typeface="Amatic SC"/>
                <a:cs typeface="Amatic SC"/>
                <a:sym typeface="Amatic SC"/>
              </a:rPr>
              <a:t> </a:t>
            </a:r>
            <a:r>
              <a:rPr lang="en" sz="5500">
                <a:latin typeface="Amatic SC"/>
                <a:ea typeface="Amatic SC"/>
                <a:cs typeface="Amatic SC"/>
                <a:sym typeface="Amatic SC"/>
              </a:rPr>
              <a:t>is for </a:t>
            </a:r>
            <a:r>
              <a:rPr lang="en" sz="5500" u="sng">
                <a:latin typeface="Amatic SC"/>
                <a:ea typeface="Amatic SC"/>
                <a:cs typeface="Amatic SC"/>
                <a:sym typeface="Amatic SC"/>
              </a:rPr>
              <a:t>arrival</a:t>
            </a:r>
            <a:r>
              <a:rPr lang="en" sz="4500">
                <a:latin typeface="Amatic SC"/>
                <a:ea typeface="Amatic SC"/>
                <a:cs typeface="Amatic SC"/>
                <a:sym typeface="Amatic SC"/>
              </a:rPr>
              <a:t> </a:t>
            </a:r>
            <a:endParaRPr sz="45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Amatic SC"/>
              <a:ea typeface="Amatic SC"/>
              <a:cs typeface="Amatic SC"/>
              <a:sym typeface="Amatic SC"/>
            </a:endParaRPr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SzPts val="2600"/>
              <a:buFont typeface="Amatic SC"/>
              <a:buChar char="●"/>
            </a:pPr>
            <a:r>
              <a:rPr b="1" lang="en" sz="2600">
                <a:latin typeface="Amatic SC"/>
                <a:ea typeface="Amatic SC"/>
                <a:cs typeface="Amatic SC"/>
                <a:sym typeface="Amatic SC"/>
              </a:rPr>
              <a:t>Classroom Check in</a:t>
            </a:r>
            <a:endParaRPr b="1" sz="2600">
              <a:latin typeface="Amatic SC"/>
              <a:ea typeface="Amatic SC"/>
              <a:cs typeface="Amatic SC"/>
              <a:sym typeface="Amatic SC"/>
            </a:endParaRPr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SzPts val="2600"/>
              <a:buFont typeface="Amatic SC"/>
              <a:buChar char="●"/>
            </a:pPr>
            <a:r>
              <a:rPr b="1" lang="en" sz="2600">
                <a:latin typeface="Amatic SC"/>
                <a:ea typeface="Amatic SC"/>
                <a:cs typeface="Amatic SC"/>
                <a:sym typeface="Amatic SC"/>
              </a:rPr>
              <a:t>Breakfast by 7:30 </a:t>
            </a:r>
            <a:endParaRPr b="1" sz="2600">
              <a:latin typeface="Amatic SC"/>
              <a:ea typeface="Amatic SC"/>
              <a:cs typeface="Amatic SC"/>
              <a:sym typeface="Amatic SC"/>
            </a:endParaRPr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SzPts val="2600"/>
              <a:buFont typeface="Amatic SC"/>
              <a:buChar char="●"/>
            </a:pPr>
            <a:r>
              <a:rPr b="1" lang="en" sz="2600">
                <a:latin typeface="Amatic SC"/>
                <a:ea typeface="Amatic SC"/>
                <a:cs typeface="Amatic SC"/>
                <a:sym typeface="Amatic SC"/>
              </a:rPr>
              <a:t>7:45 School Day Begins </a:t>
            </a:r>
            <a:endParaRPr b="1" sz="26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latin typeface="Amatic SC"/>
              <a:ea typeface="Amatic SC"/>
              <a:cs typeface="Amatic SC"/>
              <a:sym typeface="Amatic SC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EFEFEF"/>
        </a:solidFill>
      </p:bgPr>
    </p:bg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Google Shape;76;p15"/>
          <p:cNvPicPr preferRelativeResize="0"/>
          <p:nvPr/>
        </p:nvPicPr>
        <p:blipFill rotWithShape="1">
          <a:blip r:embed="rId3">
            <a:alphaModFix/>
          </a:blip>
          <a:srcRect b="0" l="0" r="0" t="60663"/>
          <a:stretch/>
        </p:blipFill>
        <p:spPr>
          <a:xfrm>
            <a:off x="0" y="2574324"/>
            <a:ext cx="9143999" cy="2569200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5"/>
          <p:cNvSpPr/>
          <p:nvPr/>
        </p:nvSpPr>
        <p:spPr>
          <a:xfrm>
            <a:off x="0" y="0"/>
            <a:ext cx="9144000" cy="2569200"/>
          </a:xfrm>
          <a:prstGeom prst="rect">
            <a:avLst/>
          </a:prstGeom>
          <a:solidFill>
            <a:srgbClr val="F4C7C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p15"/>
          <p:cNvSpPr txBox="1"/>
          <p:nvPr/>
        </p:nvSpPr>
        <p:spPr>
          <a:xfrm>
            <a:off x="3827050" y="1585625"/>
            <a:ext cx="2818800" cy="3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15"/>
          <p:cNvSpPr/>
          <p:nvPr/>
        </p:nvSpPr>
        <p:spPr>
          <a:xfrm rot="-5641879">
            <a:off x="2473877" y="1079811"/>
            <a:ext cx="4195992" cy="2963323"/>
          </a:xfrm>
          <a:prstGeom prst="roundRect">
            <a:avLst>
              <a:gd fmla="val 0" name="adj"/>
            </a:avLst>
          </a:prstGeom>
          <a:solidFill>
            <a:srgbClr val="FFFFFF"/>
          </a:solidFill>
          <a:ln>
            <a:noFill/>
          </a:ln>
          <a:effectLst>
            <a:outerShdw blurRad="228600" rotWithShape="0" algn="tl" dir="5400000" dist="50800">
              <a:srgbClr val="000000">
                <a:alpha val="549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15"/>
          <p:cNvSpPr txBox="1"/>
          <p:nvPr/>
        </p:nvSpPr>
        <p:spPr>
          <a:xfrm rot="-315095">
            <a:off x="3265151" y="702735"/>
            <a:ext cx="2667999" cy="370198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7200">
                <a:latin typeface="Amatic SC"/>
                <a:ea typeface="Amatic SC"/>
                <a:cs typeface="Amatic SC"/>
                <a:sym typeface="Amatic SC"/>
              </a:rPr>
              <a:t>B </a:t>
            </a:r>
            <a:r>
              <a:rPr lang="en" sz="3600">
                <a:latin typeface="Amatic SC"/>
                <a:ea typeface="Amatic SC"/>
                <a:cs typeface="Amatic SC"/>
                <a:sym typeface="Amatic SC"/>
              </a:rPr>
              <a:t>is for </a:t>
            </a:r>
            <a:r>
              <a:rPr lang="en" sz="3600" u="sng">
                <a:latin typeface="Amatic SC"/>
                <a:ea typeface="Amatic SC"/>
                <a:cs typeface="Amatic SC"/>
                <a:sym typeface="Amatic SC"/>
              </a:rPr>
              <a:t>Behavior Management</a:t>
            </a:r>
            <a:endParaRPr sz="3600" u="sng"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81" name="Google Shape;81;p15"/>
          <p:cNvSpPr txBox="1"/>
          <p:nvPr/>
        </p:nvSpPr>
        <p:spPr>
          <a:xfrm rot="-222135">
            <a:off x="3300590" y="3010305"/>
            <a:ext cx="2597120" cy="119409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SzPts val="2600"/>
              <a:buFont typeface="Amatic SC"/>
              <a:buChar char="●"/>
            </a:pPr>
            <a:r>
              <a:rPr b="1" lang="en" sz="2600">
                <a:latin typeface="Amatic SC"/>
                <a:ea typeface="Amatic SC"/>
                <a:cs typeface="Amatic SC"/>
                <a:sym typeface="Amatic SC"/>
              </a:rPr>
              <a:t>Color system is K-2</a:t>
            </a:r>
            <a:endParaRPr b="1" sz="26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EFEFEF"/>
        </a:solid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86;p16"/>
          <p:cNvPicPr preferRelativeResize="0"/>
          <p:nvPr/>
        </p:nvPicPr>
        <p:blipFill rotWithShape="1">
          <a:blip r:embed="rId3">
            <a:alphaModFix/>
          </a:blip>
          <a:srcRect b="0" l="0" r="0" t="60663"/>
          <a:stretch/>
        </p:blipFill>
        <p:spPr>
          <a:xfrm>
            <a:off x="0" y="2574324"/>
            <a:ext cx="9143999" cy="2569200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6"/>
          <p:cNvSpPr/>
          <p:nvPr/>
        </p:nvSpPr>
        <p:spPr>
          <a:xfrm>
            <a:off x="0" y="0"/>
            <a:ext cx="9144000" cy="2569200"/>
          </a:xfrm>
          <a:prstGeom prst="rect">
            <a:avLst/>
          </a:prstGeom>
          <a:solidFill>
            <a:srgbClr val="F4C7C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16"/>
          <p:cNvSpPr txBox="1"/>
          <p:nvPr/>
        </p:nvSpPr>
        <p:spPr>
          <a:xfrm>
            <a:off x="3827050" y="1585625"/>
            <a:ext cx="2818800" cy="3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9" name="Google Shape;89;p16"/>
          <p:cNvGrpSpPr/>
          <p:nvPr/>
        </p:nvGrpSpPr>
        <p:grpSpPr>
          <a:xfrm rot="241536">
            <a:off x="2830353" y="478224"/>
            <a:ext cx="3394988" cy="4316558"/>
            <a:chOff x="2835759" y="481268"/>
            <a:chExt cx="3395100" cy="4316700"/>
          </a:xfrm>
        </p:grpSpPr>
        <p:sp>
          <p:nvSpPr>
            <p:cNvPr id="90" name="Google Shape;90;p16"/>
            <p:cNvSpPr/>
            <p:nvPr/>
          </p:nvSpPr>
          <p:spPr>
            <a:xfrm rot="-5400000">
              <a:off x="2374959" y="942068"/>
              <a:ext cx="4316700" cy="3395100"/>
            </a:xfrm>
            <a:prstGeom prst="roundRect">
              <a:avLst>
                <a:gd fmla="val 0" name="adj"/>
              </a:avLst>
            </a:prstGeom>
            <a:solidFill>
              <a:srgbClr val="FFFFFF"/>
            </a:solidFill>
            <a:ln>
              <a:noFill/>
            </a:ln>
            <a:effectLst>
              <a:outerShdw blurRad="228600" rotWithShape="0" algn="tl" dir="5400000" dist="50800">
                <a:srgbClr val="000000">
                  <a:alpha val="549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16"/>
            <p:cNvSpPr txBox="1"/>
            <p:nvPr/>
          </p:nvSpPr>
          <p:spPr>
            <a:xfrm>
              <a:off x="2993593" y="875744"/>
              <a:ext cx="2971800" cy="1690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7200">
                  <a:solidFill>
                    <a:srgbClr val="434343"/>
                  </a:solidFill>
                  <a:latin typeface="Amatic SC"/>
                  <a:ea typeface="Amatic SC"/>
                  <a:cs typeface="Amatic SC"/>
                  <a:sym typeface="Amatic SC"/>
                </a:rPr>
                <a:t>C</a:t>
              </a:r>
              <a:r>
                <a:rPr lang="en" sz="7200">
                  <a:solidFill>
                    <a:srgbClr val="434343"/>
                  </a:solidFill>
                  <a:latin typeface="Amatic SC"/>
                  <a:ea typeface="Amatic SC"/>
                  <a:cs typeface="Amatic SC"/>
                  <a:sym typeface="Amatic SC"/>
                </a:rPr>
                <a:t> </a:t>
              </a:r>
              <a:r>
                <a:rPr lang="en" sz="5500">
                  <a:solidFill>
                    <a:srgbClr val="434343"/>
                  </a:solidFill>
                  <a:latin typeface="Amatic SC"/>
                  <a:ea typeface="Amatic SC"/>
                  <a:cs typeface="Amatic SC"/>
                  <a:sym typeface="Amatic SC"/>
                </a:rPr>
                <a:t>is For </a:t>
              </a:r>
              <a:r>
                <a:rPr lang="en" sz="5500" u="sng">
                  <a:solidFill>
                    <a:srgbClr val="434343"/>
                  </a:solidFill>
                  <a:latin typeface="Amatic SC"/>
                  <a:ea typeface="Amatic SC"/>
                  <a:cs typeface="Amatic SC"/>
                  <a:sym typeface="Amatic SC"/>
                </a:rPr>
                <a:t>clothing </a:t>
              </a:r>
              <a:endParaRPr sz="5500" u="sng">
                <a:solidFill>
                  <a:srgbClr val="434343"/>
                </a:solidFill>
                <a:latin typeface="Amatic SC"/>
                <a:ea typeface="Amatic SC"/>
                <a:cs typeface="Amatic SC"/>
                <a:sym typeface="Amatic SC"/>
              </a:endParaRPr>
            </a:p>
          </p:txBody>
        </p:sp>
      </p:grpSp>
      <p:sp>
        <p:nvSpPr>
          <p:cNvPr id="92" name="Google Shape;92;p16"/>
          <p:cNvSpPr txBox="1"/>
          <p:nvPr/>
        </p:nvSpPr>
        <p:spPr>
          <a:xfrm rot="209217">
            <a:off x="2858548" y="2795217"/>
            <a:ext cx="3166663" cy="1822266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SzPts val="2600"/>
              <a:buFont typeface="Amatic SC"/>
              <a:buChar char="●"/>
            </a:pPr>
            <a:r>
              <a:rPr b="1" lang="en" sz="2600">
                <a:latin typeface="Amatic SC"/>
                <a:ea typeface="Amatic SC"/>
                <a:cs typeface="Amatic SC"/>
                <a:sym typeface="Amatic SC"/>
              </a:rPr>
              <a:t>Extra clothing in backpack if needed</a:t>
            </a:r>
            <a:endParaRPr b="1" sz="2600">
              <a:latin typeface="Amatic SC"/>
              <a:ea typeface="Amatic SC"/>
              <a:cs typeface="Amatic SC"/>
              <a:sym typeface="Amatic SC"/>
            </a:endParaRPr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SzPts val="2600"/>
              <a:buFont typeface="Amatic SC"/>
              <a:buChar char="●"/>
            </a:pPr>
            <a:r>
              <a:rPr b="1" lang="en" sz="2600">
                <a:latin typeface="Amatic SC"/>
                <a:ea typeface="Amatic SC"/>
                <a:cs typeface="Amatic SC"/>
                <a:sym typeface="Amatic SC"/>
              </a:rPr>
              <a:t>Appropriate</a:t>
            </a:r>
            <a:r>
              <a:rPr b="1" lang="en" sz="2600">
                <a:latin typeface="Amatic SC"/>
                <a:ea typeface="Amatic SC"/>
                <a:cs typeface="Amatic SC"/>
                <a:sym typeface="Amatic SC"/>
              </a:rPr>
              <a:t> clothes for change of seasons</a:t>
            </a:r>
            <a:endParaRPr b="1" sz="2600">
              <a:latin typeface="Amatic SC"/>
              <a:ea typeface="Amatic SC"/>
              <a:cs typeface="Amatic SC"/>
              <a:sym typeface="Amatic SC"/>
            </a:endParaRPr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SzPts val="2600"/>
              <a:buFont typeface="Amatic SC"/>
              <a:buChar char="●"/>
            </a:pPr>
            <a:r>
              <a:rPr b="1" lang="en" sz="2600">
                <a:latin typeface="Amatic SC"/>
                <a:ea typeface="Amatic SC"/>
                <a:cs typeface="Amatic SC"/>
                <a:sym typeface="Amatic SC"/>
              </a:rPr>
              <a:t>Wear shorts under dresses</a:t>
            </a:r>
            <a:endParaRPr b="1" sz="2600">
              <a:latin typeface="Amatic SC"/>
              <a:ea typeface="Amatic SC"/>
              <a:cs typeface="Amatic SC"/>
              <a:sym typeface="Amatic SC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EFEFEF"/>
        </a:solid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7"/>
          <p:cNvPicPr preferRelativeResize="0"/>
          <p:nvPr/>
        </p:nvPicPr>
        <p:blipFill rotWithShape="1">
          <a:blip r:embed="rId3">
            <a:alphaModFix/>
          </a:blip>
          <a:srcRect b="0" l="0" r="0" t="60663"/>
          <a:stretch/>
        </p:blipFill>
        <p:spPr>
          <a:xfrm>
            <a:off x="0" y="2421924"/>
            <a:ext cx="9143999" cy="25692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7"/>
          <p:cNvSpPr/>
          <p:nvPr/>
        </p:nvSpPr>
        <p:spPr>
          <a:xfrm>
            <a:off x="0" y="0"/>
            <a:ext cx="9144000" cy="2569200"/>
          </a:xfrm>
          <a:prstGeom prst="rect">
            <a:avLst/>
          </a:prstGeom>
          <a:solidFill>
            <a:srgbClr val="B7E1C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9" name="Google Shape;99;p17"/>
          <p:cNvGrpSpPr/>
          <p:nvPr/>
        </p:nvGrpSpPr>
        <p:grpSpPr>
          <a:xfrm rot="-240433">
            <a:off x="3095777" y="450378"/>
            <a:ext cx="3333083" cy="4374365"/>
            <a:chOff x="3090314" y="463310"/>
            <a:chExt cx="2963400" cy="4317900"/>
          </a:xfrm>
        </p:grpSpPr>
        <p:sp>
          <p:nvSpPr>
            <p:cNvPr id="100" name="Google Shape;100;p17"/>
            <p:cNvSpPr/>
            <p:nvPr/>
          </p:nvSpPr>
          <p:spPr>
            <a:xfrm rot="-5400000">
              <a:off x="2413064" y="1140560"/>
              <a:ext cx="4317900" cy="2963400"/>
            </a:xfrm>
            <a:prstGeom prst="roundRect">
              <a:avLst>
                <a:gd fmla="val 0" name="adj"/>
              </a:avLst>
            </a:prstGeom>
            <a:solidFill>
              <a:srgbClr val="FFFFFF"/>
            </a:solidFill>
            <a:ln>
              <a:noFill/>
            </a:ln>
            <a:effectLst>
              <a:outerShdw blurRad="228600" rotWithShape="0" algn="tl" dir="5400000" dist="50800">
                <a:srgbClr val="000000">
                  <a:alpha val="549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" name="Google Shape;101;p17"/>
            <p:cNvSpPr txBox="1"/>
            <p:nvPr/>
          </p:nvSpPr>
          <p:spPr>
            <a:xfrm>
              <a:off x="3162583" y="869976"/>
              <a:ext cx="2818800" cy="150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7200">
                  <a:solidFill>
                    <a:srgbClr val="434343"/>
                  </a:solidFill>
                  <a:latin typeface="Amatic SC"/>
                  <a:ea typeface="Amatic SC"/>
                  <a:cs typeface="Amatic SC"/>
                  <a:sym typeface="Amatic SC"/>
                </a:rPr>
                <a:t>D </a:t>
              </a:r>
              <a:r>
                <a:rPr lang="en" sz="5500">
                  <a:solidFill>
                    <a:srgbClr val="434343"/>
                  </a:solidFill>
                  <a:latin typeface="Amatic SC"/>
                  <a:ea typeface="Amatic SC"/>
                  <a:cs typeface="Amatic SC"/>
                  <a:sym typeface="Amatic SC"/>
                </a:rPr>
                <a:t>is for </a:t>
              </a:r>
              <a:r>
                <a:rPr lang="en" sz="5500" u="sng">
                  <a:solidFill>
                    <a:srgbClr val="434343"/>
                  </a:solidFill>
                  <a:latin typeface="Amatic SC"/>
                  <a:ea typeface="Amatic SC"/>
                  <a:cs typeface="Amatic SC"/>
                  <a:sym typeface="Amatic SC"/>
                </a:rPr>
                <a:t>Dismissal</a:t>
              </a:r>
              <a:r>
                <a:rPr lang="en" sz="5500">
                  <a:solidFill>
                    <a:srgbClr val="434343"/>
                  </a:solidFill>
                  <a:latin typeface="Amatic SC"/>
                  <a:ea typeface="Amatic SC"/>
                  <a:cs typeface="Amatic SC"/>
                  <a:sym typeface="Amatic SC"/>
                </a:rPr>
                <a:t> </a:t>
              </a:r>
              <a:endParaRPr sz="5500">
                <a:solidFill>
                  <a:srgbClr val="434343"/>
                </a:solidFill>
                <a:latin typeface="Amatic SC"/>
                <a:ea typeface="Amatic SC"/>
                <a:cs typeface="Amatic SC"/>
                <a:sym typeface="Amatic SC"/>
              </a:endParaRPr>
            </a:p>
          </p:txBody>
        </p:sp>
      </p:grpSp>
      <p:sp>
        <p:nvSpPr>
          <p:cNvPr id="102" name="Google Shape;102;p17"/>
          <p:cNvSpPr txBox="1"/>
          <p:nvPr/>
        </p:nvSpPr>
        <p:spPr>
          <a:xfrm rot="-191179">
            <a:off x="3540644" y="2645608"/>
            <a:ext cx="2795822" cy="166366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Amatic SC"/>
              <a:buChar char="●"/>
            </a:pPr>
            <a:r>
              <a:rPr b="1" lang="en" sz="2000">
                <a:latin typeface="Amatic SC"/>
                <a:ea typeface="Amatic SC"/>
                <a:cs typeface="Amatic SC"/>
                <a:sym typeface="Amatic SC"/>
              </a:rPr>
              <a:t>Any change of transportation needs to be written and sign by a parent </a:t>
            </a:r>
            <a:endParaRPr b="1" sz="2000">
              <a:latin typeface="Amatic SC"/>
              <a:ea typeface="Amatic SC"/>
              <a:cs typeface="Amatic SC"/>
              <a:sym typeface="Amatic SC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Amatic SC"/>
              <a:buChar char="●"/>
            </a:pPr>
            <a:r>
              <a:rPr b="1" lang="en" sz="2000">
                <a:latin typeface="Amatic SC"/>
                <a:ea typeface="Amatic SC"/>
                <a:cs typeface="Amatic SC"/>
                <a:sym typeface="Amatic SC"/>
              </a:rPr>
              <a:t>If dismissal involves another student, both students need a note</a:t>
            </a:r>
            <a:endParaRPr b="1" sz="2000">
              <a:latin typeface="Amatic SC"/>
              <a:ea typeface="Amatic SC"/>
              <a:cs typeface="Amatic SC"/>
              <a:sym typeface="Amatic SC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EFEFEF"/>
        </a:solid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18"/>
          <p:cNvPicPr preferRelativeResize="0"/>
          <p:nvPr/>
        </p:nvPicPr>
        <p:blipFill rotWithShape="1">
          <a:blip r:embed="rId3">
            <a:alphaModFix/>
          </a:blip>
          <a:srcRect b="0" l="0" r="0" t="60663"/>
          <a:stretch/>
        </p:blipFill>
        <p:spPr>
          <a:xfrm>
            <a:off x="0" y="2574324"/>
            <a:ext cx="9143999" cy="2569200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8"/>
          <p:cNvSpPr/>
          <p:nvPr/>
        </p:nvSpPr>
        <p:spPr>
          <a:xfrm>
            <a:off x="0" y="0"/>
            <a:ext cx="9144000" cy="25692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18"/>
          <p:cNvSpPr txBox="1"/>
          <p:nvPr/>
        </p:nvSpPr>
        <p:spPr>
          <a:xfrm>
            <a:off x="3827050" y="1585625"/>
            <a:ext cx="2818800" cy="3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18"/>
          <p:cNvSpPr/>
          <p:nvPr/>
        </p:nvSpPr>
        <p:spPr>
          <a:xfrm rot="-248033">
            <a:off x="2283856" y="694812"/>
            <a:ext cx="4973138" cy="3756481"/>
          </a:xfrm>
          <a:prstGeom prst="roundRect">
            <a:avLst>
              <a:gd fmla="val 0" name="adj"/>
            </a:avLst>
          </a:prstGeom>
          <a:solidFill>
            <a:srgbClr val="FFFFFF"/>
          </a:solidFill>
          <a:ln>
            <a:noFill/>
          </a:ln>
          <a:effectLst>
            <a:outerShdw blurRad="228600" rotWithShape="0" algn="tl" dir="5400000" dist="50800">
              <a:srgbClr val="000000">
                <a:alpha val="549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18"/>
          <p:cNvSpPr txBox="1"/>
          <p:nvPr/>
        </p:nvSpPr>
        <p:spPr>
          <a:xfrm rot="-337320">
            <a:off x="2602931" y="856181"/>
            <a:ext cx="3938143" cy="194647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000">
                <a:latin typeface="Amatic SC"/>
                <a:ea typeface="Amatic SC"/>
                <a:cs typeface="Amatic SC"/>
                <a:sym typeface="Amatic SC"/>
              </a:rPr>
              <a:t>E</a:t>
            </a:r>
            <a:r>
              <a:rPr lang="en" sz="6000">
                <a:latin typeface="Amatic SC"/>
                <a:ea typeface="Amatic SC"/>
                <a:cs typeface="Amatic SC"/>
                <a:sym typeface="Amatic SC"/>
              </a:rPr>
              <a:t> is for </a:t>
            </a:r>
            <a:r>
              <a:rPr lang="en" sz="6000" u="sng">
                <a:latin typeface="Amatic SC"/>
                <a:ea typeface="Amatic SC"/>
                <a:cs typeface="Amatic SC"/>
                <a:sym typeface="Amatic SC"/>
              </a:rPr>
              <a:t>Expectations</a:t>
            </a:r>
            <a:endParaRPr sz="6000" u="sng"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112" name="Google Shape;112;p18"/>
          <p:cNvSpPr txBox="1"/>
          <p:nvPr/>
        </p:nvSpPr>
        <p:spPr>
          <a:xfrm rot="-218934">
            <a:off x="2447608" y="2800755"/>
            <a:ext cx="4949534" cy="150813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SzPts val="2600"/>
              <a:buFont typeface="Amatic SC"/>
              <a:buChar char="●"/>
            </a:pPr>
            <a:r>
              <a:rPr b="1" lang="en" sz="2600">
                <a:latin typeface="Amatic SC"/>
                <a:ea typeface="Amatic SC"/>
                <a:cs typeface="Amatic SC"/>
                <a:sym typeface="Amatic SC"/>
              </a:rPr>
              <a:t>Be here and ready to learn</a:t>
            </a:r>
            <a:endParaRPr b="1" sz="2600">
              <a:latin typeface="Amatic SC"/>
              <a:ea typeface="Amatic SC"/>
              <a:cs typeface="Amatic SC"/>
              <a:sym typeface="Amatic SC"/>
            </a:endParaRPr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SzPts val="2600"/>
              <a:buFont typeface="Amatic SC"/>
              <a:buChar char="●"/>
            </a:pPr>
            <a:r>
              <a:rPr b="1" lang="en" sz="2600">
                <a:latin typeface="Amatic SC"/>
                <a:ea typeface="Amatic SC"/>
                <a:cs typeface="Amatic SC"/>
                <a:sym typeface="Amatic SC"/>
              </a:rPr>
              <a:t>Quality work</a:t>
            </a:r>
            <a:endParaRPr b="1" sz="2600">
              <a:latin typeface="Amatic SC"/>
              <a:ea typeface="Amatic SC"/>
              <a:cs typeface="Amatic SC"/>
              <a:sym typeface="Amatic SC"/>
            </a:endParaRPr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SzPts val="2600"/>
              <a:buFont typeface="Amatic SC"/>
              <a:buChar char="●"/>
            </a:pPr>
            <a:r>
              <a:rPr b="1" lang="en" sz="2600">
                <a:latin typeface="Amatic SC"/>
                <a:ea typeface="Amatic SC"/>
                <a:cs typeface="Amatic SC"/>
                <a:sym typeface="Amatic SC"/>
              </a:rPr>
              <a:t>Follow Picadome Pride</a:t>
            </a:r>
            <a:endParaRPr b="1" sz="26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EFEFEF"/>
        </a:solidFill>
      </p:bgPr>
    </p:bg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19"/>
          <p:cNvPicPr preferRelativeResize="0"/>
          <p:nvPr/>
        </p:nvPicPr>
        <p:blipFill rotWithShape="1">
          <a:blip r:embed="rId3">
            <a:alphaModFix/>
          </a:blip>
          <a:srcRect b="0" l="0" r="0" t="60663"/>
          <a:stretch/>
        </p:blipFill>
        <p:spPr>
          <a:xfrm>
            <a:off x="0" y="2574324"/>
            <a:ext cx="9143999" cy="2569200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19"/>
          <p:cNvSpPr/>
          <p:nvPr/>
        </p:nvSpPr>
        <p:spPr>
          <a:xfrm>
            <a:off x="0" y="0"/>
            <a:ext cx="9144000" cy="2569200"/>
          </a:xfrm>
          <a:prstGeom prst="rect">
            <a:avLst/>
          </a:prstGeom>
          <a:solidFill>
            <a:srgbClr val="FADA8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9" name="Google Shape;119;p19"/>
          <p:cNvGrpSpPr/>
          <p:nvPr/>
        </p:nvGrpSpPr>
        <p:grpSpPr>
          <a:xfrm rot="-248076">
            <a:off x="2474018" y="930601"/>
            <a:ext cx="4196111" cy="3282308"/>
            <a:chOff x="2474075" y="1158675"/>
            <a:chExt cx="4196100" cy="3282300"/>
          </a:xfrm>
        </p:grpSpPr>
        <p:sp>
          <p:nvSpPr>
            <p:cNvPr id="120" name="Google Shape;120;p19"/>
            <p:cNvSpPr/>
            <p:nvPr/>
          </p:nvSpPr>
          <p:spPr>
            <a:xfrm>
              <a:off x="2474075" y="1158675"/>
              <a:ext cx="4196100" cy="3282300"/>
            </a:xfrm>
            <a:prstGeom prst="roundRect">
              <a:avLst>
                <a:gd fmla="val 0" name="adj"/>
              </a:avLst>
            </a:prstGeom>
            <a:solidFill>
              <a:srgbClr val="FFFFFF"/>
            </a:solidFill>
            <a:ln>
              <a:noFill/>
            </a:ln>
            <a:effectLst>
              <a:outerShdw blurRad="228600" rotWithShape="0" algn="tl" dir="5400000" dist="50800">
                <a:srgbClr val="000000">
                  <a:alpha val="549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descr="genie-austin-19988.jpg" id="121" name="Google Shape;121;p19"/>
            <p:cNvPicPr preferRelativeResize="0"/>
            <p:nvPr/>
          </p:nvPicPr>
          <p:blipFill rotWithShape="1">
            <a:blip r:embed="rId4">
              <a:alphaModFix/>
            </a:blip>
            <a:srcRect b="13639" l="-4" r="52151" t="13654"/>
            <a:stretch/>
          </p:blipFill>
          <p:spPr>
            <a:xfrm rot="-5400000">
              <a:off x="3392318" y="858600"/>
              <a:ext cx="2359367" cy="3584686"/>
            </a:xfrm>
            <a:prstGeom prst="rect">
              <a:avLst/>
            </a:prstGeom>
            <a:noFill/>
            <a:ln cap="flat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</p:pic>
      </p:grpSp>
      <p:sp>
        <p:nvSpPr>
          <p:cNvPr id="122" name="Google Shape;122;p19"/>
          <p:cNvSpPr txBox="1"/>
          <p:nvPr/>
        </p:nvSpPr>
        <p:spPr>
          <a:xfrm>
            <a:off x="3827050" y="1585625"/>
            <a:ext cx="2818800" cy="3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23" name="Google Shape;123;p19"/>
          <p:cNvGrpSpPr/>
          <p:nvPr/>
        </p:nvGrpSpPr>
        <p:grpSpPr>
          <a:xfrm rot="237397">
            <a:off x="2473978" y="930624"/>
            <a:ext cx="4196030" cy="3282245"/>
            <a:chOff x="2474075" y="1158675"/>
            <a:chExt cx="4196100" cy="3282300"/>
          </a:xfrm>
        </p:grpSpPr>
        <p:sp>
          <p:nvSpPr>
            <p:cNvPr id="124" name="Google Shape;124;p19"/>
            <p:cNvSpPr/>
            <p:nvPr/>
          </p:nvSpPr>
          <p:spPr>
            <a:xfrm>
              <a:off x="2474075" y="1158675"/>
              <a:ext cx="4196100" cy="3282300"/>
            </a:xfrm>
            <a:prstGeom prst="roundRect">
              <a:avLst>
                <a:gd fmla="val 0" name="adj"/>
              </a:avLst>
            </a:prstGeom>
            <a:solidFill>
              <a:srgbClr val="FFFFFF"/>
            </a:solidFill>
            <a:ln>
              <a:noFill/>
            </a:ln>
            <a:effectLst>
              <a:outerShdw blurRad="228600" rotWithShape="0" algn="tl" dir="5400000" dist="50800">
                <a:srgbClr val="000000">
                  <a:alpha val="549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" name="Google Shape;125;p19"/>
            <p:cNvSpPr txBox="1"/>
            <p:nvPr/>
          </p:nvSpPr>
          <p:spPr>
            <a:xfrm rot="260">
              <a:off x="2623939" y="1211968"/>
              <a:ext cx="3970500" cy="1748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7200">
                  <a:solidFill>
                    <a:srgbClr val="434343"/>
                  </a:solidFill>
                  <a:latin typeface="Amatic SC"/>
                  <a:ea typeface="Amatic SC"/>
                  <a:cs typeface="Amatic SC"/>
                  <a:sym typeface="Amatic SC"/>
                </a:rPr>
                <a:t>F</a:t>
              </a:r>
              <a:r>
                <a:rPr lang="en" sz="7200">
                  <a:solidFill>
                    <a:srgbClr val="434343"/>
                  </a:solidFill>
                  <a:latin typeface="Amatic SC"/>
                  <a:ea typeface="Amatic SC"/>
                  <a:cs typeface="Amatic SC"/>
                  <a:sym typeface="Amatic SC"/>
                </a:rPr>
                <a:t> </a:t>
              </a:r>
              <a:r>
                <a:rPr lang="en" sz="5500">
                  <a:solidFill>
                    <a:srgbClr val="434343"/>
                  </a:solidFill>
                  <a:latin typeface="Amatic SC"/>
                  <a:ea typeface="Amatic SC"/>
                  <a:cs typeface="Amatic SC"/>
                  <a:sym typeface="Amatic SC"/>
                </a:rPr>
                <a:t>is for </a:t>
              </a:r>
              <a:r>
                <a:rPr lang="en" sz="5500" u="sng">
                  <a:solidFill>
                    <a:srgbClr val="434343"/>
                  </a:solidFill>
                  <a:latin typeface="Amatic SC"/>
                  <a:ea typeface="Amatic SC"/>
                  <a:cs typeface="Amatic SC"/>
                  <a:sym typeface="Amatic SC"/>
                </a:rPr>
                <a:t>field trips</a:t>
              </a:r>
              <a:endParaRPr sz="5500" u="sng">
                <a:solidFill>
                  <a:srgbClr val="434343"/>
                </a:solidFill>
                <a:latin typeface="Amatic SC"/>
                <a:ea typeface="Amatic SC"/>
                <a:cs typeface="Amatic SC"/>
                <a:sym typeface="Amatic SC"/>
              </a:endParaRPr>
            </a:p>
          </p:txBody>
        </p:sp>
      </p:grpSp>
      <p:sp>
        <p:nvSpPr>
          <p:cNvPr id="126" name="Google Shape;126;p19"/>
          <p:cNvSpPr txBox="1"/>
          <p:nvPr/>
        </p:nvSpPr>
        <p:spPr>
          <a:xfrm rot="295849">
            <a:off x="2821622" y="2574382"/>
            <a:ext cx="3500756" cy="106593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Font typeface="Amatic SC"/>
              <a:buChar char="●"/>
            </a:pPr>
            <a:r>
              <a:rPr b="1" lang="en" sz="2200">
                <a:latin typeface="Amatic SC"/>
                <a:ea typeface="Amatic SC"/>
                <a:cs typeface="Amatic SC"/>
                <a:sym typeface="Amatic SC"/>
              </a:rPr>
              <a:t>MUST have Signed permission slip</a:t>
            </a:r>
            <a:endParaRPr b="1" sz="2200">
              <a:latin typeface="Amatic SC"/>
              <a:ea typeface="Amatic SC"/>
              <a:cs typeface="Amatic SC"/>
              <a:sym typeface="Amatic SC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Font typeface="Amatic SC"/>
              <a:buChar char="●"/>
            </a:pPr>
            <a:r>
              <a:rPr b="1" lang="en" sz="2200">
                <a:latin typeface="Amatic SC"/>
                <a:ea typeface="Amatic SC"/>
                <a:cs typeface="Amatic SC"/>
                <a:sym typeface="Amatic SC"/>
              </a:rPr>
              <a:t>Chaperones when needed</a:t>
            </a:r>
            <a:endParaRPr b="1" sz="2200">
              <a:latin typeface="Amatic SC"/>
              <a:ea typeface="Amatic SC"/>
              <a:cs typeface="Amatic SC"/>
              <a:sym typeface="Amatic SC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Font typeface="Amatic SC"/>
              <a:buChar char="●"/>
            </a:pPr>
            <a:r>
              <a:rPr b="1" lang="en" sz="2200">
                <a:latin typeface="Amatic SC"/>
                <a:ea typeface="Amatic SC"/>
                <a:cs typeface="Amatic SC"/>
                <a:sym typeface="Amatic SC"/>
              </a:rPr>
              <a:t>3 Field Trips planned: </a:t>
            </a:r>
            <a:endParaRPr b="1" sz="2200">
              <a:latin typeface="Amatic SC"/>
              <a:ea typeface="Amatic SC"/>
              <a:cs typeface="Amatic SC"/>
              <a:sym typeface="Amatic SC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Amatic SC"/>
              <a:buChar char="○"/>
            </a:pPr>
            <a:r>
              <a:rPr b="1" lang="en">
                <a:latin typeface="Amatic SC"/>
                <a:ea typeface="Amatic SC"/>
                <a:cs typeface="Amatic SC"/>
                <a:sym typeface="Amatic SC"/>
              </a:rPr>
              <a:t>Two </a:t>
            </a:r>
            <a:r>
              <a:rPr b="1" lang="en">
                <a:latin typeface="Amatic SC"/>
                <a:ea typeface="Amatic SC"/>
                <a:cs typeface="Amatic SC"/>
                <a:sym typeface="Amatic SC"/>
              </a:rPr>
              <a:t>Plays to the Lexington Children’s Theatre </a:t>
            </a:r>
            <a:endParaRPr b="1">
              <a:latin typeface="Amatic SC"/>
              <a:ea typeface="Amatic SC"/>
              <a:cs typeface="Amatic SC"/>
              <a:sym typeface="Amatic SC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Amatic SC"/>
              <a:buChar char="○"/>
            </a:pPr>
            <a:r>
              <a:rPr b="1" lang="en">
                <a:latin typeface="Amatic SC"/>
                <a:ea typeface="Amatic SC"/>
                <a:cs typeface="Amatic SC"/>
                <a:sym typeface="Amatic SC"/>
              </a:rPr>
              <a:t>Louisville</a:t>
            </a:r>
            <a:r>
              <a:rPr b="1" lang="en">
                <a:latin typeface="Amatic SC"/>
                <a:ea typeface="Amatic SC"/>
                <a:cs typeface="Amatic SC"/>
                <a:sym typeface="Amatic SC"/>
              </a:rPr>
              <a:t> Zoo </a:t>
            </a:r>
            <a:endParaRPr b="1">
              <a:latin typeface="Amatic SC"/>
              <a:ea typeface="Amatic SC"/>
              <a:cs typeface="Amatic SC"/>
              <a:sym typeface="Amatic SC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EFEFEF"/>
        </a:solidFill>
      </p:bgPr>
    </p:bg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Google Shape;131;p20"/>
          <p:cNvPicPr preferRelativeResize="0"/>
          <p:nvPr/>
        </p:nvPicPr>
        <p:blipFill rotWithShape="1">
          <a:blip r:embed="rId3">
            <a:alphaModFix/>
          </a:blip>
          <a:srcRect b="0" l="0" r="0" t="60663"/>
          <a:stretch/>
        </p:blipFill>
        <p:spPr>
          <a:xfrm>
            <a:off x="-365225" y="1783024"/>
            <a:ext cx="9143999" cy="2569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20"/>
          <p:cNvSpPr/>
          <p:nvPr/>
        </p:nvSpPr>
        <p:spPr>
          <a:xfrm>
            <a:off x="0" y="0"/>
            <a:ext cx="9144000" cy="2569200"/>
          </a:xfrm>
          <a:prstGeom prst="rect">
            <a:avLst/>
          </a:prstGeom>
          <a:solidFill>
            <a:srgbClr val="F4C7C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20"/>
          <p:cNvSpPr txBox="1"/>
          <p:nvPr/>
        </p:nvSpPr>
        <p:spPr>
          <a:xfrm>
            <a:off x="3827050" y="1585625"/>
            <a:ext cx="2818800" cy="3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20"/>
          <p:cNvSpPr/>
          <p:nvPr/>
        </p:nvSpPr>
        <p:spPr>
          <a:xfrm rot="-5641867">
            <a:off x="2292883" y="991668"/>
            <a:ext cx="4561986" cy="3401713"/>
          </a:xfrm>
          <a:prstGeom prst="roundRect">
            <a:avLst>
              <a:gd fmla="val 0" name="adj"/>
            </a:avLst>
          </a:prstGeom>
          <a:solidFill>
            <a:srgbClr val="FFFFFF"/>
          </a:solidFill>
          <a:ln>
            <a:noFill/>
          </a:ln>
          <a:effectLst>
            <a:outerShdw blurRad="228600" rotWithShape="0" algn="tl" dir="5400000" dist="50800">
              <a:srgbClr val="000000">
                <a:alpha val="549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20"/>
          <p:cNvSpPr txBox="1"/>
          <p:nvPr/>
        </p:nvSpPr>
        <p:spPr>
          <a:xfrm rot="-315122">
            <a:off x="2874751" y="260893"/>
            <a:ext cx="3215098" cy="204740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7200">
                <a:latin typeface="Amatic SC"/>
                <a:ea typeface="Amatic SC"/>
                <a:cs typeface="Amatic SC"/>
                <a:sym typeface="Amatic SC"/>
              </a:rPr>
              <a:t>G</a:t>
            </a:r>
            <a:r>
              <a:rPr b="1" lang="en" sz="7200">
                <a:latin typeface="Amatic SC"/>
                <a:ea typeface="Amatic SC"/>
                <a:cs typeface="Amatic SC"/>
                <a:sym typeface="Amatic SC"/>
              </a:rPr>
              <a:t> </a:t>
            </a:r>
            <a:r>
              <a:rPr lang="en" sz="5500">
                <a:latin typeface="Amatic SC"/>
                <a:ea typeface="Amatic SC"/>
                <a:cs typeface="Amatic SC"/>
                <a:sym typeface="Amatic SC"/>
              </a:rPr>
              <a:t>is for </a:t>
            </a:r>
            <a:r>
              <a:rPr lang="en" sz="5500" u="sng">
                <a:latin typeface="Amatic SC"/>
                <a:ea typeface="Amatic SC"/>
                <a:cs typeface="Amatic SC"/>
                <a:sym typeface="Amatic SC"/>
              </a:rPr>
              <a:t>guided reading</a:t>
            </a:r>
            <a:r>
              <a:rPr lang="en" sz="5500">
                <a:latin typeface="Amatic SC"/>
                <a:ea typeface="Amatic SC"/>
                <a:cs typeface="Amatic SC"/>
                <a:sym typeface="Amatic SC"/>
              </a:rPr>
              <a:t> </a:t>
            </a:r>
            <a:endParaRPr sz="5500" u="sng"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136" name="Google Shape;136;p20"/>
          <p:cNvSpPr txBox="1"/>
          <p:nvPr/>
        </p:nvSpPr>
        <p:spPr>
          <a:xfrm rot="-222270">
            <a:off x="3185295" y="2352251"/>
            <a:ext cx="2827708" cy="24311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Amatic SC"/>
              <a:buChar char="●"/>
            </a:pPr>
            <a:r>
              <a:rPr b="1" lang="en" sz="1800">
                <a:latin typeface="Amatic SC"/>
                <a:ea typeface="Amatic SC"/>
                <a:cs typeface="Amatic SC"/>
                <a:sym typeface="Amatic SC"/>
              </a:rPr>
              <a:t>Flexible ability grouping</a:t>
            </a:r>
            <a:endParaRPr b="1" sz="1800">
              <a:latin typeface="Amatic SC"/>
              <a:ea typeface="Amatic SC"/>
              <a:cs typeface="Amatic SC"/>
              <a:sym typeface="Amatic SC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Amatic SC"/>
              <a:buChar char="●"/>
            </a:pPr>
            <a:r>
              <a:rPr b="1" lang="en" sz="1800">
                <a:latin typeface="Amatic SC"/>
                <a:ea typeface="Amatic SC"/>
                <a:cs typeface="Amatic SC"/>
                <a:sym typeface="Amatic SC"/>
              </a:rPr>
              <a:t>Includes…</a:t>
            </a:r>
            <a:endParaRPr b="1" sz="1800">
              <a:latin typeface="Amatic SC"/>
              <a:ea typeface="Amatic SC"/>
              <a:cs typeface="Amatic SC"/>
              <a:sym typeface="Amatic SC"/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Font typeface="Amatic SC"/>
              <a:buChar char="○"/>
            </a:pPr>
            <a:r>
              <a:rPr b="1" lang="en" sz="1600">
                <a:latin typeface="Amatic SC"/>
                <a:ea typeface="Amatic SC"/>
                <a:cs typeface="Amatic SC"/>
                <a:sym typeface="Amatic SC"/>
              </a:rPr>
              <a:t>Working with letters/sounds (if necessary)</a:t>
            </a:r>
            <a:endParaRPr b="1" sz="1600">
              <a:latin typeface="Amatic SC"/>
              <a:ea typeface="Amatic SC"/>
              <a:cs typeface="Amatic SC"/>
              <a:sym typeface="Amatic SC"/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Font typeface="Amatic SC"/>
              <a:buChar char="○"/>
            </a:pPr>
            <a:r>
              <a:rPr b="1" lang="en" sz="1600">
                <a:latin typeface="Amatic SC"/>
                <a:ea typeface="Amatic SC"/>
                <a:cs typeface="Amatic SC"/>
                <a:sym typeface="Amatic SC"/>
              </a:rPr>
              <a:t>Sight word review</a:t>
            </a:r>
            <a:endParaRPr b="1" sz="1600">
              <a:latin typeface="Amatic SC"/>
              <a:ea typeface="Amatic SC"/>
              <a:cs typeface="Amatic SC"/>
              <a:sym typeface="Amatic SC"/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Font typeface="Amatic SC"/>
              <a:buChar char="○"/>
            </a:pPr>
            <a:r>
              <a:rPr b="1" lang="en" sz="1600">
                <a:latin typeface="Amatic SC"/>
                <a:ea typeface="Amatic SC"/>
                <a:cs typeface="Amatic SC"/>
                <a:sym typeface="Amatic SC"/>
              </a:rPr>
              <a:t>Reading with prompting and discussions</a:t>
            </a:r>
            <a:endParaRPr b="1" sz="1600">
              <a:latin typeface="Amatic SC"/>
              <a:ea typeface="Amatic SC"/>
              <a:cs typeface="Amatic SC"/>
              <a:sym typeface="Amatic SC"/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Font typeface="Amatic SC"/>
              <a:buChar char="○"/>
            </a:pPr>
            <a:r>
              <a:rPr b="1" lang="en" sz="1600">
                <a:latin typeface="Amatic SC"/>
                <a:ea typeface="Amatic SC"/>
                <a:cs typeface="Amatic SC"/>
                <a:sym typeface="Amatic SC"/>
              </a:rPr>
              <a:t>Word study</a:t>
            </a:r>
            <a:endParaRPr b="1" sz="1600">
              <a:latin typeface="Amatic SC"/>
              <a:ea typeface="Amatic SC"/>
              <a:cs typeface="Amatic SC"/>
              <a:sym typeface="Amatic SC"/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Font typeface="Amatic SC"/>
              <a:buChar char="○"/>
            </a:pPr>
            <a:r>
              <a:rPr b="1" lang="en" sz="1600">
                <a:latin typeface="Amatic SC"/>
                <a:ea typeface="Amatic SC"/>
                <a:cs typeface="Amatic SC"/>
                <a:sym typeface="Amatic SC"/>
              </a:rPr>
              <a:t>Guided Writing</a:t>
            </a:r>
            <a:endParaRPr b="1" sz="16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EFEFEF"/>
        </a:solidFill>
      </p:bgPr>
    </p:bg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Google Shape;141;p21"/>
          <p:cNvPicPr preferRelativeResize="0"/>
          <p:nvPr/>
        </p:nvPicPr>
        <p:blipFill rotWithShape="1">
          <a:blip r:embed="rId3">
            <a:alphaModFix/>
          </a:blip>
          <a:srcRect b="0" l="0" r="0" t="60663"/>
          <a:stretch/>
        </p:blipFill>
        <p:spPr>
          <a:xfrm>
            <a:off x="0" y="2574324"/>
            <a:ext cx="9143999" cy="2569200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21"/>
          <p:cNvSpPr/>
          <p:nvPr/>
        </p:nvSpPr>
        <p:spPr>
          <a:xfrm>
            <a:off x="0" y="0"/>
            <a:ext cx="9144000" cy="2569200"/>
          </a:xfrm>
          <a:prstGeom prst="rect">
            <a:avLst/>
          </a:prstGeom>
          <a:solidFill>
            <a:srgbClr val="B7E1C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43" name="Google Shape;143;p21"/>
          <p:cNvGrpSpPr/>
          <p:nvPr/>
        </p:nvGrpSpPr>
        <p:grpSpPr>
          <a:xfrm rot="-240496">
            <a:off x="2949304" y="371775"/>
            <a:ext cx="3829626" cy="4534952"/>
            <a:chOff x="3081031" y="463311"/>
            <a:chExt cx="3087577" cy="4317900"/>
          </a:xfrm>
        </p:grpSpPr>
        <p:sp>
          <p:nvSpPr>
            <p:cNvPr id="144" name="Google Shape;144;p21"/>
            <p:cNvSpPr/>
            <p:nvPr/>
          </p:nvSpPr>
          <p:spPr>
            <a:xfrm rot="-5400000">
              <a:off x="2470508" y="1083111"/>
              <a:ext cx="4317900" cy="3078300"/>
            </a:xfrm>
            <a:prstGeom prst="roundRect">
              <a:avLst>
                <a:gd fmla="val 0" name="adj"/>
              </a:avLst>
            </a:prstGeom>
            <a:solidFill>
              <a:srgbClr val="FFFFFF"/>
            </a:solidFill>
            <a:ln>
              <a:noFill/>
            </a:ln>
            <a:effectLst>
              <a:outerShdw blurRad="228600" rotWithShape="0" algn="tl" dir="5400000" dist="50800">
                <a:srgbClr val="000000">
                  <a:alpha val="549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21"/>
            <p:cNvSpPr txBox="1"/>
            <p:nvPr/>
          </p:nvSpPr>
          <p:spPr>
            <a:xfrm>
              <a:off x="3081031" y="619697"/>
              <a:ext cx="3002400" cy="161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7200">
                  <a:solidFill>
                    <a:srgbClr val="434343"/>
                  </a:solidFill>
                  <a:latin typeface="Amatic SC"/>
                  <a:ea typeface="Amatic SC"/>
                  <a:cs typeface="Amatic SC"/>
                  <a:sym typeface="Amatic SC"/>
                </a:rPr>
                <a:t>H</a:t>
              </a:r>
              <a:r>
                <a:rPr b="1" lang="en" sz="7200">
                  <a:solidFill>
                    <a:srgbClr val="434343"/>
                  </a:solidFill>
                  <a:latin typeface="Amatic SC"/>
                  <a:ea typeface="Amatic SC"/>
                  <a:cs typeface="Amatic SC"/>
                  <a:sym typeface="Amatic SC"/>
                </a:rPr>
                <a:t> </a:t>
              </a:r>
              <a:r>
                <a:rPr lang="en" sz="5500">
                  <a:solidFill>
                    <a:srgbClr val="434343"/>
                  </a:solidFill>
                  <a:latin typeface="Amatic SC"/>
                  <a:ea typeface="Amatic SC"/>
                  <a:cs typeface="Amatic SC"/>
                  <a:sym typeface="Amatic SC"/>
                </a:rPr>
                <a:t>is for </a:t>
              </a:r>
              <a:r>
                <a:rPr lang="en" sz="5500" u="sng">
                  <a:solidFill>
                    <a:srgbClr val="434343"/>
                  </a:solidFill>
                  <a:latin typeface="Amatic SC"/>
                  <a:ea typeface="Amatic SC"/>
                  <a:cs typeface="Amatic SC"/>
                  <a:sym typeface="Amatic SC"/>
                </a:rPr>
                <a:t>Homework </a:t>
              </a:r>
              <a:endParaRPr sz="5500" u="sng">
                <a:solidFill>
                  <a:srgbClr val="434343"/>
                </a:solidFill>
                <a:latin typeface="Amatic SC"/>
                <a:ea typeface="Amatic SC"/>
                <a:cs typeface="Amatic SC"/>
                <a:sym typeface="Amatic SC"/>
              </a:endParaRPr>
            </a:p>
          </p:txBody>
        </p:sp>
      </p:grpSp>
      <p:sp>
        <p:nvSpPr>
          <p:cNvPr id="146" name="Google Shape;146;p21"/>
          <p:cNvSpPr txBox="1"/>
          <p:nvPr/>
        </p:nvSpPr>
        <p:spPr>
          <a:xfrm rot="-175402">
            <a:off x="3089122" y="2333378"/>
            <a:ext cx="3576454" cy="199219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Amatic SC"/>
              <a:buChar char="●"/>
            </a:pPr>
            <a:r>
              <a:rPr b="1" lang="en" sz="1800">
                <a:latin typeface="Amatic SC"/>
                <a:ea typeface="Amatic SC"/>
                <a:cs typeface="Amatic SC"/>
                <a:sym typeface="Amatic SC"/>
              </a:rPr>
              <a:t>Reading log</a:t>
            </a:r>
            <a:endParaRPr b="1" sz="1800">
              <a:latin typeface="Amatic SC"/>
              <a:ea typeface="Amatic SC"/>
              <a:cs typeface="Amatic SC"/>
              <a:sym typeface="Amatic SC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Amatic SC"/>
              <a:buChar char="●"/>
            </a:pPr>
            <a:r>
              <a:rPr b="1" lang="en" sz="1800">
                <a:latin typeface="Amatic SC"/>
                <a:ea typeface="Amatic SC"/>
                <a:cs typeface="Amatic SC"/>
                <a:sym typeface="Amatic SC"/>
              </a:rPr>
              <a:t>20 minute daily reading</a:t>
            </a:r>
            <a:endParaRPr b="1" sz="1800">
              <a:latin typeface="Amatic SC"/>
              <a:ea typeface="Amatic SC"/>
              <a:cs typeface="Amatic SC"/>
              <a:sym typeface="Amatic SC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Font typeface="Amatic SC"/>
              <a:buChar char="○"/>
            </a:pPr>
            <a:r>
              <a:rPr b="1" lang="en" sz="1800">
                <a:latin typeface="Amatic SC"/>
                <a:ea typeface="Amatic SC"/>
                <a:cs typeface="Amatic SC"/>
                <a:sym typeface="Amatic SC"/>
              </a:rPr>
              <a:t>Picture walk</a:t>
            </a:r>
            <a:endParaRPr b="1" sz="1800">
              <a:latin typeface="Amatic SC"/>
              <a:ea typeface="Amatic SC"/>
              <a:cs typeface="Amatic SC"/>
              <a:sym typeface="Amatic SC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Font typeface="Amatic SC"/>
              <a:buChar char="○"/>
            </a:pPr>
            <a:r>
              <a:rPr b="1" lang="en" sz="1800">
                <a:latin typeface="Amatic SC"/>
                <a:ea typeface="Amatic SC"/>
                <a:cs typeface="Amatic SC"/>
                <a:sym typeface="Amatic SC"/>
              </a:rPr>
              <a:t>Siblings/grownups</a:t>
            </a:r>
            <a:endParaRPr b="1" sz="1800">
              <a:latin typeface="Amatic SC"/>
              <a:ea typeface="Amatic SC"/>
              <a:cs typeface="Amatic SC"/>
              <a:sym typeface="Amatic SC"/>
            </a:endParaRPr>
          </a:p>
          <a:p>
            <a:pPr indent="45720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Amatic SC"/>
                <a:ea typeface="Amatic SC"/>
                <a:cs typeface="Amatic SC"/>
                <a:sym typeface="Amatic SC"/>
              </a:rPr>
              <a:t>reading to them</a:t>
            </a:r>
            <a:endParaRPr b="1" sz="1800">
              <a:latin typeface="Amatic SC"/>
              <a:ea typeface="Amatic SC"/>
              <a:cs typeface="Amatic SC"/>
              <a:sym typeface="Amatic SC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Font typeface="Amatic SC"/>
              <a:buChar char="○"/>
            </a:pPr>
            <a:r>
              <a:rPr b="1" lang="en" sz="1800">
                <a:latin typeface="Amatic SC"/>
                <a:ea typeface="Amatic SC"/>
                <a:cs typeface="Amatic SC"/>
                <a:sym typeface="Amatic SC"/>
              </a:rPr>
              <a:t>Read to self</a:t>
            </a:r>
            <a:endParaRPr b="1" sz="1800">
              <a:latin typeface="Amatic SC"/>
              <a:ea typeface="Amatic SC"/>
              <a:cs typeface="Amatic SC"/>
              <a:sym typeface="Amatic SC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Amatic SC"/>
              <a:buChar char="●"/>
            </a:pPr>
            <a:r>
              <a:rPr b="1" lang="en" sz="1800">
                <a:latin typeface="Amatic SC"/>
                <a:ea typeface="Amatic SC"/>
                <a:cs typeface="Amatic SC"/>
                <a:sym typeface="Amatic SC"/>
              </a:rPr>
              <a:t>Return green folder on the last day of the week</a:t>
            </a:r>
            <a:endParaRPr b="1" sz="1800">
              <a:latin typeface="Amatic SC"/>
              <a:ea typeface="Amatic SC"/>
              <a:cs typeface="Amatic SC"/>
              <a:sym typeface="Amatic SC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Amatic SC"/>
              <a:buChar char="●"/>
            </a:pPr>
            <a:r>
              <a:rPr b="1" lang="en" sz="1800">
                <a:latin typeface="Amatic SC"/>
                <a:ea typeface="Amatic SC"/>
                <a:cs typeface="Amatic SC"/>
                <a:sym typeface="Amatic SC"/>
              </a:rPr>
              <a:t>Color one picture per reading session</a:t>
            </a:r>
            <a:endParaRPr b="1" sz="1800">
              <a:latin typeface="Amatic SC"/>
              <a:ea typeface="Amatic SC"/>
              <a:cs typeface="Amatic SC"/>
              <a:sym typeface="Amatic SC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EFEFEF"/>
        </a:solidFill>
      </p:bgPr>
    </p:bg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Google Shape;151;p22"/>
          <p:cNvPicPr preferRelativeResize="0"/>
          <p:nvPr/>
        </p:nvPicPr>
        <p:blipFill rotWithShape="1">
          <a:blip r:embed="rId3">
            <a:alphaModFix/>
          </a:blip>
          <a:srcRect b="0" l="0" r="0" t="60663"/>
          <a:stretch/>
        </p:blipFill>
        <p:spPr>
          <a:xfrm>
            <a:off x="0" y="2574324"/>
            <a:ext cx="9143999" cy="2569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22"/>
          <p:cNvSpPr/>
          <p:nvPr/>
        </p:nvSpPr>
        <p:spPr>
          <a:xfrm>
            <a:off x="0" y="0"/>
            <a:ext cx="9144000" cy="25692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22"/>
          <p:cNvSpPr txBox="1"/>
          <p:nvPr/>
        </p:nvSpPr>
        <p:spPr>
          <a:xfrm>
            <a:off x="3827050" y="1585625"/>
            <a:ext cx="2818800" cy="3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22"/>
          <p:cNvSpPr/>
          <p:nvPr/>
        </p:nvSpPr>
        <p:spPr>
          <a:xfrm rot="-254022">
            <a:off x="2269377" y="928914"/>
            <a:ext cx="4945495" cy="3628503"/>
          </a:xfrm>
          <a:prstGeom prst="roundRect">
            <a:avLst>
              <a:gd fmla="val 0" name="adj"/>
            </a:avLst>
          </a:prstGeom>
          <a:solidFill>
            <a:srgbClr val="FFFFFF"/>
          </a:solidFill>
          <a:ln>
            <a:noFill/>
          </a:ln>
          <a:effectLst>
            <a:outerShdw blurRad="228600" rotWithShape="0" algn="tl" dir="5400000" dist="50800">
              <a:srgbClr val="000000">
                <a:alpha val="549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22"/>
          <p:cNvSpPr txBox="1"/>
          <p:nvPr/>
        </p:nvSpPr>
        <p:spPr>
          <a:xfrm rot="-253797">
            <a:off x="2414629" y="1417920"/>
            <a:ext cx="4530942" cy="66420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7200">
                <a:latin typeface="Amatic SC"/>
                <a:ea typeface="Amatic SC"/>
                <a:cs typeface="Amatic SC"/>
                <a:sym typeface="Amatic SC"/>
              </a:rPr>
              <a:t>I</a:t>
            </a:r>
            <a:r>
              <a:rPr lang="en" sz="4800">
                <a:latin typeface="Amatic SC"/>
                <a:ea typeface="Amatic SC"/>
                <a:cs typeface="Amatic SC"/>
                <a:sym typeface="Amatic SC"/>
              </a:rPr>
              <a:t> </a:t>
            </a:r>
            <a:r>
              <a:rPr lang="en" sz="5500">
                <a:latin typeface="Amatic SC"/>
                <a:ea typeface="Amatic SC"/>
                <a:cs typeface="Amatic SC"/>
                <a:sym typeface="Amatic SC"/>
              </a:rPr>
              <a:t>is for </a:t>
            </a:r>
            <a:r>
              <a:rPr lang="en" sz="5500" u="sng">
                <a:latin typeface="Amatic SC"/>
                <a:ea typeface="Amatic SC"/>
                <a:cs typeface="Amatic SC"/>
                <a:sym typeface="Amatic SC"/>
              </a:rPr>
              <a:t>independence</a:t>
            </a:r>
            <a:r>
              <a:rPr lang="en" sz="7200">
                <a:solidFill>
                  <a:srgbClr val="999999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endParaRPr sz="7200">
              <a:solidFill>
                <a:srgbClr val="999999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156" name="Google Shape;156;p22"/>
          <p:cNvSpPr txBox="1"/>
          <p:nvPr/>
        </p:nvSpPr>
        <p:spPr>
          <a:xfrm rot="-252724">
            <a:off x="2762424" y="2604448"/>
            <a:ext cx="3835359" cy="145081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SzPts val="2600"/>
              <a:buFont typeface="Amatic SC"/>
              <a:buChar char="●"/>
            </a:pPr>
            <a:r>
              <a:rPr b="1" lang="en" sz="2600">
                <a:latin typeface="Amatic SC"/>
                <a:ea typeface="Amatic SC"/>
                <a:cs typeface="Amatic SC"/>
                <a:sym typeface="Amatic SC"/>
              </a:rPr>
              <a:t>Our goal is to have your child be as independent as they can by the time they reach first grade </a:t>
            </a:r>
            <a:endParaRPr b="1" sz="2600">
              <a:latin typeface="Amatic SC"/>
              <a:ea typeface="Amatic SC"/>
              <a:cs typeface="Amatic SC"/>
              <a:sym typeface="Amatic SC"/>
            </a:endParaRPr>
          </a:p>
          <a:p>
            <a:pPr indent="-393700" lvl="1" marL="914400" rtl="0" algn="l">
              <a:spcBef>
                <a:spcPts val="0"/>
              </a:spcBef>
              <a:spcAft>
                <a:spcPts val="0"/>
              </a:spcAft>
              <a:buSzPts val="2600"/>
              <a:buFont typeface="Amatic SC"/>
              <a:buChar char="○"/>
            </a:pPr>
            <a:r>
              <a:rPr b="1" lang="en" sz="2600">
                <a:latin typeface="Amatic SC"/>
                <a:ea typeface="Amatic SC"/>
                <a:cs typeface="Amatic SC"/>
                <a:sym typeface="Amatic SC"/>
              </a:rPr>
              <a:t>Please practice this at home</a:t>
            </a:r>
            <a:endParaRPr b="1" sz="26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EFEFEF"/>
        </a:solidFill>
      </p:bgPr>
    </p:bg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Google Shape;161;p23"/>
          <p:cNvPicPr preferRelativeResize="0"/>
          <p:nvPr/>
        </p:nvPicPr>
        <p:blipFill rotWithShape="1">
          <a:blip r:embed="rId3">
            <a:alphaModFix/>
          </a:blip>
          <a:srcRect b="0" l="0" r="0" t="60663"/>
          <a:stretch/>
        </p:blipFill>
        <p:spPr>
          <a:xfrm>
            <a:off x="0" y="2574324"/>
            <a:ext cx="9143999" cy="2569200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23"/>
          <p:cNvSpPr/>
          <p:nvPr/>
        </p:nvSpPr>
        <p:spPr>
          <a:xfrm>
            <a:off x="0" y="0"/>
            <a:ext cx="9144000" cy="2569200"/>
          </a:xfrm>
          <a:prstGeom prst="rect">
            <a:avLst/>
          </a:prstGeom>
          <a:solidFill>
            <a:srgbClr val="FADA8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23"/>
          <p:cNvSpPr txBox="1"/>
          <p:nvPr/>
        </p:nvSpPr>
        <p:spPr>
          <a:xfrm>
            <a:off x="3827050" y="1585625"/>
            <a:ext cx="2818800" cy="3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23"/>
          <p:cNvSpPr/>
          <p:nvPr/>
        </p:nvSpPr>
        <p:spPr>
          <a:xfrm rot="-5639534">
            <a:off x="2281999" y="855779"/>
            <a:ext cx="4537410" cy="3321542"/>
          </a:xfrm>
          <a:prstGeom prst="roundRect">
            <a:avLst>
              <a:gd fmla="val 0" name="adj"/>
            </a:avLst>
          </a:prstGeom>
          <a:solidFill>
            <a:srgbClr val="FFFFFF"/>
          </a:solidFill>
          <a:ln>
            <a:noFill/>
          </a:ln>
          <a:effectLst>
            <a:outerShdw blurRad="228600" rotWithShape="0" algn="tl" dir="5400000" dist="50800">
              <a:srgbClr val="000000">
                <a:alpha val="549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23"/>
          <p:cNvSpPr txBox="1"/>
          <p:nvPr/>
        </p:nvSpPr>
        <p:spPr>
          <a:xfrm rot="-239480">
            <a:off x="3287124" y="4065883"/>
            <a:ext cx="2818737" cy="557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66" name="Google Shape;166;p23"/>
          <p:cNvSpPr txBox="1"/>
          <p:nvPr/>
        </p:nvSpPr>
        <p:spPr>
          <a:xfrm rot="-290310">
            <a:off x="2987485" y="452365"/>
            <a:ext cx="3165480" cy="425871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7000">
                <a:latin typeface="Amatic SC"/>
                <a:ea typeface="Amatic SC"/>
                <a:cs typeface="Amatic SC"/>
                <a:sym typeface="Amatic SC"/>
              </a:rPr>
              <a:t>J</a:t>
            </a:r>
            <a:r>
              <a:rPr lang="en" sz="5000">
                <a:latin typeface="Amatic SC"/>
                <a:ea typeface="Amatic SC"/>
                <a:cs typeface="Amatic SC"/>
                <a:sym typeface="Amatic SC"/>
              </a:rPr>
              <a:t> </a:t>
            </a:r>
            <a:r>
              <a:rPr lang="en" sz="5500">
                <a:latin typeface="Amatic SC"/>
                <a:ea typeface="Amatic SC"/>
                <a:cs typeface="Amatic SC"/>
                <a:sym typeface="Amatic SC"/>
              </a:rPr>
              <a:t>is for </a:t>
            </a:r>
            <a:r>
              <a:rPr lang="en" sz="5500" u="sng">
                <a:latin typeface="Amatic SC"/>
                <a:ea typeface="Amatic SC"/>
                <a:cs typeface="Amatic SC"/>
                <a:sym typeface="Amatic SC"/>
              </a:rPr>
              <a:t>Join</a:t>
            </a:r>
            <a:r>
              <a:rPr lang="en" sz="5500">
                <a:latin typeface="Amatic SC"/>
                <a:ea typeface="Amatic SC"/>
                <a:cs typeface="Amatic SC"/>
                <a:sym typeface="Amatic SC"/>
              </a:rPr>
              <a:t> </a:t>
            </a:r>
            <a:r>
              <a:rPr lang="en" sz="5500" u="sng">
                <a:latin typeface="Amatic SC"/>
                <a:ea typeface="Amatic SC"/>
                <a:cs typeface="Amatic SC"/>
                <a:sym typeface="Amatic SC"/>
              </a:rPr>
              <a:t>the PTA</a:t>
            </a:r>
            <a:r>
              <a:rPr lang="en" sz="4500">
                <a:latin typeface="Amatic SC"/>
                <a:ea typeface="Amatic SC"/>
                <a:cs typeface="Amatic SC"/>
                <a:sym typeface="Amatic SC"/>
              </a:rPr>
              <a:t> </a:t>
            </a:r>
            <a:endParaRPr b="1" sz="36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Amatic SC"/>
              <a:ea typeface="Amatic SC"/>
              <a:cs typeface="Amatic SC"/>
              <a:sym typeface="Amatic SC"/>
            </a:endParaRPr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SzPts val="2600"/>
              <a:buFont typeface="Amatic SC"/>
              <a:buChar char="●"/>
            </a:pPr>
            <a:r>
              <a:rPr b="1" lang="en" sz="2600">
                <a:latin typeface="Amatic SC"/>
                <a:ea typeface="Amatic SC"/>
                <a:cs typeface="Amatic SC"/>
                <a:sym typeface="Amatic SC"/>
              </a:rPr>
              <a:t>PTA is our parent Teacher Association that supports student achievement</a:t>
            </a:r>
            <a:endParaRPr b="1" sz="26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6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latin typeface="Amatic SC"/>
              <a:ea typeface="Amatic SC"/>
              <a:cs typeface="Amatic SC"/>
              <a:sym typeface="Amatic SC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EFEFEF"/>
        </a:solidFill>
      </p:bgPr>
    </p:bg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Google Shape;171;p24"/>
          <p:cNvPicPr preferRelativeResize="0"/>
          <p:nvPr/>
        </p:nvPicPr>
        <p:blipFill rotWithShape="1">
          <a:blip r:embed="rId3">
            <a:alphaModFix/>
          </a:blip>
          <a:srcRect b="0" l="0" r="0" t="60663"/>
          <a:stretch/>
        </p:blipFill>
        <p:spPr>
          <a:xfrm>
            <a:off x="0" y="2574324"/>
            <a:ext cx="9143999" cy="2569200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24"/>
          <p:cNvSpPr/>
          <p:nvPr/>
        </p:nvSpPr>
        <p:spPr>
          <a:xfrm>
            <a:off x="0" y="0"/>
            <a:ext cx="9144000" cy="2569200"/>
          </a:xfrm>
          <a:prstGeom prst="rect">
            <a:avLst/>
          </a:prstGeom>
          <a:solidFill>
            <a:srgbClr val="C6DAF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24"/>
          <p:cNvSpPr/>
          <p:nvPr/>
        </p:nvSpPr>
        <p:spPr>
          <a:xfrm rot="-253875">
            <a:off x="2473986" y="1079912"/>
            <a:ext cx="4196137" cy="2963381"/>
          </a:xfrm>
          <a:prstGeom prst="roundRect">
            <a:avLst>
              <a:gd fmla="val 0" name="adj"/>
            </a:avLst>
          </a:prstGeom>
          <a:solidFill>
            <a:srgbClr val="FFFFFF"/>
          </a:solidFill>
          <a:ln>
            <a:noFill/>
          </a:ln>
          <a:effectLst>
            <a:outerShdw blurRad="228600" rotWithShape="0" algn="tl" dir="5400000" dist="50800">
              <a:srgbClr val="000000">
                <a:alpha val="549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24"/>
          <p:cNvSpPr txBox="1"/>
          <p:nvPr/>
        </p:nvSpPr>
        <p:spPr>
          <a:xfrm>
            <a:off x="3827050" y="1585625"/>
            <a:ext cx="2818800" cy="3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24"/>
          <p:cNvSpPr/>
          <p:nvPr/>
        </p:nvSpPr>
        <p:spPr>
          <a:xfrm rot="240567">
            <a:off x="2474199" y="1090036"/>
            <a:ext cx="4196170" cy="2963438"/>
          </a:xfrm>
          <a:prstGeom prst="roundRect">
            <a:avLst>
              <a:gd fmla="val 0" name="adj"/>
            </a:avLst>
          </a:prstGeom>
          <a:solidFill>
            <a:srgbClr val="FFFFFF"/>
          </a:solidFill>
          <a:ln>
            <a:noFill/>
          </a:ln>
          <a:effectLst>
            <a:outerShdw blurRad="228600" rotWithShape="0" algn="tl" dir="5400000" dist="50800">
              <a:srgbClr val="000000">
                <a:alpha val="549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24"/>
          <p:cNvSpPr txBox="1"/>
          <p:nvPr/>
        </p:nvSpPr>
        <p:spPr>
          <a:xfrm rot="240578">
            <a:off x="2686665" y="1876299"/>
            <a:ext cx="3771231" cy="139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rgbClr val="434343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177" name="Google Shape;177;p24"/>
          <p:cNvSpPr txBox="1"/>
          <p:nvPr/>
        </p:nvSpPr>
        <p:spPr>
          <a:xfrm rot="240639">
            <a:off x="2769140" y="1490284"/>
            <a:ext cx="4001900" cy="922678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7200">
                <a:latin typeface="Amatic SC"/>
                <a:ea typeface="Amatic SC"/>
                <a:cs typeface="Amatic SC"/>
                <a:sym typeface="Amatic SC"/>
              </a:rPr>
              <a:t>K</a:t>
            </a:r>
            <a:r>
              <a:rPr lang="en" sz="7200">
                <a:latin typeface="Amatic SC"/>
                <a:ea typeface="Amatic SC"/>
                <a:cs typeface="Amatic SC"/>
                <a:sym typeface="Amatic SC"/>
              </a:rPr>
              <a:t> </a:t>
            </a:r>
            <a:r>
              <a:rPr lang="en" sz="5500">
                <a:latin typeface="Amatic SC"/>
                <a:ea typeface="Amatic SC"/>
                <a:cs typeface="Amatic SC"/>
                <a:sym typeface="Amatic SC"/>
              </a:rPr>
              <a:t>is for </a:t>
            </a:r>
            <a:r>
              <a:rPr lang="en" sz="5500" u="sng">
                <a:latin typeface="Amatic SC"/>
                <a:ea typeface="Amatic SC"/>
                <a:cs typeface="Amatic SC"/>
                <a:sym typeface="Amatic SC"/>
              </a:rPr>
              <a:t>Kindergarten</a:t>
            </a:r>
            <a:endParaRPr sz="5500" u="sng"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178" name="Google Shape;178;p24"/>
          <p:cNvSpPr txBox="1"/>
          <p:nvPr/>
        </p:nvSpPr>
        <p:spPr>
          <a:xfrm rot="275604">
            <a:off x="2557248" y="2899544"/>
            <a:ext cx="3764792" cy="89206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Amatic SC"/>
              <a:buChar char="●"/>
            </a:pPr>
            <a:r>
              <a:rPr b="1" lang="en" sz="2400">
                <a:latin typeface="Amatic SC"/>
                <a:ea typeface="Amatic SC"/>
                <a:cs typeface="Amatic SC"/>
                <a:sym typeface="Amatic SC"/>
              </a:rPr>
              <a:t>High expectations for all of our kindergarteners academically and behaviorally</a:t>
            </a:r>
            <a:endParaRPr b="1" sz="24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EFEFEF"/>
        </a:solid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Google Shape;183;p25"/>
          <p:cNvPicPr preferRelativeResize="0"/>
          <p:nvPr/>
        </p:nvPicPr>
        <p:blipFill rotWithShape="1">
          <a:blip r:embed="rId3">
            <a:alphaModFix/>
          </a:blip>
          <a:srcRect b="0" l="0" r="0" t="60663"/>
          <a:stretch/>
        </p:blipFill>
        <p:spPr>
          <a:xfrm>
            <a:off x="1201550" y="2574325"/>
            <a:ext cx="7942452" cy="2231599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25"/>
          <p:cNvSpPr/>
          <p:nvPr/>
        </p:nvSpPr>
        <p:spPr>
          <a:xfrm>
            <a:off x="0" y="0"/>
            <a:ext cx="9144000" cy="2569200"/>
          </a:xfrm>
          <a:prstGeom prst="rect">
            <a:avLst/>
          </a:prstGeom>
          <a:solidFill>
            <a:srgbClr val="B7E1C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85" name="Google Shape;185;p25"/>
          <p:cNvGrpSpPr/>
          <p:nvPr/>
        </p:nvGrpSpPr>
        <p:grpSpPr>
          <a:xfrm rot="-240433">
            <a:off x="3039077" y="464553"/>
            <a:ext cx="3333083" cy="4374365"/>
            <a:chOff x="3090314" y="463310"/>
            <a:chExt cx="2963400" cy="4317900"/>
          </a:xfrm>
        </p:grpSpPr>
        <p:sp>
          <p:nvSpPr>
            <p:cNvPr id="186" name="Google Shape;186;p25"/>
            <p:cNvSpPr/>
            <p:nvPr/>
          </p:nvSpPr>
          <p:spPr>
            <a:xfrm rot="-5400000">
              <a:off x="2413064" y="1140560"/>
              <a:ext cx="4317900" cy="2963400"/>
            </a:xfrm>
            <a:prstGeom prst="roundRect">
              <a:avLst>
                <a:gd fmla="val 0" name="adj"/>
              </a:avLst>
            </a:prstGeom>
            <a:solidFill>
              <a:srgbClr val="FFFFFF"/>
            </a:solidFill>
            <a:ln>
              <a:noFill/>
            </a:ln>
            <a:effectLst>
              <a:outerShdw blurRad="228600" rotWithShape="0" algn="tl" dir="5400000" dist="50800">
                <a:srgbClr val="000000">
                  <a:alpha val="549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" name="Google Shape;187;p25"/>
            <p:cNvSpPr txBox="1"/>
            <p:nvPr/>
          </p:nvSpPr>
          <p:spPr>
            <a:xfrm>
              <a:off x="3153294" y="616755"/>
              <a:ext cx="2818800" cy="150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7200">
                  <a:solidFill>
                    <a:srgbClr val="434343"/>
                  </a:solidFill>
                  <a:latin typeface="Amatic SC"/>
                  <a:ea typeface="Amatic SC"/>
                  <a:cs typeface="Amatic SC"/>
                  <a:sym typeface="Amatic SC"/>
                </a:rPr>
                <a:t>L</a:t>
              </a:r>
              <a:r>
                <a:rPr b="1" lang="en" sz="7200">
                  <a:solidFill>
                    <a:srgbClr val="434343"/>
                  </a:solidFill>
                  <a:latin typeface="Amatic SC"/>
                  <a:ea typeface="Amatic SC"/>
                  <a:cs typeface="Amatic SC"/>
                  <a:sym typeface="Amatic SC"/>
                </a:rPr>
                <a:t> </a:t>
              </a:r>
              <a:r>
                <a:rPr lang="en" sz="5500">
                  <a:solidFill>
                    <a:srgbClr val="434343"/>
                  </a:solidFill>
                  <a:latin typeface="Amatic SC"/>
                  <a:ea typeface="Amatic SC"/>
                  <a:cs typeface="Amatic SC"/>
                  <a:sym typeface="Amatic SC"/>
                </a:rPr>
                <a:t>is for</a:t>
              </a:r>
              <a:r>
                <a:rPr lang="en" sz="5500" u="sng">
                  <a:solidFill>
                    <a:srgbClr val="434343"/>
                  </a:solidFill>
                  <a:latin typeface="Amatic SC"/>
                  <a:ea typeface="Amatic SC"/>
                  <a:cs typeface="Amatic SC"/>
                  <a:sym typeface="Amatic SC"/>
                </a:rPr>
                <a:t> letter of the day</a:t>
              </a:r>
              <a:r>
                <a:rPr lang="en" sz="5500">
                  <a:solidFill>
                    <a:srgbClr val="434343"/>
                  </a:solidFill>
                  <a:latin typeface="Amatic SC"/>
                  <a:ea typeface="Amatic SC"/>
                  <a:cs typeface="Amatic SC"/>
                  <a:sym typeface="Amatic SC"/>
                </a:rPr>
                <a:t> </a:t>
              </a:r>
              <a:endParaRPr sz="5500">
                <a:solidFill>
                  <a:srgbClr val="434343"/>
                </a:solidFill>
                <a:latin typeface="Amatic SC"/>
                <a:ea typeface="Amatic SC"/>
                <a:cs typeface="Amatic SC"/>
                <a:sym typeface="Amatic SC"/>
              </a:endParaRPr>
            </a:p>
          </p:txBody>
        </p:sp>
      </p:grpSp>
      <p:sp>
        <p:nvSpPr>
          <p:cNvPr id="188" name="Google Shape;188;p25"/>
          <p:cNvSpPr txBox="1"/>
          <p:nvPr/>
        </p:nvSpPr>
        <p:spPr>
          <a:xfrm rot="-191194">
            <a:off x="3222343" y="2584791"/>
            <a:ext cx="3114015" cy="195332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Font typeface="Amatic SC"/>
              <a:buChar char="●"/>
            </a:pPr>
            <a:r>
              <a:rPr b="1" lang="en" sz="2200">
                <a:latin typeface="Amatic SC"/>
                <a:ea typeface="Amatic SC"/>
                <a:cs typeface="Amatic SC"/>
                <a:sym typeface="Amatic SC"/>
              </a:rPr>
              <a:t>Our curriculum is set up on cycles on how to introduce letters in variety of ways.</a:t>
            </a:r>
            <a:endParaRPr b="1" sz="2200">
              <a:latin typeface="Amatic SC"/>
              <a:ea typeface="Amatic SC"/>
              <a:cs typeface="Amatic SC"/>
              <a:sym typeface="Amatic SC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Font typeface="Amatic SC"/>
              <a:buChar char="●"/>
            </a:pPr>
            <a:r>
              <a:rPr b="1" lang="en" sz="2200">
                <a:latin typeface="Amatic SC"/>
                <a:ea typeface="Amatic SC"/>
                <a:cs typeface="Amatic SC"/>
                <a:sym typeface="Amatic SC"/>
              </a:rPr>
              <a:t>Different letter activities throughout the year</a:t>
            </a:r>
            <a:r>
              <a:rPr b="1" lang="en" sz="2200">
                <a:latin typeface="Amatic SC"/>
                <a:ea typeface="Amatic SC"/>
                <a:cs typeface="Amatic SC"/>
                <a:sym typeface="Amatic SC"/>
              </a:rPr>
              <a:t> </a:t>
            </a:r>
            <a:endParaRPr b="1" sz="2200">
              <a:latin typeface="Amatic SC"/>
              <a:ea typeface="Amatic SC"/>
              <a:cs typeface="Amatic SC"/>
              <a:sym typeface="Amatic SC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EFEFEF"/>
        </a:solidFill>
      </p:bgPr>
    </p:bg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Google Shape;193;p26"/>
          <p:cNvPicPr preferRelativeResize="0"/>
          <p:nvPr/>
        </p:nvPicPr>
        <p:blipFill rotWithShape="1">
          <a:blip r:embed="rId3">
            <a:alphaModFix/>
          </a:blip>
          <a:srcRect b="0" l="0" r="0" t="60663"/>
          <a:stretch/>
        </p:blipFill>
        <p:spPr>
          <a:xfrm>
            <a:off x="0" y="2574324"/>
            <a:ext cx="9143999" cy="2569200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26"/>
          <p:cNvSpPr/>
          <p:nvPr/>
        </p:nvSpPr>
        <p:spPr>
          <a:xfrm>
            <a:off x="0" y="0"/>
            <a:ext cx="9144000" cy="2569200"/>
          </a:xfrm>
          <a:prstGeom prst="rect">
            <a:avLst/>
          </a:prstGeom>
          <a:solidFill>
            <a:srgbClr val="FADA8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95" name="Google Shape;195;p26"/>
          <p:cNvGrpSpPr/>
          <p:nvPr/>
        </p:nvGrpSpPr>
        <p:grpSpPr>
          <a:xfrm rot="-248076">
            <a:off x="2474018" y="930601"/>
            <a:ext cx="4196111" cy="3282308"/>
            <a:chOff x="2474075" y="1158675"/>
            <a:chExt cx="4196100" cy="3282300"/>
          </a:xfrm>
        </p:grpSpPr>
        <p:sp>
          <p:nvSpPr>
            <p:cNvPr id="196" name="Google Shape;196;p26"/>
            <p:cNvSpPr/>
            <p:nvPr/>
          </p:nvSpPr>
          <p:spPr>
            <a:xfrm>
              <a:off x="2474075" y="1158675"/>
              <a:ext cx="4196100" cy="3282300"/>
            </a:xfrm>
            <a:prstGeom prst="roundRect">
              <a:avLst>
                <a:gd fmla="val 0" name="adj"/>
              </a:avLst>
            </a:prstGeom>
            <a:solidFill>
              <a:srgbClr val="FFFFFF"/>
            </a:solidFill>
            <a:ln>
              <a:noFill/>
            </a:ln>
            <a:effectLst>
              <a:outerShdw blurRad="228600" rotWithShape="0" algn="tl" dir="5400000" dist="50800">
                <a:srgbClr val="000000">
                  <a:alpha val="549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descr="genie-austin-19988.jpg" id="197" name="Google Shape;197;p26"/>
            <p:cNvPicPr preferRelativeResize="0"/>
            <p:nvPr/>
          </p:nvPicPr>
          <p:blipFill rotWithShape="1">
            <a:blip r:embed="rId4">
              <a:alphaModFix/>
            </a:blip>
            <a:srcRect b="13639" l="-4" r="52151" t="13654"/>
            <a:stretch/>
          </p:blipFill>
          <p:spPr>
            <a:xfrm rot="-5400000">
              <a:off x="3392318" y="858600"/>
              <a:ext cx="2359367" cy="3584686"/>
            </a:xfrm>
            <a:prstGeom prst="rect">
              <a:avLst/>
            </a:prstGeom>
            <a:noFill/>
            <a:ln cap="flat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</p:pic>
      </p:grpSp>
      <p:sp>
        <p:nvSpPr>
          <p:cNvPr id="198" name="Google Shape;198;p26"/>
          <p:cNvSpPr txBox="1"/>
          <p:nvPr/>
        </p:nvSpPr>
        <p:spPr>
          <a:xfrm>
            <a:off x="3827050" y="1585625"/>
            <a:ext cx="2818800" cy="3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99" name="Google Shape;199;p26"/>
          <p:cNvGrpSpPr/>
          <p:nvPr/>
        </p:nvGrpSpPr>
        <p:grpSpPr>
          <a:xfrm rot="238220">
            <a:off x="2479356" y="847088"/>
            <a:ext cx="4308826" cy="3449336"/>
            <a:chOff x="2479366" y="1233645"/>
            <a:chExt cx="4196100" cy="3282300"/>
          </a:xfrm>
        </p:grpSpPr>
        <p:sp>
          <p:nvSpPr>
            <p:cNvPr id="200" name="Google Shape;200;p26"/>
            <p:cNvSpPr/>
            <p:nvPr/>
          </p:nvSpPr>
          <p:spPr>
            <a:xfrm>
              <a:off x="2479366" y="1233645"/>
              <a:ext cx="4196100" cy="3282300"/>
            </a:xfrm>
            <a:prstGeom prst="roundRect">
              <a:avLst>
                <a:gd fmla="val 0" name="adj"/>
              </a:avLst>
            </a:prstGeom>
            <a:solidFill>
              <a:srgbClr val="FFFFFF"/>
            </a:solidFill>
            <a:ln>
              <a:noFill/>
            </a:ln>
            <a:effectLst>
              <a:outerShdw blurRad="228600" rotWithShape="0" algn="tl" dir="5400000" dist="50800">
                <a:srgbClr val="000000">
                  <a:alpha val="549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" name="Google Shape;201;p26"/>
            <p:cNvSpPr txBox="1"/>
            <p:nvPr/>
          </p:nvSpPr>
          <p:spPr>
            <a:xfrm rot="274">
              <a:off x="2617326" y="1368322"/>
              <a:ext cx="3766200" cy="83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7200">
                  <a:solidFill>
                    <a:srgbClr val="434343"/>
                  </a:solidFill>
                  <a:latin typeface="Amatic SC"/>
                  <a:ea typeface="Amatic SC"/>
                  <a:cs typeface="Amatic SC"/>
                  <a:sym typeface="Amatic SC"/>
                </a:rPr>
                <a:t>M </a:t>
              </a:r>
              <a:r>
                <a:rPr lang="en" sz="5500">
                  <a:solidFill>
                    <a:srgbClr val="434343"/>
                  </a:solidFill>
                  <a:latin typeface="Amatic SC"/>
                  <a:ea typeface="Amatic SC"/>
                  <a:cs typeface="Amatic SC"/>
                  <a:sym typeface="Amatic SC"/>
                </a:rPr>
                <a:t>is for </a:t>
              </a:r>
              <a:r>
                <a:rPr lang="en" sz="5500" u="sng">
                  <a:solidFill>
                    <a:srgbClr val="434343"/>
                  </a:solidFill>
                  <a:latin typeface="Amatic SC"/>
                  <a:ea typeface="Amatic SC"/>
                  <a:cs typeface="Amatic SC"/>
                  <a:sym typeface="Amatic SC"/>
                </a:rPr>
                <a:t>money</a:t>
              </a:r>
              <a:r>
                <a:rPr b="1" lang="en" sz="7200">
                  <a:solidFill>
                    <a:srgbClr val="434343"/>
                  </a:solidFill>
                  <a:latin typeface="Amatic SC"/>
                  <a:ea typeface="Amatic SC"/>
                  <a:cs typeface="Amatic SC"/>
                  <a:sym typeface="Amatic SC"/>
                </a:rPr>
                <a:t> </a:t>
              </a:r>
              <a:endParaRPr b="1" sz="7200">
                <a:solidFill>
                  <a:srgbClr val="434343"/>
                </a:solidFill>
                <a:latin typeface="Amatic SC"/>
                <a:ea typeface="Amatic SC"/>
                <a:cs typeface="Amatic SC"/>
                <a:sym typeface="Amatic SC"/>
              </a:endParaRPr>
            </a:p>
          </p:txBody>
        </p:sp>
      </p:grpSp>
      <p:sp>
        <p:nvSpPr>
          <p:cNvPr id="202" name="Google Shape;202;p26"/>
          <p:cNvSpPr txBox="1"/>
          <p:nvPr/>
        </p:nvSpPr>
        <p:spPr>
          <a:xfrm rot="241097">
            <a:off x="2660162" y="1944005"/>
            <a:ext cx="3947203" cy="174789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Amatic SC"/>
              <a:buChar char="●"/>
            </a:pPr>
            <a:r>
              <a:rPr b="1" lang="en" sz="2400">
                <a:latin typeface="Amatic SC"/>
                <a:ea typeface="Amatic SC"/>
                <a:cs typeface="Amatic SC"/>
                <a:sym typeface="Amatic SC"/>
              </a:rPr>
              <a:t>Some classrooms use kindergarten cash to monitor behavior expectations</a:t>
            </a:r>
            <a:endParaRPr b="1" sz="2400">
              <a:latin typeface="Amatic SC"/>
              <a:ea typeface="Amatic SC"/>
              <a:cs typeface="Amatic SC"/>
              <a:sym typeface="Amatic SC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Amatic SC"/>
              <a:buChar char="●"/>
            </a:pPr>
            <a:r>
              <a:rPr b="1" lang="en" sz="2400">
                <a:latin typeface="Amatic SC"/>
                <a:ea typeface="Amatic SC"/>
                <a:cs typeface="Amatic SC"/>
                <a:sym typeface="Amatic SC"/>
              </a:rPr>
              <a:t>Whole school uses Den Dollars for positive reinforcement when students display Picadome Pride</a:t>
            </a:r>
            <a:endParaRPr b="1" sz="2400">
              <a:latin typeface="Amatic SC"/>
              <a:ea typeface="Amatic SC"/>
              <a:cs typeface="Amatic SC"/>
              <a:sym typeface="Amatic SC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EFEFEF"/>
        </a:solidFill>
      </p:bgPr>
    </p:bg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Google Shape;207;p27"/>
          <p:cNvPicPr preferRelativeResize="0"/>
          <p:nvPr/>
        </p:nvPicPr>
        <p:blipFill rotWithShape="1">
          <a:blip r:embed="rId3">
            <a:alphaModFix/>
          </a:blip>
          <a:srcRect b="0" l="0" r="0" t="60663"/>
          <a:stretch/>
        </p:blipFill>
        <p:spPr>
          <a:xfrm>
            <a:off x="0" y="2574324"/>
            <a:ext cx="9143999" cy="2569200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27"/>
          <p:cNvSpPr/>
          <p:nvPr/>
        </p:nvSpPr>
        <p:spPr>
          <a:xfrm>
            <a:off x="0" y="0"/>
            <a:ext cx="9144000" cy="25692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27"/>
          <p:cNvSpPr txBox="1"/>
          <p:nvPr/>
        </p:nvSpPr>
        <p:spPr>
          <a:xfrm>
            <a:off x="3827050" y="1585625"/>
            <a:ext cx="2818800" cy="3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p27"/>
          <p:cNvSpPr/>
          <p:nvPr/>
        </p:nvSpPr>
        <p:spPr>
          <a:xfrm rot="-253868">
            <a:off x="2428710" y="1073470"/>
            <a:ext cx="4468679" cy="3174857"/>
          </a:xfrm>
          <a:prstGeom prst="roundRect">
            <a:avLst>
              <a:gd fmla="val 0" name="adj"/>
            </a:avLst>
          </a:prstGeom>
          <a:solidFill>
            <a:srgbClr val="FFFFFF"/>
          </a:solidFill>
          <a:ln>
            <a:noFill/>
          </a:ln>
          <a:effectLst>
            <a:outerShdw blurRad="228600" rotWithShape="0" algn="tl" dir="5400000" dist="50800">
              <a:srgbClr val="000000">
                <a:alpha val="549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27"/>
          <p:cNvSpPr txBox="1"/>
          <p:nvPr/>
        </p:nvSpPr>
        <p:spPr>
          <a:xfrm rot="-254022">
            <a:off x="2493580" y="1177149"/>
            <a:ext cx="3771090" cy="113920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7200">
                <a:latin typeface="Amatic SC"/>
                <a:ea typeface="Amatic SC"/>
                <a:cs typeface="Amatic SC"/>
                <a:sym typeface="Amatic SC"/>
              </a:rPr>
              <a:t>N</a:t>
            </a:r>
            <a:r>
              <a:rPr lang="en" sz="7200">
                <a:latin typeface="Amatic SC"/>
                <a:ea typeface="Amatic SC"/>
                <a:cs typeface="Amatic SC"/>
                <a:sym typeface="Amatic SC"/>
              </a:rPr>
              <a:t> </a:t>
            </a:r>
            <a:r>
              <a:rPr lang="en" sz="5500">
                <a:latin typeface="Amatic SC"/>
                <a:ea typeface="Amatic SC"/>
                <a:cs typeface="Amatic SC"/>
                <a:sym typeface="Amatic SC"/>
              </a:rPr>
              <a:t>is for </a:t>
            </a:r>
            <a:r>
              <a:rPr lang="en" sz="5500" u="sng">
                <a:latin typeface="Amatic SC"/>
                <a:ea typeface="Amatic SC"/>
                <a:cs typeface="Amatic SC"/>
                <a:sym typeface="Amatic SC"/>
              </a:rPr>
              <a:t>notes</a:t>
            </a:r>
            <a:r>
              <a:rPr lang="en" sz="7200">
                <a:solidFill>
                  <a:srgbClr val="999999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endParaRPr sz="7200">
              <a:solidFill>
                <a:srgbClr val="999999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212" name="Google Shape;212;p27"/>
          <p:cNvSpPr txBox="1"/>
          <p:nvPr/>
        </p:nvSpPr>
        <p:spPr>
          <a:xfrm rot="-276711">
            <a:off x="2467291" y="2308073"/>
            <a:ext cx="4391519" cy="110577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Amatic SC"/>
              <a:buChar char="●"/>
            </a:pPr>
            <a:r>
              <a:rPr b="1" lang="en" sz="1800" u="sng">
                <a:latin typeface="Amatic SC"/>
                <a:ea typeface="Amatic SC"/>
                <a:cs typeface="Amatic SC"/>
                <a:sym typeface="Amatic SC"/>
              </a:rPr>
              <a:t>Absences</a:t>
            </a:r>
            <a:r>
              <a:rPr b="1" lang="en" sz="1800">
                <a:latin typeface="Amatic SC"/>
                <a:ea typeface="Amatic SC"/>
                <a:cs typeface="Amatic SC"/>
                <a:sym typeface="Amatic SC"/>
              </a:rPr>
              <a:t>: Either need a doctors/ written grown up note within three days of the absence for it to be excused</a:t>
            </a:r>
            <a:endParaRPr b="1" sz="1800">
              <a:latin typeface="Amatic SC"/>
              <a:ea typeface="Amatic SC"/>
              <a:cs typeface="Amatic SC"/>
              <a:sym typeface="Amatic SC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Amatic SC"/>
              <a:buChar char="●"/>
            </a:pPr>
            <a:r>
              <a:rPr b="1" lang="en" sz="1800" u="sng">
                <a:latin typeface="Amatic SC"/>
                <a:ea typeface="Amatic SC"/>
                <a:cs typeface="Amatic SC"/>
                <a:sym typeface="Amatic SC"/>
              </a:rPr>
              <a:t>Behavior</a:t>
            </a:r>
            <a:r>
              <a:rPr b="1" lang="en" sz="1800">
                <a:latin typeface="Amatic SC"/>
                <a:ea typeface="Amatic SC"/>
                <a:cs typeface="Amatic SC"/>
                <a:sym typeface="Amatic SC"/>
              </a:rPr>
              <a:t>: If your child receives a behavior note/email please respond to email or sign and return note</a:t>
            </a:r>
            <a:endParaRPr b="1" sz="1800">
              <a:latin typeface="Amatic SC"/>
              <a:ea typeface="Amatic SC"/>
              <a:cs typeface="Amatic SC"/>
              <a:sym typeface="Amatic SC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Amatic SC"/>
              <a:buChar char="●"/>
            </a:pPr>
            <a:r>
              <a:rPr b="1" lang="en" sz="1800" u="sng">
                <a:latin typeface="Amatic SC"/>
                <a:ea typeface="Amatic SC"/>
                <a:cs typeface="Amatic SC"/>
                <a:sym typeface="Amatic SC"/>
              </a:rPr>
              <a:t>Transportation</a:t>
            </a:r>
            <a:r>
              <a:rPr b="1" lang="en" sz="1800">
                <a:latin typeface="Amatic SC"/>
                <a:ea typeface="Amatic SC"/>
                <a:cs typeface="Amatic SC"/>
                <a:sym typeface="Amatic SC"/>
              </a:rPr>
              <a:t>: Any change of </a:t>
            </a:r>
            <a:r>
              <a:rPr b="1" lang="en" sz="1800">
                <a:latin typeface="Amatic SC"/>
                <a:ea typeface="Amatic SC"/>
                <a:cs typeface="Amatic SC"/>
                <a:sym typeface="Amatic SC"/>
              </a:rPr>
              <a:t>transportation</a:t>
            </a:r>
            <a:r>
              <a:rPr b="1" lang="en" sz="1800">
                <a:latin typeface="Amatic SC"/>
                <a:ea typeface="Amatic SC"/>
                <a:cs typeface="Amatic SC"/>
                <a:sym typeface="Amatic SC"/>
              </a:rPr>
              <a:t> needs to be written and signed by a parent</a:t>
            </a:r>
            <a:endParaRPr b="1" sz="1800">
              <a:latin typeface="Amatic SC"/>
              <a:ea typeface="Amatic SC"/>
              <a:cs typeface="Amatic SC"/>
              <a:sym typeface="Amatic SC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EFEFEF"/>
        </a:solidFill>
      </p:bgPr>
    </p:bg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" name="Google Shape;217;p28"/>
          <p:cNvPicPr preferRelativeResize="0"/>
          <p:nvPr/>
        </p:nvPicPr>
        <p:blipFill rotWithShape="1">
          <a:blip r:embed="rId3">
            <a:alphaModFix/>
          </a:blip>
          <a:srcRect b="0" l="0" r="0" t="60663"/>
          <a:stretch/>
        </p:blipFill>
        <p:spPr>
          <a:xfrm>
            <a:off x="0" y="2574324"/>
            <a:ext cx="9143999" cy="2569200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p28"/>
          <p:cNvSpPr/>
          <p:nvPr/>
        </p:nvSpPr>
        <p:spPr>
          <a:xfrm>
            <a:off x="0" y="0"/>
            <a:ext cx="9144000" cy="2569200"/>
          </a:xfrm>
          <a:prstGeom prst="rect">
            <a:avLst/>
          </a:prstGeom>
          <a:solidFill>
            <a:srgbClr val="F4C7C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28"/>
          <p:cNvSpPr txBox="1"/>
          <p:nvPr/>
        </p:nvSpPr>
        <p:spPr>
          <a:xfrm>
            <a:off x="3827050" y="1585625"/>
            <a:ext cx="2818800" cy="3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p28"/>
          <p:cNvSpPr/>
          <p:nvPr/>
        </p:nvSpPr>
        <p:spPr>
          <a:xfrm rot="-5641732">
            <a:off x="2649615" y="891461"/>
            <a:ext cx="4466337" cy="3567427"/>
          </a:xfrm>
          <a:prstGeom prst="roundRect">
            <a:avLst>
              <a:gd fmla="val 0" name="adj"/>
            </a:avLst>
          </a:prstGeom>
          <a:solidFill>
            <a:srgbClr val="FFFFFF"/>
          </a:solidFill>
          <a:ln>
            <a:noFill/>
          </a:ln>
          <a:effectLst>
            <a:outerShdw blurRad="228600" rotWithShape="0" algn="tl" dir="5400000" dist="50800">
              <a:srgbClr val="000000">
                <a:alpha val="549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28"/>
          <p:cNvSpPr txBox="1"/>
          <p:nvPr/>
        </p:nvSpPr>
        <p:spPr>
          <a:xfrm rot="-314826">
            <a:off x="2929412" y="555668"/>
            <a:ext cx="3752826" cy="202271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7200">
                <a:latin typeface="Amatic SC"/>
                <a:ea typeface="Amatic SC"/>
                <a:cs typeface="Amatic SC"/>
                <a:sym typeface="Amatic SC"/>
              </a:rPr>
              <a:t>O</a:t>
            </a:r>
            <a:r>
              <a:rPr b="1" lang="en" sz="5500">
                <a:latin typeface="Amatic SC"/>
                <a:ea typeface="Amatic SC"/>
                <a:cs typeface="Amatic SC"/>
                <a:sym typeface="Amatic SC"/>
              </a:rPr>
              <a:t> </a:t>
            </a:r>
            <a:r>
              <a:rPr lang="en" sz="5500">
                <a:latin typeface="Amatic SC"/>
                <a:ea typeface="Amatic SC"/>
                <a:cs typeface="Amatic SC"/>
                <a:sym typeface="Amatic SC"/>
              </a:rPr>
              <a:t>is for </a:t>
            </a:r>
            <a:r>
              <a:rPr lang="en" sz="5500" u="sng">
                <a:latin typeface="Amatic SC"/>
                <a:ea typeface="Amatic SC"/>
                <a:cs typeface="Amatic SC"/>
                <a:sym typeface="Amatic SC"/>
              </a:rPr>
              <a:t>open Communication</a:t>
            </a:r>
            <a:r>
              <a:rPr lang="en" sz="3600">
                <a:latin typeface="Amatic SC"/>
                <a:ea typeface="Amatic SC"/>
                <a:cs typeface="Amatic SC"/>
                <a:sym typeface="Amatic SC"/>
              </a:rPr>
              <a:t>  </a:t>
            </a:r>
            <a:endParaRPr sz="3600" u="sng"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222" name="Google Shape;222;p28"/>
          <p:cNvSpPr txBox="1"/>
          <p:nvPr/>
        </p:nvSpPr>
        <p:spPr>
          <a:xfrm rot="-222037">
            <a:off x="3265252" y="2610252"/>
            <a:ext cx="3235045" cy="212873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SzPts val="2600"/>
              <a:buFont typeface="Amatic SC"/>
              <a:buChar char="●"/>
            </a:pPr>
            <a:r>
              <a:rPr b="1" lang="en" sz="2600">
                <a:latin typeface="Amatic SC"/>
                <a:ea typeface="Amatic SC"/>
                <a:cs typeface="Amatic SC"/>
                <a:sym typeface="Amatic SC"/>
              </a:rPr>
              <a:t>Please check blue folder daily! This is used for communication</a:t>
            </a:r>
            <a:endParaRPr b="1" sz="2600">
              <a:latin typeface="Amatic SC"/>
              <a:ea typeface="Amatic SC"/>
              <a:cs typeface="Amatic SC"/>
              <a:sym typeface="Amatic SC"/>
            </a:endParaRPr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SzPts val="2600"/>
              <a:buFont typeface="Amatic SC"/>
              <a:buChar char="●"/>
            </a:pPr>
            <a:r>
              <a:rPr b="1" lang="en" sz="2600">
                <a:latin typeface="Amatic SC"/>
                <a:ea typeface="Amatic SC"/>
                <a:cs typeface="Amatic SC"/>
                <a:sym typeface="Amatic SC"/>
              </a:rPr>
              <a:t>Make sure to sign up for remind!</a:t>
            </a:r>
            <a:endParaRPr b="1" sz="26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EFEFEF"/>
        </a:solidFill>
      </p:bgPr>
    </p:bg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" name="Google Shape;227;p29"/>
          <p:cNvPicPr preferRelativeResize="0"/>
          <p:nvPr/>
        </p:nvPicPr>
        <p:blipFill rotWithShape="1">
          <a:blip r:embed="rId3">
            <a:alphaModFix/>
          </a:blip>
          <a:srcRect b="0" l="0" r="0" t="60663"/>
          <a:stretch/>
        </p:blipFill>
        <p:spPr>
          <a:xfrm>
            <a:off x="0" y="2574324"/>
            <a:ext cx="9143999" cy="2569200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29"/>
          <p:cNvSpPr/>
          <p:nvPr/>
        </p:nvSpPr>
        <p:spPr>
          <a:xfrm>
            <a:off x="0" y="0"/>
            <a:ext cx="9144000" cy="2569200"/>
          </a:xfrm>
          <a:prstGeom prst="rect">
            <a:avLst/>
          </a:prstGeom>
          <a:solidFill>
            <a:srgbClr val="C6DAF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29"/>
          <p:cNvSpPr/>
          <p:nvPr/>
        </p:nvSpPr>
        <p:spPr>
          <a:xfrm rot="-253875">
            <a:off x="2473986" y="1079912"/>
            <a:ext cx="4196137" cy="2963381"/>
          </a:xfrm>
          <a:prstGeom prst="roundRect">
            <a:avLst>
              <a:gd fmla="val 0" name="adj"/>
            </a:avLst>
          </a:prstGeom>
          <a:solidFill>
            <a:srgbClr val="FFFFFF"/>
          </a:solidFill>
          <a:ln>
            <a:noFill/>
          </a:ln>
          <a:effectLst>
            <a:outerShdw blurRad="228600" rotWithShape="0" algn="tl" dir="5400000" dist="50800">
              <a:srgbClr val="000000">
                <a:alpha val="549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p29"/>
          <p:cNvSpPr txBox="1"/>
          <p:nvPr/>
        </p:nvSpPr>
        <p:spPr>
          <a:xfrm>
            <a:off x="3827050" y="1585625"/>
            <a:ext cx="2818800" cy="3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p29"/>
          <p:cNvSpPr/>
          <p:nvPr/>
        </p:nvSpPr>
        <p:spPr>
          <a:xfrm rot="240552">
            <a:off x="2468162" y="1093171"/>
            <a:ext cx="4295111" cy="3127057"/>
          </a:xfrm>
          <a:prstGeom prst="roundRect">
            <a:avLst>
              <a:gd fmla="val 0" name="adj"/>
            </a:avLst>
          </a:prstGeom>
          <a:solidFill>
            <a:srgbClr val="FFFFFF"/>
          </a:solidFill>
          <a:ln>
            <a:noFill/>
          </a:ln>
          <a:effectLst>
            <a:outerShdw blurRad="228600" rotWithShape="0" algn="tl" dir="5400000" dist="50800">
              <a:srgbClr val="000000">
                <a:alpha val="549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29"/>
          <p:cNvSpPr txBox="1"/>
          <p:nvPr/>
        </p:nvSpPr>
        <p:spPr>
          <a:xfrm rot="240578">
            <a:off x="2730115" y="1805399"/>
            <a:ext cx="3771231" cy="139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7200">
                <a:solidFill>
                  <a:srgbClr val="434343"/>
                </a:solidFill>
                <a:latin typeface="Amatic SC"/>
                <a:ea typeface="Amatic SC"/>
                <a:cs typeface="Amatic SC"/>
                <a:sym typeface="Amatic SC"/>
              </a:rPr>
              <a:t>P</a:t>
            </a:r>
            <a:r>
              <a:rPr lang="en" sz="7200">
                <a:solidFill>
                  <a:srgbClr val="434343"/>
                </a:solidFill>
                <a:latin typeface="Amatic SC"/>
                <a:ea typeface="Amatic SC"/>
                <a:cs typeface="Amatic SC"/>
                <a:sym typeface="Amatic SC"/>
              </a:rPr>
              <a:t> </a:t>
            </a:r>
            <a:r>
              <a:rPr lang="en" sz="5500">
                <a:solidFill>
                  <a:srgbClr val="434343"/>
                </a:solidFill>
                <a:latin typeface="Amatic SC"/>
                <a:ea typeface="Amatic SC"/>
                <a:cs typeface="Amatic SC"/>
                <a:sym typeface="Amatic SC"/>
              </a:rPr>
              <a:t>is for </a:t>
            </a:r>
            <a:r>
              <a:rPr lang="en" sz="5500" u="sng">
                <a:solidFill>
                  <a:srgbClr val="434343"/>
                </a:solidFill>
                <a:latin typeface="Amatic SC"/>
                <a:ea typeface="Amatic SC"/>
                <a:cs typeface="Amatic SC"/>
                <a:sym typeface="Amatic SC"/>
              </a:rPr>
              <a:t>Pride</a:t>
            </a:r>
            <a:endParaRPr sz="5500" u="sng">
              <a:solidFill>
                <a:srgbClr val="434343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rgbClr val="434343"/>
                </a:solidFill>
                <a:latin typeface="Amatic SC"/>
                <a:ea typeface="Amatic SC"/>
                <a:cs typeface="Amatic SC"/>
                <a:sym typeface="Amatic SC"/>
              </a:rPr>
              <a:t>Purpose</a:t>
            </a:r>
            <a:endParaRPr b="1" sz="2600">
              <a:solidFill>
                <a:srgbClr val="434343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rgbClr val="434343"/>
                </a:solidFill>
                <a:latin typeface="Amatic SC"/>
                <a:ea typeface="Amatic SC"/>
                <a:cs typeface="Amatic SC"/>
                <a:sym typeface="Amatic SC"/>
              </a:rPr>
              <a:t>Respect</a:t>
            </a:r>
            <a:endParaRPr b="1" sz="2600">
              <a:solidFill>
                <a:srgbClr val="434343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rgbClr val="434343"/>
                </a:solidFill>
                <a:latin typeface="Amatic SC"/>
                <a:ea typeface="Amatic SC"/>
                <a:cs typeface="Amatic SC"/>
                <a:sym typeface="Amatic SC"/>
              </a:rPr>
              <a:t>Integrity</a:t>
            </a:r>
            <a:endParaRPr b="1" sz="2600">
              <a:solidFill>
                <a:srgbClr val="434343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rgbClr val="434343"/>
                </a:solidFill>
                <a:latin typeface="Amatic SC"/>
                <a:ea typeface="Amatic SC"/>
                <a:cs typeface="Amatic SC"/>
                <a:sym typeface="Amatic SC"/>
              </a:rPr>
              <a:t>Determination</a:t>
            </a:r>
            <a:endParaRPr b="1" sz="2600">
              <a:solidFill>
                <a:srgbClr val="434343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rgbClr val="434343"/>
                </a:solidFill>
                <a:latin typeface="Amatic SC"/>
                <a:ea typeface="Amatic SC"/>
                <a:cs typeface="Amatic SC"/>
                <a:sym typeface="Amatic SC"/>
              </a:rPr>
              <a:t>Excellence</a:t>
            </a:r>
            <a:endParaRPr b="1" sz="2600">
              <a:solidFill>
                <a:srgbClr val="434343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EFEFEF"/>
        </a:solidFill>
      </p:bgPr>
    </p:bg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7" name="Google Shape;237;p30"/>
          <p:cNvPicPr preferRelativeResize="0"/>
          <p:nvPr/>
        </p:nvPicPr>
        <p:blipFill rotWithShape="1">
          <a:blip r:embed="rId3">
            <a:alphaModFix/>
          </a:blip>
          <a:srcRect b="0" l="0" r="0" t="60663"/>
          <a:stretch/>
        </p:blipFill>
        <p:spPr>
          <a:xfrm>
            <a:off x="0" y="2574324"/>
            <a:ext cx="9143999" cy="2569200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30"/>
          <p:cNvSpPr/>
          <p:nvPr/>
        </p:nvSpPr>
        <p:spPr>
          <a:xfrm>
            <a:off x="0" y="0"/>
            <a:ext cx="9144000" cy="2569200"/>
          </a:xfrm>
          <a:prstGeom prst="rect">
            <a:avLst/>
          </a:prstGeom>
          <a:solidFill>
            <a:srgbClr val="B7E1C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39" name="Google Shape;239;p30"/>
          <p:cNvGrpSpPr/>
          <p:nvPr/>
        </p:nvGrpSpPr>
        <p:grpSpPr>
          <a:xfrm rot="-240441">
            <a:off x="2915406" y="352670"/>
            <a:ext cx="3949981" cy="4469549"/>
            <a:chOff x="3090318" y="463315"/>
            <a:chExt cx="2890495" cy="4317900"/>
          </a:xfrm>
        </p:grpSpPr>
        <p:sp>
          <p:nvSpPr>
            <p:cNvPr id="240" name="Google Shape;240;p30"/>
            <p:cNvSpPr/>
            <p:nvPr/>
          </p:nvSpPr>
          <p:spPr>
            <a:xfrm rot="-5400000">
              <a:off x="2350818" y="1202815"/>
              <a:ext cx="4317900" cy="2838900"/>
            </a:xfrm>
            <a:prstGeom prst="roundRect">
              <a:avLst>
                <a:gd fmla="val 0" name="adj"/>
              </a:avLst>
            </a:prstGeom>
            <a:solidFill>
              <a:srgbClr val="FFFFFF"/>
            </a:solidFill>
            <a:ln>
              <a:noFill/>
            </a:ln>
            <a:effectLst>
              <a:outerShdw blurRad="228600" rotWithShape="0" algn="tl" dir="5400000" dist="50800">
                <a:srgbClr val="000000">
                  <a:alpha val="549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" name="Google Shape;241;p30"/>
            <p:cNvSpPr txBox="1"/>
            <p:nvPr/>
          </p:nvSpPr>
          <p:spPr>
            <a:xfrm>
              <a:off x="3162013" y="705169"/>
              <a:ext cx="2818800" cy="150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7200">
                  <a:solidFill>
                    <a:srgbClr val="434343"/>
                  </a:solidFill>
                  <a:latin typeface="Amatic SC"/>
                  <a:ea typeface="Amatic SC"/>
                  <a:cs typeface="Amatic SC"/>
                  <a:sym typeface="Amatic SC"/>
                </a:rPr>
                <a:t>Q</a:t>
              </a:r>
              <a:r>
                <a:rPr b="1" lang="en" sz="7200">
                  <a:solidFill>
                    <a:srgbClr val="434343"/>
                  </a:solidFill>
                  <a:latin typeface="Amatic SC"/>
                  <a:ea typeface="Amatic SC"/>
                  <a:cs typeface="Amatic SC"/>
                  <a:sym typeface="Amatic SC"/>
                </a:rPr>
                <a:t> </a:t>
              </a:r>
              <a:r>
                <a:rPr lang="en" sz="5500">
                  <a:solidFill>
                    <a:srgbClr val="434343"/>
                  </a:solidFill>
                  <a:latin typeface="Amatic SC"/>
                  <a:ea typeface="Amatic SC"/>
                  <a:cs typeface="Amatic SC"/>
                  <a:sym typeface="Amatic SC"/>
                </a:rPr>
                <a:t>is for </a:t>
              </a:r>
              <a:r>
                <a:rPr lang="en" sz="5500" u="sng">
                  <a:solidFill>
                    <a:srgbClr val="434343"/>
                  </a:solidFill>
                  <a:latin typeface="Amatic SC"/>
                  <a:ea typeface="Amatic SC"/>
                  <a:cs typeface="Amatic SC"/>
                  <a:sym typeface="Amatic SC"/>
                </a:rPr>
                <a:t>questions</a:t>
              </a:r>
              <a:r>
                <a:rPr lang="en" sz="5500">
                  <a:solidFill>
                    <a:srgbClr val="434343"/>
                  </a:solidFill>
                  <a:latin typeface="Amatic SC"/>
                  <a:ea typeface="Amatic SC"/>
                  <a:cs typeface="Amatic SC"/>
                  <a:sym typeface="Amatic SC"/>
                </a:rPr>
                <a:t> </a:t>
              </a:r>
              <a:endParaRPr sz="5500">
                <a:solidFill>
                  <a:srgbClr val="434343"/>
                </a:solidFill>
                <a:latin typeface="Amatic SC"/>
                <a:ea typeface="Amatic SC"/>
                <a:cs typeface="Amatic SC"/>
                <a:sym typeface="Amatic SC"/>
              </a:endParaRPr>
            </a:p>
          </p:txBody>
        </p:sp>
      </p:grpSp>
      <p:sp>
        <p:nvSpPr>
          <p:cNvPr id="242" name="Google Shape;242;p30"/>
          <p:cNvSpPr txBox="1"/>
          <p:nvPr/>
        </p:nvSpPr>
        <p:spPr>
          <a:xfrm rot="226">
            <a:off x="2462600" y="2480600"/>
            <a:ext cx="4554600" cy="182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 u="sng">
                <a:latin typeface="Amatic SC"/>
                <a:ea typeface="Amatic SC"/>
                <a:cs typeface="Amatic SC"/>
                <a:sym typeface="Amatic SC"/>
                <a:hlinkClick r:id="rId4"/>
              </a:rPr>
              <a:t>diane.littleton@fayette.kyschools.us</a:t>
            </a:r>
            <a:endParaRPr b="1" sz="25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 u="sng">
                <a:latin typeface="Amatic SC"/>
                <a:ea typeface="Amatic SC"/>
                <a:cs typeface="Amatic SC"/>
                <a:sym typeface="Amatic SC"/>
                <a:hlinkClick r:id="rId5"/>
              </a:rPr>
              <a:t>jeanne.elam@fayette.kyschools.us</a:t>
            </a:r>
            <a:r>
              <a:rPr b="1" lang="en" sz="2500">
                <a:latin typeface="Amatic SC"/>
                <a:ea typeface="Amatic SC"/>
                <a:cs typeface="Amatic SC"/>
                <a:sym typeface="Amatic SC"/>
              </a:rPr>
              <a:t> </a:t>
            </a:r>
            <a:endParaRPr b="1" sz="25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latin typeface="Amatic SC"/>
                <a:ea typeface="Amatic SC"/>
                <a:cs typeface="Amatic SC"/>
                <a:sym typeface="Amatic SC"/>
              </a:rPr>
              <a:t>v</a:t>
            </a:r>
            <a:r>
              <a:rPr b="1" lang="en" sz="2500" u="sng">
                <a:latin typeface="Amatic SC"/>
                <a:ea typeface="Amatic SC"/>
                <a:cs typeface="Amatic SC"/>
                <a:sym typeface="Amatic SC"/>
                <a:hlinkClick r:id="rId6"/>
              </a:rPr>
              <a:t>ictoria.groebner@fayette.kyschools.us</a:t>
            </a:r>
            <a:endParaRPr b="1" sz="25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latin typeface="Amatic SC"/>
                <a:ea typeface="Amatic SC"/>
                <a:cs typeface="Amatic SC"/>
                <a:sym typeface="Amatic SC"/>
              </a:rPr>
              <a:t> </a:t>
            </a:r>
            <a:r>
              <a:rPr b="1" lang="en" sz="2500" u="sng">
                <a:highlight>
                  <a:srgbClr val="FFFFFF"/>
                </a:highlight>
                <a:latin typeface="Amatic SC"/>
                <a:ea typeface="Amatic SC"/>
                <a:cs typeface="Amatic SC"/>
                <a:sym typeface="Amatic SC"/>
                <a:hlinkClick r:id="rId7"/>
              </a:rPr>
              <a:t>kathryn.briganti@fayette.kyschools.us</a:t>
            </a:r>
            <a:endParaRPr b="1" sz="2500">
              <a:highlight>
                <a:srgbClr val="FFFFFF"/>
              </a:highlight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solidFill>
                <a:schemeClr val="dk1"/>
              </a:solidFill>
              <a:highlight>
                <a:srgbClr val="FFFFFF"/>
              </a:highlight>
              <a:latin typeface="Amatic SC"/>
              <a:ea typeface="Amatic SC"/>
              <a:cs typeface="Amatic SC"/>
              <a:sym typeface="Amatic SC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EFEFEF"/>
        </a:solidFill>
      </p:bgPr>
    </p:bg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7" name="Google Shape;247;p31"/>
          <p:cNvPicPr preferRelativeResize="0"/>
          <p:nvPr/>
        </p:nvPicPr>
        <p:blipFill rotWithShape="1">
          <a:blip r:embed="rId3">
            <a:alphaModFix/>
          </a:blip>
          <a:srcRect b="0" l="0" r="0" t="60663"/>
          <a:stretch/>
        </p:blipFill>
        <p:spPr>
          <a:xfrm>
            <a:off x="-365225" y="1783024"/>
            <a:ext cx="9143999" cy="2569200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31"/>
          <p:cNvSpPr/>
          <p:nvPr/>
        </p:nvSpPr>
        <p:spPr>
          <a:xfrm>
            <a:off x="0" y="0"/>
            <a:ext cx="9144000" cy="2569200"/>
          </a:xfrm>
          <a:prstGeom prst="rect">
            <a:avLst/>
          </a:prstGeom>
          <a:solidFill>
            <a:srgbClr val="F4C7C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p31"/>
          <p:cNvSpPr txBox="1"/>
          <p:nvPr/>
        </p:nvSpPr>
        <p:spPr>
          <a:xfrm>
            <a:off x="3827050" y="1585625"/>
            <a:ext cx="2818800" cy="3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p31"/>
          <p:cNvSpPr/>
          <p:nvPr/>
        </p:nvSpPr>
        <p:spPr>
          <a:xfrm rot="-5641867">
            <a:off x="2292883" y="991668"/>
            <a:ext cx="4561986" cy="3401713"/>
          </a:xfrm>
          <a:prstGeom prst="roundRect">
            <a:avLst>
              <a:gd fmla="val 0" name="adj"/>
            </a:avLst>
          </a:prstGeom>
          <a:solidFill>
            <a:srgbClr val="FFFFFF"/>
          </a:solidFill>
          <a:ln>
            <a:noFill/>
          </a:ln>
          <a:effectLst>
            <a:outerShdw blurRad="228600" rotWithShape="0" algn="tl" dir="5400000" dist="50800">
              <a:srgbClr val="000000">
                <a:alpha val="549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" name="Google Shape;251;p31"/>
          <p:cNvSpPr txBox="1"/>
          <p:nvPr/>
        </p:nvSpPr>
        <p:spPr>
          <a:xfrm rot="-315122">
            <a:off x="2874751" y="260893"/>
            <a:ext cx="3215098" cy="204740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7200">
                <a:latin typeface="Amatic SC"/>
                <a:ea typeface="Amatic SC"/>
                <a:cs typeface="Amatic SC"/>
                <a:sym typeface="Amatic SC"/>
              </a:rPr>
              <a:t>R</a:t>
            </a:r>
            <a:r>
              <a:rPr b="1" lang="en" sz="7200">
                <a:latin typeface="Amatic SC"/>
                <a:ea typeface="Amatic SC"/>
                <a:cs typeface="Amatic SC"/>
                <a:sym typeface="Amatic SC"/>
              </a:rPr>
              <a:t> </a:t>
            </a:r>
            <a:r>
              <a:rPr lang="en" sz="5500">
                <a:latin typeface="Amatic SC"/>
                <a:ea typeface="Amatic SC"/>
                <a:cs typeface="Amatic SC"/>
                <a:sym typeface="Amatic SC"/>
              </a:rPr>
              <a:t>is for </a:t>
            </a:r>
            <a:r>
              <a:rPr lang="en" sz="5500" u="sng">
                <a:latin typeface="Amatic SC"/>
                <a:ea typeface="Amatic SC"/>
                <a:cs typeface="Amatic SC"/>
                <a:sym typeface="Amatic SC"/>
              </a:rPr>
              <a:t>Recess</a:t>
            </a:r>
            <a:r>
              <a:rPr lang="en" sz="5500">
                <a:latin typeface="Amatic SC"/>
                <a:ea typeface="Amatic SC"/>
                <a:cs typeface="Amatic SC"/>
                <a:sym typeface="Amatic SC"/>
              </a:rPr>
              <a:t> </a:t>
            </a:r>
            <a:endParaRPr sz="5500" u="sng"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252" name="Google Shape;252;p31"/>
          <p:cNvSpPr txBox="1"/>
          <p:nvPr/>
        </p:nvSpPr>
        <p:spPr>
          <a:xfrm rot="-222478">
            <a:off x="3020302" y="1683253"/>
            <a:ext cx="3103397" cy="260556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Amatic SC"/>
              <a:buChar char="●"/>
            </a:pPr>
            <a:r>
              <a:rPr b="1" lang="en" sz="2400">
                <a:latin typeface="Amatic SC"/>
                <a:ea typeface="Amatic SC"/>
                <a:cs typeface="Amatic SC"/>
                <a:sym typeface="Amatic SC"/>
              </a:rPr>
              <a:t>School playground rules vs. park rules</a:t>
            </a:r>
            <a:endParaRPr b="1" sz="2400">
              <a:latin typeface="Amatic SC"/>
              <a:ea typeface="Amatic SC"/>
              <a:cs typeface="Amatic SC"/>
              <a:sym typeface="Amatic SC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Amatic SC"/>
              <a:buChar char="●"/>
            </a:pPr>
            <a:r>
              <a:rPr b="1" lang="en" sz="2400">
                <a:latin typeface="Amatic SC"/>
                <a:ea typeface="Amatic SC"/>
                <a:cs typeface="Amatic SC"/>
                <a:sym typeface="Amatic SC"/>
              </a:rPr>
              <a:t>Appropriate</a:t>
            </a:r>
            <a:r>
              <a:rPr b="1" lang="en" sz="2400">
                <a:latin typeface="Amatic SC"/>
                <a:ea typeface="Amatic SC"/>
                <a:cs typeface="Amatic SC"/>
                <a:sym typeface="Amatic SC"/>
              </a:rPr>
              <a:t> clothing for recess</a:t>
            </a:r>
            <a:endParaRPr b="1" sz="2400">
              <a:latin typeface="Amatic SC"/>
              <a:ea typeface="Amatic SC"/>
              <a:cs typeface="Amatic SC"/>
              <a:sym typeface="Amatic SC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Amatic SC"/>
              <a:buChar char="●"/>
            </a:pPr>
            <a:r>
              <a:rPr b="1" lang="en" sz="2400">
                <a:latin typeface="Amatic SC"/>
                <a:ea typeface="Amatic SC"/>
                <a:cs typeface="Amatic SC"/>
                <a:sym typeface="Amatic SC"/>
              </a:rPr>
              <a:t>Go Noodle (multiple Movement Breaks!)</a:t>
            </a:r>
            <a:endParaRPr b="1" sz="2400">
              <a:latin typeface="Amatic SC"/>
              <a:ea typeface="Amatic SC"/>
              <a:cs typeface="Amatic SC"/>
              <a:sym typeface="Amatic SC"/>
            </a:endParaRPr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Font typeface="Amatic SC"/>
              <a:buChar char="○"/>
            </a:pPr>
            <a:r>
              <a:rPr b="1" lang="en" sz="2400">
                <a:latin typeface="Amatic SC"/>
                <a:ea typeface="Amatic SC"/>
                <a:cs typeface="Amatic SC"/>
                <a:sym typeface="Amatic SC"/>
              </a:rPr>
              <a:t>We go outside daily. even in the winter!</a:t>
            </a:r>
            <a:endParaRPr b="1" sz="24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EFEFEF"/>
        </a:solidFill>
      </p:bgPr>
    </p:bg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7" name="Google Shape;257;p32"/>
          <p:cNvPicPr preferRelativeResize="0"/>
          <p:nvPr/>
        </p:nvPicPr>
        <p:blipFill rotWithShape="1">
          <a:blip r:embed="rId3">
            <a:alphaModFix/>
          </a:blip>
          <a:srcRect b="0" l="0" r="0" t="60663"/>
          <a:stretch/>
        </p:blipFill>
        <p:spPr>
          <a:xfrm>
            <a:off x="0" y="2574324"/>
            <a:ext cx="9143999" cy="2569200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p32"/>
          <p:cNvSpPr/>
          <p:nvPr/>
        </p:nvSpPr>
        <p:spPr>
          <a:xfrm>
            <a:off x="0" y="0"/>
            <a:ext cx="9144000" cy="2569200"/>
          </a:xfrm>
          <a:prstGeom prst="rect">
            <a:avLst/>
          </a:prstGeom>
          <a:solidFill>
            <a:srgbClr val="FADA8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59" name="Google Shape;259;p32"/>
          <p:cNvGrpSpPr/>
          <p:nvPr/>
        </p:nvGrpSpPr>
        <p:grpSpPr>
          <a:xfrm rot="-248076">
            <a:off x="2474018" y="930601"/>
            <a:ext cx="4196111" cy="3282308"/>
            <a:chOff x="2474075" y="1158675"/>
            <a:chExt cx="4196100" cy="3282300"/>
          </a:xfrm>
        </p:grpSpPr>
        <p:sp>
          <p:nvSpPr>
            <p:cNvPr id="260" name="Google Shape;260;p32"/>
            <p:cNvSpPr/>
            <p:nvPr/>
          </p:nvSpPr>
          <p:spPr>
            <a:xfrm>
              <a:off x="2474075" y="1158675"/>
              <a:ext cx="4196100" cy="3282300"/>
            </a:xfrm>
            <a:prstGeom prst="roundRect">
              <a:avLst>
                <a:gd fmla="val 0" name="adj"/>
              </a:avLst>
            </a:prstGeom>
            <a:solidFill>
              <a:srgbClr val="FFFFFF"/>
            </a:solidFill>
            <a:ln>
              <a:noFill/>
            </a:ln>
            <a:effectLst>
              <a:outerShdw blurRad="228600" rotWithShape="0" algn="tl" dir="5400000" dist="50800">
                <a:srgbClr val="000000">
                  <a:alpha val="549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descr="genie-austin-19988.jpg" id="261" name="Google Shape;261;p32"/>
            <p:cNvPicPr preferRelativeResize="0"/>
            <p:nvPr/>
          </p:nvPicPr>
          <p:blipFill rotWithShape="1">
            <a:blip r:embed="rId4">
              <a:alphaModFix/>
            </a:blip>
            <a:srcRect b="13639" l="-4" r="52151" t="13654"/>
            <a:stretch/>
          </p:blipFill>
          <p:spPr>
            <a:xfrm rot="-5400000">
              <a:off x="3392318" y="858600"/>
              <a:ext cx="2359367" cy="3584686"/>
            </a:xfrm>
            <a:prstGeom prst="rect">
              <a:avLst/>
            </a:prstGeom>
            <a:noFill/>
            <a:ln cap="flat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</p:pic>
      </p:grpSp>
      <p:sp>
        <p:nvSpPr>
          <p:cNvPr id="262" name="Google Shape;262;p32"/>
          <p:cNvSpPr txBox="1"/>
          <p:nvPr/>
        </p:nvSpPr>
        <p:spPr>
          <a:xfrm>
            <a:off x="3827050" y="1585625"/>
            <a:ext cx="2818800" cy="3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63" name="Google Shape;263;p32"/>
          <p:cNvGrpSpPr/>
          <p:nvPr/>
        </p:nvGrpSpPr>
        <p:grpSpPr>
          <a:xfrm rot="237397">
            <a:off x="2573228" y="930624"/>
            <a:ext cx="4196030" cy="3282245"/>
            <a:chOff x="2573090" y="1151826"/>
            <a:chExt cx="4196100" cy="3282300"/>
          </a:xfrm>
        </p:grpSpPr>
        <p:sp>
          <p:nvSpPr>
            <p:cNvPr id="264" name="Google Shape;264;p32"/>
            <p:cNvSpPr/>
            <p:nvPr/>
          </p:nvSpPr>
          <p:spPr>
            <a:xfrm>
              <a:off x="2573090" y="1151826"/>
              <a:ext cx="4196100" cy="3282300"/>
            </a:xfrm>
            <a:prstGeom prst="roundRect">
              <a:avLst>
                <a:gd fmla="val 0" name="adj"/>
              </a:avLst>
            </a:prstGeom>
            <a:solidFill>
              <a:srgbClr val="FFFFFF"/>
            </a:solidFill>
            <a:ln>
              <a:noFill/>
            </a:ln>
            <a:effectLst>
              <a:outerShdw blurRad="228600" rotWithShape="0" algn="tl" dir="5400000" dist="50800">
                <a:srgbClr val="000000">
                  <a:alpha val="549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5" name="Google Shape;265;p32"/>
            <p:cNvSpPr txBox="1"/>
            <p:nvPr/>
          </p:nvSpPr>
          <p:spPr>
            <a:xfrm rot="283">
              <a:off x="2915107" y="1481648"/>
              <a:ext cx="3644700" cy="83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7200">
                  <a:solidFill>
                    <a:srgbClr val="434343"/>
                  </a:solidFill>
                  <a:latin typeface="Amatic SC"/>
                  <a:ea typeface="Amatic SC"/>
                  <a:cs typeface="Amatic SC"/>
                  <a:sym typeface="Amatic SC"/>
                </a:rPr>
                <a:t>S</a:t>
              </a:r>
              <a:r>
                <a:rPr b="1" lang="en" sz="7200">
                  <a:solidFill>
                    <a:srgbClr val="434343"/>
                  </a:solidFill>
                  <a:latin typeface="Amatic SC"/>
                  <a:ea typeface="Amatic SC"/>
                  <a:cs typeface="Amatic SC"/>
                  <a:sym typeface="Amatic SC"/>
                </a:rPr>
                <a:t> </a:t>
              </a:r>
              <a:r>
                <a:rPr lang="en" sz="5500">
                  <a:solidFill>
                    <a:srgbClr val="434343"/>
                  </a:solidFill>
                  <a:latin typeface="Amatic SC"/>
                  <a:ea typeface="Amatic SC"/>
                  <a:cs typeface="Amatic SC"/>
                  <a:sym typeface="Amatic SC"/>
                </a:rPr>
                <a:t>is for</a:t>
              </a:r>
              <a:r>
                <a:rPr lang="en" sz="5500" u="sng">
                  <a:solidFill>
                    <a:srgbClr val="434343"/>
                  </a:solidFill>
                  <a:latin typeface="Amatic SC"/>
                  <a:ea typeface="Amatic SC"/>
                  <a:cs typeface="Amatic SC"/>
                  <a:sym typeface="Amatic SC"/>
                </a:rPr>
                <a:t> specials</a:t>
              </a:r>
              <a:r>
                <a:rPr b="1" lang="en" sz="7200" u="sng">
                  <a:solidFill>
                    <a:srgbClr val="434343"/>
                  </a:solidFill>
                  <a:latin typeface="Amatic SC"/>
                  <a:ea typeface="Amatic SC"/>
                  <a:cs typeface="Amatic SC"/>
                  <a:sym typeface="Amatic SC"/>
                </a:rPr>
                <a:t> </a:t>
              </a:r>
              <a:endParaRPr b="1" sz="7200" u="sng">
                <a:solidFill>
                  <a:srgbClr val="434343"/>
                </a:solidFill>
                <a:latin typeface="Amatic SC"/>
                <a:ea typeface="Amatic SC"/>
                <a:cs typeface="Amatic SC"/>
                <a:sym typeface="Amatic SC"/>
              </a:endParaRPr>
            </a:p>
          </p:txBody>
        </p:sp>
      </p:grpSp>
      <p:sp>
        <p:nvSpPr>
          <p:cNvPr id="266" name="Google Shape;266;p32"/>
          <p:cNvSpPr txBox="1"/>
          <p:nvPr/>
        </p:nvSpPr>
        <p:spPr>
          <a:xfrm rot="218550">
            <a:off x="2862595" y="2412869"/>
            <a:ext cx="3418806" cy="136956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SzPts val="2500"/>
              <a:buFont typeface="Amatic SC"/>
              <a:buChar char="●"/>
            </a:pPr>
            <a:r>
              <a:rPr b="1" lang="en" sz="2500">
                <a:latin typeface="Amatic SC"/>
                <a:ea typeface="Amatic SC"/>
                <a:cs typeface="Amatic SC"/>
                <a:sym typeface="Amatic SC"/>
              </a:rPr>
              <a:t>Not a daily rotation, but a 5 day rotation</a:t>
            </a:r>
            <a:endParaRPr b="1" sz="2500">
              <a:latin typeface="Amatic SC"/>
              <a:ea typeface="Amatic SC"/>
              <a:cs typeface="Amatic SC"/>
              <a:sym typeface="Amatic SC"/>
            </a:endParaRPr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SzPts val="2500"/>
              <a:buFont typeface="Amatic SC"/>
              <a:buChar char="●"/>
            </a:pPr>
            <a:r>
              <a:rPr b="1" lang="en" sz="2500">
                <a:latin typeface="Amatic SC"/>
                <a:ea typeface="Amatic SC"/>
                <a:cs typeface="Amatic SC"/>
                <a:sym typeface="Amatic SC"/>
              </a:rPr>
              <a:t>Science, P.E, technology, art, music</a:t>
            </a:r>
            <a:endParaRPr b="1" sz="2500">
              <a:latin typeface="Amatic SC"/>
              <a:ea typeface="Amatic SC"/>
              <a:cs typeface="Amatic SC"/>
              <a:sym typeface="Amatic SC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EFEFEF"/>
        </a:solidFill>
      </p:bgPr>
    </p:bg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1" name="Google Shape;271;p33"/>
          <p:cNvPicPr preferRelativeResize="0"/>
          <p:nvPr/>
        </p:nvPicPr>
        <p:blipFill rotWithShape="1">
          <a:blip r:embed="rId3">
            <a:alphaModFix/>
          </a:blip>
          <a:srcRect b="0" l="0" r="0" t="60663"/>
          <a:stretch/>
        </p:blipFill>
        <p:spPr>
          <a:xfrm>
            <a:off x="0" y="2574324"/>
            <a:ext cx="9143999" cy="2569200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p33"/>
          <p:cNvSpPr/>
          <p:nvPr/>
        </p:nvSpPr>
        <p:spPr>
          <a:xfrm>
            <a:off x="0" y="0"/>
            <a:ext cx="9144000" cy="2569200"/>
          </a:xfrm>
          <a:prstGeom prst="rect">
            <a:avLst/>
          </a:prstGeom>
          <a:solidFill>
            <a:srgbClr val="B7E1C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73" name="Google Shape;273;p33"/>
          <p:cNvGrpSpPr/>
          <p:nvPr/>
        </p:nvGrpSpPr>
        <p:grpSpPr>
          <a:xfrm rot="-240433">
            <a:off x="3095777" y="450378"/>
            <a:ext cx="3333083" cy="4374365"/>
            <a:chOff x="3090314" y="463310"/>
            <a:chExt cx="2963400" cy="4317900"/>
          </a:xfrm>
        </p:grpSpPr>
        <p:sp>
          <p:nvSpPr>
            <p:cNvPr id="274" name="Google Shape;274;p33"/>
            <p:cNvSpPr/>
            <p:nvPr/>
          </p:nvSpPr>
          <p:spPr>
            <a:xfrm rot="-5400000">
              <a:off x="2413064" y="1140560"/>
              <a:ext cx="4317900" cy="2963400"/>
            </a:xfrm>
            <a:prstGeom prst="roundRect">
              <a:avLst>
                <a:gd fmla="val 0" name="adj"/>
              </a:avLst>
            </a:prstGeom>
            <a:solidFill>
              <a:srgbClr val="FFFFFF"/>
            </a:solidFill>
            <a:ln>
              <a:noFill/>
            </a:ln>
            <a:effectLst>
              <a:outerShdw blurRad="228600" rotWithShape="0" algn="tl" dir="5400000" dist="50800">
                <a:srgbClr val="000000">
                  <a:alpha val="549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5" name="Google Shape;275;p33"/>
            <p:cNvSpPr txBox="1"/>
            <p:nvPr/>
          </p:nvSpPr>
          <p:spPr>
            <a:xfrm>
              <a:off x="3162583" y="869976"/>
              <a:ext cx="2818800" cy="150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7200">
                  <a:solidFill>
                    <a:srgbClr val="434343"/>
                  </a:solidFill>
                  <a:latin typeface="Amatic SC"/>
                  <a:ea typeface="Amatic SC"/>
                  <a:cs typeface="Amatic SC"/>
                  <a:sym typeface="Amatic SC"/>
                </a:rPr>
                <a:t>T</a:t>
              </a:r>
              <a:r>
                <a:rPr b="1" lang="en" sz="7200">
                  <a:solidFill>
                    <a:srgbClr val="434343"/>
                  </a:solidFill>
                  <a:latin typeface="Amatic SC"/>
                  <a:ea typeface="Amatic SC"/>
                  <a:cs typeface="Amatic SC"/>
                  <a:sym typeface="Amatic SC"/>
                </a:rPr>
                <a:t> </a:t>
              </a:r>
              <a:r>
                <a:rPr lang="en" sz="5500">
                  <a:solidFill>
                    <a:srgbClr val="434343"/>
                  </a:solidFill>
                  <a:latin typeface="Amatic SC"/>
                  <a:ea typeface="Amatic SC"/>
                  <a:cs typeface="Amatic SC"/>
                  <a:sym typeface="Amatic SC"/>
                </a:rPr>
                <a:t>is for </a:t>
              </a:r>
              <a:r>
                <a:rPr lang="en" sz="5500" u="sng">
                  <a:solidFill>
                    <a:srgbClr val="434343"/>
                  </a:solidFill>
                  <a:latin typeface="Amatic SC"/>
                  <a:ea typeface="Amatic SC"/>
                  <a:cs typeface="Amatic SC"/>
                  <a:sym typeface="Amatic SC"/>
                </a:rPr>
                <a:t>Technology</a:t>
              </a:r>
              <a:r>
                <a:rPr lang="en" sz="5500" u="sng">
                  <a:solidFill>
                    <a:srgbClr val="434343"/>
                  </a:solidFill>
                  <a:latin typeface="Amatic SC"/>
                  <a:ea typeface="Amatic SC"/>
                  <a:cs typeface="Amatic SC"/>
                  <a:sym typeface="Amatic SC"/>
                </a:rPr>
                <a:t> </a:t>
              </a:r>
              <a:endParaRPr sz="5500" u="sng">
                <a:solidFill>
                  <a:srgbClr val="434343"/>
                </a:solidFill>
                <a:latin typeface="Amatic SC"/>
                <a:ea typeface="Amatic SC"/>
                <a:cs typeface="Amatic SC"/>
                <a:sym typeface="Amatic SC"/>
              </a:endParaRPr>
            </a:p>
          </p:txBody>
        </p:sp>
      </p:grpSp>
      <p:sp>
        <p:nvSpPr>
          <p:cNvPr id="276" name="Google Shape;276;p33"/>
          <p:cNvSpPr txBox="1"/>
          <p:nvPr/>
        </p:nvSpPr>
        <p:spPr>
          <a:xfrm rot="-191118">
            <a:off x="3117927" y="2742734"/>
            <a:ext cx="3136846" cy="199237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Amatic SC"/>
              <a:buChar char="●"/>
            </a:pPr>
            <a:r>
              <a:rPr b="1" lang="en" sz="2400">
                <a:latin typeface="Amatic SC"/>
                <a:ea typeface="Amatic SC"/>
                <a:cs typeface="Amatic SC"/>
                <a:sym typeface="Amatic SC"/>
              </a:rPr>
              <a:t>Use technology daily in the classroom and can use it at home</a:t>
            </a:r>
            <a:endParaRPr b="1" sz="2400">
              <a:latin typeface="Amatic SC"/>
              <a:ea typeface="Amatic SC"/>
              <a:cs typeface="Amatic SC"/>
              <a:sym typeface="Amatic SC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Amatic SC"/>
              <a:buChar char="●"/>
            </a:pPr>
            <a:r>
              <a:rPr b="1" lang="en" sz="2400">
                <a:latin typeface="Amatic SC"/>
                <a:ea typeface="Amatic SC"/>
                <a:cs typeface="Amatic SC"/>
                <a:sym typeface="Amatic SC"/>
              </a:rPr>
              <a:t>Need a working set of headphones</a:t>
            </a:r>
            <a:endParaRPr b="1" sz="24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EFEFEF"/>
        </a:solidFill>
      </p:bgPr>
    </p:bg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1" name="Google Shape;281;p34"/>
          <p:cNvPicPr preferRelativeResize="0"/>
          <p:nvPr/>
        </p:nvPicPr>
        <p:blipFill rotWithShape="1">
          <a:blip r:embed="rId3">
            <a:alphaModFix/>
          </a:blip>
          <a:srcRect b="0" l="0" r="0" t="60663"/>
          <a:stretch/>
        </p:blipFill>
        <p:spPr>
          <a:xfrm>
            <a:off x="0" y="2574324"/>
            <a:ext cx="9143999" cy="2569200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p34"/>
          <p:cNvSpPr/>
          <p:nvPr/>
        </p:nvSpPr>
        <p:spPr>
          <a:xfrm>
            <a:off x="324650" y="1491300"/>
            <a:ext cx="9144000" cy="25692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3" name="Google Shape;283;p34"/>
          <p:cNvSpPr txBox="1"/>
          <p:nvPr/>
        </p:nvSpPr>
        <p:spPr>
          <a:xfrm>
            <a:off x="3827050" y="1585625"/>
            <a:ext cx="2818800" cy="3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4" name="Google Shape;284;p34"/>
          <p:cNvSpPr/>
          <p:nvPr/>
        </p:nvSpPr>
        <p:spPr>
          <a:xfrm rot="-248033">
            <a:off x="2283856" y="694812"/>
            <a:ext cx="4973138" cy="3756481"/>
          </a:xfrm>
          <a:prstGeom prst="roundRect">
            <a:avLst>
              <a:gd fmla="val 0" name="adj"/>
            </a:avLst>
          </a:prstGeom>
          <a:solidFill>
            <a:srgbClr val="FFFFFF"/>
          </a:solidFill>
          <a:ln>
            <a:noFill/>
          </a:ln>
          <a:effectLst>
            <a:outerShdw blurRad="228600" rotWithShape="0" algn="tl" dir="5400000" dist="50800">
              <a:srgbClr val="000000">
                <a:alpha val="549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5" name="Google Shape;285;p34"/>
          <p:cNvSpPr txBox="1"/>
          <p:nvPr/>
        </p:nvSpPr>
        <p:spPr>
          <a:xfrm rot="-337264">
            <a:off x="2354960" y="773165"/>
            <a:ext cx="4508479" cy="194647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7200">
                <a:latin typeface="Amatic SC"/>
                <a:ea typeface="Amatic SC"/>
                <a:cs typeface="Amatic SC"/>
                <a:sym typeface="Amatic SC"/>
              </a:rPr>
              <a:t>U</a:t>
            </a:r>
            <a:r>
              <a:rPr lang="en" sz="6000">
                <a:latin typeface="Amatic SC"/>
                <a:ea typeface="Amatic SC"/>
                <a:cs typeface="Amatic SC"/>
                <a:sym typeface="Amatic SC"/>
              </a:rPr>
              <a:t> </a:t>
            </a:r>
            <a:r>
              <a:rPr lang="en" sz="5500">
                <a:latin typeface="Amatic SC"/>
                <a:ea typeface="Amatic SC"/>
                <a:cs typeface="Amatic SC"/>
                <a:sym typeface="Amatic SC"/>
              </a:rPr>
              <a:t>is for </a:t>
            </a:r>
            <a:r>
              <a:rPr lang="en" sz="5500" u="sng">
                <a:latin typeface="Amatic SC"/>
                <a:ea typeface="Amatic SC"/>
                <a:cs typeface="Amatic SC"/>
                <a:sym typeface="Amatic SC"/>
              </a:rPr>
              <a:t>usernames &amp; passwords</a:t>
            </a:r>
            <a:r>
              <a:rPr lang="en" sz="5500">
                <a:latin typeface="Amatic SC"/>
                <a:ea typeface="Amatic SC"/>
                <a:cs typeface="Amatic SC"/>
                <a:sym typeface="Amatic SC"/>
              </a:rPr>
              <a:t> </a:t>
            </a:r>
            <a:endParaRPr sz="5500" u="sng"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286" name="Google Shape;286;p34"/>
          <p:cNvSpPr txBox="1"/>
          <p:nvPr/>
        </p:nvSpPr>
        <p:spPr>
          <a:xfrm rot="-218934">
            <a:off x="2559833" y="2776380"/>
            <a:ext cx="4949534" cy="150813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SzPts val="2600"/>
              <a:buFont typeface="Amatic SC"/>
              <a:buChar char="●"/>
            </a:pPr>
            <a:r>
              <a:rPr b="1" lang="en" sz="2600">
                <a:latin typeface="Amatic SC"/>
                <a:ea typeface="Amatic SC"/>
                <a:cs typeface="Amatic SC"/>
                <a:sym typeface="Amatic SC"/>
              </a:rPr>
              <a:t>The program we use will be iready</a:t>
            </a:r>
            <a:endParaRPr b="1" sz="2600">
              <a:latin typeface="Amatic SC"/>
              <a:ea typeface="Amatic SC"/>
              <a:cs typeface="Amatic SC"/>
              <a:sym typeface="Amatic SC"/>
            </a:endParaRPr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SzPts val="2600"/>
              <a:buFont typeface="Amatic SC"/>
              <a:buChar char="●"/>
            </a:pPr>
            <a:r>
              <a:rPr b="1" lang="en" sz="2600">
                <a:latin typeface="Amatic SC"/>
                <a:ea typeface="Amatic SC"/>
                <a:cs typeface="Amatic SC"/>
                <a:sym typeface="Amatic SC"/>
              </a:rPr>
              <a:t>Usernames and passwords will be coming home</a:t>
            </a:r>
            <a:endParaRPr b="1" sz="26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EFEFEF"/>
        </a:solidFill>
      </p:bgPr>
    </p:bg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1" name="Google Shape;291;p35"/>
          <p:cNvPicPr preferRelativeResize="0"/>
          <p:nvPr/>
        </p:nvPicPr>
        <p:blipFill rotWithShape="1">
          <a:blip r:embed="rId3">
            <a:alphaModFix/>
          </a:blip>
          <a:srcRect b="0" l="0" r="0" t="60663"/>
          <a:stretch/>
        </p:blipFill>
        <p:spPr>
          <a:xfrm>
            <a:off x="-311900" y="2375849"/>
            <a:ext cx="9143999" cy="2569200"/>
          </a:xfrm>
          <a:prstGeom prst="rect">
            <a:avLst/>
          </a:prstGeom>
          <a:noFill/>
          <a:ln>
            <a:noFill/>
          </a:ln>
        </p:spPr>
      </p:pic>
      <p:sp>
        <p:nvSpPr>
          <p:cNvPr id="292" name="Google Shape;292;p35"/>
          <p:cNvSpPr/>
          <p:nvPr/>
        </p:nvSpPr>
        <p:spPr>
          <a:xfrm>
            <a:off x="0" y="0"/>
            <a:ext cx="9144000" cy="2569200"/>
          </a:xfrm>
          <a:prstGeom prst="rect">
            <a:avLst/>
          </a:prstGeom>
          <a:solidFill>
            <a:srgbClr val="F4C7C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3" name="Google Shape;293;p35"/>
          <p:cNvSpPr txBox="1"/>
          <p:nvPr/>
        </p:nvSpPr>
        <p:spPr>
          <a:xfrm>
            <a:off x="3827050" y="1585625"/>
            <a:ext cx="2818800" cy="3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p35"/>
          <p:cNvSpPr/>
          <p:nvPr/>
        </p:nvSpPr>
        <p:spPr>
          <a:xfrm rot="-5641810">
            <a:off x="2473882" y="1079929"/>
            <a:ext cx="4195976" cy="2963223"/>
          </a:xfrm>
          <a:prstGeom prst="roundRect">
            <a:avLst>
              <a:gd fmla="val 0" name="adj"/>
            </a:avLst>
          </a:prstGeom>
          <a:solidFill>
            <a:srgbClr val="FFFFFF"/>
          </a:solidFill>
          <a:ln>
            <a:noFill/>
          </a:ln>
          <a:effectLst>
            <a:outerShdw blurRad="228600" rotWithShape="0" algn="tl" dir="5400000" dist="50800">
              <a:srgbClr val="000000">
                <a:alpha val="549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5" name="Google Shape;295;p35"/>
          <p:cNvSpPr txBox="1"/>
          <p:nvPr/>
        </p:nvSpPr>
        <p:spPr>
          <a:xfrm rot="-315095">
            <a:off x="3265151" y="702735"/>
            <a:ext cx="2667999" cy="370198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7200">
                <a:latin typeface="Amatic SC"/>
                <a:ea typeface="Amatic SC"/>
                <a:cs typeface="Amatic SC"/>
                <a:sym typeface="Amatic SC"/>
              </a:rPr>
              <a:t>V </a:t>
            </a:r>
            <a:r>
              <a:rPr b="1" lang="en" sz="7200">
                <a:latin typeface="Amatic SC"/>
                <a:ea typeface="Amatic SC"/>
                <a:cs typeface="Amatic SC"/>
                <a:sym typeface="Amatic SC"/>
              </a:rPr>
              <a:t> </a:t>
            </a:r>
            <a:r>
              <a:rPr lang="en" sz="5500">
                <a:latin typeface="Amatic SC"/>
                <a:ea typeface="Amatic SC"/>
                <a:cs typeface="Amatic SC"/>
                <a:sym typeface="Amatic SC"/>
              </a:rPr>
              <a:t>is for </a:t>
            </a:r>
            <a:r>
              <a:rPr lang="en" sz="5500" u="sng">
                <a:latin typeface="Amatic SC"/>
                <a:ea typeface="Amatic SC"/>
                <a:cs typeface="Amatic SC"/>
                <a:sym typeface="Amatic SC"/>
              </a:rPr>
              <a:t>voice levels</a:t>
            </a:r>
            <a:endParaRPr sz="5500" u="sng"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296" name="Google Shape;296;p35"/>
          <p:cNvSpPr txBox="1"/>
          <p:nvPr/>
        </p:nvSpPr>
        <p:spPr>
          <a:xfrm rot="-222178">
            <a:off x="3238407" y="3123411"/>
            <a:ext cx="2819587" cy="130592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SzPts val="2600"/>
              <a:buFont typeface="Amatic SC"/>
              <a:buChar char="●"/>
            </a:pPr>
            <a:r>
              <a:rPr b="1" lang="en" sz="2600">
                <a:latin typeface="Amatic SC"/>
                <a:ea typeface="Amatic SC"/>
                <a:cs typeface="Amatic SC"/>
                <a:sym typeface="Amatic SC"/>
              </a:rPr>
              <a:t>Schoolwide voicelevels</a:t>
            </a:r>
            <a:endParaRPr b="1" sz="26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EFEFEF"/>
        </a:solidFill>
      </p:bgPr>
    </p:bg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1" name="Google Shape;301;p36"/>
          <p:cNvPicPr preferRelativeResize="0"/>
          <p:nvPr/>
        </p:nvPicPr>
        <p:blipFill rotWithShape="1">
          <a:blip r:embed="rId3">
            <a:alphaModFix/>
          </a:blip>
          <a:srcRect b="0" l="0" r="0" t="60663"/>
          <a:stretch/>
        </p:blipFill>
        <p:spPr>
          <a:xfrm>
            <a:off x="0" y="2574324"/>
            <a:ext cx="9143999" cy="2569200"/>
          </a:xfrm>
          <a:prstGeom prst="rect">
            <a:avLst/>
          </a:prstGeom>
          <a:noFill/>
          <a:ln>
            <a:noFill/>
          </a:ln>
        </p:spPr>
      </p:pic>
      <p:sp>
        <p:nvSpPr>
          <p:cNvPr id="302" name="Google Shape;302;p36"/>
          <p:cNvSpPr/>
          <p:nvPr/>
        </p:nvSpPr>
        <p:spPr>
          <a:xfrm>
            <a:off x="0" y="0"/>
            <a:ext cx="9144000" cy="2569200"/>
          </a:xfrm>
          <a:prstGeom prst="rect">
            <a:avLst/>
          </a:prstGeom>
          <a:solidFill>
            <a:srgbClr val="C6DAF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3" name="Google Shape;303;p36"/>
          <p:cNvSpPr/>
          <p:nvPr/>
        </p:nvSpPr>
        <p:spPr>
          <a:xfrm rot="-253875">
            <a:off x="2473986" y="1079912"/>
            <a:ext cx="4196137" cy="2963381"/>
          </a:xfrm>
          <a:prstGeom prst="roundRect">
            <a:avLst>
              <a:gd fmla="val 0" name="adj"/>
            </a:avLst>
          </a:prstGeom>
          <a:solidFill>
            <a:srgbClr val="FFFFFF"/>
          </a:solidFill>
          <a:ln>
            <a:noFill/>
          </a:ln>
          <a:effectLst>
            <a:outerShdw blurRad="228600" rotWithShape="0" algn="tl" dir="5400000" dist="50800">
              <a:srgbClr val="000000">
                <a:alpha val="549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4" name="Google Shape;304;p36"/>
          <p:cNvSpPr txBox="1"/>
          <p:nvPr/>
        </p:nvSpPr>
        <p:spPr>
          <a:xfrm>
            <a:off x="3827050" y="1585625"/>
            <a:ext cx="2818800" cy="3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5" name="Google Shape;305;p36"/>
          <p:cNvSpPr/>
          <p:nvPr/>
        </p:nvSpPr>
        <p:spPr>
          <a:xfrm rot="240484">
            <a:off x="2481270" y="883096"/>
            <a:ext cx="4231950" cy="3171857"/>
          </a:xfrm>
          <a:prstGeom prst="roundRect">
            <a:avLst>
              <a:gd fmla="val 0" name="adj"/>
            </a:avLst>
          </a:prstGeom>
          <a:solidFill>
            <a:srgbClr val="FFFFFF"/>
          </a:solidFill>
          <a:ln>
            <a:noFill/>
          </a:ln>
          <a:effectLst>
            <a:outerShdw blurRad="228600" rotWithShape="0" algn="tl" dir="5400000" dist="50800">
              <a:srgbClr val="000000">
                <a:alpha val="549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6" name="Google Shape;306;p36"/>
          <p:cNvSpPr txBox="1"/>
          <p:nvPr/>
        </p:nvSpPr>
        <p:spPr>
          <a:xfrm rot="240578">
            <a:off x="2686665" y="1876299"/>
            <a:ext cx="3771231" cy="139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rgbClr val="434343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307" name="Google Shape;307;p36"/>
          <p:cNvSpPr txBox="1"/>
          <p:nvPr/>
        </p:nvSpPr>
        <p:spPr>
          <a:xfrm rot="240578">
            <a:off x="2783084" y="1482670"/>
            <a:ext cx="3771231" cy="534717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7200">
                <a:latin typeface="Amatic SC"/>
                <a:ea typeface="Amatic SC"/>
                <a:cs typeface="Amatic SC"/>
                <a:sym typeface="Amatic SC"/>
              </a:rPr>
              <a:t>W</a:t>
            </a:r>
            <a:r>
              <a:rPr lang="en" sz="7200">
                <a:latin typeface="Amatic SC"/>
                <a:ea typeface="Amatic SC"/>
                <a:cs typeface="Amatic SC"/>
                <a:sym typeface="Amatic SC"/>
              </a:rPr>
              <a:t> </a:t>
            </a:r>
            <a:r>
              <a:rPr lang="en" sz="5500">
                <a:latin typeface="Amatic SC"/>
                <a:ea typeface="Amatic SC"/>
                <a:cs typeface="Amatic SC"/>
                <a:sym typeface="Amatic SC"/>
              </a:rPr>
              <a:t>is for </a:t>
            </a:r>
            <a:r>
              <a:rPr lang="en" sz="5500" u="sng">
                <a:latin typeface="Amatic SC"/>
                <a:ea typeface="Amatic SC"/>
                <a:cs typeface="Amatic SC"/>
                <a:sym typeface="Amatic SC"/>
              </a:rPr>
              <a:t>word of the day</a:t>
            </a:r>
            <a:endParaRPr sz="5500" u="sng"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308" name="Google Shape;308;p36"/>
          <p:cNvSpPr txBox="1"/>
          <p:nvPr/>
        </p:nvSpPr>
        <p:spPr>
          <a:xfrm rot="295431">
            <a:off x="2745573" y="2546347"/>
            <a:ext cx="3439292" cy="1258044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Amatic SC"/>
              <a:buChar char="●"/>
            </a:pPr>
            <a:r>
              <a:rPr b="1" lang="en" sz="2400">
                <a:latin typeface="Amatic SC"/>
                <a:ea typeface="Amatic SC"/>
                <a:cs typeface="Amatic SC"/>
                <a:sym typeface="Amatic SC"/>
              </a:rPr>
              <a:t>30 Kindergarten sight words</a:t>
            </a:r>
            <a:endParaRPr b="1" sz="24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EFEFEF"/>
        </a:solidFill>
      </p:bgPr>
    </p:bg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3" name="Google Shape;313;p37"/>
          <p:cNvPicPr preferRelativeResize="0"/>
          <p:nvPr/>
        </p:nvPicPr>
        <p:blipFill rotWithShape="1">
          <a:blip r:embed="rId3">
            <a:alphaModFix/>
          </a:blip>
          <a:srcRect b="0" l="0" r="0" t="60663"/>
          <a:stretch/>
        </p:blipFill>
        <p:spPr>
          <a:xfrm>
            <a:off x="0" y="2574324"/>
            <a:ext cx="9143999" cy="2569200"/>
          </a:xfrm>
          <a:prstGeom prst="rect">
            <a:avLst/>
          </a:prstGeom>
          <a:noFill/>
          <a:ln>
            <a:noFill/>
          </a:ln>
        </p:spPr>
      </p:pic>
      <p:sp>
        <p:nvSpPr>
          <p:cNvPr id="314" name="Google Shape;314;p37"/>
          <p:cNvSpPr/>
          <p:nvPr/>
        </p:nvSpPr>
        <p:spPr>
          <a:xfrm>
            <a:off x="0" y="0"/>
            <a:ext cx="9144000" cy="2569200"/>
          </a:xfrm>
          <a:prstGeom prst="rect">
            <a:avLst/>
          </a:prstGeom>
          <a:solidFill>
            <a:srgbClr val="FADA8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5" name="Google Shape;315;p37"/>
          <p:cNvSpPr txBox="1"/>
          <p:nvPr/>
        </p:nvSpPr>
        <p:spPr>
          <a:xfrm>
            <a:off x="3827050" y="1585625"/>
            <a:ext cx="2818800" cy="3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6" name="Google Shape;316;p37"/>
          <p:cNvSpPr/>
          <p:nvPr/>
        </p:nvSpPr>
        <p:spPr>
          <a:xfrm rot="-5639534">
            <a:off x="2281999" y="855779"/>
            <a:ext cx="4537410" cy="3321542"/>
          </a:xfrm>
          <a:prstGeom prst="roundRect">
            <a:avLst>
              <a:gd fmla="val 0" name="adj"/>
            </a:avLst>
          </a:prstGeom>
          <a:solidFill>
            <a:srgbClr val="FFFFFF"/>
          </a:solidFill>
          <a:ln>
            <a:noFill/>
          </a:ln>
          <a:effectLst>
            <a:outerShdw blurRad="228600" rotWithShape="0" algn="tl" dir="5400000" dist="50800">
              <a:srgbClr val="000000">
                <a:alpha val="549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7" name="Google Shape;317;p37"/>
          <p:cNvSpPr txBox="1"/>
          <p:nvPr/>
        </p:nvSpPr>
        <p:spPr>
          <a:xfrm rot="-239480">
            <a:off x="3287124" y="4065883"/>
            <a:ext cx="2818737" cy="557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18" name="Google Shape;318;p37"/>
          <p:cNvSpPr txBox="1"/>
          <p:nvPr/>
        </p:nvSpPr>
        <p:spPr>
          <a:xfrm rot="-290435">
            <a:off x="2727978" y="463269"/>
            <a:ext cx="3320543" cy="177544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7000">
                <a:latin typeface="Amatic SC"/>
                <a:ea typeface="Amatic SC"/>
                <a:cs typeface="Amatic SC"/>
                <a:sym typeface="Amatic SC"/>
              </a:rPr>
              <a:t>X</a:t>
            </a:r>
            <a:r>
              <a:rPr lang="en" sz="5000">
                <a:latin typeface="Amatic SC"/>
                <a:ea typeface="Amatic SC"/>
                <a:cs typeface="Amatic SC"/>
                <a:sym typeface="Amatic SC"/>
              </a:rPr>
              <a:t> </a:t>
            </a:r>
            <a:r>
              <a:rPr lang="en" sz="5500">
                <a:latin typeface="Amatic SC"/>
                <a:ea typeface="Amatic SC"/>
                <a:cs typeface="Amatic SC"/>
                <a:sym typeface="Amatic SC"/>
              </a:rPr>
              <a:t>is for e</a:t>
            </a:r>
            <a:r>
              <a:rPr b="1" lang="en" sz="6000" u="sng">
                <a:latin typeface="Amatic SC"/>
                <a:ea typeface="Amatic SC"/>
                <a:cs typeface="Amatic SC"/>
                <a:sym typeface="Amatic SC"/>
              </a:rPr>
              <a:t>X</a:t>
            </a:r>
            <a:r>
              <a:rPr lang="en" sz="5500" u="sng">
                <a:latin typeface="Amatic SC"/>
                <a:ea typeface="Amatic SC"/>
                <a:cs typeface="Amatic SC"/>
                <a:sym typeface="Amatic SC"/>
              </a:rPr>
              <a:t>cited</a:t>
            </a:r>
            <a:r>
              <a:rPr lang="en" sz="4500">
                <a:latin typeface="Amatic SC"/>
                <a:ea typeface="Amatic SC"/>
                <a:cs typeface="Amatic SC"/>
                <a:sym typeface="Amatic SC"/>
              </a:rPr>
              <a:t> </a:t>
            </a:r>
            <a:endParaRPr sz="45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Amatic SC"/>
              <a:ea typeface="Amatic SC"/>
              <a:cs typeface="Amatic SC"/>
              <a:sym typeface="Amatic SC"/>
            </a:endParaRPr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SzPts val="2600"/>
              <a:buFont typeface="Amatic SC"/>
              <a:buChar char="●"/>
            </a:pPr>
            <a:r>
              <a:rPr b="1" lang="en" sz="2600">
                <a:latin typeface="Amatic SC"/>
                <a:ea typeface="Amatic SC"/>
                <a:cs typeface="Amatic SC"/>
                <a:sym typeface="Amatic SC"/>
              </a:rPr>
              <a:t>We are excited and looking forward to working with your child this year</a:t>
            </a:r>
            <a:r>
              <a:rPr b="1" lang="en" sz="2600">
                <a:latin typeface="Amatic SC"/>
                <a:ea typeface="Amatic SC"/>
                <a:cs typeface="Amatic SC"/>
                <a:sym typeface="Amatic SC"/>
              </a:rPr>
              <a:t> </a:t>
            </a:r>
            <a:endParaRPr b="1" sz="26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latin typeface="Amatic SC"/>
              <a:ea typeface="Amatic SC"/>
              <a:cs typeface="Amatic SC"/>
              <a:sym typeface="Amatic SC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EFEFEF"/>
        </a:solidFill>
      </p:bgPr>
    </p:bg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3" name="Google Shape;323;p38"/>
          <p:cNvPicPr preferRelativeResize="0"/>
          <p:nvPr/>
        </p:nvPicPr>
        <p:blipFill rotWithShape="1">
          <a:blip r:embed="rId3">
            <a:alphaModFix/>
          </a:blip>
          <a:srcRect b="0" l="0" r="0" t="60663"/>
          <a:stretch/>
        </p:blipFill>
        <p:spPr>
          <a:xfrm>
            <a:off x="0" y="2574324"/>
            <a:ext cx="9143999" cy="2569200"/>
          </a:xfrm>
          <a:prstGeom prst="rect">
            <a:avLst/>
          </a:prstGeom>
          <a:noFill/>
          <a:ln>
            <a:noFill/>
          </a:ln>
        </p:spPr>
      </p:pic>
      <p:sp>
        <p:nvSpPr>
          <p:cNvPr id="324" name="Google Shape;324;p38"/>
          <p:cNvSpPr/>
          <p:nvPr/>
        </p:nvSpPr>
        <p:spPr>
          <a:xfrm>
            <a:off x="0" y="0"/>
            <a:ext cx="9144000" cy="2569200"/>
          </a:xfrm>
          <a:prstGeom prst="rect">
            <a:avLst/>
          </a:prstGeom>
          <a:solidFill>
            <a:srgbClr val="B7E1C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25" name="Google Shape;325;p38"/>
          <p:cNvGrpSpPr/>
          <p:nvPr/>
        </p:nvGrpSpPr>
        <p:grpSpPr>
          <a:xfrm rot="-240433">
            <a:off x="3095777" y="450378"/>
            <a:ext cx="3333083" cy="4374365"/>
            <a:chOff x="3090314" y="463310"/>
            <a:chExt cx="2963400" cy="4317900"/>
          </a:xfrm>
        </p:grpSpPr>
        <p:sp>
          <p:nvSpPr>
            <p:cNvPr id="326" name="Google Shape;326;p38"/>
            <p:cNvSpPr/>
            <p:nvPr/>
          </p:nvSpPr>
          <p:spPr>
            <a:xfrm rot="-5400000">
              <a:off x="2413064" y="1140560"/>
              <a:ext cx="4317900" cy="2963400"/>
            </a:xfrm>
            <a:prstGeom prst="roundRect">
              <a:avLst>
                <a:gd fmla="val 0" name="adj"/>
              </a:avLst>
            </a:prstGeom>
            <a:solidFill>
              <a:srgbClr val="FFFFFF"/>
            </a:solidFill>
            <a:ln>
              <a:noFill/>
            </a:ln>
            <a:effectLst>
              <a:outerShdw blurRad="228600" rotWithShape="0" algn="tl" dir="5400000" dist="50800">
                <a:srgbClr val="000000">
                  <a:alpha val="549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7" name="Google Shape;327;p38"/>
            <p:cNvSpPr txBox="1"/>
            <p:nvPr/>
          </p:nvSpPr>
          <p:spPr>
            <a:xfrm>
              <a:off x="3159701" y="715437"/>
              <a:ext cx="2818800" cy="150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7200">
                  <a:solidFill>
                    <a:srgbClr val="434343"/>
                  </a:solidFill>
                  <a:latin typeface="Amatic SC"/>
                  <a:ea typeface="Amatic SC"/>
                  <a:cs typeface="Amatic SC"/>
                  <a:sym typeface="Amatic SC"/>
                </a:rPr>
                <a:t>Y</a:t>
              </a:r>
              <a:r>
                <a:rPr b="1" lang="en" sz="7200">
                  <a:solidFill>
                    <a:srgbClr val="434343"/>
                  </a:solidFill>
                  <a:latin typeface="Amatic SC"/>
                  <a:ea typeface="Amatic SC"/>
                  <a:cs typeface="Amatic SC"/>
                  <a:sym typeface="Amatic SC"/>
                </a:rPr>
                <a:t> </a:t>
              </a:r>
              <a:r>
                <a:rPr lang="en" sz="5500">
                  <a:solidFill>
                    <a:srgbClr val="434343"/>
                  </a:solidFill>
                  <a:latin typeface="Amatic SC"/>
                  <a:ea typeface="Amatic SC"/>
                  <a:cs typeface="Amatic SC"/>
                  <a:sym typeface="Amatic SC"/>
                </a:rPr>
                <a:t>is for </a:t>
              </a:r>
              <a:r>
                <a:rPr lang="en" sz="5500" u="sng">
                  <a:solidFill>
                    <a:srgbClr val="434343"/>
                  </a:solidFill>
                  <a:latin typeface="Amatic SC"/>
                  <a:ea typeface="Amatic SC"/>
                  <a:cs typeface="Amatic SC"/>
                  <a:sym typeface="Amatic SC"/>
                </a:rPr>
                <a:t>You</a:t>
              </a:r>
              <a:r>
                <a:rPr lang="en" sz="5500" u="sng">
                  <a:solidFill>
                    <a:srgbClr val="434343"/>
                  </a:solidFill>
                  <a:latin typeface="Amatic SC"/>
                  <a:ea typeface="Amatic SC"/>
                  <a:cs typeface="Amatic SC"/>
                  <a:sym typeface="Amatic SC"/>
                </a:rPr>
                <a:t> </a:t>
              </a:r>
              <a:endParaRPr sz="5500" u="sng">
                <a:solidFill>
                  <a:srgbClr val="434343"/>
                </a:solidFill>
                <a:latin typeface="Amatic SC"/>
                <a:ea typeface="Amatic SC"/>
                <a:cs typeface="Amatic SC"/>
                <a:sym typeface="Amatic SC"/>
              </a:endParaRPr>
            </a:p>
          </p:txBody>
        </p:sp>
      </p:grpSp>
      <p:sp>
        <p:nvSpPr>
          <p:cNvPr id="328" name="Google Shape;328;p38"/>
          <p:cNvSpPr txBox="1"/>
          <p:nvPr/>
        </p:nvSpPr>
        <p:spPr>
          <a:xfrm rot="-191159">
            <a:off x="3402372" y="2654681"/>
            <a:ext cx="2947255" cy="199237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SzPts val="2600"/>
              <a:buFont typeface="Amatic SC"/>
              <a:buChar char="●"/>
            </a:pPr>
            <a:r>
              <a:rPr b="1" lang="en" sz="2600">
                <a:latin typeface="Amatic SC"/>
                <a:ea typeface="Amatic SC"/>
                <a:cs typeface="Amatic SC"/>
                <a:sym typeface="Amatic SC"/>
              </a:rPr>
              <a:t>You are your child’s teacher for life!!</a:t>
            </a:r>
            <a:endParaRPr b="1" sz="2600">
              <a:latin typeface="Amatic SC"/>
              <a:ea typeface="Amatic SC"/>
              <a:cs typeface="Amatic SC"/>
              <a:sym typeface="Amatic SC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EFEFEF"/>
        </a:solidFill>
      </p:bgPr>
    </p:bg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3" name="Google Shape;333;p39"/>
          <p:cNvPicPr preferRelativeResize="0"/>
          <p:nvPr/>
        </p:nvPicPr>
        <p:blipFill rotWithShape="1">
          <a:blip r:embed="rId3">
            <a:alphaModFix/>
          </a:blip>
          <a:srcRect b="0" l="0" r="0" t="60663"/>
          <a:stretch/>
        </p:blipFill>
        <p:spPr>
          <a:xfrm>
            <a:off x="-365225" y="1783024"/>
            <a:ext cx="9143999" cy="2569200"/>
          </a:xfrm>
          <a:prstGeom prst="rect">
            <a:avLst/>
          </a:prstGeom>
          <a:noFill/>
          <a:ln>
            <a:noFill/>
          </a:ln>
        </p:spPr>
      </p:pic>
      <p:sp>
        <p:nvSpPr>
          <p:cNvPr id="334" name="Google Shape;334;p39"/>
          <p:cNvSpPr/>
          <p:nvPr/>
        </p:nvSpPr>
        <p:spPr>
          <a:xfrm>
            <a:off x="0" y="0"/>
            <a:ext cx="9144000" cy="2569200"/>
          </a:xfrm>
          <a:prstGeom prst="rect">
            <a:avLst/>
          </a:prstGeom>
          <a:solidFill>
            <a:srgbClr val="F4C7C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5" name="Google Shape;335;p39"/>
          <p:cNvSpPr txBox="1"/>
          <p:nvPr/>
        </p:nvSpPr>
        <p:spPr>
          <a:xfrm>
            <a:off x="3827050" y="1585625"/>
            <a:ext cx="2818800" cy="3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6" name="Google Shape;336;p39"/>
          <p:cNvSpPr/>
          <p:nvPr/>
        </p:nvSpPr>
        <p:spPr>
          <a:xfrm rot="-5641867">
            <a:off x="2292883" y="991668"/>
            <a:ext cx="4561986" cy="3401713"/>
          </a:xfrm>
          <a:prstGeom prst="roundRect">
            <a:avLst>
              <a:gd fmla="val 0" name="adj"/>
            </a:avLst>
          </a:prstGeom>
          <a:solidFill>
            <a:srgbClr val="FFFFFF"/>
          </a:solidFill>
          <a:ln>
            <a:noFill/>
          </a:ln>
          <a:effectLst>
            <a:outerShdw blurRad="228600" rotWithShape="0" algn="tl" dir="5400000" dist="50800">
              <a:srgbClr val="000000">
                <a:alpha val="549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7" name="Google Shape;337;p39"/>
          <p:cNvSpPr txBox="1"/>
          <p:nvPr/>
        </p:nvSpPr>
        <p:spPr>
          <a:xfrm rot="-315122">
            <a:off x="2964451" y="1182368"/>
            <a:ext cx="3215098" cy="204740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600">
                <a:latin typeface="Amatic SC"/>
                <a:ea typeface="Amatic SC"/>
                <a:cs typeface="Amatic SC"/>
                <a:sym typeface="Amatic SC"/>
              </a:rPr>
              <a:t>Z </a:t>
            </a:r>
            <a:r>
              <a:rPr lang="en" sz="9600">
                <a:latin typeface="Amatic SC"/>
                <a:ea typeface="Amatic SC"/>
                <a:cs typeface="Amatic SC"/>
                <a:sym typeface="Amatic SC"/>
              </a:rPr>
              <a:t>is for </a:t>
            </a:r>
            <a:r>
              <a:rPr lang="en" sz="9600" u="sng">
                <a:latin typeface="Amatic SC"/>
                <a:ea typeface="Amatic SC"/>
                <a:cs typeface="Amatic SC"/>
                <a:sym typeface="Amatic SC"/>
              </a:rPr>
              <a:t>z end!</a:t>
            </a:r>
            <a:endParaRPr sz="9600" u="sng"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338" name="Google Shape;338;p39"/>
          <p:cNvSpPr txBox="1"/>
          <p:nvPr/>
        </p:nvSpPr>
        <p:spPr>
          <a:xfrm>
            <a:off x="3189775" y="4281350"/>
            <a:ext cx="3175500" cy="52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Amatic SC"/>
                <a:ea typeface="Amatic SC"/>
                <a:cs typeface="Amatic SC"/>
                <a:sym typeface="Amatic SC"/>
              </a:rPr>
              <a:t>Thank you for coming! </a:t>
            </a:r>
            <a:endParaRPr sz="3000">
              <a:latin typeface="Amatic SC"/>
              <a:ea typeface="Amatic SC"/>
              <a:cs typeface="Amatic SC"/>
              <a:sym typeface="Amatic SC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