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notesMasterIdLst>
    <p:notesMasterId r:id="rId85"/>
  </p:notesMasterIdLst>
  <p:handoutMasterIdLst>
    <p:handoutMasterId r:id="rId86"/>
  </p:handoutMasterIdLst>
  <p:sldIdLst>
    <p:sldId id="256" r:id="rId3"/>
    <p:sldId id="281" r:id="rId4"/>
    <p:sldId id="280" r:id="rId5"/>
    <p:sldId id="307" r:id="rId6"/>
    <p:sldId id="310" r:id="rId7"/>
    <p:sldId id="314" r:id="rId8"/>
    <p:sldId id="311" r:id="rId9"/>
    <p:sldId id="315" r:id="rId10"/>
    <p:sldId id="316" r:id="rId11"/>
    <p:sldId id="313" r:id="rId12"/>
    <p:sldId id="312" r:id="rId13"/>
    <p:sldId id="306" r:id="rId14"/>
    <p:sldId id="320" r:id="rId15"/>
    <p:sldId id="321" r:id="rId16"/>
    <p:sldId id="322" r:id="rId17"/>
    <p:sldId id="318" r:id="rId18"/>
    <p:sldId id="319" r:id="rId19"/>
    <p:sldId id="368" r:id="rId20"/>
    <p:sldId id="323" r:id="rId21"/>
    <p:sldId id="324" r:id="rId22"/>
    <p:sldId id="325" r:id="rId23"/>
    <p:sldId id="326" r:id="rId24"/>
    <p:sldId id="330" r:id="rId25"/>
    <p:sldId id="355" r:id="rId26"/>
    <p:sldId id="362" r:id="rId27"/>
    <p:sldId id="356" r:id="rId28"/>
    <p:sldId id="357" r:id="rId29"/>
    <p:sldId id="358" r:id="rId30"/>
    <p:sldId id="359" r:id="rId31"/>
    <p:sldId id="360" r:id="rId32"/>
    <p:sldId id="361" r:id="rId33"/>
    <p:sldId id="327" r:id="rId34"/>
    <p:sldId id="328" r:id="rId35"/>
    <p:sldId id="329" r:id="rId36"/>
    <p:sldId id="331" r:id="rId37"/>
    <p:sldId id="332" r:id="rId38"/>
    <p:sldId id="340" r:id="rId39"/>
    <p:sldId id="339" r:id="rId40"/>
    <p:sldId id="333" r:id="rId41"/>
    <p:sldId id="341" r:id="rId42"/>
    <p:sldId id="334" r:id="rId43"/>
    <p:sldId id="335" r:id="rId44"/>
    <p:sldId id="336" r:id="rId45"/>
    <p:sldId id="337" r:id="rId46"/>
    <p:sldId id="342" r:id="rId47"/>
    <p:sldId id="338" r:id="rId48"/>
    <p:sldId id="350" r:id="rId49"/>
    <p:sldId id="367" r:id="rId50"/>
    <p:sldId id="363" r:id="rId51"/>
    <p:sldId id="351" r:id="rId52"/>
    <p:sldId id="352" r:id="rId53"/>
    <p:sldId id="353" r:id="rId54"/>
    <p:sldId id="365" r:id="rId55"/>
    <p:sldId id="364" r:id="rId56"/>
    <p:sldId id="366" r:id="rId57"/>
    <p:sldId id="354" r:id="rId58"/>
    <p:sldId id="317" r:id="rId59"/>
    <p:sldId id="282" r:id="rId60"/>
    <p:sldId id="348" r:id="rId61"/>
    <p:sldId id="287" r:id="rId62"/>
    <p:sldId id="288" r:id="rId63"/>
    <p:sldId id="289" r:id="rId64"/>
    <p:sldId id="290" r:id="rId65"/>
    <p:sldId id="291" r:id="rId66"/>
    <p:sldId id="293" r:id="rId67"/>
    <p:sldId id="294" r:id="rId68"/>
    <p:sldId id="295" r:id="rId69"/>
    <p:sldId id="296" r:id="rId70"/>
    <p:sldId id="298" r:id="rId71"/>
    <p:sldId id="299" r:id="rId72"/>
    <p:sldId id="300" r:id="rId73"/>
    <p:sldId id="301" r:id="rId74"/>
    <p:sldId id="302" r:id="rId75"/>
    <p:sldId id="303" r:id="rId76"/>
    <p:sldId id="304" r:id="rId77"/>
    <p:sldId id="305" r:id="rId78"/>
    <p:sldId id="345" r:id="rId79"/>
    <p:sldId id="343" r:id="rId80"/>
    <p:sldId id="344" r:id="rId81"/>
    <p:sldId id="347" r:id="rId82"/>
    <p:sldId id="346" r:id="rId83"/>
    <p:sldId id="279" r:id="rId84"/>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E7E5E5"/>
    <a:srgbClr val="E5E3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0" autoAdjust="0"/>
    <p:restoredTop sz="94604" autoAdjust="0"/>
  </p:normalViewPr>
  <p:slideViewPr>
    <p:cSldViewPr>
      <p:cViewPr varScale="1">
        <p:scale>
          <a:sx n="78" d="100"/>
          <a:sy n="78" d="100"/>
        </p:scale>
        <p:origin x="-177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2532" y="-108"/>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90" Type="http://schemas.openxmlformats.org/officeDocument/2006/relationships/theme" Target="theme/theme1.xml"/><Relationship Id="rId91"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notesMaster" Target="notesMasters/notesMaster1.xml"/><Relationship Id="rId86" Type="http://schemas.openxmlformats.org/officeDocument/2006/relationships/handoutMaster" Target="handoutMasters/handoutMaster1.xml"/><Relationship Id="rId87" Type="http://schemas.openxmlformats.org/officeDocument/2006/relationships/printerSettings" Target="printerSettings/printerSettings1.bin"/><Relationship Id="rId88" Type="http://schemas.openxmlformats.org/officeDocument/2006/relationships/presProps" Target="presProps.xml"/><Relationship Id="rId8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05FB69-D3B6-4E6E-A360-884616D62AA2}" type="doc">
      <dgm:prSet loTypeId="urn:microsoft.com/office/officeart/2005/8/layout/StepDownProcess" loCatId="process" qsTypeId="urn:microsoft.com/office/officeart/2005/8/quickstyle/simple4" qsCatId="simple" csTypeId="urn:microsoft.com/office/officeart/2005/8/colors/colorful4" csCatId="colorful" phldr="1"/>
      <dgm:spPr/>
      <dgm:t>
        <a:bodyPr/>
        <a:lstStyle/>
        <a:p>
          <a:endParaRPr lang="en-US"/>
        </a:p>
      </dgm:t>
    </dgm:pt>
    <dgm:pt modelId="{05816D9A-D7B9-483B-8BB7-6DB4592A909A}">
      <dgm:prSet phldrT="[Text]"/>
      <dgm:spPr>
        <a:xfrm>
          <a:off x="111958" y="24751"/>
          <a:ext cx="1381964" cy="967330"/>
        </a:xfrm>
        <a:prstGeom prst="roundRect">
          <a:avLst>
            <a:gd name="adj" fmla="val 16670"/>
          </a:avLst>
        </a:prstGeom>
        <a:gradFill rotWithShape="0">
          <a:gsLst>
            <a:gs pos="0">
              <a:srgbClr val="956251">
                <a:hueOff val="0"/>
                <a:satOff val="0"/>
                <a:lumOff val="0"/>
                <a:alphaOff val="0"/>
                <a:shade val="51000"/>
                <a:satMod val="130000"/>
              </a:srgbClr>
            </a:gs>
            <a:gs pos="80000">
              <a:srgbClr val="956251">
                <a:hueOff val="0"/>
                <a:satOff val="0"/>
                <a:lumOff val="0"/>
                <a:alphaOff val="0"/>
                <a:shade val="93000"/>
                <a:satMod val="130000"/>
              </a:srgbClr>
            </a:gs>
            <a:gs pos="100000">
              <a:srgbClr val="95625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a:solidFill>
                <a:sysClr val="window" lastClr="FFFFFF"/>
              </a:solidFill>
              <a:latin typeface="Century Gothic" pitchFamily="34" charset="0"/>
              <a:ea typeface="+mn-ea"/>
              <a:cs typeface="+mn-cs"/>
            </a:rPr>
            <a:t>Fundraiser Idea</a:t>
          </a:r>
        </a:p>
      </dgm:t>
    </dgm:pt>
    <dgm:pt modelId="{E94E9964-F389-4907-B211-0AE2E290DC04}" type="parTrans" cxnId="{FCC7E95D-E1CB-4BF7-A384-3902659E3992}">
      <dgm:prSet/>
      <dgm:spPr/>
      <dgm:t>
        <a:bodyPr/>
        <a:lstStyle/>
        <a:p>
          <a:endParaRPr lang="en-US">
            <a:latin typeface="Century Gothic" pitchFamily="34" charset="0"/>
          </a:endParaRPr>
        </a:p>
      </dgm:t>
    </dgm:pt>
    <dgm:pt modelId="{0C3CBDE9-CB47-4FCD-964F-2163F3CE6FD5}" type="sibTrans" cxnId="{FCC7E95D-E1CB-4BF7-A384-3902659E3992}">
      <dgm:prSet/>
      <dgm:spPr/>
      <dgm:t>
        <a:bodyPr/>
        <a:lstStyle/>
        <a:p>
          <a:endParaRPr lang="en-US">
            <a:latin typeface="Century Gothic" pitchFamily="34" charset="0"/>
          </a:endParaRPr>
        </a:p>
      </dgm:t>
    </dgm:pt>
    <dgm:pt modelId="{C75096C5-3327-41BD-8464-808F0E6E4083}">
      <dgm:prSet phldrT="[Text]" custT="1"/>
      <dgm:spPr>
        <a:xfrm>
          <a:off x="1493922" y="117008"/>
          <a:ext cx="1005109" cy="781838"/>
        </a:xfrm>
        <a:prstGeom prst="rect">
          <a:avLst/>
        </a:prstGeom>
        <a:noFill/>
        <a:ln>
          <a:noFill/>
        </a:ln>
        <a:effectLst/>
      </dgm:spPr>
      <dgm:t>
        <a:bodyPr/>
        <a:lstStyle/>
        <a:p>
          <a:r>
            <a:rPr lang="en-US" sz="1400" dirty="0">
              <a:solidFill>
                <a:sysClr val="windowText" lastClr="000000">
                  <a:hueOff val="0"/>
                  <a:satOff val="0"/>
                  <a:lumOff val="0"/>
                  <a:alphaOff val="0"/>
                </a:sysClr>
              </a:solidFill>
              <a:latin typeface="Century Gothic" pitchFamily="34" charset="0"/>
              <a:ea typeface="+mn-ea"/>
              <a:cs typeface="+mn-cs"/>
            </a:rPr>
            <a:t>Discuss fundraiser ideas at </a:t>
          </a:r>
          <a:r>
            <a:rPr lang="en-US" sz="1400" dirty="0" smtClean="0">
              <a:solidFill>
                <a:sysClr val="windowText" lastClr="000000">
                  <a:hueOff val="0"/>
                  <a:satOff val="0"/>
                  <a:lumOff val="0"/>
                  <a:alphaOff val="0"/>
                </a:sysClr>
              </a:solidFill>
              <a:latin typeface="Century Gothic" pitchFamily="34" charset="0"/>
              <a:ea typeface="+mn-ea"/>
              <a:cs typeface="+mn-cs"/>
            </a:rPr>
            <a:t>club meetings</a:t>
          </a:r>
          <a:endParaRPr lang="en-US" sz="1400" dirty="0">
            <a:solidFill>
              <a:sysClr val="windowText" lastClr="000000">
                <a:hueOff val="0"/>
                <a:satOff val="0"/>
                <a:lumOff val="0"/>
                <a:alphaOff val="0"/>
              </a:sysClr>
            </a:solidFill>
            <a:latin typeface="Century Gothic" pitchFamily="34" charset="0"/>
            <a:ea typeface="+mn-ea"/>
            <a:cs typeface="+mn-cs"/>
          </a:endParaRPr>
        </a:p>
      </dgm:t>
    </dgm:pt>
    <dgm:pt modelId="{0BE31F5A-632E-4015-9043-1586165E3112}" type="parTrans" cxnId="{B8146AA2-73F8-402F-A6AC-0E937FB0AA25}">
      <dgm:prSet/>
      <dgm:spPr/>
      <dgm:t>
        <a:bodyPr/>
        <a:lstStyle/>
        <a:p>
          <a:endParaRPr lang="en-US">
            <a:latin typeface="Century Gothic" pitchFamily="34" charset="0"/>
          </a:endParaRPr>
        </a:p>
      </dgm:t>
    </dgm:pt>
    <dgm:pt modelId="{0ECC8344-A8EE-4B0A-A000-557B734DA852}" type="sibTrans" cxnId="{B8146AA2-73F8-402F-A6AC-0E937FB0AA25}">
      <dgm:prSet/>
      <dgm:spPr/>
      <dgm:t>
        <a:bodyPr/>
        <a:lstStyle/>
        <a:p>
          <a:endParaRPr lang="en-US">
            <a:latin typeface="Century Gothic" pitchFamily="34" charset="0"/>
          </a:endParaRPr>
        </a:p>
      </dgm:t>
    </dgm:pt>
    <dgm:pt modelId="{93FC17AC-D78C-455F-803F-494BFD0A1609}">
      <dgm:prSet phldrT="[Text]"/>
      <dgm:spPr>
        <a:xfrm>
          <a:off x="1257753" y="1111382"/>
          <a:ext cx="1381964" cy="967330"/>
        </a:xfrm>
        <a:prstGeom prst="roundRect">
          <a:avLst>
            <a:gd name="adj" fmla="val 16670"/>
          </a:avLst>
        </a:prstGeom>
        <a:gradFill rotWithShape="0">
          <a:gsLst>
            <a:gs pos="0">
              <a:srgbClr val="956251">
                <a:hueOff val="6807679"/>
                <a:satOff val="-7995"/>
                <a:lumOff val="3072"/>
                <a:alphaOff val="0"/>
                <a:shade val="51000"/>
                <a:satMod val="130000"/>
              </a:srgbClr>
            </a:gs>
            <a:gs pos="80000">
              <a:srgbClr val="956251">
                <a:hueOff val="6807679"/>
                <a:satOff val="-7995"/>
                <a:lumOff val="3072"/>
                <a:alphaOff val="0"/>
                <a:shade val="93000"/>
                <a:satMod val="130000"/>
              </a:srgbClr>
            </a:gs>
            <a:gs pos="100000">
              <a:srgbClr val="956251">
                <a:hueOff val="6807679"/>
                <a:satOff val="-7995"/>
                <a:lumOff val="3072"/>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a:solidFill>
                <a:sysClr val="window" lastClr="FFFFFF"/>
              </a:solidFill>
              <a:latin typeface="Century Gothic" pitchFamily="34" charset="0"/>
              <a:ea typeface="+mn-ea"/>
              <a:cs typeface="+mn-cs"/>
            </a:rPr>
            <a:t>Club Minutes</a:t>
          </a:r>
        </a:p>
      </dgm:t>
    </dgm:pt>
    <dgm:pt modelId="{96101D08-E493-4B03-A140-2C771AAB021E}" type="parTrans" cxnId="{C5C4F50C-C086-40D3-83F6-D3DED96C0D06}">
      <dgm:prSet/>
      <dgm:spPr/>
      <dgm:t>
        <a:bodyPr/>
        <a:lstStyle/>
        <a:p>
          <a:endParaRPr lang="en-US">
            <a:latin typeface="Century Gothic" pitchFamily="34" charset="0"/>
          </a:endParaRPr>
        </a:p>
      </dgm:t>
    </dgm:pt>
    <dgm:pt modelId="{80059A87-B1BC-4B11-91DC-495A7B6C2B94}" type="sibTrans" cxnId="{C5C4F50C-C086-40D3-83F6-D3DED96C0D06}">
      <dgm:prSet/>
      <dgm:spPr/>
      <dgm:t>
        <a:bodyPr/>
        <a:lstStyle/>
        <a:p>
          <a:endParaRPr lang="en-US">
            <a:latin typeface="Century Gothic" pitchFamily="34" charset="0"/>
          </a:endParaRPr>
        </a:p>
      </dgm:t>
    </dgm:pt>
    <dgm:pt modelId="{C0FFF83A-5508-4B13-AF6E-4D99CB0BD0F6}">
      <dgm:prSet phldrT="[Text]" custT="1"/>
      <dgm:spPr>
        <a:xfrm>
          <a:off x="2639717" y="1203639"/>
          <a:ext cx="1005109" cy="781838"/>
        </a:xfrm>
        <a:prstGeom prst="rect">
          <a:avLst/>
        </a:prstGeom>
        <a:noFill/>
        <a:ln>
          <a:noFill/>
        </a:ln>
        <a:effectLst/>
      </dgm:spPr>
      <dgm:t>
        <a:bodyPr/>
        <a:lstStyle/>
        <a:p>
          <a:r>
            <a:rPr lang="en-US" sz="1400" dirty="0">
              <a:solidFill>
                <a:sysClr val="windowText" lastClr="000000">
                  <a:hueOff val="0"/>
                  <a:satOff val="0"/>
                  <a:lumOff val="0"/>
                  <a:alphaOff val="0"/>
                </a:sysClr>
              </a:solidFill>
              <a:latin typeface="Century Gothic" pitchFamily="34" charset="0"/>
              <a:ea typeface="+mn-ea"/>
              <a:cs typeface="+mn-cs"/>
            </a:rPr>
            <a:t>Record any decisions made in the club minutes</a:t>
          </a:r>
        </a:p>
      </dgm:t>
    </dgm:pt>
    <dgm:pt modelId="{784B9FFD-4FBF-434F-921B-40498D5352A2}" type="parTrans" cxnId="{DB473C48-2E8B-4C02-A41E-939148A573E0}">
      <dgm:prSet/>
      <dgm:spPr/>
      <dgm:t>
        <a:bodyPr/>
        <a:lstStyle/>
        <a:p>
          <a:endParaRPr lang="en-US">
            <a:latin typeface="Century Gothic" pitchFamily="34" charset="0"/>
          </a:endParaRPr>
        </a:p>
      </dgm:t>
    </dgm:pt>
    <dgm:pt modelId="{E287D3FD-83AB-4A08-A550-170E19B111A6}" type="sibTrans" cxnId="{DB473C48-2E8B-4C02-A41E-939148A573E0}">
      <dgm:prSet/>
      <dgm:spPr/>
      <dgm:t>
        <a:bodyPr/>
        <a:lstStyle/>
        <a:p>
          <a:endParaRPr lang="en-US">
            <a:latin typeface="Century Gothic" pitchFamily="34" charset="0"/>
          </a:endParaRPr>
        </a:p>
      </dgm:t>
    </dgm:pt>
    <dgm:pt modelId="{60ECD30D-8CFE-4BE1-97F0-49866A628CF6}">
      <dgm:prSet phldrT="[Text]"/>
      <dgm:spPr>
        <a:xfrm>
          <a:off x="2403548" y="2198012"/>
          <a:ext cx="1381964" cy="967330"/>
        </a:xfrm>
        <a:prstGeom prst="roundRect">
          <a:avLst>
            <a:gd name="adj" fmla="val 16670"/>
          </a:avLst>
        </a:prstGeom>
        <a:gradFill rotWithShape="0">
          <a:gsLst>
            <a:gs pos="0">
              <a:srgbClr val="956251">
                <a:hueOff val="13615358"/>
                <a:satOff val="-15991"/>
                <a:lumOff val="6144"/>
                <a:alphaOff val="0"/>
                <a:shade val="51000"/>
                <a:satMod val="130000"/>
              </a:srgbClr>
            </a:gs>
            <a:gs pos="80000">
              <a:srgbClr val="956251">
                <a:hueOff val="13615358"/>
                <a:satOff val="-15991"/>
                <a:lumOff val="6144"/>
                <a:alphaOff val="0"/>
                <a:shade val="93000"/>
                <a:satMod val="130000"/>
              </a:srgbClr>
            </a:gs>
            <a:gs pos="100000">
              <a:srgbClr val="956251">
                <a:hueOff val="13615358"/>
                <a:satOff val="-15991"/>
                <a:lumOff val="6144"/>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dirty="0">
              <a:solidFill>
                <a:sysClr val="window" lastClr="FFFFFF"/>
              </a:solidFill>
              <a:latin typeface="Century Gothic" pitchFamily="34" charset="0"/>
              <a:ea typeface="+mn-ea"/>
              <a:cs typeface="+mn-cs"/>
            </a:rPr>
            <a:t>Fundraising Event Approval Form AND Fundraising Event Profit Form</a:t>
          </a:r>
        </a:p>
      </dgm:t>
    </dgm:pt>
    <dgm:pt modelId="{22B0EB99-440D-4701-899E-48017EC4BB1D}" type="parTrans" cxnId="{E9A41635-6D52-4201-9E53-1ECDF7C75699}">
      <dgm:prSet/>
      <dgm:spPr/>
      <dgm:t>
        <a:bodyPr/>
        <a:lstStyle/>
        <a:p>
          <a:endParaRPr lang="en-US">
            <a:latin typeface="Century Gothic" pitchFamily="34" charset="0"/>
          </a:endParaRPr>
        </a:p>
      </dgm:t>
    </dgm:pt>
    <dgm:pt modelId="{18D264CD-7708-4AAE-9064-698D5BE8AA8D}" type="sibTrans" cxnId="{E9A41635-6D52-4201-9E53-1ECDF7C75699}">
      <dgm:prSet/>
      <dgm:spPr/>
      <dgm:t>
        <a:bodyPr/>
        <a:lstStyle/>
        <a:p>
          <a:endParaRPr lang="en-US">
            <a:latin typeface="Century Gothic" pitchFamily="34" charset="0"/>
          </a:endParaRPr>
        </a:p>
      </dgm:t>
    </dgm:pt>
    <dgm:pt modelId="{E09B5FE3-F0E5-403F-974B-9D788E75FE7F}">
      <dgm:prSet phldrT="[Text]" custT="1"/>
      <dgm:spPr>
        <a:xfrm>
          <a:off x="3784195" y="2230361"/>
          <a:ext cx="1319748" cy="901655"/>
        </a:xfrm>
        <a:prstGeom prst="rect">
          <a:avLst/>
        </a:prstGeom>
        <a:noFill/>
        <a:ln>
          <a:noFill/>
        </a:ln>
        <a:effectLst/>
      </dgm:spPr>
      <dgm:t>
        <a:bodyPr/>
        <a:lstStyle/>
        <a:p>
          <a:r>
            <a:rPr lang="en-US" sz="1400" dirty="0">
              <a:solidFill>
                <a:sysClr val="windowText" lastClr="000000">
                  <a:hueOff val="0"/>
                  <a:satOff val="0"/>
                  <a:lumOff val="0"/>
                  <a:alphaOff val="0"/>
                </a:sysClr>
              </a:solidFill>
              <a:latin typeface="Century Gothic" pitchFamily="34" charset="0"/>
              <a:ea typeface="+mn-ea"/>
              <a:cs typeface="+mn-cs"/>
            </a:rPr>
            <a:t>Complete both of these </a:t>
          </a:r>
          <a:r>
            <a:rPr lang="en-US" sz="1400" dirty="0" smtClean="0">
              <a:solidFill>
                <a:sysClr val="windowText" lastClr="000000">
                  <a:hueOff val="0"/>
                  <a:satOff val="0"/>
                  <a:lumOff val="0"/>
                  <a:alphaOff val="0"/>
                </a:sysClr>
              </a:solidFill>
              <a:latin typeface="Century Gothic" pitchFamily="34" charset="0"/>
              <a:ea typeface="+mn-ea"/>
              <a:cs typeface="+mn-cs"/>
            </a:rPr>
            <a:t>forms, </a:t>
          </a:r>
          <a:r>
            <a:rPr lang="en-US" sz="1400" dirty="0">
              <a:solidFill>
                <a:sysClr val="windowText" lastClr="000000">
                  <a:hueOff val="0"/>
                  <a:satOff val="0"/>
                  <a:lumOff val="0"/>
                  <a:alphaOff val="0"/>
                </a:sysClr>
              </a:solidFill>
              <a:latin typeface="Century Gothic" pitchFamily="34" charset="0"/>
              <a:ea typeface="+mn-ea"/>
              <a:cs typeface="+mn-cs"/>
            </a:rPr>
            <a:t>accurately attaching  any required supporting documentation</a:t>
          </a:r>
        </a:p>
      </dgm:t>
    </dgm:pt>
    <dgm:pt modelId="{CDE68AA9-5FCB-417F-9136-25C89ECE18F1}" type="parTrans" cxnId="{AE659F21-6815-4342-A941-EF7013CC5B51}">
      <dgm:prSet/>
      <dgm:spPr/>
      <dgm:t>
        <a:bodyPr/>
        <a:lstStyle/>
        <a:p>
          <a:endParaRPr lang="en-US">
            <a:latin typeface="Century Gothic" pitchFamily="34" charset="0"/>
          </a:endParaRPr>
        </a:p>
      </dgm:t>
    </dgm:pt>
    <dgm:pt modelId="{FCD02ACB-175A-4B37-A713-B3BADCE951FD}" type="sibTrans" cxnId="{AE659F21-6815-4342-A941-EF7013CC5B51}">
      <dgm:prSet/>
      <dgm:spPr/>
      <dgm:t>
        <a:bodyPr/>
        <a:lstStyle/>
        <a:p>
          <a:endParaRPr lang="en-US">
            <a:latin typeface="Century Gothic" pitchFamily="34" charset="0"/>
          </a:endParaRPr>
        </a:p>
      </dgm:t>
    </dgm:pt>
    <dgm:pt modelId="{6D998294-EF99-463E-8FC7-A56451143395}">
      <dgm:prSet/>
      <dgm:spPr>
        <a:xfrm>
          <a:off x="3549343" y="3284643"/>
          <a:ext cx="1381964" cy="967330"/>
        </a:xfrm>
        <a:prstGeom prst="roundRect">
          <a:avLst>
            <a:gd name="adj" fmla="val 16670"/>
          </a:avLst>
        </a:prstGeom>
        <a:gradFill rotWithShape="0">
          <a:gsLst>
            <a:gs pos="0">
              <a:srgbClr val="956251">
                <a:hueOff val="20423036"/>
                <a:satOff val="-23986"/>
                <a:lumOff val="9216"/>
                <a:alphaOff val="0"/>
                <a:shade val="51000"/>
                <a:satMod val="130000"/>
              </a:srgbClr>
            </a:gs>
            <a:gs pos="80000">
              <a:srgbClr val="956251">
                <a:hueOff val="20423036"/>
                <a:satOff val="-23986"/>
                <a:lumOff val="9216"/>
                <a:alphaOff val="0"/>
                <a:shade val="93000"/>
                <a:satMod val="130000"/>
              </a:srgbClr>
            </a:gs>
            <a:gs pos="100000">
              <a:srgbClr val="956251">
                <a:hueOff val="20423036"/>
                <a:satOff val="-23986"/>
                <a:lumOff val="9216"/>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a:solidFill>
                <a:sysClr val="window" lastClr="FFFFFF"/>
              </a:solidFill>
              <a:latin typeface="Century Gothic" pitchFamily="34" charset="0"/>
              <a:ea typeface="+mn-ea"/>
              <a:cs typeface="+mn-cs"/>
            </a:rPr>
            <a:t>Submit all documents to the ASB Office for approval</a:t>
          </a:r>
        </a:p>
      </dgm:t>
    </dgm:pt>
    <dgm:pt modelId="{685D5CF1-E7A3-45F5-BBDE-9D81702EBE58}" type="parTrans" cxnId="{2DFF12D6-CDFB-4E1A-8C84-1347ADFC8E7F}">
      <dgm:prSet/>
      <dgm:spPr/>
      <dgm:t>
        <a:bodyPr/>
        <a:lstStyle/>
        <a:p>
          <a:endParaRPr lang="en-US">
            <a:latin typeface="Century Gothic" pitchFamily="34" charset="0"/>
          </a:endParaRPr>
        </a:p>
      </dgm:t>
    </dgm:pt>
    <dgm:pt modelId="{3F427129-5CA2-4000-8692-EF9D4DDB3262}" type="sibTrans" cxnId="{2DFF12D6-CDFB-4E1A-8C84-1347ADFC8E7F}">
      <dgm:prSet/>
      <dgm:spPr/>
      <dgm:t>
        <a:bodyPr/>
        <a:lstStyle/>
        <a:p>
          <a:endParaRPr lang="en-US">
            <a:latin typeface="Century Gothic" pitchFamily="34" charset="0"/>
          </a:endParaRPr>
        </a:p>
      </dgm:t>
    </dgm:pt>
    <dgm:pt modelId="{FB71167C-7F51-4D07-A75B-EF5706E62193}">
      <dgm:prSet custT="1"/>
      <dgm:spPr>
        <a:xfrm>
          <a:off x="4931307" y="3376900"/>
          <a:ext cx="1005109" cy="781838"/>
        </a:xfrm>
        <a:prstGeom prst="rect">
          <a:avLst/>
        </a:prstGeom>
        <a:noFill/>
        <a:ln>
          <a:noFill/>
        </a:ln>
        <a:effectLst/>
      </dgm:spPr>
      <dgm:t>
        <a:bodyPr/>
        <a:lstStyle/>
        <a:p>
          <a:r>
            <a:rPr lang="en-US" sz="1400">
              <a:solidFill>
                <a:sysClr val="windowText" lastClr="000000">
                  <a:hueOff val="0"/>
                  <a:satOff val="0"/>
                  <a:lumOff val="0"/>
                  <a:alphaOff val="0"/>
                </a:sysClr>
              </a:solidFill>
              <a:latin typeface="Century Gothic" pitchFamily="34" charset="0"/>
              <a:ea typeface="+mn-ea"/>
              <a:cs typeface="+mn-cs"/>
            </a:rPr>
            <a:t>Need help?  </a:t>
          </a:r>
        </a:p>
      </dgm:t>
    </dgm:pt>
    <dgm:pt modelId="{EE8BFDAA-2F35-4F9D-8F7C-397614163655}" type="parTrans" cxnId="{DD7DCE34-351E-4EEE-8485-6C00BB817710}">
      <dgm:prSet/>
      <dgm:spPr/>
      <dgm:t>
        <a:bodyPr/>
        <a:lstStyle/>
        <a:p>
          <a:endParaRPr lang="en-US">
            <a:latin typeface="Century Gothic" pitchFamily="34" charset="0"/>
          </a:endParaRPr>
        </a:p>
      </dgm:t>
    </dgm:pt>
    <dgm:pt modelId="{18A370F1-B949-4E19-A9CE-544EFC6DB379}" type="sibTrans" cxnId="{DD7DCE34-351E-4EEE-8485-6C00BB817710}">
      <dgm:prSet/>
      <dgm:spPr/>
      <dgm:t>
        <a:bodyPr/>
        <a:lstStyle/>
        <a:p>
          <a:endParaRPr lang="en-US">
            <a:latin typeface="Century Gothic" pitchFamily="34" charset="0"/>
          </a:endParaRPr>
        </a:p>
      </dgm:t>
    </dgm:pt>
    <dgm:pt modelId="{9C99D777-AA11-4D2B-B563-4F70238DFC83}">
      <dgm:prSet custT="1"/>
      <dgm:spPr>
        <a:xfrm>
          <a:off x="4931307" y="3376900"/>
          <a:ext cx="1005109" cy="781838"/>
        </a:xfrm>
        <a:prstGeom prst="rect">
          <a:avLst/>
        </a:prstGeom>
        <a:noFill/>
        <a:ln>
          <a:noFill/>
        </a:ln>
        <a:effectLst/>
      </dgm:spPr>
      <dgm:t>
        <a:bodyPr/>
        <a:lstStyle/>
        <a:p>
          <a:r>
            <a:rPr lang="en-US" sz="1400" dirty="0">
              <a:solidFill>
                <a:sysClr val="windowText" lastClr="000000">
                  <a:hueOff val="0"/>
                  <a:satOff val="0"/>
                  <a:lumOff val="0"/>
                  <a:alphaOff val="0"/>
                </a:sysClr>
              </a:solidFill>
              <a:latin typeface="Century Gothic" pitchFamily="34" charset="0"/>
              <a:ea typeface="+mn-ea"/>
              <a:cs typeface="+mn-cs"/>
            </a:rPr>
            <a:t>Not sure what documents to submit?   </a:t>
          </a:r>
        </a:p>
      </dgm:t>
    </dgm:pt>
    <dgm:pt modelId="{B5282CD6-E44E-421C-98D6-53C8BBCF275E}" type="parTrans" cxnId="{063C4A0F-4A0D-4BE1-A779-5328A7B45BD9}">
      <dgm:prSet/>
      <dgm:spPr/>
      <dgm:t>
        <a:bodyPr/>
        <a:lstStyle/>
        <a:p>
          <a:endParaRPr lang="en-US">
            <a:latin typeface="Century Gothic" pitchFamily="34" charset="0"/>
          </a:endParaRPr>
        </a:p>
      </dgm:t>
    </dgm:pt>
    <dgm:pt modelId="{70CD9622-4B55-4649-843E-B9BA529A93F4}" type="sibTrans" cxnId="{063C4A0F-4A0D-4BE1-A779-5328A7B45BD9}">
      <dgm:prSet/>
      <dgm:spPr/>
      <dgm:t>
        <a:bodyPr/>
        <a:lstStyle/>
        <a:p>
          <a:endParaRPr lang="en-US">
            <a:latin typeface="Century Gothic" pitchFamily="34" charset="0"/>
          </a:endParaRPr>
        </a:p>
      </dgm:t>
    </dgm:pt>
    <dgm:pt modelId="{DFEDA11B-B599-4F01-A799-2308907BF59C}">
      <dgm:prSet custT="1"/>
      <dgm:spPr>
        <a:xfrm>
          <a:off x="4931307" y="3376900"/>
          <a:ext cx="1005109" cy="781838"/>
        </a:xfrm>
        <a:prstGeom prst="rect">
          <a:avLst/>
        </a:prstGeom>
        <a:noFill/>
        <a:ln>
          <a:noFill/>
        </a:ln>
        <a:effectLst/>
      </dgm:spPr>
      <dgm:t>
        <a:bodyPr/>
        <a:lstStyle/>
        <a:p>
          <a:r>
            <a:rPr lang="en-US" sz="1400" b="1">
              <a:solidFill>
                <a:sysClr val="windowText" lastClr="000000">
                  <a:hueOff val="0"/>
                  <a:satOff val="0"/>
                  <a:lumOff val="0"/>
                  <a:alphaOff val="0"/>
                </a:sysClr>
              </a:solidFill>
              <a:latin typeface="Century Gothic" pitchFamily="34" charset="0"/>
              <a:ea typeface="+mn-ea"/>
              <a:cs typeface="+mn-cs"/>
            </a:rPr>
            <a:t>Contact the ASB Office!</a:t>
          </a:r>
        </a:p>
      </dgm:t>
    </dgm:pt>
    <dgm:pt modelId="{0C07C8EB-ED59-46D9-B832-B9B49F9A4BBB}" type="parTrans" cxnId="{3DD5E094-78B8-4A56-81AE-9B9253E0CD07}">
      <dgm:prSet/>
      <dgm:spPr/>
      <dgm:t>
        <a:bodyPr/>
        <a:lstStyle/>
        <a:p>
          <a:endParaRPr lang="en-US">
            <a:latin typeface="Century Gothic" pitchFamily="34" charset="0"/>
          </a:endParaRPr>
        </a:p>
      </dgm:t>
    </dgm:pt>
    <dgm:pt modelId="{C2935001-A001-413E-BFE0-8AED8F829B68}" type="sibTrans" cxnId="{3DD5E094-78B8-4A56-81AE-9B9253E0CD07}">
      <dgm:prSet/>
      <dgm:spPr/>
      <dgm:t>
        <a:bodyPr/>
        <a:lstStyle/>
        <a:p>
          <a:endParaRPr lang="en-US">
            <a:latin typeface="Century Gothic" pitchFamily="34" charset="0"/>
          </a:endParaRPr>
        </a:p>
      </dgm:t>
    </dgm:pt>
    <dgm:pt modelId="{26FD2635-BF62-41EA-B20B-00E40F834F00}" type="pres">
      <dgm:prSet presAssocID="{DA05FB69-D3B6-4E6E-A360-884616D62AA2}" presName="rootnode" presStyleCnt="0">
        <dgm:presLayoutVars>
          <dgm:chMax/>
          <dgm:chPref/>
          <dgm:dir/>
          <dgm:animLvl val="lvl"/>
        </dgm:presLayoutVars>
      </dgm:prSet>
      <dgm:spPr/>
      <dgm:t>
        <a:bodyPr/>
        <a:lstStyle/>
        <a:p>
          <a:endParaRPr lang="en-US"/>
        </a:p>
      </dgm:t>
    </dgm:pt>
    <dgm:pt modelId="{5B95CEA9-67DB-4391-B235-90D725710EAA}" type="pres">
      <dgm:prSet presAssocID="{05816D9A-D7B9-483B-8BB7-6DB4592A909A}" presName="composite" presStyleCnt="0"/>
      <dgm:spPr/>
    </dgm:pt>
    <dgm:pt modelId="{AB8217AC-02C4-4E2F-84C4-20BEDB3CF8A0}" type="pres">
      <dgm:prSet presAssocID="{05816D9A-D7B9-483B-8BB7-6DB4592A909A}" presName="bentUpArrow1" presStyleLbl="alignImgPlace1" presStyleIdx="0" presStyleCnt="3"/>
      <dgm:spPr>
        <a:xfrm rot="5400000">
          <a:off x="329455" y="934769"/>
          <a:ext cx="820930" cy="934600"/>
        </a:xfrm>
        <a:prstGeom prst="bentUpArrow">
          <a:avLst>
            <a:gd name="adj1" fmla="val 32840"/>
            <a:gd name="adj2" fmla="val 25000"/>
            <a:gd name="adj3" fmla="val 35780"/>
          </a:avLst>
        </a:prstGeom>
        <a:solidFill>
          <a:srgbClr val="956251">
            <a:tint val="50000"/>
            <a:hueOff val="0"/>
            <a:satOff val="0"/>
            <a:lumOff val="0"/>
            <a:alphaOff val="0"/>
          </a:srgbClr>
        </a:solidFill>
        <a:ln>
          <a:noFill/>
        </a:ln>
        <a:effectLst>
          <a:outerShdw blurRad="40000" dist="23000" dir="5400000" rotWithShape="0">
            <a:srgbClr val="000000">
              <a:alpha val="35000"/>
            </a:srgbClr>
          </a:outerShdw>
        </a:effectLst>
      </dgm:spPr>
      <dgm:t>
        <a:bodyPr/>
        <a:lstStyle/>
        <a:p>
          <a:endParaRPr lang="en-US"/>
        </a:p>
      </dgm:t>
    </dgm:pt>
    <dgm:pt modelId="{8D16FEDE-ABA5-43E7-98C8-F11B4ACA9E08}" type="pres">
      <dgm:prSet presAssocID="{05816D9A-D7B9-483B-8BB7-6DB4592A909A}" presName="ParentText" presStyleLbl="node1" presStyleIdx="0" presStyleCnt="4">
        <dgm:presLayoutVars>
          <dgm:chMax val="1"/>
          <dgm:chPref val="1"/>
          <dgm:bulletEnabled val="1"/>
        </dgm:presLayoutVars>
      </dgm:prSet>
      <dgm:spPr/>
      <dgm:t>
        <a:bodyPr/>
        <a:lstStyle/>
        <a:p>
          <a:endParaRPr lang="en-US"/>
        </a:p>
      </dgm:t>
    </dgm:pt>
    <dgm:pt modelId="{48CB24CC-0ACC-433A-AD7F-4B89B27EB691}" type="pres">
      <dgm:prSet presAssocID="{05816D9A-D7B9-483B-8BB7-6DB4592A909A}" presName="ChildText" presStyleLbl="revTx" presStyleIdx="0" presStyleCnt="4" custScaleX="121801" custLinFactNeighborX="9896" custLinFactNeighborY="910">
        <dgm:presLayoutVars>
          <dgm:chMax val="0"/>
          <dgm:chPref val="0"/>
          <dgm:bulletEnabled val="1"/>
        </dgm:presLayoutVars>
      </dgm:prSet>
      <dgm:spPr/>
      <dgm:t>
        <a:bodyPr/>
        <a:lstStyle/>
        <a:p>
          <a:endParaRPr lang="en-US"/>
        </a:p>
      </dgm:t>
    </dgm:pt>
    <dgm:pt modelId="{A0B301D1-D8BE-40D3-9915-25E50F4B6DC2}" type="pres">
      <dgm:prSet presAssocID="{0C3CBDE9-CB47-4FCD-964F-2163F3CE6FD5}" presName="sibTrans" presStyleCnt="0"/>
      <dgm:spPr/>
    </dgm:pt>
    <dgm:pt modelId="{20E1624B-FFC1-45EA-90A6-86A04C4A1552}" type="pres">
      <dgm:prSet presAssocID="{93FC17AC-D78C-455F-803F-494BFD0A1609}" presName="composite" presStyleCnt="0"/>
      <dgm:spPr/>
    </dgm:pt>
    <dgm:pt modelId="{C1069A8F-081F-4C5C-A77A-30B2D3D306D3}" type="pres">
      <dgm:prSet presAssocID="{93FC17AC-D78C-455F-803F-494BFD0A1609}" presName="bentUpArrow1" presStyleLbl="alignImgPlace1" presStyleIdx="1" presStyleCnt="3"/>
      <dgm:spPr>
        <a:xfrm rot="5400000">
          <a:off x="1475250" y="2021400"/>
          <a:ext cx="820930" cy="934600"/>
        </a:xfrm>
        <a:prstGeom prst="bentUpArrow">
          <a:avLst>
            <a:gd name="adj1" fmla="val 32840"/>
            <a:gd name="adj2" fmla="val 25000"/>
            <a:gd name="adj3" fmla="val 35780"/>
          </a:avLst>
        </a:prstGeom>
        <a:solidFill>
          <a:srgbClr val="956251">
            <a:tint val="50000"/>
            <a:hueOff val="10325446"/>
            <a:satOff val="-6048"/>
            <a:lumOff val="6864"/>
            <a:alphaOff val="0"/>
          </a:srgbClr>
        </a:solidFill>
        <a:ln>
          <a:noFill/>
        </a:ln>
        <a:effectLst>
          <a:outerShdw blurRad="40000" dist="23000" dir="5400000" rotWithShape="0">
            <a:srgbClr val="000000">
              <a:alpha val="35000"/>
            </a:srgbClr>
          </a:outerShdw>
        </a:effectLst>
      </dgm:spPr>
      <dgm:t>
        <a:bodyPr/>
        <a:lstStyle/>
        <a:p>
          <a:endParaRPr lang="en-US"/>
        </a:p>
      </dgm:t>
    </dgm:pt>
    <dgm:pt modelId="{557663AC-D835-4E68-BC9B-8255995962C0}" type="pres">
      <dgm:prSet presAssocID="{93FC17AC-D78C-455F-803F-494BFD0A1609}" presName="ParentText" presStyleLbl="node1" presStyleIdx="1" presStyleCnt="4">
        <dgm:presLayoutVars>
          <dgm:chMax val="1"/>
          <dgm:chPref val="1"/>
          <dgm:bulletEnabled val="1"/>
        </dgm:presLayoutVars>
      </dgm:prSet>
      <dgm:spPr/>
      <dgm:t>
        <a:bodyPr/>
        <a:lstStyle/>
        <a:p>
          <a:endParaRPr lang="en-US"/>
        </a:p>
      </dgm:t>
    </dgm:pt>
    <dgm:pt modelId="{4218B197-7908-4100-8128-601FBBF706DE}" type="pres">
      <dgm:prSet presAssocID="{93FC17AC-D78C-455F-803F-494BFD0A1609}" presName="ChildText" presStyleLbl="revTx" presStyleIdx="1" presStyleCnt="4" custScaleX="133314" custLinFactNeighborX="16176" custLinFactNeighborY="483">
        <dgm:presLayoutVars>
          <dgm:chMax val="0"/>
          <dgm:chPref val="0"/>
          <dgm:bulletEnabled val="1"/>
        </dgm:presLayoutVars>
      </dgm:prSet>
      <dgm:spPr/>
      <dgm:t>
        <a:bodyPr/>
        <a:lstStyle/>
        <a:p>
          <a:endParaRPr lang="en-US"/>
        </a:p>
      </dgm:t>
    </dgm:pt>
    <dgm:pt modelId="{0F00E4F5-DCB6-4925-9915-7EE3CD784268}" type="pres">
      <dgm:prSet presAssocID="{80059A87-B1BC-4B11-91DC-495A7B6C2B94}" presName="sibTrans" presStyleCnt="0"/>
      <dgm:spPr/>
    </dgm:pt>
    <dgm:pt modelId="{79DE9454-89B2-4C99-A467-FD576AA344EC}" type="pres">
      <dgm:prSet presAssocID="{60ECD30D-8CFE-4BE1-97F0-49866A628CF6}" presName="composite" presStyleCnt="0"/>
      <dgm:spPr/>
    </dgm:pt>
    <dgm:pt modelId="{F45F00FF-8914-432D-9821-BA783478E2F6}" type="pres">
      <dgm:prSet presAssocID="{60ECD30D-8CFE-4BE1-97F0-49866A628CF6}" presName="bentUpArrow1" presStyleLbl="alignImgPlace1" presStyleIdx="2" presStyleCnt="3"/>
      <dgm:spPr>
        <a:xfrm rot="5400000">
          <a:off x="2621045" y="3108031"/>
          <a:ext cx="820930" cy="934600"/>
        </a:xfrm>
        <a:prstGeom prst="bentUpArrow">
          <a:avLst>
            <a:gd name="adj1" fmla="val 32840"/>
            <a:gd name="adj2" fmla="val 25000"/>
            <a:gd name="adj3" fmla="val 35780"/>
          </a:avLst>
        </a:prstGeom>
        <a:solidFill>
          <a:srgbClr val="E7E5E5"/>
        </a:solidFill>
        <a:ln>
          <a:noFill/>
        </a:ln>
        <a:effectLst>
          <a:outerShdw blurRad="40000" dist="23000" dir="5400000" rotWithShape="0">
            <a:srgbClr val="000000">
              <a:alpha val="35000"/>
            </a:srgbClr>
          </a:outerShdw>
        </a:effectLst>
      </dgm:spPr>
      <dgm:t>
        <a:bodyPr/>
        <a:lstStyle/>
        <a:p>
          <a:endParaRPr lang="en-US"/>
        </a:p>
      </dgm:t>
    </dgm:pt>
    <dgm:pt modelId="{986C455D-9C2F-4250-A15D-9F0F09363D32}" type="pres">
      <dgm:prSet presAssocID="{60ECD30D-8CFE-4BE1-97F0-49866A628CF6}" presName="ParentText" presStyleLbl="node1" presStyleIdx="2" presStyleCnt="4">
        <dgm:presLayoutVars>
          <dgm:chMax val="1"/>
          <dgm:chPref val="1"/>
          <dgm:bulletEnabled val="1"/>
        </dgm:presLayoutVars>
      </dgm:prSet>
      <dgm:spPr/>
      <dgm:t>
        <a:bodyPr/>
        <a:lstStyle/>
        <a:p>
          <a:endParaRPr lang="en-US"/>
        </a:p>
      </dgm:t>
    </dgm:pt>
    <dgm:pt modelId="{FA03574F-2CC7-4D92-9193-4AFB6D0AF9F8}" type="pres">
      <dgm:prSet presAssocID="{60ECD30D-8CFE-4BE1-97F0-49866A628CF6}" presName="ChildText" presStyleLbl="revTx" presStyleIdx="2" presStyleCnt="4" custScaleX="166542" custScaleY="115325" custLinFactNeighborX="32371" custLinFactNeighborY="20">
        <dgm:presLayoutVars>
          <dgm:chMax val="0"/>
          <dgm:chPref val="0"/>
          <dgm:bulletEnabled val="1"/>
        </dgm:presLayoutVars>
      </dgm:prSet>
      <dgm:spPr/>
      <dgm:t>
        <a:bodyPr/>
        <a:lstStyle/>
        <a:p>
          <a:endParaRPr lang="en-US"/>
        </a:p>
      </dgm:t>
    </dgm:pt>
    <dgm:pt modelId="{8D9C091C-FFA1-416E-BDD4-A9678DD4A298}" type="pres">
      <dgm:prSet presAssocID="{18D264CD-7708-4AAE-9064-698D5BE8AA8D}" presName="sibTrans" presStyleCnt="0"/>
      <dgm:spPr/>
    </dgm:pt>
    <dgm:pt modelId="{DA86112C-3526-4B59-BC42-135EC349E60E}" type="pres">
      <dgm:prSet presAssocID="{6D998294-EF99-463E-8FC7-A56451143395}" presName="composite" presStyleCnt="0"/>
      <dgm:spPr/>
    </dgm:pt>
    <dgm:pt modelId="{11E4FA4F-D898-4797-A0A0-A71222E1FD98}" type="pres">
      <dgm:prSet presAssocID="{6D998294-EF99-463E-8FC7-A56451143395}" presName="ParentText" presStyleLbl="node1" presStyleIdx="3" presStyleCnt="4">
        <dgm:presLayoutVars>
          <dgm:chMax val="1"/>
          <dgm:chPref val="1"/>
          <dgm:bulletEnabled val="1"/>
        </dgm:presLayoutVars>
      </dgm:prSet>
      <dgm:spPr/>
      <dgm:t>
        <a:bodyPr/>
        <a:lstStyle/>
        <a:p>
          <a:endParaRPr lang="en-US"/>
        </a:p>
      </dgm:t>
    </dgm:pt>
    <dgm:pt modelId="{2D3D0823-EDF9-4498-812B-F44AA7EF6E9B}" type="pres">
      <dgm:prSet presAssocID="{6D998294-EF99-463E-8FC7-A56451143395}" presName="FinalChildText" presStyleLbl="revTx" presStyleIdx="3" presStyleCnt="4" custScaleX="114237" custLinFactNeighborX="9547" custLinFactNeighborY="-373">
        <dgm:presLayoutVars>
          <dgm:chMax val="0"/>
          <dgm:chPref val="0"/>
          <dgm:bulletEnabled val="1"/>
        </dgm:presLayoutVars>
      </dgm:prSet>
      <dgm:spPr/>
      <dgm:t>
        <a:bodyPr/>
        <a:lstStyle/>
        <a:p>
          <a:endParaRPr lang="en-US"/>
        </a:p>
      </dgm:t>
    </dgm:pt>
  </dgm:ptLst>
  <dgm:cxnLst>
    <dgm:cxn modelId="{2574FCA4-5D94-4471-9BF1-8C19E461EB21}" type="presOf" srcId="{93FC17AC-D78C-455F-803F-494BFD0A1609}" destId="{557663AC-D835-4E68-BC9B-8255995962C0}" srcOrd="0" destOrd="0" presId="urn:microsoft.com/office/officeart/2005/8/layout/StepDownProcess"/>
    <dgm:cxn modelId="{78ED9CC3-E74A-40D6-9E0C-48278ACE29EE}" type="presOf" srcId="{E09B5FE3-F0E5-403F-974B-9D788E75FE7F}" destId="{FA03574F-2CC7-4D92-9193-4AFB6D0AF9F8}" srcOrd="0" destOrd="0" presId="urn:microsoft.com/office/officeart/2005/8/layout/StepDownProcess"/>
    <dgm:cxn modelId="{E9A41635-6D52-4201-9E53-1ECDF7C75699}" srcId="{DA05FB69-D3B6-4E6E-A360-884616D62AA2}" destId="{60ECD30D-8CFE-4BE1-97F0-49866A628CF6}" srcOrd="2" destOrd="0" parTransId="{22B0EB99-440D-4701-899E-48017EC4BB1D}" sibTransId="{18D264CD-7708-4AAE-9064-698D5BE8AA8D}"/>
    <dgm:cxn modelId="{DD7DCE34-351E-4EEE-8485-6C00BB817710}" srcId="{6D998294-EF99-463E-8FC7-A56451143395}" destId="{FB71167C-7F51-4D07-A75B-EF5706E62193}" srcOrd="0" destOrd="0" parTransId="{EE8BFDAA-2F35-4F9D-8F7C-397614163655}" sibTransId="{18A370F1-B949-4E19-A9CE-544EFC6DB379}"/>
    <dgm:cxn modelId="{A074A172-444D-46B6-A0D9-B9D8B34CDA6B}" type="presOf" srcId="{6D998294-EF99-463E-8FC7-A56451143395}" destId="{11E4FA4F-D898-4797-A0A0-A71222E1FD98}" srcOrd="0" destOrd="0" presId="urn:microsoft.com/office/officeart/2005/8/layout/StepDownProcess"/>
    <dgm:cxn modelId="{3C104257-9C6C-41CE-A3F7-58021B04F0D3}" type="presOf" srcId="{C0FFF83A-5508-4B13-AF6E-4D99CB0BD0F6}" destId="{4218B197-7908-4100-8128-601FBBF706DE}" srcOrd="0" destOrd="0" presId="urn:microsoft.com/office/officeart/2005/8/layout/StepDownProcess"/>
    <dgm:cxn modelId="{22B71C27-9711-4E90-8683-960D7D26CBBF}" type="presOf" srcId="{05816D9A-D7B9-483B-8BB7-6DB4592A909A}" destId="{8D16FEDE-ABA5-43E7-98C8-F11B4ACA9E08}" srcOrd="0" destOrd="0" presId="urn:microsoft.com/office/officeart/2005/8/layout/StepDownProcess"/>
    <dgm:cxn modelId="{AEEB6D7F-F6A8-4FCA-91DE-08DE8AF9041F}" type="presOf" srcId="{9C99D777-AA11-4D2B-B563-4F70238DFC83}" destId="{2D3D0823-EDF9-4498-812B-F44AA7EF6E9B}" srcOrd="0" destOrd="1" presId="urn:microsoft.com/office/officeart/2005/8/layout/StepDownProcess"/>
    <dgm:cxn modelId="{063C4A0F-4A0D-4BE1-A779-5328A7B45BD9}" srcId="{6D998294-EF99-463E-8FC7-A56451143395}" destId="{9C99D777-AA11-4D2B-B563-4F70238DFC83}" srcOrd="1" destOrd="0" parTransId="{B5282CD6-E44E-421C-98D6-53C8BBCF275E}" sibTransId="{70CD9622-4B55-4649-843E-B9BA529A93F4}"/>
    <dgm:cxn modelId="{AE659F21-6815-4342-A941-EF7013CC5B51}" srcId="{60ECD30D-8CFE-4BE1-97F0-49866A628CF6}" destId="{E09B5FE3-F0E5-403F-974B-9D788E75FE7F}" srcOrd="0" destOrd="0" parTransId="{CDE68AA9-5FCB-417F-9136-25C89ECE18F1}" sibTransId="{FCD02ACB-175A-4B37-A713-B3BADCE951FD}"/>
    <dgm:cxn modelId="{C5C4F50C-C086-40D3-83F6-D3DED96C0D06}" srcId="{DA05FB69-D3B6-4E6E-A360-884616D62AA2}" destId="{93FC17AC-D78C-455F-803F-494BFD0A1609}" srcOrd="1" destOrd="0" parTransId="{96101D08-E493-4B03-A140-2C771AAB021E}" sibTransId="{80059A87-B1BC-4B11-91DC-495A7B6C2B94}"/>
    <dgm:cxn modelId="{B8146AA2-73F8-402F-A6AC-0E937FB0AA25}" srcId="{05816D9A-D7B9-483B-8BB7-6DB4592A909A}" destId="{C75096C5-3327-41BD-8464-808F0E6E4083}" srcOrd="0" destOrd="0" parTransId="{0BE31F5A-632E-4015-9043-1586165E3112}" sibTransId="{0ECC8344-A8EE-4B0A-A000-557B734DA852}"/>
    <dgm:cxn modelId="{2DFF12D6-CDFB-4E1A-8C84-1347ADFC8E7F}" srcId="{DA05FB69-D3B6-4E6E-A360-884616D62AA2}" destId="{6D998294-EF99-463E-8FC7-A56451143395}" srcOrd="3" destOrd="0" parTransId="{685D5CF1-E7A3-45F5-BBDE-9D81702EBE58}" sibTransId="{3F427129-5CA2-4000-8692-EF9D4DDB3262}"/>
    <dgm:cxn modelId="{3DD5E094-78B8-4A56-81AE-9B9253E0CD07}" srcId="{6D998294-EF99-463E-8FC7-A56451143395}" destId="{DFEDA11B-B599-4F01-A799-2308907BF59C}" srcOrd="2" destOrd="0" parTransId="{0C07C8EB-ED59-46D9-B832-B9B49F9A4BBB}" sibTransId="{C2935001-A001-413E-BFE0-8AED8F829B68}"/>
    <dgm:cxn modelId="{F57F0C50-A4D8-4324-9912-477B72A28A53}" type="presOf" srcId="{60ECD30D-8CFE-4BE1-97F0-49866A628CF6}" destId="{986C455D-9C2F-4250-A15D-9F0F09363D32}" srcOrd="0" destOrd="0" presId="urn:microsoft.com/office/officeart/2005/8/layout/StepDownProcess"/>
    <dgm:cxn modelId="{DB473C48-2E8B-4C02-A41E-939148A573E0}" srcId="{93FC17AC-D78C-455F-803F-494BFD0A1609}" destId="{C0FFF83A-5508-4B13-AF6E-4D99CB0BD0F6}" srcOrd="0" destOrd="0" parTransId="{784B9FFD-4FBF-434F-921B-40498D5352A2}" sibTransId="{E287D3FD-83AB-4A08-A550-170E19B111A6}"/>
    <dgm:cxn modelId="{FDCECADC-AF46-46C6-B6DA-EF8C6A401924}" type="presOf" srcId="{FB71167C-7F51-4D07-A75B-EF5706E62193}" destId="{2D3D0823-EDF9-4498-812B-F44AA7EF6E9B}" srcOrd="0" destOrd="0" presId="urn:microsoft.com/office/officeart/2005/8/layout/StepDownProcess"/>
    <dgm:cxn modelId="{AF0C0213-888A-4784-B324-24160C7FB789}" type="presOf" srcId="{DA05FB69-D3B6-4E6E-A360-884616D62AA2}" destId="{26FD2635-BF62-41EA-B20B-00E40F834F00}" srcOrd="0" destOrd="0" presId="urn:microsoft.com/office/officeart/2005/8/layout/StepDownProcess"/>
    <dgm:cxn modelId="{81B3C3BB-017D-404F-B9BA-AEFDA74FC278}" type="presOf" srcId="{C75096C5-3327-41BD-8464-808F0E6E4083}" destId="{48CB24CC-0ACC-433A-AD7F-4B89B27EB691}" srcOrd="0" destOrd="0" presId="urn:microsoft.com/office/officeart/2005/8/layout/StepDownProcess"/>
    <dgm:cxn modelId="{BF336262-C3FD-4FA7-8E2C-34D32CDBB4B2}" type="presOf" srcId="{DFEDA11B-B599-4F01-A799-2308907BF59C}" destId="{2D3D0823-EDF9-4498-812B-F44AA7EF6E9B}" srcOrd="0" destOrd="2" presId="urn:microsoft.com/office/officeart/2005/8/layout/StepDownProcess"/>
    <dgm:cxn modelId="{FCC7E95D-E1CB-4BF7-A384-3902659E3992}" srcId="{DA05FB69-D3B6-4E6E-A360-884616D62AA2}" destId="{05816D9A-D7B9-483B-8BB7-6DB4592A909A}" srcOrd="0" destOrd="0" parTransId="{E94E9964-F389-4907-B211-0AE2E290DC04}" sibTransId="{0C3CBDE9-CB47-4FCD-964F-2163F3CE6FD5}"/>
    <dgm:cxn modelId="{7BCD26AB-AC1A-4ECF-B86A-B2A8075414C8}" type="presParOf" srcId="{26FD2635-BF62-41EA-B20B-00E40F834F00}" destId="{5B95CEA9-67DB-4391-B235-90D725710EAA}" srcOrd="0" destOrd="0" presId="urn:microsoft.com/office/officeart/2005/8/layout/StepDownProcess"/>
    <dgm:cxn modelId="{7076B093-FBFB-43E1-8F84-03CB9813D43A}" type="presParOf" srcId="{5B95CEA9-67DB-4391-B235-90D725710EAA}" destId="{AB8217AC-02C4-4E2F-84C4-20BEDB3CF8A0}" srcOrd="0" destOrd="0" presId="urn:microsoft.com/office/officeart/2005/8/layout/StepDownProcess"/>
    <dgm:cxn modelId="{2EB1D38C-B947-4F62-A7D3-2B99D21CD65E}" type="presParOf" srcId="{5B95CEA9-67DB-4391-B235-90D725710EAA}" destId="{8D16FEDE-ABA5-43E7-98C8-F11B4ACA9E08}" srcOrd="1" destOrd="0" presId="urn:microsoft.com/office/officeart/2005/8/layout/StepDownProcess"/>
    <dgm:cxn modelId="{C4268C31-C26D-421F-B86E-6BB572C3260C}" type="presParOf" srcId="{5B95CEA9-67DB-4391-B235-90D725710EAA}" destId="{48CB24CC-0ACC-433A-AD7F-4B89B27EB691}" srcOrd="2" destOrd="0" presId="urn:microsoft.com/office/officeart/2005/8/layout/StepDownProcess"/>
    <dgm:cxn modelId="{D7775275-CCE8-4B70-B28A-EB790FD93418}" type="presParOf" srcId="{26FD2635-BF62-41EA-B20B-00E40F834F00}" destId="{A0B301D1-D8BE-40D3-9915-25E50F4B6DC2}" srcOrd="1" destOrd="0" presId="urn:microsoft.com/office/officeart/2005/8/layout/StepDownProcess"/>
    <dgm:cxn modelId="{10C9F489-F7AB-4793-86BA-6E13C3DF7F97}" type="presParOf" srcId="{26FD2635-BF62-41EA-B20B-00E40F834F00}" destId="{20E1624B-FFC1-45EA-90A6-86A04C4A1552}" srcOrd="2" destOrd="0" presId="urn:microsoft.com/office/officeart/2005/8/layout/StepDownProcess"/>
    <dgm:cxn modelId="{C94D0915-F701-443B-ABB2-1E61C34F45D9}" type="presParOf" srcId="{20E1624B-FFC1-45EA-90A6-86A04C4A1552}" destId="{C1069A8F-081F-4C5C-A77A-30B2D3D306D3}" srcOrd="0" destOrd="0" presId="urn:microsoft.com/office/officeart/2005/8/layout/StepDownProcess"/>
    <dgm:cxn modelId="{0189FD65-10DD-4477-BF5B-8342AFE77D9C}" type="presParOf" srcId="{20E1624B-FFC1-45EA-90A6-86A04C4A1552}" destId="{557663AC-D835-4E68-BC9B-8255995962C0}" srcOrd="1" destOrd="0" presId="urn:microsoft.com/office/officeart/2005/8/layout/StepDownProcess"/>
    <dgm:cxn modelId="{301F78C7-AFB1-4A85-9560-B44FC4594B01}" type="presParOf" srcId="{20E1624B-FFC1-45EA-90A6-86A04C4A1552}" destId="{4218B197-7908-4100-8128-601FBBF706DE}" srcOrd="2" destOrd="0" presId="urn:microsoft.com/office/officeart/2005/8/layout/StepDownProcess"/>
    <dgm:cxn modelId="{E8AC4898-07C3-4F9A-8AC8-E904372812B6}" type="presParOf" srcId="{26FD2635-BF62-41EA-B20B-00E40F834F00}" destId="{0F00E4F5-DCB6-4925-9915-7EE3CD784268}" srcOrd="3" destOrd="0" presId="urn:microsoft.com/office/officeart/2005/8/layout/StepDownProcess"/>
    <dgm:cxn modelId="{618C6F29-DB3C-4681-9BFB-5F2416C8CBDB}" type="presParOf" srcId="{26FD2635-BF62-41EA-B20B-00E40F834F00}" destId="{79DE9454-89B2-4C99-A467-FD576AA344EC}" srcOrd="4" destOrd="0" presId="urn:microsoft.com/office/officeart/2005/8/layout/StepDownProcess"/>
    <dgm:cxn modelId="{3F134FE0-6B89-4070-81BF-AEC00069670D}" type="presParOf" srcId="{79DE9454-89B2-4C99-A467-FD576AA344EC}" destId="{F45F00FF-8914-432D-9821-BA783478E2F6}" srcOrd="0" destOrd="0" presId="urn:microsoft.com/office/officeart/2005/8/layout/StepDownProcess"/>
    <dgm:cxn modelId="{F59797B0-5B39-43B8-ADDE-28E498D5F878}" type="presParOf" srcId="{79DE9454-89B2-4C99-A467-FD576AA344EC}" destId="{986C455D-9C2F-4250-A15D-9F0F09363D32}" srcOrd="1" destOrd="0" presId="urn:microsoft.com/office/officeart/2005/8/layout/StepDownProcess"/>
    <dgm:cxn modelId="{23ED3BA3-1EBD-45C2-A1CE-1B97E7696DBF}" type="presParOf" srcId="{79DE9454-89B2-4C99-A467-FD576AA344EC}" destId="{FA03574F-2CC7-4D92-9193-4AFB6D0AF9F8}" srcOrd="2" destOrd="0" presId="urn:microsoft.com/office/officeart/2005/8/layout/StepDownProcess"/>
    <dgm:cxn modelId="{356AEC12-9B97-4D16-9C42-777BCC1D0A91}" type="presParOf" srcId="{26FD2635-BF62-41EA-B20B-00E40F834F00}" destId="{8D9C091C-FFA1-416E-BDD4-A9678DD4A298}" srcOrd="5" destOrd="0" presId="urn:microsoft.com/office/officeart/2005/8/layout/StepDownProcess"/>
    <dgm:cxn modelId="{3AB80A62-E658-4405-BC2C-282EDC3D3EA2}" type="presParOf" srcId="{26FD2635-BF62-41EA-B20B-00E40F834F00}" destId="{DA86112C-3526-4B59-BC42-135EC349E60E}" srcOrd="6" destOrd="0" presId="urn:microsoft.com/office/officeart/2005/8/layout/StepDownProcess"/>
    <dgm:cxn modelId="{D84455CB-6737-4A30-B769-D91FE0B088C9}" type="presParOf" srcId="{DA86112C-3526-4B59-BC42-135EC349E60E}" destId="{11E4FA4F-D898-4797-A0A0-A71222E1FD98}" srcOrd="0" destOrd="0" presId="urn:microsoft.com/office/officeart/2005/8/layout/StepDownProcess"/>
    <dgm:cxn modelId="{09A95DF5-88B5-45FE-847D-7740FA781056}" type="presParOf" srcId="{DA86112C-3526-4B59-BC42-135EC349E60E}" destId="{2D3D0823-EDF9-4498-812B-F44AA7EF6E9B}" srcOrd="1" destOrd="0" presId="urn:microsoft.com/office/officeart/2005/8/layout/StepDownProcess"/>
  </dgm:cxnLst>
  <dgm:bg>
    <a:solidFill>
      <a:srgbClr val="FFFFFF"/>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05FB69-D3B6-4E6E-A360-884616D62AA2}"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en-US"/>
        </a:p>
      </dgm:t>
    </dgm:pt>
    <dgm:pt modelId="{05816D9A-D7B9-483B-8BB7-6DB4592A909A}">
      <dgm:prSet phldrT="[Text]"/>
      <dgm:spPr>
        <a:xfrm>
          <a:off x="111958" y="24751"/>
          <a:ext cx="1381964" cy="967330"/>
        </a:xfrm>
      </dgm:spPr>
      <dgm:t>
        <a:bodyPr/>
        <a:lstStyle/>
        <a:p>
          <a:r>
            <a:rPr lang="en-US" dirty="0" smtClean="0">
              <a:latin typeface="Century Gothic" pitchFamily="34" charset="0"/>
              <a:ea typeface="+mn-ea"/>
              <a:cs typeface="+mn-cs"/>
            </a:rPr>
            <a:t>Student Council Meeting</a:t>
          </a:r>
          <a:endParaRPr lang="en-US" dirty="0">
            <a:latin typeface="Century Gothic" pitchFamily="34" charset="0"/>
            <a:ea typeface="+mn-ea"/>
            <a:cs typeface="+mn-cs"/>
          </a:endParaRPr>
        </a:p>
      </dgm:t>
    </dgm:pt>
    <dgm:pt modelId="{E94E9964-F389-4907-B211-0AE2E290DC04}" type="parTrans" cxnId="{FCC7E95D-E1CB-4BF7-A384-3902659E3992}">
      <dgm:prSet/>
      <dgm:spPr/>
      <dgm:t>
        <a:bodyPr/>
        <a:lstStyle/>
        <a:p>
          <a:endParaRPr lang="en-US">
            <a:latin typeface="Century Gothic" pitchFamily="34" charset="0"/>
          </a:endParaRPr>
        </a:p>
      </dgm:t>
    </dgm:pt>
    <dgm:pt modelId="{0C3CBDE9-CB47-4FCD-964F-2163F3CE6FD5}" type="sibTrans" cxnId="{FCC7E95D-E1CB-4BF7-A384-3902659E3992}">
      <dgm:prSet/>
      <dgm:spPr/>
      <dgm:t>
        <a:bodyPr/>
        <a:lstStyle/>
        <a:p>
          <a:endParaRPr lang="en-US">
            <a:latin typeface="Century Gothic" pitchFamily="34" charset="0"/>
          </a:endParaRPr>
        </a:p>
      </dgm:t>
    </dgm:pt>
    <dgm:pt modelId="{93FC17AC-D78C-455F-803F-494BFD0A1609}">
      <dgm:prSet phldrT="[Text]"/>
      <dgm:spPr>
        <a:xfrm>
          <a:off x="1257753" y="1111382"/>
          <a:ext cx="1381964" cy="967330"/>
        </a:xfrm>
      </dgm:spPr>
      <dgm:t>
        <a:bodyPr/>
        <a:lstStyle/>
        <a:p>
          <a:r>
            <a:rPr lang="en-US" smtClean="0">
              <a:latin typeface="Century Gothic" pitchFamily="34" charset="0"/>
              <a:ea typeface="+mn-ea"/>
              <a:cs typeface="+mn-cs"/>
            </a:rPr>
            <a:t>Student Council Approval</a:t>
          </a:r>
          <a:endParaRPr lang="en-US" dirty="0">
            <a:latin typeface="Century Gothic" pitchFamily="34" charset="0"/>
            <a:ea typeface="+mn-ea"/>
            <a:cs typeface="+mn-cs"/>
          </a:endParaRPr>
        </a:p>
      </dgm:t>
    </dgm:pt>
    <dgm:pt modelId="{96101D08-E493-4B03-A140-2C771AAB021E}" type="parTrans" cxnId="{C5C4F50C-C086-40D3-83F6-D3DED96C0D06}">
      <dgm:prSet/>
      <dgm:spPr/>
      <dgm:t>
        <a:bodyPr/>
        <a:lstStyle/>
        <a:p>
          <a:endParaRPr lang="en-US">
            <a:latin typeface="Century Gothic" pitchFamily="34" charset="0"/>
          </a:endParaRPr>
        </a:p>
      </dgm:t>
    </dgm:pt>
    <dgm:pt modelId="{80059A87-B1BC-4B11-91DC-495A7B6C2B94}" type="sibTrans" cxnId="{C5C4F50C-C086-40D3-83F6-D3DED96C0D06}">
      <dgm:prSet/>
      <dgm:spPr/>
      <dgm:t>
        <a:bodyPr/>
        <a:lstStyle/>
        <a:p>
          <a:endParaRPr lang="en-US">
            <a:latin typeface="Century Gothic" pitchFamily="34" charset="0"/>
          </a:endParaRPr>
        </a:p>
      </dgm:t>
    </dgm:pt>
    <dgm:pt modelId="{60ECD30D-8CFE-4BE1-97F0-49866A628CF6}">
      <dgm:prSet phldrT="[Text]"/>
      <dgm:spPr>
        <a:xfrm>
          <a:off x="2403548" y="2198012"/>
          <a:ext cx="1381964" cy="967330"/>
        </a:xfrm>
      </dgm:spPr>
      <dgm:t>
        <a:bodyPr/>
        <a:lstStyle/>
        <a:p>
          <a:r>
            <a:rPr lang="en-US" smtClean="0">
              <a:latin typeface="Century Gothic" pitchFamily="34" charset="0"/>
              <a:ea typeface="+mn-ea"/>
              <a:cs typeface="+mn-cs"/>
            </a:rPr>
            <a:t>ASB Advisor</a:t>
          </a:r>
          <a:endParaRPr lang="en-US" dirty="0">
            <a:latin typeface="Century Gothic" pitchFamily="34" charset="0"/>
            <a:ea typeface="+mn-ea"/>
            <a:cs typeface="+mn-cs"/>
          </a:endParaRPr>
        </a:p>
      </dgm:t>
    </dgm:pt>
    <dgm:pt modelId="{22B0EB99-440D-4701-899E-48017EC4BB1D}" type="parTrans" cxnId="{E9A41635-6D52-4201-9E53-1ECDF7C75699}">
      <dgm:prSet/>
      <dgm:spPr/>
      <dgm:t>
        <a:bodyPr/>
        <a:lstStyle/>
        <a:p>
          <a:endParaRPr lang="en-US">
            <a:latin typeface="Century Gothic" pitchFamily="34" charset="0"/>
          </a:endParaRPr>
        </a:p>
      </dgm:t>
    </dgm:pt>
    <dgm:pt modelId="{18D264CD-7708-4AAE-9064-698D5BE8AA8D}" type="sibTrans" cxnId="{E9A41635-6D52-4201-9E53-1ECDF7C75699}">
      <dgm:prSet/>
      <dgm:spPr/>
      <dgm:t>
        <a:bodyPr/>
        <a:lstStyle/>
        <a:p>
          <a:endParaRPr lang="en-US">
            <a:latin typeface="Century Gothic" pitchFamily="34" charset="0"/>
          </a:endParaRPr>
        </a:p>
      </dgm:t>
    </dgm:pt>
    <dgm:pt modelId="{6D998294-EF99-463E-8FC7-A56451143395}">
      <dgm:prSet/>
      <dgm:spPr>
        <a:xfrm>
          <a:off x="3549343" y="3284643"/>
          <a:ext cx="1381964" cy="967330"/>
        </a:xfrm>
      </dgm:spPr>
      <dgm:t>
        <a:bodyPr/>
        <a:lstStyle/>
        <a:p>
          <a:r>
            <a:rPr lang="en-US" smtClean="0">
              <a:latin typeface="Century Gothic" pitchFamily="34" charset="0"/>
              <a:ea typeface="+mn-ea"/>
              <a:cs typeface="+mn-cs"/>
            </a:rPr>
            <a:t>Principal/Site Administrator</a:t>
          </a:r>
          <a:endParaRPr lang="en-US" dirty="0">
            <a:latin typeface="Century Gothic" pitchFamily="34" charset="0"/>
            <a:ea typeface="+mn-ea"/>
            <a:cs typeface="+mn-cs"/>
          </a:endParaRPr>
        </a:p>
      </dgm:t>
    </dgm:pt>
    <dgm:pt modelId="{685D5CF1-E7A3-45F5-BBDE-9D81702EBE58}" type="parTrans" cxnId="{2DFF12D6-CDFB-4E1A-8C84-1347ADFC8E7F}">
      <dgm:prSet/>
      <dgm:spPr/>
      <dgm:t>
        <a:bodyPr/>
        <a:lstStyle/>
        <a:p>
          <a:endParaRPr lang="en-US">
            <a:latin typeface="Century Gothic" pitchFamily="34" charset="0"/>
          </a:endParaRPr>
        </a:p>
      </dgm:t>
    </dgm:pt>
    <dgm:pt modelId="{3F427129-5CA2-4000-8692-EF9D4DDB3262}" type="sibTrans" cxnId="{2DFF12D6-CDFB-4E1A-8C84-1347ADFC8E7F}">
      <dgm:prSet/>
      <dgm:spPr/>
      <dgm:t>
        <a:bodyPr/>
        <a:lstStyle/>
        <a:p>
          <a:endParaRPr lang="en-US">
            <a:latin typeface="Century Gothic" pitchFamily="34" charset="0"/>
          </a:endParaRPr>
        </a:p>
      </dgm:t>
    </dgm:pt>
    <dgm:pt modelId="{B2547E5F-1C06-4E14-BB4A-39A7CD74FFFA}">
      <dgm:prSet/>
      <dgm:spPr/>
      <dgm:t>
        <a:bodyPr/>
        <a:lstStyle/>
        <a:p>
          <a:r>
            <a:rPr lang="en-US" smtClean="0"/>
            <a:t>Business Department Approval</a:t>
          </a:r>
          <a:endParaRPr lang="en-US" dirty="0"/>
        </a:p>
      </dgm:t>
    </dgm:pt>
    <dgm:pt modelId="{DCC1790B-811E-428C-B641-61EC49F2E9A9}" type="parTrans" cxnId="{77258D8B-0312-475E-967E-7A64C8C7F31F}">
      <dgm:prSet/>
      <dgm:spPr/>
      <dgm:t>
        <a:bodyPr/>
        <a:lstStyle/>
        <a:p>
          <a:endParaRPr lang="en-US"/>
        </a:p>
      </dgm:t>
    </dgm:pt>
    <dgm:pt modelId="{3342EA46-8A15-4849-8633-0389D94F90E0}" type="sibTrans" cxnId="{77258D8B-0312-475E-967E-7A64C8C7F31F}">
      <dgm:prSet/>
      <dgm:spPr/>
      <dgm:t>
        <a:bodyPr/>
        <a:lstStyle/>
        <a:p>
          <a:endParaRPr lang="en-US"/>
        </a:p>
      </dgm:t>
    </dgm:pt>
    <dgm:pt modelId="{E9442720-C1F3-4E6E-B367-3528B63153AC}">
      <dgm:prSet/>
      <dgm:spPr/>
      <dgm:t>
        <a:bodyPr/>
        <a:lstStyle/>
        <a:p>
          <a:r>
            <a:rPr lang="en-US" dirty="0" smtClean="0"/>
            <a:t>Returned to ASB Bookkeeper</a:t>
          </a:r>
          <a:endParaRPr lang="en-US" dirty="0"/>
        </a:p>
      </dgm:t>
    </dgm:pt>
    <dgm:pt modelId="{42DC29A0-6F98-4C10-B1A1-9AD4D7C0B18D}" type="parTrans" cxnId="{D397AAB0-B251-4D31-B175-A4F923D1611B}">
      <dgm:prSet/>
      <dgm:spPr/>
      <dgm:t>
        <a:bodyPr/>
        <a:lstStyle/>
        <a:p>
          <a:endParaRPr lang="en-US"/>
        </a:p>
      </dgm:t>
    </dgm:pt>
    <dgm:pt modelId="{DBF7E3F5-FF7F-4F8D-954D-95F0DF428538}" type="sibTrans" cxnId="{D397AAB0-B251-4D31-B175-A4F923D1611B}">
      <dgm:prSet/>
      <dgm:spPr/>
      <dgm:t>
        <a:bodyPr/>
        <a:lstStyle/>
        <a:p>
          <a:endParaRPr lang="en-US"/>
        </a:p>
      </dgm:t>
    </dgm:pt>
    <dgm:pt modelId="{0A46284B-9B48-41D3-9B96-A8557614EF26}">
      <dgm:prSet/>
      <dgm:spPr/>
      <dgm:t>
        <a:bodyPr/>
        <a:lstStyle/>
        <a:p>
          <a:r>
            <a:rPr lang="en-US" dirty="0" smtClean="0"/>
            <a:t>Club Advisor is Notified of Approval</a:t>
          </a:r>
          <a:endParaRPr lang="en-US" dirty="0"/>
        </a:p>
      </dgm:t>
    </dgm:pt>
    <dgm:pt modelId="{4543EF35-3385-4D7A-B74D-66BABBF50235}" type="parTrans" cxnId="{CB22C651-34A7-4471-9AF3-8913A5FD4053}">
      <dgm:prSet/>
      <dgm:spPr/>
      <dgm:t>
        <a:bodyPr/>
        <a:lstStyle/>
        <a:p>
          <a:endParaRPr lang="en-US"/>
        </a:p>
      </dgm:t>
    </dgm:pt>
    <dgm:pt modelId="{FF6D58EA-0CB5-4B70-8A81-C0D3E243CFD5}" type="sibTrans" cxnId="{CB22C651-34A7-4471-9AF3-8913A5FD4053}">
      <dgm:prSet/>
      <dgm:spPr/>
      <dgm:t>
        <a:bodyPr/>
        <a:lstStyle/>
        <a:p>
          <a:endParaRPr lang="en-US"/>
        </a:p>
      </dgm:t>
    </dgm:pt>
    <dgm:pt modelId="{A7EBD7F3-DD2B-4E24-8B74-EA4ABDFD86C8}">
      <dgm:prSet custT="1"/>
      <dgm:spPr/>
      <dgm:t>
        <a:bodyPr/>
        <a:lstStyle/>
        <a:p>
          <a:r>
            <a:rPr lang="en-US" sz="2400" dirty="0" smtClean="0"/>
            <a:t>Fundraiser Starts</a:t>
          </a:r>
        </a:p>
        <a:p>
          <a:endParaRPr lang="en-US" sz="1400" dirty="0" smtClean="0"/>
        </a:p>
        <a:p>
          <a:r>
            <a:rPr lang="en-US" sz="1800" dirty="0" smtClean="0">
              <a:solidFill>
                <a:schemeClr val="bg2">
                  <a:lumMod val="75000"/>
                </a:schemeClr>
              </a:solidFill>
            </a:rPr>
            <a:t>You may not begin any fundraiser until final notification of approval is received</a:t>
          </a:r>
          <a:endParaRPr lang="en-US" sz="2800" dirty="0">
            <a:solidFill>
              <a:schemeClr val="bg2">
                <a:lumMod val="75000"/>
              </a:schemeClr>
            </a:solidFill>
          </a:endParaRPr>
        </a:p>
      </dgm:t>
    </dgm:pt>
    <dgm:pt modelId="{D15CA3A5-2FAD-445E-9C3E-4B37379E62E1}" type="parTrans" cxnId="{BAFEAF6C-6DE6-4F2D-AE9E-AEDB83CA97E5}">
      <dgm:prSet/>
      <dgm:spPr/>
      <dgm:t>
        <a:bodyPr/>
        <a:lstStyle/>
        <a:p>
          <a:endParaRPr lang="en-US"/>
        </a:p>
      </dgm:t>
    </dgm:pt>
    <dgm:pt modelId="{E642172F-EA1A-462C-BB36-B8C6BBC12349}" type="sibTrans" cxnId="{BAFEAF6C-6DE6-4F2D-AE9E-AEDB83CA97E5}">
      <dgm:prSet/>
      <dgm:spPr/>
      <dgm:t>
        <a:bodyPr/>
        <a:lstStyle/>
        <a:p>
          <a:endParaRPr lang="en-US"/>
        </a:p>
      </dgm:t>
    </dgm:pt>
    <dgm:pt modelId="{087D8935-DA05-4BF1-852C-39181D9E7FE0}" type="pres">
      <dgm:prSet presAssocID="{DA05FB69-D3B6-4E6E-A360-884616D62AA2}" presName="Name0" presStyleCnt="0">
        <dgm:presLayoutVars>
          <dgm:dir/>
          <dgm:resizeHandles/>
        </dgm:presLayoutVars>
      </dgm:prSet>
      <dgm:spPr/>
      <dgm:t>
        <a:bodyPr/>
        <a:lstStyle/>
        <a:p>
          <a:endParaRPr lang="en-US"/>
        </a:p>
      </dgm:t>
    </dgm:pt>
    <dgm:pt modelId="{7D1C0D61-7E7C-48BC-8D81-8331AF4644E9}" type="pres">
      <dgm:prSet presAssocID="{05816D9A-D7B9-483B-8BB7-6DB4592A909A}" presName="compNode" presStyleCnt="0"/>
      <dgm:spPr/>
    </dgm:pt>
    <dgm:pt modelId="{A357DEBA-E202-4BA3-B0BC-F087180ED912}" type="pres">
      <dgm:prSet presAssocID="{05816D9A-D7B9-483B-8BB7-6DB4592A909A}" presName="dummyConnPt" presStyleCnt="0"/>
      <dgm:spPr/>
    </dgm:pt>
    <dgm:pt modelId="{45FA21A5-D08C-4476-8955-BD14313F9700}" type="pres">
      <dgm:prSet presAssocID="{05816D9A-D7B9-483B-8BB7-6DB4592A909A}" presName="node" presStyleLbl="node1" presStyleIdx="0" presStyleCnt="8">
        <dgm:presLayoutVars>
          <dgm:bulletEnabled val="1"/>
        </dgm:presLayoutVars>
      </dgm:prSet>
      <dgm:spPr/>
      <dgm:t>
        <a:bodyPr/>
        <a:lstStyle/>
        <a:p>
          <a:endParaRPr lang="en-US"/>
        </a:p>
      </dgm:t>
    </dgm:pt>
    <dgm:pt modelId="{7476F25F-845E-4E75-AE76-F3A23519BDAA}" type="pres">
      <dgm:prSet presAssocID="{0C3CBDE9-CB47-4FCD-964F-2163F3CE6FD5}" presName="sibTrans" presStyleLbl="bgSibTrans2D1" presStyleIdx="0" presStyleCnt="7"/>
      <dgm:spPr/>
      <dgm:t>
        <a:bodyPr/>
        <a:lstStyle/>
        <a:p>
          <a:endParaRPr lang="en-US"/>
        </a:p>
      </dgm:t>
    </dgm:pt>
    <dgm:pt modelId="{C36D6719-41EB-463C-975B-012AF77609D4}" type="pres">
      <dgm:prSet presAssocID="{93FC17AC-D78C-455F-803F-494BFD0A1609}" presName="compNode" presStyleCnt="0"/>
      <dgm:spPr/>
    </dgm:pt>
    <dgm:pt modelId="{976EC59C-C8F1-470D-9D1A-AED6DDC4C961}" type="pres">
      <dgm:prSet presAssocID="{93FC17AC-D78C-455F-803F-494BFD0A1609}" presName="dummyConnPt" presStyleCnt="0"/>
      <dgm:spPr/>
    </dgm:pt>
    <dgm:pt modelId="{5AC6684F-1F72-4063-82F9-5AF817268061}" type="pres">
      <dgm:prSet presAssocID="{93FC17AC-D78C-455F-803F-494BFD0A1609}" presName="node" presStyleLbl="node1" presStyleIdx="1" presStyleCnt="8">
        <dgm:presLayoutVars>
          <dgm:bulletEnabled val="1"/>
        </dgm:presLayoutVars>
      </dgm:prSet>
      <dgm:spPr/>
      <dgm:t>
        <a:bodyPr/>
        <a:lstStyle/>
        <a:p>
          <a:endParaRPr lang="en-US"/>
        </a:p>
      </dgm:t>
    </dgm:pt>
    <dgm:pt modelId="{4FD7049B-0C49-465E-AADA-A1FE7647DD17}" type="pres">
      <dgm:prSet presAssocID="{80059A87-B1BC-4B11-91DC-495A7B6C2B94}" presName="sibTrans" presStyleLbl="bgSibTrans2D1" presStyleIdx="1" presStyleCnt="7"/>
      <dgm:spPr/>
      <dgm:t>
        <a:bodyPr/>
        <a:lstStyle/>
        <a:p>
          <a:endParaRPr lang="en-US"/>
        </a:p>
      </dgm:t>
    </dgm:pt>
    <dgm:pt modelId="{EF27CE5A-3A44-4E87-82A9-ED80E310970F}" type="pres">
      <dgm:prSet presAssocID="{60ECD30D-8CFE-4BE1-97F0-49866A628CF6}" presName="compNode" presStyleCnt="0"/>
      <dgm:spPr/>
    </dgm:pt>
    <dgm:pt modelId="{1E5BFD5B-8BFA-43C1-85A5-0646562031CA}" type="pres">
      <dgm:prSet presAssocID="{60ECD30D-8CFE-4BE1-97F0-49866A628CF6}" presName="dummyConnPt" presStyleCnt="0"/>
      <dgm:spPr/>
    </dgm:pt>
    <dgm:pt modelId="{E314BAB9-0703-40C2-97B4-C317E28A829B}" type="pres">
      <dgm:prSet presAssocID="{60ECD30D-8CFE-4BE1-97F0-49866A628CF6}" presName="node" presStyleLbl="node1" presStyleIdx="2" presStyleCnt="8">
        <dgm:presLayoutVars>
          <dgm:bulletEnabled val="1"/>
        </dgm:presLayoutVars>
      </dgm:prSet>
      <dgm:spPr/>
      <dgm:t>
        <a:bodyPr/>
        <a:lstStyle/>
        <a:p>
          <a:endParaRPr lang="en-US"/>
        </a:p>
      </dgm:t>
    </dgm:pt>
    <dgm:pt modelId="{F807C019-4717-4B3F-BB03-70280E58152F}" type="pres">
      <dgm:prSet presAssocID="{18D264CD-7708-4AAE-9064-698D5BE8AA8D}" presName="sibTrans" presStyleLbl="bgSibTrans2D1" presStyleIdx="2" presStyleCnt="7"/>
      <dgm:spPr/>
      <dgm:t>
        <a:bodyPr/>
        <a:lstStyle/>
        <a:p>
          <a:endParaRPr lang="en-US"/>
        </a:p>
      </dgm:t>
    </dgm:pt>
    <dgm:pt modelId="{24DFF799-0569-45EB-BD45-7654F78E9A22}" type="pres">
      <dgm:prSet presAssocID="{6D998294-EF99-463E-8FC7-A56451143395}" presName="compNode" presStyleCnt="0"/>
      <dgm:spPr/>
    </dgm:pt>
    <dgm:pt modelId="{F625AC12-E367-4C5F-B704-1EFF6B82DA85}" type="pres">
      <dgm:prSet presAssocID="{6D998294-EF99-463E-8FC7-A56451143395}" presName="dummyConnPt" presStyleCnt="0"/>
      <dgm:spPr/>
    </dgm:pt>
    <dgm:pt modelId="{2BFED310-0B56-458C-820A-29DD0D670138}" type="pres">
      <dgm:prSet presAssocID="{6D998294-EF99-463E-8FC7-A56451143395}" presName="node" presStyleLbl="node1" presStyleIdx="3" presStyleCnt="8">
        <dgm:presLayoutVars>
          <dgm:bulletEnabled val="1"/>
        </dgm:presLayoutVars>
      </dgm:prSet>
      <dgm:spPr/>
      <dgm:t>
        <a:bodyPr/>
        <a:lstStyle/>
        <a:p>
          <a:endParaRPr lang="en-US"/>
        </a:p>
      </dgm:t>
    </dgm:pt>
    <dgm:pt modelId="{CF114008-F08E-4B15-87FF-B6760972FF85}" type="pres">
      <dgm:prSet presAssocID="{3F427129-5CA2-4000-8692-EF9D4DDB3262}" presName="sibTrans" presStyleLbl="bgSibTrans2D1" presStyleIdx="3" presStyleCnt="7"/>
      <dgm:spPr/>
      <dgm:t>
        <a:bodyPr/>
        <a:lstStyle/>
        <a:p>
          <a:endParaRPr lang="en-US"/>
        </a:p>
      </dgm:t>
    </dgm:pt>
    <dgm:pt modelId="{D47988B0-AF06-4CFE-A7F7-478C6DB71951}" type="pres">
      <dgm:prSet presAssocID="{B2547E5F-1C06-4E14-BB4A-39A7CD74FFFA}" presName="compNode" presStyleCnt="0"/>
      <dgm:spPr/>
    </dgm:pt>
    <dgm:pt modelId="{DA135DF8-044C-4CBF-970F-087778A25CA5}" type="pres">
      <dgm:prSet presAssocID="{B2547E5F-1C06-4E14-BB4A-39A7CD74FFFA}" presName="dummyConnPt" presStyleCnt="0"/>
      <dgm:spPr/>
    </dgm:pt>
    <dgm:pt modelId="{7A9EAF5A-5F2F-4009-A143-61EF79A614FD}" type="pres">
      <dgm:prSet presAssocID="{B2547E5F-1C06-4E14-BB4A-39A7CD74FFFA}" presName="node" presStyleLbl="node1" presStyleIdx="4" presStyleCnt="8">
        <dgm:presLayoutVars>
          <dgm:bulletEnabled val="1"/>
        </dgm:presLayoutVars>
      </dgm:prSet>
      <dgm:spPr/>
      <dgm:t>
        <a:bodyPr/>
        <a:lstStyle/>
        <a:p>
          <a:endParaRPr lang="en-US"/>
        </a:p>
      </dgm:t>
    </dgm:pt>
    <dgm:pt modelId="{204968D6-89BB-4EF6-908E-85DA30078729}" type="pres">
      <dgm:prSet presAssocID="{3342EA46-8A15-4849-8633-0389D94F90E0}" presName="sibTrans" presStyleLbl="bgSibTrans2D1" presStyleIdx="4" presStyleCnt="7"/>
      <dgm:spPr/>
      <dgm:t>
        <a:bodyPr/>
        <a:lstStyle/>
        <a:p>
          <a:endParaRPr lang="en-US"/>
        </a:p>
      </dgm:t>
    </dgm:pt>
    <dgm:pt modelId="{947BA698-6F7B-47E6-A55D-95774F21D102}" type="pres">
      <dgm:prSet presAssocID="{E9442720-C1F3-4E6E-B367-3528B63153AC}" presName="compNode" presStyleCnt="0"/>
      <dgm:spPr/>
    </dgm:pt>
    <dgm:pt modelId="{CFFE5F9A-E904-4C4C-8B1B-C70CACDCC01A}" type="pres">
      <dgm:prSet presAssocID="{E9442720-C1F3-4E6E-B367-3528B63153AC}" presName="dummyConnPt" presStyleCnt="0"/>
      <dgm:spPr/>
    </dgm:pt>
    <dgm:pt modelId="{6525BD36-8EDB-4563-869F-60DCF7F47FEF}" type="pres">
      <dgm:prSet presAssocID="{E9442720-C1F3-4E6E-B367-3528B63153AC}" presName="node" presStyleLbl="node1" presStyleIdx="5" presStyleCnt="8">
        <dgm:presLayoutVars>
          <dgm:bulletEnabled val="1"/>
        </dgm:presLayoutVars>
      </dgm:prSet>
      <dgm:spPr/>
      <dgm:t>
        <a:bodyPr/>
        <a:lstStyle/>
        <a:p>
          <a:endParaRPr lang="en-US"/>
        </a:p>
      </dgm:t>
    </dgm:pt>
    <dgm:pt modelId="{E8C063F5-8E7F-4132-8A0D-2B0A9396DE8D}" type="pres">
      <dgm:prSet presAssocID="{DBF7E3F5-FF7F-4F8D-954D-95F0DF428538}" presName="sibTrans" presStyleLbl="bgSibTrans2D1" presStyleIdx="5" presStyleCnt="7"/>
      <dgm:spPr/>
      <dgm:t>
        <a:bodyPr/>
        <a:lstStyle/>
        <a:p>
          <a:endParaRPr lang="en-US"/>
        </a:p>
      </dgm:t>
    </dgm:pt>
    <dgm:pt modelId="{582D798B-ADE7-4B61-AC94-D49EF3DDB688}" type="pres">
      <dgm:prSet presAssocID="{0A46284B-9B48-41D3-9B96-A8557614EF26}" presName="compNode" presStyleCnt="0"/>
      <dgm:spPr/>
    </dgm:pt>
    <dgm:pt modelId="{A18461E8-D82E-45F9-A2F2-93403D2678B0}" type="pres">
      <dgm:prSet presAssocID="{0A46284B-9B48-41D3-9B96-A8557614EF26}" presName="dummyConnPt" presStyleCnt="0"/>
      <dgm:spPr/>
    </dgm:pt>
    <dgm:pt modelId="{58B41581-4373-487C-AA09-DFBDE26EC60B}" type="pres">
      <dgm:prSet presAssocID="{0A46284B-9B48-41D3-9B96-A8557614EF26}" presName="node" presStyleLbl="node1" presStyleIdx="6" presStyleCnt="8">
        <dgm:presLayoutVars>
          <dgm:bulletEnabled val="1"/>
        </dgm:presLayoutVars>
      </dgm:prSet>
      <dgm:spPr/>
      <dgm:t>
        <a:bodyPr/>
        <a:lstStyle/>
        <a:p>
          <a:endParaRPr lang="en-US"/>
        </a:p>
      </dgm:t>
    </dgm:pt>
    <dgm:pt modelId="{02A8309F-DA3A-4354-A80A-908193CAC300}" type="pres">
      <dgm:prSet presAssocID="{FF6D58EA-0CB5-4B70-8A81-C0D3E243CFD5}" presName="sibTrans" presStyleLbl="bgSibTrans2D1" presStyleIdx="6" presStyleCnt="7"/>
      <dgm:spPr/>
      <dgm:t>
        <a:bodyPr/>
        <a:lstStyle/>
        <a:p>
          <a:endParaRPr lang="en-US"/>
        </a:p>
      </dgm:t>
    </dgm:pt>
    <dgm:pt modelId="{CFB16417-D239-4955-96DA-E31D81A46677}" type="pres">
      <dgm:prSet presAssocID="{A7EBD7F3-DD2B-4E24-8B74-EA4ABDFD86C8}" presName="compNode" presStyleCnt="0"/>
      <dgm:spPr/>
    </dgm:pt>
    <dgm:pt modelId="{B3B91C45-6D44-40D9-8BDC-F2FBA3F192C2}" type="pres">
      <dgm:prSet presAssocID="{A7EBD7F3-DD2B-4E24-8B74-EA4ABDFD86C8}" presName="dummyConnPt" presStyleCnt="0"/>
      <dgm:spPr/>
    </dgm:pt>
    <dgm:pt modelId="{9F1F62A0-6EEF-40B1-B139-FA30F2C93E2D}" type="pres">
      <dgm:prSet presAssocID="{A7EBD7F3-DD2B-4E24-8B74-EA4ABDFD86C8}" presName="node" presStyleLbl="node1" presStyleIdx="7" presStyleCnt="8" custScaleY="223244">
        <dgm:presLayoutVars>
          <dgm:bulletEnabled val="1"/>
        </dgm:presLayoutVars>
      </dgm:prSet>
      <dgm:spPr/>
      <dgm:t>
        <a:bodyPr/>
        <a:lstStyle/>
        <a:p>
          <a:endParaRPr lang="en-US"/>
        </a:p>
      </dgm:t>
    </dgm:pt>
  </dgm:ptLst>
  <dgm:cxnLst>
    <dgm:cxn modelId="{C7C45B92-4F2B-4B23-A8E9-28C73E56E390}" type="presOf" srcId="{3342EA46-8A15-4849-8633-0389D94F90E0}" destId="{204968D6-89BB-4EF6-908E-85DA30078729}" srcOrd="0" destOrd="0" presId="urn:microsoft.com/office/officeart/2005/8/layout/bProcess4"/>
    <dgm:cxn modelId="{3BB49B65-AF67-474F-AC55-069325C7858A}" type="presOf" srcId="{B2547E5F-1C06-4E14-BB4A-39A7CD74FFFA}" destId="{7A9EAF5A-5F2F-4009-A143-61EF79A614FD}" srcOrd="0" destOrd="0" presId="urn:microsoft.com/office/officeart/2005/8/layout/bProcess4"/>
    <dgm:cxn modelId="{77258D8B-0312-475E-967E-7A64C8C7F31F}" srcId="{DA05FB69-D3B6-4E6E-A360-884616D62AA2}" destId="{B2547E5F-1C06-4E14-BB4A-39A7CD74FFFA}" srcOrd="4" destOrd="0" parTransId="{DCC1790B-811E-428C-B641-61EC49F2E9A9}" sibTransId="{3342EA46-8A15-4849-8633-0389D94F90E0}"/>
    <dgm:cxn modelId="{501ADE58-717E-40CF-B01C-308320A283BE}" type="presOf" srcId="{80059A87-B1BC-4B11-91DC-495A7B6C2B94}" destId="{4FD7049B-0C49-465E-AADA-A1FE7647DD17}" srcOrd="0" destOrd="0" presId="urn:microsoft.com/office/officeart/2005/8/layout/bProcess4"/>
    <dgm:cxn modelId="{A3E1D06C-199C-45CB-AB50-A295C7E9EBB7}" type="presOf" srcId="{3F427129-5CA2-4000-8692-EF9D4DDB3262}" destId="{CF114008-F08E-4B15-87FF-B6760972FF85}" srcOrd="0" destOrd="0" presId="urn:microsoft.com/office/officeart/2005/8/layout/bProcess4"/>
    <dgm:cxn modelId="{BAFEAF6C-6DE6-4F2D-AE9E-AEDB83CA97E5}" srcId="{DA05FB69-D3B6-4E6E-A360-884616D62AA2}" destId="{A7EBD7F3-DD2B-4E24-8B74-EA4ABDFD86C8}" srcOrd="7" destOrd="0" parTransId="{D15CA3A5-2FAD-445E-9C3E-4B37379E62E1}" sibTransId="{E642172F-EA1A-462C-BB36-B8C6BBC12349}"/>
    <dgm:cxn modelId="{D397AAB0-B251-4D31-B175-A4F923D1611B}" srcId="{DA05FB69-D3B6-4E6E-A360-884616D62AA2}" destId="{E9442720-C1F3-4E6E-B367-3528B63153AC}" srcOrd="5" destOrd="0" parTransId="{42DC29A0-6F98-4C10-B1A1-9AD4D7C0B18D}" sibTransId="{DBF7E3F5-FF7F-4F8D-954D-95F0DF428538}"/>
    <dgm:cxn modelId="{2DEB5F00-5D45-489E-8AB4-EAF6121E3037}" type="presOf" srcId="{18D264CD-7708-4AAE-9064-698D5BE8AA8D}" destId="{F807C019-4717-4B3F-BB03-70280E58152F}" srcOrd="0" destOrd="0" presId="urn:microsoft.com/office/officeart/2005/8/layout/bProcess4"/>
    <dgm:cxn modelId="{4AC56D20-1F6C-4AF9-8882-609A5C53D60B}" type="presOf" srcId="{93FC17AC-D78C-455F-803F-494BFD0A1609}" destId="{5AC6684F-1F72-4063-82F9-5AF817268061}" srcOrd="0" destOrd="0" presId="urn:microsoft.com/office/officeart/2005/8/layout/bProcess4"/>
    <dgm:cxn modelId="{2C9E3143-970B-4D6F-B253-3EDD065E7486}" type="presOf" srcId="{0C3CBDE9-CB47-4FCD-964F-2163F3CE6FD5}" destId="{7476F25F-845E-4E75-AE76-F3A23519BDAA}" srcOrd="0" destOrd="0" presId="urn:microsoft.com/office/officeart/2005/8/layout/bProcess4"/>
    <dgm:cxn modelId="{79CAB515-927D-4C05-9372-59AA4C053794}" type="presOf" srcId="{05816D9A-D7B9-483B-8BB7-6DB4592A909A}" destId="{45FA21A5-D08C-4476-8955-BD14313F9700}" srcOrd="0" destOrd="0" presId="urn:microsoft.com/office/officeart/2005/8/layout/bProcess4"/>
    <dgm:cxn modelId="{CB22C651-34A7-4471-9AF3-8913A5FD4053}" srcId="{DA05FB69-D3B6-4E6E-A360-884616D62AA2}" destId="{0A46284B-9B48-41D3-9B96-A8557614EF26}" srcOrd="6" destOrd="0" parTransId="{4543EF35-3385-4D7A-B74D-66BABBF50235}" sibTransId="{FF6D58EA-0CB5-4B70-8A81-C0D3E243CFD5}"/>
    <dgm:cxn modelId="{E9A41635-6D52-4201-9E53-1ECDF7C75699}" srcId="{DA05FB69-D3B6-4E6E-A360-884616D62AA2}" destId="{60ECD30D-8CFE-4BE1-97F0-49866A628CF6}" srcOrd="2" destOrd="0" parTransId="{22B0EB99-440D-4701-899E-48017EC4BB1D}" sibTransId="{18D264CD-7708-4AAE-9064-698D5BE8AA8D}"/>
    <dgm:cxn modelId="{2DFF12D6-CDFB-4E1A-8C84-1347ADFC8E7F}" srcId="{DA05FB69-D3B6-4E6E-A360-884616D62AA2}" destId="{6D998294-EF99-463E-8FC7-A56451143395}" srcOrd="3" destOrd="0" parTransId="{685D5CF1-E7A3-45F5-BBDE-9D81702EBE58}" sibTransId="{3F427129-5CA2-4000-8692-EF9D4DDB3262}"/>
    <dgm:cxn modelId="{D13A7DC5-3F6A-4AE9-A1C0-68D164329FB9}" type="presOf" srcId="{6D998294-EF99-463E-8FC7-A56451143395}" destId="{2BFED310-0B56-458C-820A-29DD0D670138}" srcOrd="0" destOrd="0" presId="urn:microsoft.com/office/officeart/2005/8/layout/bProcess4"/>
    <dgm:cxn modelId="{F344F969-A9B4-443C-B4A0-0CF64FA8AA6D}" type="presOf" srcId="{E9442720-C1F3-4E6E-B367-3528B63153AC}" destId="{6525BD36-8EDB-4563-869F-60DCF7F47FEF}" srcOrd="0" destOrd="0" presId="urn:microsoft.com/office/officeart/2005/8/layout/bProcess4"/>
    <dgm:cxn modelId="{FCC7E95D-E1CB-4BF7-A384-3902659E3992}" srcId="{DA05FB69-D3B6-4E6E-A360-884616D62AA2}" destId="{05816D9A-D7B9-483B-8BB7-6DB4592A909A}" srcOrd="0" destOrd="0" parTransId="{E94E9964-F389-4907-B211-0AE2E290DC04}" sibTransId="{0C3CBDE9-CB47-4FCD-964F-2163F3CE6FD5}"/>
    <dgm:cxn modelId="{EADB3D19-7CCE-4D24-AEB2-BABC5A58F0A1}" type="presOf" srcId="{DBF7E3F5-FF7F-4F8D-954D-95F0DF428538}" destId="{E8C063F5-8E7F-4132-8A0D-2B0A9396DE8D}" srcOrd="0" destOrd="0" presId="urn:microsoft.com/office/officeart/2005/8/layout/bProcess4"/>
    <dgm:cxn modelId="{4A344F9F-05A3-4BC7-BA8F-39ED353EB4D5}" type="presOf" srcId="{A7EBD7F3-DD2B-4E24-8B74-EA4ABDFD86C8}" destId="{9F1F62A0-6EEF-40B1-B139-FA30F2C93E2D}" srcOrd="0" destOrd="0" presId="urn:microsoft.com/office/officeart/2005/8/layout/bProcess4"/>
    <dgm:cxn modelId="{EACD7FD5-67B5-4C10-A3AB-38BB05087647}" type="presOf" srcId="{0A46284B-9B48-41D3-9B96-A8557614EF26}" destId="{58B41581-4373-487C-AA09-DFBDE26EC60B}" srcOrd="0" destOrd="0" presId="urn:microsoft.com/office/officeart/2005/8/layout/bProcess4"/>
    <dgm:cxn modelId="{C5C4F50C-C086-40D3-83F6-D3DED96C0D06}" srcId="{DA05FB69-D3B6-4E6E-A360-884616D62AA2}" destId="{93FC17AC-D78C-455F-803F-494BFD0A1609}" srcOrd="1" destOrd="0" parTransId="{96101D08-E493-4B03-A140-2C771AAB021E}" sibTransId="{80059A87-B1BC-4B11-91DC-495A7B6C2B94}"/>
    <dgm:cxn modelId="{0DE5A2AF-295C-4B4C-B8F1-5CC1752A1C75}" type="presOf" srcId="{60ECD30D-8CFE-4BE1-97F0-49866A628CF6}" destId="{E314BAB9-0703-40C2-97B4-C317E28A829B}" srcOrd="0" destOrd="0" presId="urn:microsoft.com/office/officeart/2005/8/layout/bProcess4"/>
    <dgm:cxn modelId="{64A67F5C-B197-403B-AD32-1353DE3B2080}" type="presOf" srcId="{DA05FB69-D3B6-4E6E-A360-884616D62AA2}" destId="{087D8935-DA05-4BF1-852C-39181D9E7FE0}" srcOrd="0" destOrd="0" presId="urn:microsoft.com/office/officeart/2005/8/layout/bProcess4"/>
    <dgm:cxn modelId="{61F04CB4-870B-447B-9E98-DD136ACF6B0A}" type="presOf" srcId="{FF6D58EA-0CB5-4B70-8A81-C0D3E243CFD5}" destId="{02A8309F-DA3A-4354-A80A-908193CAC300}" srcOrd="0" destOrd="0" presId="urn:microsoft.com/office/officeart/2005/8/layout/bProcess4"/>
    <dgm:cxn modelId="{FB0E5C3C-3011-41D4-8EA8-D83E07788ADB}" type="presParOf" srcId="{087D8935-DA05-4BF1-852C-39181D9E7FE0}" destId="{7D1C0D61-7E7C-48BC-8D81-8331AF4644E9}" srcOrd="0" destOrd="0" presId="urn:microsoft.com/office/officeart/2005/8/layout/bProcess4"/>
    <dgm:cxn modelId="{8C6064F5-7667-4761-811A-A10B20C45780}" type="presParOf" srcId="{7D1C0D61-7E7C-48BC-8D81-8331AF4644E9}" destId="{A357DEBA-E202-4BA3-B0BC-F087180ED912}" srcOrd="0" destOrd="0" presId="urn:microsoft.com/office/officeart/2005/8/layout/bProcess4"/>
    <dgm:cxn modelId="{BA6E5B5D-9A0B-4D04-9DC9-28D52C2B1D58}" type="presParOf" srcId="{7D1C0D61-7E7C-48BC-8D81-8331AF4644E9}" destId="{45FA21A5-D08C-4476-8955-BD14313F9700}" srcOrd="1" destOrd="0" presId="urn:microsoft.com/office/officeart/2005/8/layout/bProcess4"/>
    <dgm:cxn modelId="{144D575A-8F45-4A9F-86DA-3A17B285DF74}" type="presParOf" srcId="{087D8935-DA05-4BF1-852C-39181D9E7FE0}" destId="{7476F25F-845E-4E75-AE76-F3A23519BDAA}" srcOrd="1" destOrd="0" presId="urn:microsoft.com/office/officeart/2005/8/layout/bProcess4"/>
    <dgm:cxn modelId="{F363C764-36D7-4F9F-B371-829A08B511E1}" type="presParOf" srcId="{087D8935-DA05-4BF1-852C-39181D9E7FE0}" destId="{C36D6719-41EB-463C-975B-012AF77609D4}" srcOrd="2" destOrd="0" presId="urn:microsoft.com/office/officeart/2005/8/layout/bProcess4"/>
    <dgm:cxn modelId="{BAB72AD4-FD53-426D-AC08-ECBCF6B07B8E}" type="presParOf" srcId="{C36D6719-41EB-463C-975B-012AF77609D4}" destId="{976EC59C-C8F1-470D-9D1A-AED6DDC4C961}" srcOrd="0" destOrd="0" presId="urn:microsoft.com/office/officeart/2005/8/layout/bProcess4"/>
    <dgm:cxn modelId="{53427EC8-3020-4F3F-8259-D3FBF2EC0FFB}" type="presParOf" srcId="{C36D6719-41EB-463C-975B-012AF77609D4}" destId="{5AC6684F-1F72-4063-82F9-5AF817268061}" srcOrd="1" destOrd="0" presId="urn:microsoft.com/office/officeart/2005/8/layout/bProcess4"/>
    <dgm:cxn modelId="{4D1AD0B1-2096-4769-9A11-44D4A00A1137}" type="presParOf" srcId="{087D8935-DA05-4BF1-852C-39181D9E7FE0}" destId="{4FD7049B-0C49-465E-AADA-A1FE7647DD17}" srcOrd="3" destOrd="0" presId="urn:microsoft.com/office/officeart/2005/8/layout/bProcess4"/>
    <dgm:cxn modelId="{1B5F1666-B3EF-4773-A04F-D0E678BDBC90}" type="presParOf" srcId="{087D8935-DA05-4BF1-852C-39181D9E7FE0}" destId="{EF27CE5A-3A44-4E87-82A9-ED80E310970F}" srcOrd="4" destOrd="0" presId="urn:microsoft.com/office/officeart/2005/8/layout/bProcess4"/>
    <dgm:cxn modelId="{63CCC482-BB35-4943-BA52-15BF02BD0C09}" type="presParOf" srcId="{EF27CE5A-3A44-4E87-82A9-ED80E310970F}" destId="{1E5BFD5B-8BFA-43C1-85A5-0646562031CA}" srcOrd="0" destOrd="0" presId="urn:microsoft.com/office/officeart/2005/8/layout/bProcess4"/>
    <dgm:cxn modelId="{0563BF43-FF53-4446-AC04-66347E281CA0}" type="presParOf" srcId="{EF27CE5A-3A44-4E87-82A9-ED80E310970F}" destId="{E314BAB9-0703-40C2-97B4-C317E28A829B}" srcOrd="1" destOrd="0" presId="urn:microsoft.com/office/officeart/2005/8/layout/bProcess4"/>
    <dgm:cxn modelId="{85EC4E59-C5C0-464D-BF5D-6F09907A36E7}" type="presParOf" srcId="{087D8935-DA05-4BF1-852C-39181D9E7FE0}" destId="{F807C019-4717-4B3F-BB03-70280E58152F}" srcOrd="5" destOrd="0" presId="urn:microsoft.com/office/officeart/2005/8/layout/bProcess4"/>
    <dgm:cxn modelId="{52D038BD-2CE6-478B-9829-4BAF7752D076}" type="presParOf" srcId="{087D8935-DA05-4BF1-852C-39181D9E7FE0}" destId="{24DFF799-0569-45EB-BD45-7654F78E9A22}" srcOrd="6" destOrd="0" presId="urn:microsoft.com/office/officeart/2005/8/layout/bProcess4"/>
    <dgm:cxn modelId="{D1016CEC-2427-47D9-B75D-992E76E96B7A}" type="presParOf" srcId="{24DFF799-0569-45EB-BD45-7654F78E9A22}" destId="{F625AC12-E367-4C5F-B704-1EFF6B82DA85}" srcOrd="0" destOrd="0" presId="urn:microsoft.com/office/officeart/2005/8/layout/bProcess4"/>
    <dgm:cxn modelId="{99095DA9-B85A-407C-8A2F-1D56DB533DD7}" type="presParOf" srcId="{24DFF799-0569-45EB-BD45-7654F78E9A22}" destId="{2BFED310-0B56-458C-820A-29DD0D670138}" srcOrd="1" destOrd="0" presId="urn:microsoft.com/office/officeart/2005/8/layout/bProcess4"/>
    <dgm:cxn modelId="{BFB98072-AA1B-451C-A348-DC66511B865A}" type="presParOf" srcId="{087D8935-DA05-4BF1-852C-39181D9E7FE0}" destId="{CF114008-F08E-4B15-87FF-B6760972FF85}" srcOrd="7" destOrd="0" presId="urn:microsoft.com/office/officeart/2005/8/layout/bProcess4"/>
    <dgm:cxn modelId="{4C6704F0-D3D9-49C0-8B6A-BCB39C560612}" type="presParOf" srcId="{087D8935-DA05-4BF1-852C-39181D9E7FE0}" destId="{D47988B0-AF06-4CFE-A7F7-478C6DB71951}" srcOrd="8" destOrd="0" presId="urn:microsoft.com/office/officeart/2005/8/layout/bProcess4"/>
    <dgm:cxn modelId="{EB55C48D-C226-4E44-A8CE-C4AE3A5195CD}" type="presParOf" srcId="{D47988B0-AF06-4CFE-A7F7-478C6DB71951}" destId="{DA135DF8-044C-4CBF-970F-087778A25CA5}" srcOrd="0" destOrd="0" presId="urn:microsoft.com/office/officeart/2005/8/layout/bProcess4"/>
    <dgm:cxn modelId="{20A938C1-8E7A-4345-ADA0-9D19DE0B4082}" type="presParOf" srcId="{D47988B0-AF06-4CFE-A7F7-478C6DB71951}" destId="{7A9EAF5A-5F2F-4009-A143-61EF79A614FD}" srcOrd="1" destOrd="0" presId="urn:microsoft.com/office/officeart/2005/8/layout/bProcess4"/>
    <dgm:cxn modelId="{CBBB644F-0F46-47EB-BDB5-8451574511A1}" type="presParOf" srcId="{087D8935-DA05-4BF1-852C-39181D9E7FE0}" destId="{204968D6-89BB-4EF6-908E-85DA30078729}" srcOrd="9" destOrd="0" presId="urn:microsoft.com/office/officeart/2005/8/layout/bProcess4"/>
    <dgm:cxn modelId="{47A91EEA-E613-4ADA-A1DA-C0025F0A3753}" type="presParOf" srcId="{087D8935-DA05-4BF1-852C-39181D9E7FE0}" destId="{947BA698-6F7B-47E6-A55D-95774F21D102}" srcOrd="10" destOrd="0" presId="urn:microsoft.com/office/officeart/2005/8/layout/bProcess4"/>
    <dgm:cxn modelId="{1DD938FD-FDAD-48E0-86D4-371AB5994408}" type="presParOf" srcId="{947BA698-6F7B-47E6-A55D-95774F21D102}" destId="{CFFE5F9A-E904-4C4C-8B1B-C70CACDCC01A}" srcOrd="0" destOrd="0" presId="urn:microsoft.com/office/officeart/2005/8/layout/bProcess4"/>
    <dgm:cxn modelId="{B01D10E7-79C4-47C8-84C5-DD069551D400}" type="presParOf" srcId="{947BA698-6F7B-47E6-A55D-95774F21D102}" destId="{6525BD36-8EDB-4563-869F-60DCF7F47FEF}" srcOrd="1" destOrd="0" presId="urn:microsoft.com/office/officeart/2005/8/layout/bProcess4"/>
    <dgm:cxn modelId="{FCD6914F-8EE8-4C66-9E58-24CFD731ADA8}" type="presParOf" srcId="{087D8935-DA05-4BF1-852C-39181D9E7FE0}" destId="{E8C063F5-8E7F-4132-8A0D-2B0A9396DE8D}" srcOrd="11" destOrd="0" presId="urn:microsoft.com/office/officeart/2005/8/layout/bProcess4"/>
    <dgm:cxn modelId="{ABA43DA0-E01E-4421-AAE5-87E304D041CC}" type="presParOf" srcId="{087D8935-DA05-4BF1-852C-39181D9E7FE0}" destId="{582D798B-ADE7-4B61-AC94-D49EF3DDB688}" srcOrd="12" destOrd="0" presId="urn:microsoft.com/office/officeart/2005/8/layout/bProcess4"/>
    <dgm:cxn modelId="{F124E1BA-7622-47B3-AE1F-0195DCFC7B6B}" type="presParOf" srcId="{582D798B-ADE7-4B61-AC94-D49EF3DDB688}" destId="{A18461E8-D82E-45F9-A2F2-93403D2678B0}" srcOrd="0" destOrd="0" presId="urn:microsoft.com/office/officeart/2005/8/layout/bProcess4"/>
    <dgm:cxn modelId="{724B50FF-F10C-4E38-A406-C5354E1889FD}" type="presParOf" srcId="{582D798B-ADE7-4B61-AC94-D49EF3DDB688}" destId="{58B41581-4373-487C-AA09-DFBDE26EC60B}" srcOrd="1" destOrd="0" presId="urn:microsoft.com/office/officeart/2005/8/layout/bProcess4"/>
    <dgm:cxn modelId="{1F8CDBAA-090D-4857-A6AE-C3AD18D5A68A}" type="presParOf" srcId="{087D8935-DA05-4BF1-852C-39181D9E7FE0}" destId="{02A8309F-DA3A-4354-A80A-908193CAC300}" srcOrd="13" destOrd="0" presId="urn:microsoft.com/office/officeart/2005/8/layout/bProcess4"/>
    <dgm:cxn modelId="{EA84EC45-4D99-486D-98E6-441790CD682F}" type="presParOf" srcId="{087D8935-DA05-4BF1-852C-39181D9E7FE0}" destId="{CFB16417-D239-4955-96DA-E31D81A46677}" srcOrd="14" destOrd="0" presId="urn:microsoft.com/office/officeart/2005/8/layout/bProcess4"/>
    <dgm:cxn modelId="{D53853A0-AB17-42F0-A6FF-227A3A4674B0}" type="presParOf" srcId="{CFB16417-D239-4955-96DA-E31D81A46677}" destId="{B3B91C45-6D44-40D9-8BDC-F2FBA3F192C2}" srcOrd="0" destOrd="0" presId="urn:microsoft.com/office/officeart/2005/8/layout/bProcess4"/>
    <dgm:cxn modelId="{D837F824-89E5-47EB-B15F-E12544B8C0C4}" type="presParOf" srcId="{CFB16417-D239-4955-96DA-E31D81A46677}" destId="{9F1F62A0-6EEF-40B1-B139-FA30F2C93E2D}" srcOrd="1" destOrd="0" presId="urn:microsoft.com/office/officeart/2005/8/layout/bProcess4"/>
  </dgm:cxnLst>
  <dgm:bg>
    <a:solidFill>
      <a:srgbClr val="FFFFFF"/>
    </a:solid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DA05FB69-D3B6-4E6E-A360-884616D62AA2}" type="doc">
      <dgm:prSet loTypeId="urn:microsoft.com/office/officeart/2005/8/layout/StepDownProcess" loCatId="process" qsTypeId="urn:microsoft.com/office/officeart/2005/8/quickstyle/simple4" qsCatId="simple" csTypeId="urn:microsoft.com/office/officeart/2005/8/colors/colorful4" csCatId="colorful" phldr="1"/>
      <dgm:spPr/>
      <dgm:t>
        <a:bodyPr/>
        <a:lstStyle/>
        <a:p>
          <a:endParaRPr lang="en-US"/>
        </a:p>
      </dgm:t>
    </dgm:pt>
    <dgm:pt modelId="{05816D9A-D7B9-483B-8BB7-6DB4592A909A}">
      <dgm:prSet phldrT="[Text]"/>
      <dgm:spPr>
        <a:xfrm>
          <a:off x="1673" y="9447"/>
          <a:ext cx="1126965" cy="1103664"/>
        </a:xfrm>
        <a:prstGeom prst="roundRect">
          <a:avLst>
            <a:gd name="adj" fmla="val 16670"/>
          </a:avLst>
        </a:prstGeom>
        <a:gradFill rotWithShape="0">
          <a:gsLst>
            <a:gs pos="0">
              <a:srgbClr val="956251">
                <a:hueOff val="0"/>
                <a:satOff val="0"/>
                <a:lumOff val="0"/>
                <a:alphaOff val="0"/>
                <a:shade val="51000"/>
                <a:satMod val="130000"/>
              </a:srgbClr>
            </a:gs>
            <a:gs pos="80000">
              <a:srgbClr val="956251">
                <a:hueOff val="0"/>
                <a:satOff val="0"/>
                <a:lumOff val="0"/>
                <a:alphaOff val="0"/>
                <a:shade val="93000"/>
                <a:satMod val="130000"/>
              </a:srgbClr>
            </a:gs>
            <a:gs pos="100000">
              <a:srgbClr val="95625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dirty="0">
              <a:solidFill>
                <a:sysClr val="window" lastClr="FFFFFF"/>
              </a:solidFill>
              <a:latin typeface="Calibri"/>
              <a:ea typeface="+mn-ea"/>
              <a:cs typeface="+mn-cs"/>
            </a:rPr>
            <a:t>ASB Purchase Order Requisition</a:t>
          </a:r>
        </a:p>
      </dgm:t>
    </dgm:pt>
    <dgm:pt modelId="{E94E9964-F389-4907-B211-0AE2E290DC04}" type="parTrans" cxnId="{FCC7E95D-E1CB-4BF7-A384-3902659E3992}">
      <dgm:prSet/>
      <dgm:spPr/>
      <dgm:t>
        <a:bodyPr/>
        <a:lstStyle/>
        <a:p>
          <a:endParaRPr lang="en-US"/>
        </a:p>
      </dgm:t>
    </dgm:pt>
    <dgm:pt modelId="{0C3CBDE9-CB47-4FCD-964F-2163F3CE6FD5}" type="sibTrans" cxnId="{FCC7E95D-E1CB-4BF7-A384-3902659E3992}">
      <dgm:prSet/>
      <dgm:spPr/>
      <dgm:t>
        <a:bodyPr/>
        <a:lstStyle/>
        <a:p>
          <a:endParaRPr lang="en-US"/>
        </a:p>
      </dgm:t>
    </dgm:pt>
    <dgm:pt modelId="{C75096C5-3327-41BD-8464-808F0E6E4083}">
      <dgm:prSet phldrT="[Text]" custT="1"/>
      <dgm:spPr>
        <a:xfrm>
          <a:off x="1102574" y="242093"/>
          <a:ext cx="1080770" cy="637574"/>
        </a:xfrm>
        <a:prstGeom prst="rect">
          <a:avLst/>
        </a:prstGeom>
        <a:noFill/>
        <a:ln>
          <a:noFill/>
        </a:ln>
        <a:effectLst/>
      </dgm:spPr>
      <dgm:t>
        <a:bodyPr/>
        <a:lstStyle/>
        <a:p>
          <a:r>
            <a:rPr lang="en-US" sz="1200" dirty="0">
              <a:solidFill>
                <a:sysClr val="windowText" lastClr="000000">
                  <a:hueOff val="0"/>
                  <a:satOff val="0"/>
                  <a:lumOff val="0"/>
                  <a:alphaOff val="0"/>
                </a:sysClr>
              </a:solidFill>
              <a:latin typeface="Calibri"/>
              <a:ea typeface="+mn-ea"/>
              <a:cs typeface="+mn-cs"/>
            </a:rPr>
            <a:t>Discuss purchases at </a:t>
          </a:r>
          <a:r>
            <a:rPr lang="en-US" sz="1200" dirty="0" smtClean="0">
              <a:solidFill>
                <a:sysClr val="windowText" lastClr="000000">
                  <a:hueOff val="0"/>
                  <a:satOff val="0"/>
                  <a:lumOff val="0"/>
                  <a:alphaOff val="0"/>
                </a:sysClr>
              </a:solidFill>
              <a:latin typeface="Calibri"/>
              <a:ea typeface="+mn-ea"/>
              <a:cs typeface="+mn-cs"/>
            </a:rPr>
            <a:t> </a:t>
          </a:r>
          <a:r>
            <a:rPr lang="en-US" sz="1200" dirty="0">
              <a:solidFill>
                <a:sysClr val="windowText" lastClr="000000">
                  <a:hueOff val="0"/>
                  <a:satOff val="0"/>
                  <a:lumOff val="0"/>
                  <a:alphaOff val="0"/>
                </a:sysClr>
              </a:solidFill>
              <a:latin typeface="Calibri"/>
              <a:ea typeface="+mn-ea"/>
              <a:cs typeface="+mn-cs"/>
            </a:rPr>
            <a:t>club meetings</a:t>
          </a:r>
        </a:p>
      </dgm:t>
    </dgm:pt>
    <dgm:pt modelId="{0BE31F5A-632E-4015-9043-1586165E3112}" type="parTrans" cxnId="{B8146AA2-73F8-402F-A6AC-0E937FB0AA25}">
      <dgm:prSet/>
      <dgm:spPr/>
      <dgm:t>
        <a:bodyPr/>
        <a:lstStyle/>
        <a:p>
          <a:endParaRPr lang="en-US"/>
        </a:p>
      </dgm:t>
    </dgm:pt>
    <dgm:pt modelId="{0ECC8344-A8EE-4B0A-A000-557B734DA852}" type="sibTrans" cxnId="{B8146AA2-73F8-402F-A6AC-0E937FB0AA25}">
      <dgm:prSet/>
      <dgm:spPr/>
      <dgm:t>
        <a:bodyPr/>
        <a:lstStyle/>
        <a:p>
          <a:endParaRPr lang="en-US"/>
        </a:p>
      </dgm:t>
    </dgm:pt>
    <dgm:pt modelId="{93FC17AC-D78C-455F-803F-494BFD0A1609}">
      <dgm:prSet phldrT="[Text]"/>
      <dgm:spPr>
        <a:xfrm>
          <a:off x="998717" y="1112313"/>
          <a:ext cx="1126965" cy="1103664"/>
        </a:xfrm>
        <a:prstGeom prst="roundRect">
          <a:avLst>
            <a:gd name="adj" fmla="val 16670"/>
          </a:avLst>
        </a:prstGeom>
        <a:gradFill rotWithShape="0">
          <a:gsLst>
            <a:gs pos="0">
              <a:srgbClr val="956251">
                <a:hueOff val="5105759"/>
                <a:satOff val="-5996"/>
                <a:lumOff val="2304"/>
                <a:alphaOff val="0"/>
                <a:shade val="51000"/>
                <a:satMod val="130000"/>
              </a:srgbClr>
            </a:gs>
            <a:gs pos="80000">
              <a:srgbClr val="956251">
                <a:hueOff val="5105759"/>
                <a:satOff val="-5996"/>
                <a:lumOff val="2304"/>
                <a:alphaOff val="0"/>
                <a:shade val="93000"/>
                <a:satMod val="130000"/>
              </a:srgbClr>
            </a:gs>
            <a:gs pos="100000">
              <a:srgbClr val="956251">
                <a:hueOff val="5105759"/>
                <a:satOff val="-5996"/>
                <a:lumOff val="2304"/>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dirty="0">
              <a:solidFill>
                <a:sysClr val="window" lastClr="FFFFFF"/>
              </a:solidFill>
              <a:latin typeface="Calibri"/>
              <a:ea typeface="+mn-ea"/>
              <a:cs typeface="+mn-cs"/>
            </a:rPr>
            <a:t>Quote and/or Itemized </a:t>
          </a:r>
          <a:r>
            <a:rPr lang="en-US" dirty="0" smtClean="0">
              <a:solidFill>
                <a:sysClr val="window" lastClr="FFFFFF"/>
              </a:solidFill>
              <a:latin typeface="Calibri"/>
              <a:ea typeface="+mn-ea"/>
              <a:cs typeface="+mn-cs"/>
            </a:rPr>
            <a:t>Descriptions</a:t>
          </a:r>
          <a:endParaRPr lang="en-US" dirty="0">
            <a:solidFill>
              <a:sysClr val="window" lastClr="FFFFFF"/>
            </a:solidFill>
            <a:latin typeface="Calibri"/>
            <a:ea typeface="+mn-ea"/>
            <a:cs typeface="+mn-cs"/>
          </a:endParaRPr>
        </a:p>
      </dgm:t>
    </dgm:pt>
    <dgm:pt modelId="{96101D08-E493-4B03-A140-2C771AAB021E}" type="parTrans" cxnId="{C5C4F50C-C086-40D3-83F6-D3DED96C0D06}">
      <dgm:prSet/>
      <dgm:spPr/>
      <dgm:t>
        <a:bodyPr/>
        <a:lstStyle/>
        <a:p>
          <a:endParaRPr lang="en-US"/>
        </a:p>
      </dgm:t>
    </dgm:pt>
    <dgm:pt modelId="{80059A87-B1BC-4B11-91DC-495A7B6C2B94}" type="sibTrans" cxnId="{C5C4F50C-C086-40D3-83F6-D3DED96C0D06}">
      <dgm:prSet/>
      <dgm:spPr/>
      <dgm:t>
        <a:bodyPr/>
        <a:lstStyle/>
        <a:p>
          <a:endParaRPr lang="en-US"/>
        </a:p>
      </dgm:t>
    </dgm:pt>
    <dgm:pt modelId="{C0FFF83A-5508-4B13-AF6E-4D99CB0BD0F6}">
      <dgm:prSet phldrT="[Text]" custT="1"/>
      <dgm:spPr>
        <a:xfrm>
          <a:off x="2112326" y="1261007"/>
          <a:ext cx="1150350" cy="805479"/>
        </a:xfrm>
        <a:prstGeom prst="rect">
          <a:avLst/>
        </a:prstGeom>
        <a:noFill/>
        <a:ln>
          <a:noFill/>
        </a:ln>
        <a:effectLst/>
      </dgm:spPr>
      <dgm:t>
        <a:bodyPr/>
        <a:lstStyle/>
        <a:p>
          <a:r>
            <a:rPr lang="en-US" sz="1200" dirty="0">
              <a:solidFill>
                <a:sysClr val="windowText" lastClr="000000">
                  <a:hueOff val="0"/>
                  <a:satOff val="0"/>
                  <a:lumOff val="0"/>
                  <a:alphaOff val="0"/>
                </a:sysClr>
              </a:solidFill>
              <a:latin typeface="Calibri"/>
              <a:ea typeface="+mn-ea"/>
              <a:cs typeface="+mn-cs"/>
            </a:rPr>
            <a:t>Attach any quotes and/or include quantities, item numbers and item descriptions on the requisition</a:t>
          </a:r>
        </a:p>
      </dgm:t>
    </dgm:pt>
    <dgm:pt modelId="{784B9FFD-4FBF-434F-921B-40498D5352A2}" type="parTrans" cxnId="{DB473C48-2E8B-4C02-A41E-939148A573E0}">
      <dgm:prSet/>
      <dgm:spPr/>
      <dgm:t>
        <a:bodyPr/>
        <a:lstStyle/>
        <a:p>
          <a:endParaRPr lang="en-US"/>
        </a:p>
      </dgm:t>
    </dgm:pt>
    <dgm:pt modelId="{E287D3FD-83AB-4A08-A550-170E19B111A6}" type="sibTrans" cxnId="{DB473C48-2E8B-4C02-A41E-939148A573E0}">
      <dgm:prSet/>
      <dgm:spPr/>
      <dgm:t>
        <a:bodyPr/>
        <a:lstStyle/>
        <a:p>
          <a:endParaRPr lang="en-US"/>
        </a:p>
      </dgm:t>
    </dgm:pt>
    <dgm:pt modelId="{60ECD30D-8CFE-4BE1-97F0-49866A628CF6}">
      <dgm:prSet phldrT="[Text]"/>
      <dgm:spPr>
        <a:xfrm>
          <a:off x="1995760" y="2215180"/>
          <a:ext cx="1126965" cy="1103664"/>
        </a:xfrm>
        <a:prstGeom prst="roundRect">
          <a:avLst>
            <a:gd name="adj" fmla="val 16670"/>
          </a:avLst>
        </a:prstGeom>
        <a:gradFill rotWithShape="0">
          <a:gsLst>
            <a:gs pos="0">
              <a:srgbClr val="956251">
                <a:hueOff val="10211518"/>
                <a:satOff val="-11993"/>
                <a:lumOff val="4608"/>
                <a:alphaOff val="0"/>
                <a:shade val="51000"/>
                <a:satMod val="130000"/>
              </a:srgbClr>
            </a:gs>
            <a:gs pos="80000">
              <a:srgbClr val="956251">
                <a:hueOff val="10211518"/>
                <a:satOff val="-11993"/>
                <a:lumOff val="4608"/>
                <a:alphaOff val="0"/>
                <a:shade val="93000"/>
                <a:satMod val="130000"/>
              </a:srgbClr>
            </a:gs>
            <a:gs pos="100000">
              <a:srgbClr val="956251">
                <a:hueOff val="10211518"/>
                <a:satOff val="-11993"/>
                <a:lumOff val="4608"/>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dirty="0">
              <a:solidFill>
                <a:sysClr val="window" lastClr="FFFFFF"/>
              </a:solidFill>
              <a:latin typeface="Calibri"/>
              <a:ea typeface="+mn-ea"/>
              <a:cs typeface="+mn-cs"/>
            </a:rPr>
            <a:t>Submit all </a:t>
          </a:r>
          <a:r>
            <a:rPr lang="en-US" dirty="0" smtClean="0">
              <a:solidFill>
                <a:sysClr val="window" lastClr="FFFFFF"/>
              </a:solidFill>
              <a:latin typeface="Calibri"/>
              <a:ea typeface="+mn-ea"/>
              <a:cs typeface="+mn-cs"/>
            </a:rPr>
            <a:t>Documents </a:t>
          </a:r>
          <a:r>
            <a:rPr lang="en-US" dirty="0">
              <a:solidFill>
                <a:sysClr val="window" lastClr="FFFFFF"/>
              </a:solidFill>
              <a:latin typeface="Calibri"/>
              <a:ea typeface="+mn-ea"/>
              <a:cs typeface="+mn-cs"/>
            </a:rPr>
            <a:t>to the ASB Office for </a:t>
          </a:r>
          <a:r>
            <a:rPr lang="en-US" dirty="0" smtClean="0">
              <a:solidFill>
                <a:sysClr val="window" lastClr="FFFFFF"/>
              </a:solidFill>
              <a:latin typeface="Calibri"/>
              <a:ea typeface="+mn-ea"/>
              <a:cs typeface="+mn-cs"/>
            </a:rPr>
            <a:t>Approval</a:t>
          </a:r>
          <a:endParaRPr lang="en-US" dirty="0">
            <a:solidFill>
              <a:sysClr val="window" lastClr="FFFFFF"/>
            </a:solidFill>
            <a:latin typeface="Calibri"/>
            <a:ea typeface="+mn-ea"/>
            <a:cs typeface="+mn-cs"/>
          </a:endParaRPr>
        </a:p>
      </dgm:t>
    </dgm:pt>
    <dgm:pt modelId="{22B0EB99-440D-4701-899E-48017EC4BB1D}" type="parTrans" cxnId="{E9A41635-6D52-4201-9E53-1ECDF7C75699}">
      <dgm:prSet/>
      <dgm:spPr/>
      <dgm:t>
        <a:bodyPr/>
        <a:lstStyle/>
        <a:p>
          <a:endParaRPr lang="en-US"/>
        </a:p>
      </dgm:t>
    </dgm:pt>
    <dgm:pt modelId="{18D264CD-7708-4AAE-9064-698D5BE8AA8D}" type="sibTrans" cxnId="{E9A41635-6D52-4201-9E53-1ECDF7C75699}">
      <dgm:prSet/>
      <dgm:spPr/>
      <dgm:t>
        <a:bodyPr/>
        <a:lstStyle/>
        <a:p>
          <a:endParaRPr lang="en-US"/>
        </a:p>
      </dgm:t>
    </dgm:pt>
    <dgm:pt modelId="{E09B5FE3-F0E5-403F-974B-9D788E75FE7F}">
      <dgm:prSet phldrT="[Text]" custT="1"/>
      <dgm:spPr>
        <a:xfrm>
          <a:off x="3121652" y="2398972"/>
          <a:ext cx="1076229" cy="735282"/>
        </a:xfrm>
        <a:prstGeom prst="rect">
          <a:avLst/>
        </a:prstGeom>
        <a:noFill/>
        <a:ln>
          <a:noFill/>
        </a:ln>
        <a:effectLst/>
      </dgm:spPr>
      <dgm:t>
        <a:bodyPr/>
        <a:lstStyle/>
        <a:p>
          <a:r>
            <a:rPr lang="en-US" sz="1200">
              <a:solidFill>
                <a:sysClr val="windowText" lastClr="000000">
                  <a:hueOff val="0"/>
                  <a:satOff val="0"/>
                  <a:lumOff val="0"/>
                  <a:alphaOff val="0"/>
                </a:sysClr>
              </a:solidFill>
              <a:latin typeface="Calibri"/>
              <a:ea typeface="+mn-ea"/>
              <a:cs typeface="+mn-cs"/>
            </a:rPr>
            <a:t>Need help?  </a:t>
          </a:r>
        </a:p>
      </dgm:t>
    </dgm:pt>
    <dgm:pt modelId="{CDE68AA9-5FCB-417F-9136-25C89ECE18F1}" type="parTrans" cxnId="{AE659F21-6815-4342-A941-EF7013CC5B51}">
      <dgm:prSet/>
      <dgm:spPr/>
      <dgm:t>
        <a:bodyPr/>
        <a:lstStyle/>
        <a:p>
          <a:endParaRPr lang="en-US"/>
        </a:p>
      </dgm:t>
    </dgm:pt>
    <dgm:pt modelId="{FCD02ACB-175A-4B37-A713-B3BADCE951FD}" type="sibTrans" cxnId="{AE659F21-6815-4342-A941-EF7013CC5B51}">
      <dgm:prSet/>
      <dgm:spPr/>
      <dgm:t>
        <a:bodyPr/>
        <a:lstStyle/>
        <a:p>
          <a:endParaRPr lang="en-US"/>
        </a:p>
      </dgm:t>
    </dgm:pt>
    <dgm:pt modelId="{6D998294-EF99-463E-8FC7-A56451143395}">
      <dgm:prSet/>
      <dgm:spPr>
        <a:xfrm>
          <a:off x="2992804" y="3318046"/>
          <a:ext cx="1126965" cy="1103664"/>
        </a:xfrm>
        <a:prstGeom prst="roundRect">
          <a:avLst>
            <a:gd name="adj" fmla="val 16670"/>
          </a:avLst>
        </a:prstGeom>
        <a:gradFill rotWithShape="0">
          <a:gsLst>
            <a:gs pos="0">
              <a:srgbClr val="956251">
                <a:hueOff val="15317278"/>
                <a:satOff val="-17989"/>
                <a:lumOff val="6912"/>
                <a:alphaOff val="0"/>
                <a:shade val="51000"/>
                <a:satMod val="130000"/>
              </a:srgbClr>
            </a:gs>
            <a:gs pos="80000">
              <a:srgbClr val="956251">
                <a:hueOff val="15317278"/>
                <a:satOff val="-17989"/>
                <a:lumOff val="6912"/>
                <a:alphaOff val="0"/>
                <a:shade val="93000"/>
                <a:satMod val="130000"/>
              </a:srgbClr>
            </a:gs>
            <a:gs pos="100000">
              <a:srgbClr val="956251">
                <a:hueOff val="15317278"/>
                <a:satOff val="-17989"/>
                <a:lumOff val="6912"/>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dirty="0">
              <a:solidFill>
                <a:sysClr val="window" lastClr="FFFFFF"/>
              </a:solidFill>
              <a:latin typeface="Calibri"/>
              <a:ea typeface="+mn-ea"/>
              <a:cs typeface="+mn-cs"/>
            </a:rPr>
            <a:t>Purchase Order will be </a:t>
          </a:r>
          <a:r>
            <a:rPr lang="en-US" dirty="0" smtClean="0">
              <a:solidFill>
                <a:sysClr val="window" lastClr="FFFFFF"/>
              </a:solidFill>
              <a:latin typeface="Calibri"/>
              <a:ea typeface="+mn-ea"/>
              <a:cs typeface="+mn-cs"/>
            </a:rPr>
            <a:t>Sent </a:t>
          </a:r>
          <a:r>
            <a:rPr lang="en-US" dirty="0">
              <a:solidFill>
                <a:sysClr val="window" lastClr="FFFFFF"/>
              </a:solidFill>
              <a:latin typeface="Calibri"/>
              <a:ea typeface="+mn-ea"/>
              <a:cs typeface="+mn-cs"/>
            </a:rPr>
            <a:t>to the Vendor </a:t>
          </a:r>
        </a:p>
      </dgm:t>
    </dgm:pt>
    <dgm:pt modelId="{685D5CF1-E7A3-45F5-BBDE-9D81702EBE58}" type="parTrans" cxnId="{2DFF12D6-CDFB-4E1A-8C84-1347ADFC8E7F}">
      <dgm:prSet/>
      <dgm:spPr/>
      <dgm:t>
        <a:bodyPr/>
        <a:lstStyle/>
        <a:p>
          <a:endParaRPr lang="en-US"/>
        </a:p>
      </dgm:t>
    </dgm:pt>
    <dgm:pt modelId="{3F427129-5CA2-4000-8692-EF9D4DDB3262}" type="sibTrans" cxnId="{2DFF12D6-CDFB-4E1A-8C84-1347ADFC8E7F}">
      <dgm:prSet/>
      <dgm:spPr/>
      <dgm:t>
        <a:bodyPr/>
        <a:lstStyle/>
        <a:p>
          <a:endParaRPr lang="en-US"/>
        </a:p>
      </dgm:t>
    </dgm:pt>
    <dgm:pt modelId="{FB71167C-7F51-4D07-A75B-EF5706E62193}">
      <dgm:prSet custT="1"/>
      <dgm:spPr>
        <a:xfrm>
          <a:off x="4108950" y="3365060"/>
          <a:ext cx="1240273" cy="1008840"/>
        </a:xfrm>
        <a:prstGeom prst="rect">
          <a:avLst/>
        </a:prstGeom>
        <a:noFill/>
        <a:ln>
          <a:noFill/>
        </a:ln>
        <a:effectLst/>
      </dgm:spPr>
      <dgm:t>
        <a:bodyPr/>
        <a:lstStyle/>
        <a:p>
          <a:r>
            <a:rPr lang="en-US" sz="1200" dirty="0">
              <a:solidFill>
                <a:sysClr val="windowText" lastClr="000000">
                  <a:hueOff val="0"/>
                  <a:satOff val="0"/>
                  <a:lumOff val="0"/>
                  <a:alphaOff val="0"/>
                </a:sysClr>
              </a:solidFill>
              <a:latin typeface="Calibri"/>
              <a:ea typeface="+mn-ea"/>
              <a:cs typeface="+mn-cs"/>
            </a:rPr>
            <a:t>The ASB </a:t>
          </a:r>
          <a:r>
            <a:rPr lang="en-US" sz="1200" dirty="0" smtClean="0">
              <a:solidFill>
                <a:sysClr val="windowText" lastClr="000000">
                  <a:hueOff val="0"/>
                  <a:satOff val="0"/>
                  <a:lumOff val="0"/>
                  <a:alphaOff val="0"/>
                </a:sysClr>
              </a:solidFill>
              <a:latin typeface="Calibri"/>
              <a:ea typeface="+mn-ea"/>
              <a:cs typeface="+mn-cs"/>
            </a:rPr>
            <a:t>Bookkeeper </a:t>
          </a:r>
          <a:r>
            <a:rPr lang="en-US" sz="1200" dirty="0">
              <a:solidFill>
                <a:sysClr val="windowText" lastClr="000000">
                  <a:hueOff val="0"/>
                  <a:satOff val="0"/>
                  <a:lumOff val="0"/>
                  <a:alphaOff val="0"/>
                </a:sysClr>
              </a:solidFill>
              <a:latin typeface="Calibri"/>
              <a:ea typeface="+mn-ea"/>
              <a:cs typeface="+mn-cs"/>
            </a:rPr>
            <a:t>will send the approved Purchase Order to the </a:t>
          </a:r>
          <a:r>
            <a:rPr lang="en-US" sz="1200" dirty="0" smtClean="0">
              <a:solidFill>
                <a:sysClr val="windowText" lastClr="000000">
                  <a:hueOff val="0"/>
                  <a:satOff val="0"/>
                  <a:lumOff val="0"/>
                  <a:alphaOff val="0"/>
                </a:sysClr>
              </a:solidFill>
              <a:latin typeface="Calibri"/>
              <a:ea typeface="+mn-ea"/>
              <a:cs typeface="+mn-cs"/>
            </a:rPr>
            <a:t>vendor, </a:t>
          </a:r>
          <a:r>
            <a:rPr lang="en-US" sz="1200" dirty="0">
              <a:solidFill>
                <a:sysClr val="windowText" lastClr="000000">
                  <a:hueOff val="0"/>
                  <a:satOff val="0"/>
                  <a:lumOff val="0"/>
                  <a:alphaOff val="0"/>
                </a:sysClr>
              </a:solidFill>
              <a:latin typeface="Calibri"/>
              <a:ea typeface="+mn-ea"/>
              <a:cs typeface="+mn-cs"/>
            </a:rPr>
            <a:t>unless you indicate that you would like the Purchase Order returned to you</a:t>
          </a:r>
        </a:p>
      </dgm:t>
    </dgm:pt>
    <dgm:pt modelId="{EE8BFDAA-2F35-4F9D-8F7C-397614163655}" type="parTrans" cxnId="{DD7DCE34-351E-4EEE-8485-6C00BB817710}">
      <dgm:prSet/>
      <dgm:spPr/>
      <dgm:t>
        <a:bodyPr/>
        <a:lstStyle/>
        <a:p>
          <a:endParaRPr lang="en-US"/>
        </a:p>
      </dgm:t>
    </dgm:pt>
    <dgm:pt modelId="{18A370F1-B949-4E19-A9CE-544EFC6DB379}" type="sibTrans" cxnId="{DD7DCE34-351E-4EEE-8485-6C00BB817710}">
      <dgm:prSet/>
      <dgm:spPr/>
      <dgm:t>
        <a:bodyPr/>
        <a:lstStyle/>
        <a:p>
          <a:endParaRPr lang="en-US"/>
        </a:p>
      </dgm:t>
    </dgm:pt>
    <dgm:pt modelId="{247454AA-4FE1-4639-B420-A5C1347F509B}">
      <dgm:prSet phldrT="[Text]" custT="1"/>
      <dgm:spPr>
        <a:xfrm>
          <a:off x="1102574" y="242093"/>
          <a:ext cx="1080770" cy="637574"/>
        </a:xfrm>
        <a:prstGeom prst="rect">
          <a:avLst/>
        </a:prstGeom>
        <a:noFill/>
        <a:ln>
          <a:noFill/>
        </a:ln>
        <a:effectLst/>
      </dgm:spPr>
      <dgm:t>
        <a:bodyPr/>
        <a:lstStyle/>
        <a:p>
          <a:r>
            <a:rPr lang="en-US" sz="1200" dirty="0">
              <a:solidFill>
                <a:sysClr val="windowText" lastClr="000000">
                  <a:hueOff val="0"/>
                  <a:satOff val="0"/>
                  <a:lumOff val="0"/>
                  <a:alphaOff val="0"/>
                </a:sysClr>
              </a:solidFill>
              <a:latin typeface="Calibri"/>
              <a:ea typeface="+mn-ea"/>
              <a:cs typeface="+mn-cs"/>
            </a:rPr>
            <a:t>Record decisions made in the club minutes</a:t>
          </a:r>
        </a:p>
      </dgm:t>
    </dgm:pt>
    <dgm:pt modelId="{E7040956-B3FE-484B-A763-F265A367E70F}" type="parTrans" cxnId="{4176F367-86A9-4142-8175-369AF8DF6E8B}">
      <dgm:prSet/>
      <dgm:spPr/>
      <dgm:t>
        <a:bodyPr/>
        <a:lstStyle/>
        <a:p>
          <a:endParaRPr lang="en-US"/>
        </a:p>
      </dgm:t>
    </dgm:pt>
    <dgm:pt modelId="{191493BE-BF6C-4EA3-AC4C-CC4296D6C0F2}" type="sibTrans" cxnId="{4176F367-86A9-4142-8175-369AF8DF6E8B}">
      <dgm:prSet/>
      <dgm:spPr/>
      <dgm:t>
        <a:bodyPr/>
        <a:lstStyle/>
        <a:p>
          <a:endParaRPr lang="en-US"/>
        </a:p>
      </dgm:t>
    </dgm:pt>
    <dgm:pt modelId="{E75D3922-B2A9-423C-B277-15307D0B2DE6}">
      <dgm:prSet custT="1"/>
      <dgm:spPr>
        <a:xfrm>
          <a:off x="3121652" y="2398972"/>
          <a:ext cx="1076229" cy="735282"/>
        </a:xfrm>
        <a:prstGeom prst="rect">
          <a:avLst/>
        </a:prstGeom>
        <a:noFill/>
        <a:ln>
          <a:noFill/>
        </a:ln>
        <a:effectLst/>
      </dgm:spPr>
      <dgm:t>
        <a:bodyPr/>
        <a:lstStyle/>
        <a:p>
          <a:r>
            <a:rPr lang="en-US" sz="1200" dirty="0">
              <a:solidFill>
                <a:sysClr val="windowText" lastClr="000000">
                  <a:hueOff val="0"/>
                  <a:satOff val="0"/>
                  <a:lumOff val="0"/>
                  <a:alphaOff val="0"/>
                </a:sysClr>
              </a:solidFill>
              <a:latin typeface="Calibri"/>
              <a:ea typeface="+mn-ea"/>
              <a:cs typeface="+mn-cs"/>
            </a:rPr>
            <a:t>Not sure what documents to submit?   </a:t>
          </a:r>
        </a:p>
      </dgm:t>
    </dgm:pt>
    <dgm:pt modelId="{C0E22E75-A63C-4B77-BFE9-5031577B3FF0}" type="parTrans" cxnId="{CFD6D623-2073-4FC2-B245-16225723F099}">
      <dgm:prSet/>
      <dgm:spPr/>
      <dgm:t>
        <a:bodyPr/>
        <a:lstStyle/>
        <a:p>
          <a:endParaRPr lang="en-US"/>
        </a:p>
      </dgm:t>
    </dgm:pt>
    <dgm:pt modelId="{1431ABC2-9E56-4703-B7FF-D1DD785C830E}" type="sibTrans" cxnId="{CFD6D623-2073-4FC2-B245-16225723F099}">
      <dgm:prSet/>
      <dgm:spPr/>
      <dgm:t>
        <a:bodyPr/>
        <a:lstStyle/>
        <a:p>
          <a:endParaRPr lang="en-US"/>
        </a:p>
      </dgm:t>
    </dgm:pt>
    <dgm:pt modelId="{40B71F06-60B7-4D3B-8219-C92B52D56E0C}">
      <dgm:prSet custT="1"/>
      <dgm:spPr>
        <a:xfrm>
          <a:off x="3121652" y="2398972"/>
          <a:ext cx="1076229" cy="735282"/>
        </a:xfrm>
        <a:prstGeom prst="rect">
          <a:avLst/>
        </a:prstGeom>
        <a:noFill/>
        <a:ln>
          <a:noFill/>
        </a:ln>
        <a:effectLst/>
      </dgm:spPr>
      <dgm:t>
        <a:bodyPr/>
        <a:lstStyle/>
        <a:p>
          <a:r>
            <a:rPr lang="en-US" sz="1200" b="1">
              <a:solidFill>
                <a:sysClr val="windowText" lastClr="000000">
                  <a:hueOff val="0"/>
                  <a:satOff val="0"/>
                  <a:lumOff val="0"/>
                  <a:alphaOff val="0"/>
                </a:sysClr>
              </a:solidFill>
              <a:latin typeface="Calibri"/>
              <a:ea typeface="+mn-ea"/>
              <a:cs typeface="+mn-cs"/>
            </a:rPr>
            <a:t>Contact the ASB Office!</a:t>
          </a:r>
        </a:p>
      </dgm:t>
    </dgm:pt>
    <dgm:pt modelId="{2A5988D6-9C75-4161-8146-ECAA7150D7A8}" type="parTrans" cxnId="{1395BDA2-FAB8-40A8-BC8C-2A5C5494EB2C}">
      <dgm:prSet/>
      <dgm:spPr/>
      <dgm:t>
        <a:bodyPr/>
        <a:lstStyle/>
        <a:p>
          <a:endParaRPr lang="en-US"/>
        </a:p>
      </dgm:t>
    </dgm:pt>
    <dgm:pt modelId="{54AF3FA7-AC74-4DCC-A8E0-C72CD0236732}" type="sibTrans" cxnId="{1395BDA2-FAB8-40A8-BC8C-2A5C5494EB2C}">
      <dgm:prSet/>
      <dgm:spPr/>
      <dgm:t>
        <a:bodyPr/>
        <a:lstStyle/>
        <a:p>
          <a:endParaRPr lang="en-US"/>
        </a:p>
      </dgm:t>
    </dgm:pt>
    <dgm:pt modelId="{49F3F605-3AC1-49FB-A457-4E7BE9D66E63}">
      <dgm:prSet custT="1"/>
      <dgm:spPr>
        <a:xfrm>
          <a:off x="3989848" y="4420913"/>
          <a:ext cx="1126965" cy="1103664"/>
        </a:xfrm>
        <a:prstGeom prst="roundRect">
          <a:avLst>
            <a:gd name="adj" fmla="val 16670"/>
          </a:avLst>
        </a:prstGeom>
        <a:gradFill rotWithShape="0">
          <a:gsLst>
            <a:gs pos="0">
              <a:srgbClr val="956251">
                <a:hueOff val="20423036"/>
                <a:satOff val="-23986"/>
                <a:lumOff val="9216"/>
                <a:alphaOff val="0"/>
                <a:shade val="51000"/>
                <a:satMod val="130000"/>
              </a:srgbClr>
            </a:gs>
            <a:gs pos="80000">
              <a:srgbClr val="956251">
                <a:hueOff val="20423036"/>
                <a:satOff val="-23986"/>
                <a:lumOff val="9216"/>
                <a:alphaOff val="0"/>
                <a:shade val="93000"/>
                <a:satMod val="130000"/>
              </a:srgbClr>
            </a:gs>
            <a:gs pos="100000">
              <a:srgbClr val="956251">
                <a:hueOff val="20423036"/>
                <a:satOff val="-23986"/>
                <a:lumOff val="9216"/>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r>
            <a:rPr lang="en-US" sz="1400" dirty="0">
              <a:solidFill>
                <a:sysClr val="window" lastClr="FFFFFF"/>
              </a:solidFill>
              <a:latin typeface="Calibri"/>
              <a:ea typeface="+mn-ea"/>
              <a:cs typeface="+mn-cs"/>
            </a:rPr>
            <a:t>Notify ASB when Items are Received or Services are Rendered</a:t>
          </a:r>
        </a:p>
      </dgm:t>
    </dgm:pt>
    <dgm:pt modelId="{2407A49D-9B8D-407C-8A2A-52D615FCE8E0}" type="parTrans" cxnId="{444DAEAC-D0C1-4A47-BD1C-A2EA3193C3B5}">
      <dgm:prSet/>
      <dgm:spPr/>
      <dgm:t>
        <a:bodyPr/>
        <a:lstStyle/>
        <a:p>
          <a:endParaRPr lang="en-US"/>
        </a:p>
      </dgm:t>
    </dgm:pt>
    <dgm:pt modelId="{FC679484-7325-44E3-8278-B12C70E35127}" type="sibTrans" cxnId="{444DAEAC-D0C1-4A47-BD1C-A2EA3193C3B5}">
      <dgm:prSet/>
      <dgm:spPr/>
      <dgm:t>
        <a:bodyPr/>
        <a:lstStyle/>
        <a:p>
          <a:endParaRPr lang="en-US"/>
        </a:p>
      </dgm:t>
    </dgm:pt>
    <dgm:pt modelId="{22824284-A4D7-47B3-B5AD-D0A195951D68}">
      <dgm:prSet custT="1"/>
      <dgm:spPr>
        <a:xfrm>
          <a:off x="5093971" y="4511364"/>
          <a:ext cx="868678" cy="941831"/>
        </a:xfrm>
        <a:prstGeom prst="rect">
          <a:avLst/>
        </a:prstGeom>
        <a:noFill/>
        <a:ln>
          <a:noFill/>
        </a:ln>
        <a:effectLst/>
      </dgm:spPr>
      <dgm:t>
        <a:bodyPr/>
        <a:lstStyle/>
        <a:p>
          <a:r>
            <a:rPr lang="en-US" sz="1200" dirty="0">
              <a:solidFill>
                <a:sysClr val="windowText" lastClr="000000">
                  <a:hueOff val="0"/>
                  <a:satOff val="0"/>
                  <a:lumOff val="0"/>
                  <a:alphaOff val="0"/>
                </a:sysClr>
              </a:solidFill>
              <a:latin typeface="Calibri"/>
              <a:ea typeface="+mn-ea"/>
              <a:cs typeface="+mn-cs"/>
            </a:rPr>
            <a:t>Sign the packing slip noting </a:t>
          </a:r>
          <a:r>
            <a:rPr lang="en-US" sz="1200" dirty="0" smtClean="0">
              <a:solidFill>
                <a:sysClr val="windowText" lastClr="000000">
                  <a:hueOff val="0"/>
                  <a:satOff val="0"/>
                  <a:lumOff val="0"/>
                  <a:alphaOff val="0"/>
                </a:sysClr>
              </a:solidFill>
              <a:latin typeface="Calibri"/>
              <a:ea typeface="+mn-ea"/>
              <a:cs typeface="+mn-cs"/>
            </a:rPr>
            <a:t>"received" </a:t>
          </a:r>
          <a:r>
            <a:rPr lang="en-US" sz="1200" dirty="0">
              <a:solidFill>
                <a:sysClr val="windowText" lastClr="000000">
                  <a:hueOff val="0"/>
                  <a:satOff val="0"/>
                  <a:lumOff val="0"/>
                  <a:alphaOff val="0"/>
                </a:sysClr>
              </a:solidFill>
              <a:latin typeface="Calibri"/>
              <a:ea typeface="+mn-ea"/>
              <a:cs typeface="+mn-cs"/>
            </a:rPr>
            <a:t>and submit to ASB</a:t>
          </a:r>
        </a:p>
      </dgm:t>
    </dgm:pt>
    <dgm:pt modelId="{E8A6E589-06F2-4A6F-BC02-042A372B9916}" type="parTrans" cxnId="{FFC6B4A9-1F81-4475-ABD4-1913A712F785}">
      <dgm:prSet/>
      <dgm:spPr/>
      <dgm:t>
        <a:bodyPr/>
        <a:lstStyle/>
        <a:p>
          <a:endParaRPr lang="en-US"/>
        </a:p>
      </dgm:t>
    </dgm:pt>
    <dgm:pt modelId="{A3692B18-5B85-4CB7-93F6-24FCB68113CC}" type="sibTrans" cxnId="{FFC6B4A9-1F81-4475-ABD4-1913A712F785}">
      <dgm:prSet/>
      <dgm:spPr/>
      <dgm:t>
        <a:bodyPr/>
        <a:lstStyle/>
        <a:p>
          <a:endParaRPr lang="en-US"/>
        </a:p>
      </dgm:t>
    </dgm:pt>
    <dgm:pt modelId="{A49AF5CA-D236-4813-9AFB-4F328A4D5D60}">
      <dgm:prSet custT="1"/>
      <dgm:spPr>
        <a:xfrm>
          <a:off x="5093971" y="4511364"/>
          <a:ext cx="868678" cy="941831"/>
        </a:xfrm>
        <a:prstGeom prst="rect">
          <a:avLst/>
        </a:prstGeom>
        <a:noFill/>
        <a:ln>
          <a:noFill/>
        </a:ln>
        <a:effectLst/>
      </dgm:spPr>
      <dgm:t>
        <a:bodyPr/>
        <a:lstStyle/>
        <a:p>
          <a:r>
            <a:rPr lang="en-US" sz="1200" dirty="0">
              <a:solidFill>
                <a:sysClr val="windowText" lastClr="000000">
                  <a:hueOff val="0"/>
                  <a:satOff val="0"/>
                  <a:lumOff val="0"/>
                  <a:alphaOff val="0"/>
                </a:sysClr>
              </a:solidFill>
              <a:latin typeface="Calibri"/>
              <a:ea typeface="+mn-ea"/>
              <a:cs typeface="+mn-cs"/>
            </a:rPr>
            <a:t>The invoice cannot be paid without this</a:t>
          </a:r>
        </a:p>
      </dgm:t>
    </dgm:pt>
    <dgm:pt modelId="{3B49E7D2-0366-4F7F-BCC3-FC30E3A2DBBA}" type="parTrans" cxnId="{716BD5BC-3FB4-42FC-8543-56FBF55F29AD}">
      <dgm:prSet/>
      <dgm:spPr/>
      <dgm:t>
        <a:bodyPr/>
        <a:lstStyle/>
        <a:p>
          <a:endParaRPr lang="en-US"/>
        </a:p>
      </dgm:t>
    </dgm:pt>
    <dgm:pt modelId="{FE32F8EF-B4BD-4247-AF32-85D5881BA61A}" type="sibTrans" cxnId="{716BD5BC-3FB4-42FC-8543-56FBF55F29AD}">
      <dgm:prSet/>
      <dgm:spPr/>
      <dgm:t>
        <a:bodyPr/>
        <a:lstStyle/>
        <a:p>
          <a:endParaRPr lang="en-US"/>
        </a:p>
      </dgm:t>
    </dgm:pt>
    <dgm:pt modelId="{26FD2635-BF62-41EA-B20B-00E40F834F00}" type="pres">
      <dgm:prSet presAssocID="{DA05FB69-D3B6-4E6E-A360-884616D62AA2}" presName="rootnode" presStyleCnt="0">
        <dgm:presLayoutVars>
          <dgm:chMax/>
          <dgm:chPref/>
          <dgm:dir/>
          <dgm:animLvl val="lvl"/>
        </dgm:presLayoutVars>
      </dgm:prSet>
      <dgm:spPr/>
      <dgm:t>
        <a:bodyPr/>
        <a:lstStyle/>
        <a:p>
          <a:endParaRPr lang="en-US"/>
        </a:p>
      </dgm:t>
    </dgm:pt>
    <dgm:pt modelId="{5B95CEA9-67DB-4391-B235-90D725710EAA}" type="pres">
      <dgm:prSet presAssocID="{05816D9A-D7B9-483B-8BB7-6DB4592A909A}" presName="composite" presStyleCnt="0"/>
      <dgm:spPr/>
    </dgm:pt>
    <dgm:pt modelId="{AB8217AC-02C4-4E2F-84C4-20BEDB3CF8A0}" type="pres">
      <dgm:prSet presAssocID="{05816D9A-D7B9-483B-8BB7-6DB4592A909A}" presName="bentUpArrow1" presStyleLbl="alignImgPlace1" presStyleIdx="0" presStyleCnt="4" custScaleY="117724" custLinFactNeighborX="-32754"/>
      <dgm:spPr>
        <a:xfrm rot="5400000">
          <a:off x="119711" y="908962"/>
          <a:ext cx="788107" cy="762148"/>
        </a:xfrm>
        <a:prstGeom prst="bentUpArrow">
          <a:avLst>
            <a:gd name="adj1" fmla="val 32840"/>
            <a:gd name="adj2" fmla="val 25000"/>
            <a:gd name="adj3" fmla="val 35780"/>
          </a:avLst>
        </a:prstGeom>
        <a:solidFill>
          <a:srgbClr val="956251">
            <a:tint val="50000"/>
            <a:hueOff val="0"/>
            <a:satOff val="0"/>
            <a:lumOff val="0"/>
            <a:alphaOff val="0"/>
          </a:srgbClr>
        </a:solidFill>
        <a:ln>
          <a:noFill/>
        </a:ln>
        <a:effectLst>
          <a:outerShdw blurRad="40000" dist="23000" dir="5400000" rotWithShape="0">
            <a:srgbClr val="000000">
              <a:alpha val="35000"/>
            </a:srgbClr>
          </a:outerShdw>
        </a:effectLst>
      </dgm:spPr>
      <dgm:t>
        <a:bodyPr/>
        <a:lstStyle/>
        <a:p>
          <a:endParaRPr lang="en-US"/>
        </a:p>
      </dgm:t>
    </dgm:pt>
    <dgm:pt modelId="{8D16FEDE-ABA5-43E7-98C8-F11B4ACA9E08}" type="pres">
      <dgm:prSet presAssocID="{05816D9A-D7B9-483B-8BB7-6DB4592A909A}" presName="ParentText" presStyleLbl="node1" presStyleIdx="0" presStyleCnt="5" custScaleX="130680" custScaleY="139910" custLinFactNeighborX="-52162">
        <dgm:presLayoutVars>
          <dgm:chMax val="1"/>
          <dgm:chPref val="1"/>
          <dgm:bulletEnabled val="1"/>
        </dgm:presLayoutVars>
      </dgm:prSet>
      <dgm:spPr/>
      <dgm:t>
        <a:bodyPr/>
        <a:lstStyle/>
        <a:p>
          <a:endParaRPr lang="en-US"/>
        </a:p>
      </dgm:t>
    </dgm:pt>
    <dgm:pt modelId="{48CB24CC-0ACC-433A-AD7F-4B89B27EB691}" type="pres">
      <dgm:prSet presAssocID="{05816D9A-D7B9-483B-8BB7-6DB4592A909A}" presName="ChildText" presStyleLbl="revTx" presStyleIdx="0" presStyleCnt="5" custScaleX="217630" custLinFactNeighborX="25300">
        <dgm:presLayoutVars>
          <dgm:chMax val="0"/>
          <dgm:chPref val="0"/>
          <dgm:bulletEnabled val="1"/>
        </dgm:presLayoutVars>
      </dgm:prSet>
      <dgm:spPr/>
      <dgm:t>
        <a:bodyPr/>
        <a:lstStyle/>
        <a:p>
          <a:endParaRPr lang="en-US"/>
        </a:p>
      </dgm:t>
    </dgm:pt>
    <dgm:pt modelId="{A0B301D1-D8BE-40D3-9915-25E50F4B6DC2}" type="pres">
      <dgm:prSet presAssocID="{0C3CBDE9-CB47-4FCD-964F-2163F3CE6FD5}" presName="sibTrans" presStyleCnt="0"/>
      <dgm:spPr/>
    </dgm:pt>
    <dgm:pt modelId="{20E1624B-FFC1-45EA-90A6-86A04C4A1552}" type="pres">
      <dgm:prSet presAssocID="{93FC17AC-D78C-455F-803F-494BFD0A1609}" presName="composite" presStyleCnt="0"/>
      <dgm:spPr/>
    </dgm:pt>
    <dgm:pt modelId="{C1069A8F-081F-4C5C-A77A-30B2D3D306D3}" type="pres">
      <dgm:prSet presAssocID="{93FC17AC-D78C-455F-803F-494BFD0A1609}" presName="bentUpArrow1" presStyleLbl="alignImgPlace1" presStyleIdx="1" presStyleCnt="4" custScaleY="117724" custLinFactNeighborX="-21420"/>
      <dgm:spPr>
        <a:xfrm rot="5400000">
          <a:off x="1116754" y="2011828"/>
          <a:ext cx="788107" cy="762148"/>
        </a:xfrm>
        <a:prstGeom prst="bentUpArrow">
          <a:avLst>
            <a:gd name="adj1" fmla="val 32840"/>
            <a:gd name="adj2" fmla="val 25000"/>
            <a:gd name="adj3" fmla="val 35780"/>
          </a:avLst>
        </a:prstGeom>
        <a:solidFill>
          <a:srgbClr val="956251">
            <a:tint val="50000"/>
            <a:hueOff val="6883630"/>
            <a:satOff val="-4032"/>
            <a:lumOff val="4576"/>
            <a:alphaOff val="0"/>
          </a:srgbClr>
        </a:solidFill>
        <a:ln>
          <a:noFill/>
        </a:ln>
        <a:effectLst>
          <a:outerShdw blurRad="40000" dist="23000" dir="5400000" rotWithShape="0">
            <a:srgbClr val="000000">
              <a:alpha val="35000"/>
            </a:srgbClr>
          </a:outerShdw>
        </a:effectLst>
      </dgm:spPr>
      <dgm:t>
        <a:bodyPr/>
        <a:lstStyle/>
        <a:p>
          <a:endParaRPr lang="en-US"/>
        </a:p>
      </dgm:t>
    </dgm:pt>
    <dgm:pt modelId="{557663AC-D835-4E68-BC9B-8255995962C0}" type="pres">
      <dgm:prSet presAssocID="{93FC17AC-D78C-455F-803F-494BFD0A1609}" presName="ParentText" presStyleLbl="node1" presStyleIdx="1" presStyleCnt="5" custScaleX="130680" custScaleY="139910" custLinFactNeighborX="-33454">
        <dgm:presLayoutVars>
          <dgm:chMax val="1"/>
          <dgm:chPref val="1"/>
          <dgm:bulletEnabled val="1"/>
        </dgm:presLayoutVars>
      </dgm:prSet>
      <dgm:spPr/>
      <dgm:t>
        <a:bodyPr/>
        <a:lstStyle/>
        <a:p>
          <a:endParaRPr lang="en-US"/>
        </a:p>
      </dgm:t>
    </dgm:pt>
    <dgm:pt modelId="{4218B197-7908-4100-8128-601FBBF706DE}" type="pres">
      <dgm:prSet presAssocID="{93FC17AC-D78C-455F-803F-494BFD0A1609}" presName="ChildText" presStyleLbl="revTx" presStyleIdx="1" presStyleCnt="5" custScaleX="233679" custScaleY="126335" custLinFactNeighborX="43542">
        <dgm:presLayoutVars>
          <dgm:chMax val="0"/>
          <dgm:chPref val="0"/>
          <dgm:bulletEnabled val="1"/>
        </dgm:presLayoutVars>
      </dgm:prSet>
      <dgm:spPr/>
      <dgm:t>
        <a:bodyPr/>
        <a:lstStyle/>
        <a:p>
          <a:endParaRPr lang="en-US"/>
        </a:p>
      </dgm:t>
    </dgm:pt>
    <dgm:pt modelId="{0F00E4F5-DCB6-4925-9915-7EE3CD784268}" type="pres">
      <dgm:prSet presAssocID="{80059A87-B1BC-4B11-91DC-495A7B6C2B94}" presName="sibTrans" presStyleCnt="0"/>
      <dgm:spPr/>
    </dgm:pt>
    <dgm:pt modelId="{79DE9454-89B2-4C99-A467-FD576AA344EC}" type="pres">
      <dgm:prSet presAssocID="{60ECD30D-8CFE-4BE1-97F0-49866A628CF6}" presName="composite" presStyleCnt="0"/>
      <dgm:spPr/>
    </dgm:pt>
    <dgm:pt modelId="{F45F00FF-8914-432D-9821-BA783478E2F6}" type="pres">
      <dgm:prSet presAssocID="{60ECD30D-8CFE-4BE1-97F0-49866A628CF6}" presName="bentUpArrow1" presStyleLbl="alignImgPlace1" presStyleIdx="2" presStyleCnt="4" custScaleY="117724" custLinFactNeighborX="-11509"/>
      <dgm:spPr>
        <a:xfrm rot="5400000">
          <a:off x="2113798" y="3114695"/>
          <a:ext cx="788107" cy="762148"/>
        </a:xfrm>
        <a:prstGeom prst="bentUpArrow">
          <a:avLst>
            <a:gd name="adj1" fmla="val 32840"/>
            <a:gd name="adj2" fmla="val 25000"/>
            <a:gd name="adj3" fmla="val 35780"/>
          </a:avLst>
        </a:prstGeom>
        <a:solidFill>
          <a:srgbClr val="956251">
            <a:tint val="50000"/>
            <a:hueOff val="13767261"/>
            <a:satOff val="-8065"/>
            <a:lumOff val="9151"/>
            <a:alphaOff val="0"/>
          </a:srgbClr>
        </a:solidFill>
        <a:ln>
          <a:noFill/>
        </a:ln>
        <a:effectLst>
          <a:outerShdw blurRad="40000" dist="23000" dir="5400000" rotWithShape="0">
            <a:srgbClr val="000000">
              <a:alpha val="35000"/>
            </a:srgbClr>
          </a:outerShdw>
        </a:effectLst>
      </dgm:spPr>
      <dgm:t>
        <a:bodyPr/>
        <a:lstStyle/>
        <a:p>
          <a:endParaRPr lang="en-US"/>
        </a:p>
      </dgm:t>
    </dgm:pt>
    <dgm:pt modelId="{986C455D-9C2F-4250-A15D-9F0F09363D32}" type="pres">
      <dgm:prSet presAssocID="{60ECD30D-8CFE-4BE1-97F0-49866A628CF6}" presName="ParentText" presStyleLbl="node1" presStyleIdx="2" presStyleCnt="5" custScaleX="130680" custScaleY="139910" custLinFactNeighborX="-25348">
        <dgm:presLayoutVars>
          <dgm:chMax val="1"/>
          <dgm:chPref val="1"/>
          <dgm:bulletEnabled val="1"/>
        </dgm:presLayoutVars>
      </dgm:prSet>
      <dgm:spPr/>
      <dgm:t>
        <a:bodyPr/>
        <a:lstStyle/>
        <a:p>
          <a:endParaRPr lang="en-US"/>
        </a:p>
      </dgm:t>
    </dgm:pt>
    <dgm:pt modelId="{FA03574F-2CC7-4D92-9193-4AFB6D0AF9F8}" type="pres">
      <dgm:prSet presAssocID="{60ECD30D-8CFE-4BE1-97F0-49866A628CF6}" presName="ChildText" presStyleLbl="revTx" presStyleIdx="2" presStyleCnt="5" custScaleX="197048" custScaleY="115325" custLinFactNeighborX="35775">
        <dgm:presLayoutVars>
          <dgm:chMax val="0"/>
          <dgm:chPref val="0"/>
          <dgm:bulletEnabled val="1"/>
        </dgm:presLayoutVars>
      </dgm:prSet>
      <dgm:spPr/>
      <dgm:t>
        <a:bodyPr/>
        <a:lstStyle/>
        <a:p>
          <a:endParaRPr lang="en-US"/>
        </a:p>
      </dgm:t>
    </dgm:pt>
    <dgm:pt modelId="{8D9C091C-FFA1-416E-BDD4-A9678DD4A298}" type="pres">
      <dgm:prSet presAssocID="{18D264CD-7708-4AAE-9064-698D5BE8AA8D}" presName="sibTrans" presStyleCnt="0"/>
      <dgm:spPr/>
    </dgm:pt>
    <dgm:pt modelId="{DA86112C-3526-4B59-BC42-135EC349E60E}" type="pres">
      <dgm:prSet presAssocID="{6D998294-EF99-463E-8FC7-A56451143395}" presName="composite" presStyleCnt="0"/>
      <dgm:spPr/>
    </dgm:pt>
    <dgm:pt modelId="{89D719E8-0AFC-42C8-BD8D-A494BD34D302}" type="pres">
      <dgm:prSet presAssocID="{6D998294-EF99-463E-8FC7-A56451143395}" presName="bentUpArrow1" presStyleLbl="alignImgPlace1" presStyleIdx="3" presStyleCnt="4" custScaleY="117724"/>
      <dgm:spPr>
        <a:xfrm rot="5400000">
          <a:off x="3110842" y="4217561"/>
          <a:ext cx="788107" cy="762148"/>
        </a:xfrm>
        <a:prstGeom prst="bentUpArrow">
          <a:avLst>
            <a:gd name="adj1" fmla="val 32840"/>
            <a:gd name="adj2" fmla="val 25000"/>
            <a:gd name="adj3" fmla="val 35780"/>
          </a:avLst>
        </a:prstGeom>
        <a:solidFill>
          <a:srgbClr val="E7E5E5"/>
        </a:solidFill>
        <a:ln>
          <a:noFill/>
        </a:ln>
        <a:effectLst>
          <a:outerShdw blurRad="40000" dist="23000" dir="5400000" rotWithShape="0">
            <a:srgbClr val="000000">
              <a:alpha val="35000"/>
            </a:srgbClr>
          </a:outerShdw>
        </a:effectLst>
      </dgm:spPr>
      <dgm:t>
        <a:bodyPr/>
        <a:lstStyle/>
        <a:p>
          <a:endParaRPr lang="en-US"/>
        </a:p>
      </dgm:t>
    </dgm:pt>
    <dgm:pt modelId="{11E4FA4F-D898-4797-A0A0-A71222E1FD98}" type="pres">
      <dgm:prSet presAssocID="{6D998294-EF99-463E-8FC7-A56451143395}" presName="ParentText" presStyleLbl="node1" presStyleIdx="3" presStyleCnt="5" custScaleX="130680" custScaleY="139910" custLinFactNeighborX="-18210">
        <dgm:presLayoutVars>
          <dgm:chMax val="1"/>
          <dgm:chPref val="1"/>
          <dgm:bulletEnabled val="1"/>
        </dgm:presLayoutVars>
      </dgm:prSet>
      <dgm:spPr/>
      <dgm:t>
        <a:bodyPr/>
        <a:lstStyle/>
        <a:p>
          <a:endParaRPr lang="en-US"/>
        </a:p>
      </dgm:t>
    </dgm:pt>
    <dgm:pt modelId="{8BCE48C3-39B1-444A-BCF0-EA6473D2B432}" type="pres">
      <dgm:prSet presAssocID="{6D998294-EF99-463E-8FC7-A56451143395}" presName="ChildText" presStyleLbl="revTx" presStyleIdx="3" presStyleCnt="5" custScaleX="254821" custScaleY="158231" custLinFactNeighborX="74518">
        <dgm:presLayoutVars>
          <dgm:chMax val="0"/>
          <dgm:chPref val="0"/>
          <dgm:bulletEnabled val="1"/>
        </dgm:presLayoutVars>
      </dgm:prSet>
      <dgm:spPr/>
      <dgm:t>
        <a:bodyPr/>
        <a:lstStyle/>
        <a:p>
          <a:endParaRPr lang="en-US"/>
        </a:p>
      </dgm:t>
    </dgm:pt>
    <dgm:pt modelId="{B06E2C7E-2601-4ADF-BEF2-F4D71E071A77}" type="pres">
      <dgm:prSet presAssocID="{3F427129-5CA2-4000-8692-EF9D4DDB3262}" presName="sibTrans" presStyleCnt="0"/>
      <dgm:spPr/>
    </dgm:pt>
    <dgm:pt modelId="{4DCB4589-B920-42E0-BA5C-6F8BB74DA598}" type="pres">
      <dgm:prSet presAssocID="{49F3F605-3AC1-49FB-A457-4E7BE9D66E63}" presName="composite" presStyleCnt="0"/>
      <dgm:spPr/>
    </dgm:pt>
    <dgm:pt modelId="{F594C042-8B60-406A-BD7A-69FD875DE4F3}" type="pres">
      <dgm:prSet presAssocID="{49F3F605-3AC1-49FB-A457-4E7BE9D66E63}" presName="ParentText" presStyleLbl="node1" presStyleIdx="4" presStyleCnt="5" custScaleX="130680" custScaleY="139910" custLinFactNeighborX="-10981">
        <dgm:presLayoutVars>
          <dgm:chMax val="1"/>
          <dgm:chPref val="1"/>
          <dgm:bulletEnabled val="1"/>
        </dgm:presLayoutVars>
      </dgm:prSet>
      <dgm:spPr/>
      <dgm:t>
        <a:bodyPr/>
        <a:lstStyle/>
        <a:p>
          <a:endParaRPr lang="en-US"/>
        </a:p>
      </dgm:t>
    </dgm:pt>
    <dgm:pt modelId="{9862EB3C-45C8-4C26-9C13-80D73F6B41EC}" type="pres">
      <dgm:prSet presAssocID="{49F3F605-3AC1-49FB-A457-4E7BE9D66E63}" presName="FinalChildText" presStyleLbl="revTx" presStyleIdx="4" presStyleCnt="5" custScaleX="199564" custScaleY="147721" custLinFactX="6339" custLinFactNeighborX="100000" custLinFactNeighborY="1558">
        <dgm:presLayoutVars>
          <dgm:chMax val="0"/>
          <dgm:chPref val="0"/>
          <dgm:bulletEnabled val="1"/>
        </dgm:presLayoutVars>
      </dgm:prSet>
      <dgm:spPr/>
      <dgm:t>
        <a:bodyPr/>
        <a:lstStyle/>
        <a:p>
          <a:endParaRPr lang="en-US"/>
        </a:p>
      </dgm:t>
    </dgm:pt>
  </dgm:ptLst>
  <dgm:cxnLst>
    <dgm:cxn modelId="{FFC6B4A9-1F81-4475-ABD4-1913A712F785}" srcId="{49F3F605-3AC1-49FB-A457-4E7BE9D66E63}" destId="{22824284-A4D7-47B3-B5AD-D0A195951D68}" srcOrd="0" destOrd="0" parTransId="{E8A6E589-06F2-4A6F-BC02-042A372B9916}" sibTransId="{A3692B18-5B85-4CB7-93F6-24FCB68113CC}"/>
    <dgm:cxn modelId="{3624AF6A-E464-4B3C-8A72-49560F2DBE6A}" type="presOf" srcId="{E09B5FE3-F0E5-403F-974B-9D788E75FE7F}" destId="{FA03574F-2CC7-4D92-9193-4AFB6D0AF9F8}" srcOrd="0" destOrd="0" presId="urn:microsoft.com/office/officeart/2005/8/layout/StepDownProcess"/>
    <dgm:cxn modelId="{AE659F21-6815-4342-A941-EF7013CC5B51}" srcId="{60ECD30D-8CFE-4BE1-97F0-49866A628CF6}" destId="{E09B5FE3-F0E5-403F-974B-9D788E75FE7F}" srcOrd="0" destOrd="0" parTransId="{CDE68AA9-5FCB-417F-9136-25C89ECE18F1}" sibTransId="{FCD02ACB-175A-4B37-A713-B3BADCE951FD}"/>
    <dgm:cxn modelId="{98F9D5B2-857F-4FE5-A6E6-B2D7C33156F2}" type="presOf" srcId="{40B71F06-60B7-4D3B-8219-C92B52D56E0C}" destId="{FA03574F-2CC7-4D92-9193-4AFB6D0AF9F8}" srcOrd="0" destOrd="2" presId="urn:microsoft.com/office/officeart/2005/8/layout/StepDownProcess"/>
    <dgm:cxn modelId="{F344921D-F771-4FBA-A6B8-E7B10DE240F7}" type="presOf" srcId="{DA05FB69-D3B6-4E6E-A360-884616D62AA2}" destId="{26FD2635-BF62-41EA-B20B-00E40F834F00}" srcOrd="0" destOrd="0" presId="urn:microsoft.com/office/officeart/2005/8/layout/StepDownProcess"/>
    <dgm:cxn modelId="{5401CB73-35D2-4222-B189-9791205E03EA}" type="presOf" srcId="{49F3F605-3AC1-49FB-A457-4E7BE9D66E63}" destId="{F594C042-8B60-406A-BD7A-69FD875DE4F3}" srcOrd="0" destOrd="0" presId="urn:microsoft.com/office/officeart/2005/8/layout/StepDownProcess"/>
    <dgm:cxn modelId="{CFD6D623-2073-4FC2-B245-16225723F099}" srcId="{60ECD30D-8CFE-4BE1-97F0-49866A628CF6}" destId="{E75D3922-B2A9-423C-B277-15307D0B2DE6}" srcOrd="1" destOrd="0" parTransId="{C0E22E75-A63C-4B77-BFE9-5031577B3FF0}" sibTransId="{1431ABC2-9E56-4703-B7FF-D1DD785C830E}"/>
    <dgm:cxn modelId="{DB473C48-2E8B-4C02-A41E-939148A573E0}" srcId="{93FC17AC-D78C-455F-803F-494BFD0A1609}" destId="{C0FFF83A-5508-4B13-AF6E-4D99CB0BD0F6}" srcOrd="0" destOrd="0" parTransId="{784B9FFD-4FBF-434F-921B-40498D5352A2}" sibTransId="{E287D3FD-83AB-4A08-A550-170E19B111A6}"/>
    <dgm:cxn modelId="{DD7DCE34-351E-4EEE-8485-6C00BB817710}" srcId="{6D998294-EF99-463E-8FC7-A56451143395}" destId="{FB71167C-7F51-4D07-A75B-EF5706E62193}" srcOrd="0" destOrd="0" parTransId="{EE8BFDAA-2F35-4F9D-8F7C-397614163655}" sibTransId="{18A370F1-B949-4E19-A9CE-544EFC6DB379}"/>
    <dgm:cxn modelId="{E9A41635-6D52-4201-9E53-1ECDF7C75699}" srcId="{DA05FB69-D3B6-4E6E-A360-884616D62AA2}" destId="{60ECD30D-8CFE-4BE1-97F0-49866A628CF6}" srcOrd="2" destOrd="0" parTransId="{22B0EB99-440D-4701-899E-48017EC4BB1D}" sibTransId="{18D264CD-7708-4AAE-9064-698D5BE8AA8D}"/>
    <dgm:cxn modelId="{4C03EF67-D711-4ADC-B99E-FC22B2C10DE4}" type="presOf" srcId="{6D998294-EF99-463E-8FC7-A56451143395}" destId="{11E4FA4F-D898-4797-A0A0-A71222E1FD98}" srcOrd="0" destOrd="0" presId="urn:microsoft.com/office/officeart/2005/8/layout/StepDownProcess"/>
    <dgm:cxn modelId="{BECDB733-C0FD-4B3B-936B-9A5E46261242}" type="presOf" srcId="{E75D3922-B2A9-423C-B277-15307D0B2DE6}" destId="{FA03574F-2CC7-4D92-9193-4AFB6D0AF9F8}" srcOrd="0" destOrd="1" presId="urn:microsoft.com/office/officeart/2005/8/layout/StepDownProcess"/>
    <dgm:cxn modelId="{2DFF12D6-CDFB-4E1A-8C84-1347ADFC8E7F}" srcId="{DA05FB69-D3B6-4E6E-A360-884616D62AA2}" destId="{6D998294-EF99-463E-8FC7-A56451143395}" srcOrd="3" destOrd="0" parTransId="{685D5CF1-E7A3-45F5-BBDE-9D81702EBE58}" sibTransId="{3F427129-5CA2-4000-8692-EF9D4DDB3262}"/>
    <dgm:cxn modelId="{716BD5BC-3FB4-42FC-8543-56FBF55F29AD}" srcId="{49F3F605-3AC1-49FB-A457-4E7BE9D66E63}" destId="{A49AF5CA-D236-4813-9AFB-4F328A4D5D60}" srcOrd="1" destOrd="0" parTransId="{3B49E7D2-0366-4F7F-BCC3-FC30E3A2DBBA}" sibTransId="{FE32F8EF-B4BD-4247-AF32-85D5881BA61A}"/>
    <dgm:cxn modelId="{A5A9FB6F-1380-496C-BE12-6E97002DAEF0}" type="presOf" srcId="{60ECD30D-8CFE-4BE1-97F0-49866A628CF6}" destId="{986C455D-9C2F-4250-A15D-9F0F09363D32}" srcOrd="0" destOrd="0" presId="urn:microsoft.com/office/officeart/2005/8/layout/StepDownProcess"/>
    <dgm:cxn modelId="{11ABFE71-CD6C-444A-BE13-346E356DBBED}" type="presOf" srcId="{93FC17AC-D78C-455F-803F-494BFD0A1609}" destId="{557663AC-D835-4E68-BC9B-8255995962C0}" srcOrd="0" destOrd="0" presId="urn:microsoft.com/office/officeart/2005/8/layout/StepDownProcess"/>
    <dgm:cxn modelId="{1395BDA2-FAB8-40A8-BC8C-2A5C5494EB2C}" srcId="{60ECD30D-8CFE-4BE1-97F0-49866A628CF6}" destId="{40B71F06-60B7-4D3B-8219-C92B52D56E0C}" srcOrd="2" destOrd="0" parTransId="{2A5988D6-9C75-4161-8146-ECAA7150D7A8}" sibTransId="{54AF3FA7-AC74-4DCC-A8E0-C72CD0236732}"/>
    <dgm:cxn modelId="{E5075696-C6EB-461E-B9DC-CE0020AE3A1A}" type="presOf" srcId="{247454AA-4FE1-4639-B420-A5C1347F509B}" destId="{48CB24CC-0ACC-433A-AD7F-4B89B27EB691}" srcOrd="0" destOrd="1" presId="urn:microsoft.com/office/officeart/2005/8/layout/StepDownProcess"/>
    <dgm:cxn modelId="{444DAEAC-D0C1-4A47-BD1C-A2EA3193C3B5}" srcId="{DA05FB69-D3B6-4E6E-A360-884616D62AA2}" destId="{49F3F605-3AC1-49FB-A457-4E7BE9D66E63}" srcOrd="4" destOrd="0" parTransId="{2407A49D-9B8D-407C-8A2A-52D615FCE8E0}" sibTransId="{FC679484-7325-44E3-8278-B12C70E35127}"/>
    <dgm:cxn modelId="{B8146AA2-73F8-402F-A6AC-0E937FB0AA25}" srcId="{05816D9A-D7B9-483B-8BB7-6DB4592A909A}" destId="{C75096C5-3327-41BD-8464-808F0E6E4083}" srcOrd="0" destOrd="0" parTransId="{0BE31F5A-632E-4015-9043-1586165E3112}" sibTransId="{0ECC8344-A8EE-4B0A-A000-557B734DA852}"/>
    <dgm:cxn modelId="{9CF5C7A6-4EC3-4A60-85DF-0284C544BC84}" type="presOf" srcId="{FB71167C-7F51-4D07-A75B-EF5706E62193}" destId="{8BCE48C3-39B1-444A-BCF0-EA6473D2B432}" srcOrd="0" destOrd="0" presId="urn:microsoft.com/office/officeart/2005/8/layout/StepDownProcess"/>
    <dgm:cxn modelId="{3642F799-0D77-456C-87D6-AD4DE92BE4D4}" type="presOf" srcId="{A49AF5CA-D236-4813-9AFB-4F328A4D5D60}" destId="{9862EB3C-45C8-4C26-9C13-80D73F6B41EC}" srcOrd="0" destOrd="1" presId="urn:microsoft.com/office/officeart/2005/8/layout/StepDownProcess"/>
    <dgm:cxn modelId="{FCC7E95D-E1CB-4BF7-A384-3902659E3992}" srcId="{DA05FB69-D3B6-4E6E-A360-884616D62AA2}" destId="{05816D9A-D7B9-483B-8BB7-6DB4592A909A}" srcOrd="0" destOrd="0" parTransId="{E94E9964-F389-4907-B211-0AE2E290DC04}" sibTransId="{0C3CBDE9-CB47-4FCD-964F-2163F3CE6FD5}"/>
    <dgm:cxn modelId="{4176F367-86A9-4142-8175-369AF8DF6E8B}" srcId="{05816D9A-D7B9-483B-8BB7-6DB4592A909A}" destId="{247454AA-4FE1-4639-B420-A5C1347F509B}" srcOrd="1" destOrd="0" parTransId="{E7040956-B3FE-484B-A763-F265A367E70F}" sibTransId="{191493BE-BF6C-4EA3-AC4C-CC4296D6C0F2}"/>
    <dgm:cxn modelId="{E9C30D12-E83A-4CEF-BE5C-3CB4DA760C97}" type="presOf" srcId="{C75096C5-3327-41BD-8464-808F0E6E4083}" destId="{48CB24CC-0ACC-433A-AD7F-4B89B27EB691}" srcOrd="0" destOrd="0" presId="urn:microsoft.com/office/officeart/2005/8/layout/StepDownProcess"/>
    <dgm:cxn modelId="{C5C4F50C-C086-40D3-83F6-D3DED96C0D06}" srcId="{DA05FB69-D3B6-4E6E-A360-884616D62AA2}" destId="{93FC17AC-D78C-455F-803F-494BFD0A1609}" srcOrd="1" destOrd="0" parTransId="{96101D08-E493-4B03-A140-2C771AAB021E}" sibTransId="{80059A87-B1BC-4B11-91DC-495A7B6C2B94}"/>
    <dgm:cxn modelId="{9470CEF8-6C2D-45C0-9945-D743CC91EEAE}" type="presOf" srcId="{22824284-A4D7-47B3-B5AD-D0A195951D68}" destId="{9862EB3C-45C8-4C26-9C13-80D73F6B41EC}" srcOrd="0" destOrd="0" presId="urn:microsoft.com/office/officeart/2005/8/layout/StepDownProcess"/>
    <dgm:cxn modelId="{21C89BB9-AF74-4391-A0F2-B206D5DE4746}" type="presOf" srcId="{05816D9A-D7B9-483B-8BB7-6DB4592A909A}" destId="{8D16FEDE-ABA5-43E7-98C8-F11B4ACA9E08}" srcOrd="0" destOrd="0" presId="urn:microsoft.com/office/officeart/2005/8/layout/StepDownProcess"/>
    <dgm:cxn modelId="{4F5FE83F-BBA3-4801-8E07-E5F67EEC084D}" type="presOf" srcId="{C0FFF83A-5508-4B13-AF6E-4D99CB0BD0F6}" destId="{4218B197-7908-4100-8128-601FBBF706DE}" srcOrd="0" destOrd="0" presId="urn:microsoft.com/office/officeart/2005/8/layout/StepDownProcess"/>
    <dgm:cxn modelId="{B1B089AD-3142-4208-B282-788D8F14891B}" type="presParOf" srcId="{26FD2635-BF62-41EA-B20B-00E40F834F00}" destId="{5B95CEA9-67DB-4391-B235-90D725710EAA}" srcOrd="0" destOrd="0" presId="urn:microsoft.com/office/officeart/2005/8/layout/StepDownProcess"/>
    <dgm:cxn modelId="{75A9F12F-B11B-4F66-9B9C-8A48884332E4}" type="presParOf" srcId="{5B95CEA9-67DB-4391-B235-90D725710EAA}" destId="{AB8217AC-02C4-4E2F-84C4-20BEDB3CF8A0}" srcOrd="0" destOrd="0" presId="urn:microsoft.com/office/officeart/2005/8/layout/StepDownProcess"/>
    <dgm:cxn modelId="{ECF01237-216D-4C86-AC4F-17725735BE1B}" type="presParOf" srcId="{5B95CEA9-67DB-4391-B235-90D725710EAA}" destId="{8D16FEDE-ABA5-43E7-98C8-F11B4ACA9E08}" srcOrd="1" destOrd="0" presId="urn:microsoft.com/office/officeart/2005/8/layout/StepDownProcess"/>
    <dgm:cxn modelId="{55902F29-EAEF-4319-A866-3EFDEA3079E7}" type="presParOf" srcId="{5B95CEA9-67DB-4391-B235-90D725710EAA}" destId="{48CB24CC-0ACC-433A-AD7F-4B89B27EB691}" srcOrd="2" destOrd="0" presId="urn:microsoft.com/office/officeart/2005/8/layout/StepDownProcess"/>
    <dgm:cxn modelId="{27CECA16-66BC-4310-9344-E64711A46E50}" type="presParOf" srcId="{26FD2635-BF62-41EA-B20B-00E40F834F00}" destId="{A0B301D1-D8BE-40D3-9915-25E50F4B6DC2}" srcOrd="1" destOrd="0" presId="urn:microsoft.com/office/officeart/2005/8/layout/StepDownProcess"/>
    <dgm:cxn modelId="{58E8F6C1-A255-48D5-811E-E855C15FFAA3}" type="presParOf" srcId="{26FD2635-BF62-41EA-B20B-00E40F834F00}" destId="{20E1624B-FFC1-45EA-90A6-86A04C4A1552}" srcOrd="2" destOrd="0" presId="urn:microsoft.com/office/officeart/2005/8/layout/StepDownProcess"/>
    <dgm:cxn modelId="{82569644-977A-4446-BFAB-2943E1BC4683}" type="presParOf" srcId="{20E1624B-FFC1-45EA-90A6-86A04C4A1552}" destId="{C1069A8F-081F-4C5C-A77A-30B2D3D306D3}" srcOrd="0" destOrd="0" presId="urn:microsoft.com/office/officeart/2005/8/layout/StepDownProcess"/>
    <dgm:cxn modelId="{D48E4D86-56A0-4E63-BFE8-CDFAA5544A23}" type="presParOf" srcId="{20E1624B-FFC1-45EA-90A6-86A04C4A1552}" destId="{557663AC-D835-4E68-BC9B-8255995962C0}" srcOrd="1" destOrd="0" presId="urn:microsoft.com/office/officeart/2005/8/layout/StepDownProcess"/>
    <dgm:cxn modelId="{B2A55AEB-971F-4B3B-A17D-8B45AA41E5D1}" type="presParOf" srcId="{20E1624B-FFC1-45EA-90A6-86A04C4A1552}" destId="{4218B197-7908-4100-8128-601FBBF706DE}" srcOrd="2" destOrd="0" presId="urn:microsoft.com/office/officeart/2005/8/layout/StepDownProcess"/>
    <dgm:cxn modelId="{EDB53F62-20DA-44E8-B5E4-FD64BA59FD64}" type="presParOf" srcId="{26FD2635-BF62-41EA-B20B-00E40F834F00}" destId="{0F00E4F5-DCB6-4925-9915-7EE3CD784268}" srcOrd="3" destOrd="0" presId="urn:microsoft.com/office/officeart/2005/8/layout/StepDownProcess"/>
    <dgm:cxn modelId="{8085683C-7EA8-4716-96AD-56653FBB8286}" type="presParOf" srcId="{26FD2635-BF62-41EA-B20B-00E40F834F00}" destId="{79DE9454-89B2-4C99-A467-FD576AA344EC}" srcOrd="4" destOrd="0" presId="urn:microsoft.com/office/officeart/2005/8/layout/StepDownProcess"/>
    <dgm:cxn modelId="{B072107A-50E0-4B46-A96B-EB39DDF73592}" type="presParOf" srcId="{79DE9454-89B2-4C99-A467-FD576AA344EC}" destId="{F45F00FF-8914-432D-9821-BA783478E2F6}" srcOrd="0" destOrd="0" presId="urn:microsoft.com/office/officeart/2005/8/layout/StepDownProcess"/>
    <dgm:cxn modelId="{9C1E9A54-2958-4017-8890-57833D64EF51}" type="presParOf" srcId="{79DE9454-89B2-4C99-A467-FD576AA344EC}" destId="{986C455D-9C2F-4250-A15D-9F0F09363D32}" srcOrd="1" destOrd="0" presId="urn:microsoft.com/office/officeart/2005/8/layout/StepDownProcess"/>
    <dgm:cxn modelId="{B4954907-C4F7-4C1B-BFDB-3F391C3E5F6F}" type="presParOf" srcId="{79DE9454-89B2-4C99-A467-FD576AA344EC}" destId="{FA03574F-2CC7-4D92-9193-4AFB6D0AF9F8}" srcOrd="2" destOrd="0" presId="urn:microsoft.com/office/officeart/2005/8/layout/StepDownProcess"/>
    <dgm:cxn modelId="{EAB395C8-077F-4455-9061-8CFA1A393E43}" type="presParOf" srcId="{26FD2635-BF62-41EA-B20B-00E40F834F00}" destId="{8D9C091C-FFA1-416E-BDD4-A9678DD4A298}" srcOrd="5" destOrd="0" presId="urn:microsoft.com/office/officeart/2005/8/layout/StepDownProcess"/>
    <dgm:cxn modelId="{E340B6C8-B90A-403A-AE3B-1A06677D145E}" type="presParOf" srcId="{26FD2635-BF62-41EA-B20B-00E40F834F00}" destId="{DA86112C-3526-4B59-BC42-135EC349E60E}" srcOrd="6" destOrd="0" presId="urn:microsoft.com/office/officeart/2005/8/layout/StepDownProcess"/>
    <dgm:cxn modelId="{1728518A-D13E-47F5-B917-EAED995DB2EA}" type="presParOf" srcId="{DA86112C-3526-4B59-BC42-135EC349E60E}" destId="{89D719E8-0AFC-42C8-BD8D-A494BD34D302}" srcOrd="0" destOrd="0" presId="urn:microsoft.com/office/officeart/2005/8/layout/StepDownProcess"/>
    <dgm:cxn modelId="{9462D03F-677D-4176-B0AD-FA6B3E2089D1}" type="presParOf" srcId="{DA86112C-3526-4B59-BC42-135EC349E60E}" destId="{11E4FA4F-D898-4797-A0A0-A71222E1FD98}" srcOrd="1" destOrd="0" presId="urn:microsoft.com/office/officeart/2005/8/layout/StepDownProcess"/>
    <dgm:cxn modelId="{9C06034E-D29E-4430-9304-0D725905CF22}" type="presParOf" srcId="{DA86112C-3526-4B59-BC42-135EC349E60E}" destId="{8BCE48C3-39B1-444A-BCF0-EA6473D2B432}" srcOrd="2" destOrd="0" presId="urn:microsoft.com/office/officeart/2005/8/layout/StepDownProcess"/>
    <dgm:cxn modelId="{AD5475ED-8BCF-4A10-AE99-4D2E27824475}" type="presParOf" srcId="{26FD2635-BF62-41EA-B20B-00E40F834F00}" destId="{B06E2C7E-2601-4ADF-BEF2-F4D71E071A77}" srcOrd="7" destOrd="0" presId="urn:microsoft.com/office/officeart/2005/8/layout/StepDownProcess"/>
    <dgm:cxn modelId="{4EDDAEEF-9CF9-4540-AD8B-F7B08199FD1A}" type="presParOf" srcId="{26FD2635-BF62-41EA-B20B-00E40F834F00}" destId="{4DCB4589-B920-42E0-BA5C-6F8BB74DA598}" srcOrd="8" destOrd="0" presId="urn:microsoft.com/office/officeart/2005/8/layout/StepDownProcess"/>
    <dgm:cxn modelId="{0F6054FD-E65D-4153-8F7A-D6B9E7CB7A33}" type="presParOf" srcId="{4DCB4589-B920-42E0-BA5C-6F8BB74DA598}" destId="{F594C042-8B60-406A-BD7A-69FD875DE4F3}" srcOrd="0" destOrd="0" presId="urn:microsoft.com/office/officeart/2005/8/layout/StepDownProcess"/>
    <dgm:cxn modelId="{C22F29B6-90DB-4F44-8E33-C5E9C7CA1D8F}" type="presParOf" srcId="{4DCB4589-B920-42E0-BA5C-6F8BB74DA598}" destId="{9862EB3C-45C8-4C26-9C13-80D73F6B41EC}" srcOrd="1" destOrd="0" presId="urn:microsoft.com/office/officeart/2005/8/layout/StepDownProcess"/>
  </dgm:cxnLst>
  <dgm:bg>
    <a:solidFill>
      <a:srgbClr val="FFFFFF"/>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217AC-02C4-4E2F-84C4-20BEDB3CF8A0}">
      <dsp:nvSpPr>
        <dsp:cNvPr id="0" name=""/>
        <dsp:cNvSpPr/>
      </dsp:nvSpPr>
      <dsp:spPr>
        <a:xfrm rot="5400000">
          <a:off x="595797" y="1183555"/>
          <a:ext cx="1039418" cy="1183341"/>
        </a:xfrm>
        <a:prstGeom prst="bentUpArrow">
          <a:avLst>
            <a:gd name="adj1" fmla="val 32840"/>
            <a:gd name="adj2" fmla="val 25000"/>
            <a:gd name="adj3" fmla="val 35780"/>
          </a:avLst>
        </a:prstGeom>
        <a:solidFill>
          <a:srgbClr val="956251">
            <a:tint val="50000"/>
            <a:hueOff val="0"/>
            <a:satOff val="0"/>
            <a:lumOff val="0"/>
            <a:alphaOff val="0"/>
          </a:srgbClr>
        </a:soli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1">
          <a:scrgbClr r="0" g="0" b="0"/>
        </a:fillRef>
        <a:effectRef idx="2">
          <a:scrgbClr r="0" g="0" b="0"/>
        </a:effectRef>
        <a:fontRef idx="minor"/>
      </dsp:style>
    </dsp:sp>
    <dsp:sp modelId="{8D16FEDE-ABA5-43E7-98C8-F11B4ACA9E08}">
      <dsp:nvSpPr>
        <dsp:cNvPr id="0" name=""/>
        <dsp:cNvSpPr/>
      </dsp:nvSpPr>
      <dsp:spPr>
        <a:xfrm>
          <a:off x="320415" y="31338"/>
          <a:ext cx="1749769" cy="1224781"/>
        </a:xfrm>
        <a:prstGeom prst="roundRect">
          <a:avLst>
            <a:gd name="adj" fmla="val 16670"/>
          </a:avLst>
        </a:prstGeom>
        <a:gradFill rotWithShape="0">
          <a:gsLst>
            <a:gs pos="0">
              <a:srgbClr val="956251">
                <a:hueOff val="0"/>
                <a:satOff val="0"/>
                <a:lumOff val="0"/>
                <a:alphaOff val="0"/>
                <a:shade val="51000"/>
                <a:satMod val="130000"/>
              </a:srgbClr>
            </a:gs>
            <a:gs pos="80000">
              <a:srgbClr val="956251">
                <a:hueOff val="0"/>
                <a:satOff val="0"/>
                <a:lumOff val="0"/>
                <a:alphaOff val="0"/>
                <a:shade val="93000"/>
                <a:satMod val="130000"/>
              </a:srgbClr>
            </a:gs>
            <a:gs pos="100000">
              <a:srgbClr val="95625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a:solidFill>
                <a:sysClr val="window" lastClr="FFFFFF"/>
              </a:solidFill>
              <a:latin typeface="Century Gothic" pitchFamily="34" charset="0"/>
              <a:ea typeface="+mn-ea"/>
              <a:cs typeface="+mn-cs"/>
            </a:rPr>
            <a:t>Fundraiser Idea</a:t>
          </a:r>
        </a:p>
      </dsp:txBody>
      <dsp:txXfrm>
        <a:off x="380215" y="91138"/>
        <a:ext cx="1630169" cy="1105181"/>
      </dsp:txXfrm>
    </dsp:sp>
    <dsp:sp modelId="{48CB24CC-0ACC-433A-AD7F-4B89B27EB691}">
      <dsp:nvSpPr>
        <dsp:cNvPr id="0" name=""/>
        <dsp:cNvSpPr/>
      </dsp:nvSpPr>
      <dsp:spPr>
        <a:xfrm>
          <a:off x="2057401" y="157157"/>
          <a:ext cx="1550058" cy="989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Century Gothic" pitchFamily="34" charset="0"/>
              <a:ea typeface="+mn-ea"/>
              <a:cs typeface="+mn-cs"/>
            </a:rPr>
            <a:t>Discuss fundraiser ideas at </a:t>
          </a:r>
          <a:r>
            <a:rPr lang="en-US" sz="1400" kern="1200" dirty="0" smtClean="0">
              <a:solidFill>
                <a:sysClr val="windowText" lastClr="000000">
                  <a:hueOff val="0"/>
                  <a:satOff val="0"/>
                  <a:lumOff val="0"/>
                  <a:alphaOff val="0"/>
                </a:sysClr>
              </a:solidFill>
              <a:latin typeface="Century Gothic" pitchFamily="34" charset="0"/>
              <a:ea typeface="+mn-ea"/>
              <a:cs typeface="+mn-cs"/>
            </a:rPr>
            <a:t>club meetings</a:t>
          </a:r>
          <a:endParaRPr lang="en-US" sz="1400" kern="1200" dirty="0">
            <a:solidFill>
              <a:sysClr val="windowText" lastClr="000000">
                <a:hueOff val="0"/>
                <a:satOff val="0"/>
                <a:lumOff val="0"/>
                <a:alphaOff val="0"/>
              </a:sysClr>
            </a:solidFill>
            <a:latin typeface="Century Gothic" pitchFamily="34" charset="0"/>
            <a:ea typeface="+mn-ea"/>
            <a:cs typeface="+mn-cs"/>
          </a:endParaRPr>
        </a:p>
      </dsp:txBody>
      <dsp:txXfrm>
        <a:off x="2057401" y="157157"/>
        <a:ext cx="1550058" cy="989922"/>
      </dsp:txXfrm>
    </dsp:sp>
    <dsp:sp modelId="{C1069A8F-081F-4C5C-A77A-30B2D3D306D3}">
      <dsp:nvSpPr>
        <dsp:cNvPr id="0" name=""/>
        <dsp:cNvSpPr/>
      </dsp:nvSpPr>
      <dsp:spPr>
        <a:xfrm rot="5400000">
          <a:off x="2113129" y="2559389"/>
          <a:ext cx="1039418" cy="1183341"/>
        </a:xfrm>
        <a:prstGeom prst="bentUpArrow">
          <a:avLst>
            <a:gd name="adj1" fmla="val 32840"/>
            <a:gd name="adj2" fmla="val 25000"/>
            <a:gd name="adj3" fmla="val 35780"/>
          </a:avLst>
        </a:prstGeom>
        <a:solidFill>
          <a:srgbClr val="956251">
            <a:tint val="50000"/>
            <a:hueOff val="10325446"/>
            <a:satOff val="-6048"/>
            <a:lumOff val="6864"/>
            <a:alphaOff val="0"/>
          </a:srgbClr>
        </a:soli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1">
          <a:scrgbClr r="0" g="0" b="0"/>
        </a:fillRef>
        <a:effectRef idx="2">
          <a:scrgbClr r="0" g="0" b="0"/>
        </a:effectRef>
        <a:fontRef idx="minor"/>
      </dsp:style>
    </dsp:sp>
    <dsp:sp modelId="{557663AC-D835-4E68-BC9B-8255995962C0}">
      <dsp:nvSpPr>
        <dsp:cNvPr id="0" name=""/>
        <dsp:cNvSpPr/>
      </dsp:nvSpPr>
      <dsp:spPr>
        <a:xfrm>
          <a:off x="1837746" y="1407172"/>
          <a:ext cx="1749769" cy="1224781"/>
        </a:xfrm>
        <a:prstGeom prst="roundRect">
          <a:avLst>
            <a:gd name="adj" fmla="val 16670"/>
          </a:avLst>
        </a:prstGeom>
        <a:gradFill rotWithShape="0">
          <a:gsLst>
            <a:gs pos="0">
              <a:srgbClr val="956251">
                <a:hueOff val="6807679"/>
                <a:satOff val="-7995"/>
                <a:lumOff val="3072"/>
                <a:alphaOff val="0"/>
                <a:shade val="51000"/>
                <a:satMod val="130000"/>
              </a:srgbClr>
            </a:gs>
            <a:gs pos="80000">
              <a:srgbClr val="956251">
                <a:hueOff val="6807679"/>
                <a:satOff val="-7995"/>
                <a:lumOff val="3072"/>
                <a:alphaOff val="0"/>
                <a:shade val="93000"/>
                <a:satMod val="130000"/>
              </a:srgbClr>
            </a:gs>
            <a:gs pos="100000">
              <a:srgbClr val="956251">
                <a:hueOff val="6807679"/>
                <a:satOff val="-7995"/>
                <a:lumOff val="3072"/>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a:solidFill>
                <a:sysClr val="window" lastClr="FFFFFF"/>
              </a:solidFill>
              <a:latin typeface="Century Gothic" pitchFamily="34" charset="0"/>
              <a:ea typeface="+mn-ea"/>
              <a:cs typeface="+mn-cs"/>
            </a:rPr>
            <a:t>Club Minutes</a:t>
          </a:r>
        </a:p>
      </dsp:txBody>
      <dsp:txXfrm>
        <a:off x="1897546" y="1466972"/>
        <a:ext cx="1630169" cy="1105181"/>
      </dsp:txXfrm>
    </dsp:sp>
    <dsp:sp modelId="{4218B197-7908-4100-8128-601FBBF706DE}">
      <dsp:nvSpPr>
        <dsp:cNvPr id="0" name=""/>
        <dsp:cNvSpPr/>
      </dsp:nvSpPr>
      <dsp:spPr>
        <a:xfrm>
          <a:off x="3581394" y="1528765"/>
          <a:ext cx="1696574" cy="989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Century Gothic" pitchFamily="34" charset="0"/>
              <a:ea typeface="+mn-ea"/>
              <a:cs typeface="+mn-cs"/>
            </a:rPr>
            <a:t>Record any decisions made in the club minutes</a:t>
          </a:r>
        </a:p>
      </dsp:txBody>
      <dsp:txXfrm>
        <a:off x="3581394" y="1528765"/>
        <a:ext cx="1696574" cy="989922"/>
      </dsp:txXfrm>
    </dsp:sp>
    <dsp:sp modelId="{F45F00FF-8914-432D-9821-BA783478E2F6}">
      <dsp:nvSpPr>
        <dsp:cNvPr id="0" name=""/>
        <dsp:cNvSpPr/>
      </dsp:nvSpPr>
      <dsp:spPr>
        <a:xfrm rot="5400000">
          <a:off x="3630460" y="3935223"/>
          <a:ext cx="1039418" cy="1183341"/>
        </a:xfrm>
        <a:prstGeom prst="bentUpArrow">
          <a:avLst>
            <a:gd name="adj1" fmla="val 32840"/>
            <a:gd name="adj2" fmla="val 25000"/>
            <a:gd name="adj3" fmla="val 35780"/>
          </a:avLst>
        </a:prstGeom>
        <a:solidFill>
          <a:srgbClr val="E7E5E5"/>
        </a:soli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1">
          <a:scrgbClr r="0" g="0" b="0"/>
        </a:fillRef>
        <a:effectRef idx="2">
          <a:scrgbClr r="0" g="0" b="0"/>
        </a:effectRef>
        <a:fontRef idx="minor"/>
      </dsp:style>
    </dsp:sp>
    <dsp:sp modelId="{986C455D-9C2F-4250-A15D-9F0F09363D32}">
      <dsp:nvSpPr>
        <dsp:cNvPr id="0" name=""/>
        <dsp:cNvSpPr/>
      </dsp:nvSpPr>
      <dsp:spPr>
        <a:xfrm>
          <a:off x="3355077" y="2783007"/>
          <a:ext cx="1749769" cy="1224781"/>
        </a:xfrm>
        <a:prstGeom prst="roundRect">
          <a:avLst>
            <a:gd name="adj" fmla="val 16670"/>
          </a:avLst>
        </a:prstGeom>
        <a:gradFill rotWithShape="0">
          <a:gsLst>
            <a:gs pos="0">
              <a:srgbClr val="956251">
                <a:hueOff val="13615358"/>
                <a:satOff val="-15991"/>
                <a:lumOff val="6144"/>
                <a:alphaOff val="0"/>
                <a:shade val="51000"/>
                <a:satMod val="130000"/>
              </a:srgbClr>
            </a:gs>
            <a:gs pos="80000">
              <a:srgbClr val="956251">
                <a:hueOff val="13615358"/>
                <a:satOff val="-15991"/>
                <a:lumOff val="6144"/>
                <a:alphaOff val="0"/>
                <a:shade val="93000"/>
                <a:satMod val="130000"/>
              </a:srgbClr>
            </a:gs>
            <a:gs pos="100000">
              <a:srgbClr val="956251">
                <a:hueOff val="13615358"/>
                <a:satOff val="-15991"/>
                <a:lumOff val="6144"/>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solidFill>
                <a:sysClr val="window" lastClr="FFFFFF"/>
              </a:solidFill>
              <a:latin typeface="Century Gothic" pitchFamily="34" charset="0"/>
              <a:ea typeface="+mn-ea"/>
              <a:cs typeface="+mn-cs"/>
            </a:rPr>
            <a:t>Fundraising Event Approval Form AND Fundraising Event Profit Form</a:t>
          </a:r>
        </a:p>
      </dsp:txBody>
      <dsp:txXfrm>
        <a:off x="3414877" y="2842807"/>
        <a:ext cx="1630169" cy="1105181"/>
      </dsp:txXfrm>
    </dsp:sp>
    <dsp:sp modelId="{FA03574F-2CC7-4D92-9193-4AFB6D0AF9F8}">
      <dsp:nvSpPr>
        <dsp:cNvPr id="0" name=""/>
        <dsp:cNvSpPr/>
      </dsp:nvSpPr>
      <dsp:spPr>
        <a:xfrm>
          <a:off x="5093393" y="2824163"/>
          <a:ext cx="2119439" cy="1141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Century Gothic" pitchFamily="34" charset="0"/>
              <a:ea typeface="+mn-ea"/>
              <a:cs typeface="+mn-cs"/>
            </a:rPr>
            <a:t>Complete both of these </a:t>
          </a:r>
          <a:r>
            <a:rPr lang="en-US" sz="1400" kern="1200" dirty="0" smtClean="0">
              <a:solidFill>
                <a:sysClr val="windowText" lastClr="000000">
                  <a:hueOff val="0"/>
                  <a:satOff val="0"/>
                  <a:lumOff val="0"/>
                  <a:alphaOff val="0"/>
                </a:sysClr>
              </a:solidFill>
              <a:latin typeface="Century Gothic" pitchFamily="34" charset="0"/>
              <a:ea typeface="+mn-ea"/>
              <a:cs typeface="+mn-cs"/>
            </a:rPr>
            <a:t>forms, </a:t>
          </a:r>
          <a:r>
            <a:rPr lang="en-US" sz="1400" kern="1200" dirty="0">
              <a:solidFill>
                <a:sysClr val="windowText" lastClr="000000">
                  <a:hueOff val="0"/>
                  <a:satOff val="0"/>
                  <a:lumOff val="0"/>
                  <a:alphaOff val="0"/>
                </a:sysClr>
              </a:solidFill>
              <a:latin typeface="Century Gothic" pitchFamily="34" charset="0"/>
              <a:ea typeface="+mn-ea"/>
              <a:cs typeface="+mn-cs"/>
            </a:rPr>
            <a:t>accurately attaching  any required supporting documentation</a:t>
          </a:r>
        </a:p>
      </dsp:txBody>
      <dsp:txXfrm>
        <a:off x="5093393" y="2824163"/>
        <a:ext cx="2119439" cy="1141628"/>
      </dsp:txXfrm>
    </dsp:sp>
    <dsp:sp modelId="{11E4FA4F-D898-4797-A0A0-A71222E1FD98}">
      <dsp:nvSpPr>
        <dsp:cNvPr id="0" name=""/>
        <dsp:cNvSpPr/>
      </dsp:nvSpPr>
      <dsp:spPr>
        <a:xfrm>
          <a:off x="4872408" y="4158841"/>
          <a:ext cx="1749769" cy="1224781"/>
        </a:xfrm>
        <a:prstGeom prst="roundRect">
          <a:avLst>
            <a:gd name="adj" fmla="val 16670"/>
          </a:avLst>
        </a:prstGeom>
        <a:gradFill rotWithShape="0">
          <a:gsLst>
            <a:gs pos="0">
              <a:srgbClr val="956251">
                <a:hueOff val="20423036"/>
                <a:satOff val="-23986"/>
                <a:lumOff val="9216"/>
                <a:alphaOff val="0"/>
                <a:shade val="51000"/>
                <a:satMod val="130000"/>
              </a:srgbClr>
            </a:gs>
            <a:gs pos="80000">
              <a:srgbClr val="956251">
                <a:hueOff val="20423036"/>
                <a:satOff val="-23986"/>
                <a:lumOff val="9216"/>
                <a:alphaOff val="0"/>
                <a:shade val="93000"/>
                <a:satMod val="130000"/>
              </a:srgbClr>
            </a:gs>
            <a:gs pos="100000">
              <a:srgbClr val="956251">
                <a:hueOff val="20423036"/>
                <a:satOff val="-23986"/>
                <a:lumOff val="9216"/>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a:solidFill>
                <a:sysClr val="window" lastClr="FFFFFF"/>
              </a:solidFill>
              <a:latin typeface="Century Gothic" pitchFamily="34" charset="0"/>
              <a:ea typeface="+mn-ea"/>
              <a:cs typeface="+mn-cs"/>
            </a:rPr>
            <a:t>Submit all documents to the ASB Office for approval</a:t>
          </a:r>
        </a:p>
      </dsp:txBody>
      <dsp:txXfrm>
        <a:off x="4932208" y="4218641"/>
        <a:ext cx="1630169" cy="1105181"/>
      </dsp:txXfrm>
    </dsp:sp>
    <dsp:sp modelId="{2D3D0823-EDF9-4498-812B-F44AA7EF6E9B}">
      <dsp:nvSpPr>
        <dsp:cNvPr id="0" name=""/>
        <dsp:cNvSpPr/>
      </dsp:nvSpPr>
      <dsp:spPr>
        <a:xfrm>
          <a:off x="6653083" y="4271959"/>
          <a:ext cx="1453797" cy="989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114300" lvl="1" indent="-114300" algn="l" defTabSz="622300">
            <a:lnSpc>
              <a:spcPct val="90000"/>
            </a:lnSpc>
            <a:spcBef>
              <a:spcPct val="0"/>
            </a:spcBef>
            <a:spcAft>
              <a:spcPct val="15000"/>
            </a:spcAft>
            <a:buChar char="••"/>
          </a:pPr>
          <a:r>
            <a:rPr lang="en-US" sz="1400" kern="1200">
              <a:solidFill>
                <a:sysClr val="windowText" lastClr="000000">
                  <a:hueOff val="0"/>
                  <a:satOff val="0"/>
                  <a:lumOff val="0"/>
                  <a:alphaOff val="0"/>
                </a:sysClr>
              </a:solidFill>
              <a:latin typeface="Century Gothic" pitchFamily="34" charset="0"/>
              <a:ea typeface="+mn-ea"/>
              <a:cs typeface="+mn-cs"/>
            </a:rPr>
            <a:t>Need help?  </a:t>
          </a:r>
        </a:p>
        <a:p>
          <a:pPr marL="114300" lvl="1" indent="-114300" algn="l" defTabSz="622300">
            <a:lnSpc>
              <a:spcPct val="90000"/>
            </a:lnSpc>
            <a:spcBef>
              <a:spcPct val="0"/>
            </a:spcBef>
            <a:spcAft>
              <a:spcPct val="15000"/>
            </a:spcAft>
            <a:buChar char="••"/>
          </a:pPr>
          <a:r>
            <a:rPr lang="en-US" sz="1400" kern="1200" dirty="0">
              <a:solidFill>
                <a:sysClr val="windowText" lastClr="000000">
                  <a:hueOff val="0"/>
                  <a:satOff val="0"/>
                  <a:lumOff val="0"/>
                  <a:alphaOff val="0"/>
                </a:sysClr>
              </a:solidFill>
              <a:latin typeface="Century Gothic" pitchFamily="34" charset="0"/>
              <a:ea typeface="+mn-ea"/>
              <a:cs typeface="+mn-cs"/>
            </a:rPr>
            <a:t>Not sure what documents to submit?   </a:t>
          </a:r>
        </a:p>
        <a:p>
          <a:pPr marL="114300" lvl="1" indent="-114300" algn="l" defTabSz="622300">
            <a:lnSpc>
              <a:spcPct val="90000"/>
            </a:lnSpc>
            <a:spcBef>
              <a:spcPct val="0"/>
            </a:spcBef>
            <a:spcAft>
              <a:spcPct val="15000"/>
            </a:spcAft>
            <a:buChar char="••"/>
          </a:pPr>
          <a:r>
            <a:rPr lang="en-US" sz="1400" b="1" kern="1200">
              <a:solidFill>
                <a:sysClr val="windowText" lastClr="000000">
                  <a:hueOff val="0"/>
                  <a:satOff val="0"/>
                  <a:lumOff val="0"/>
                  <a:alphaOff val="0"/>
                </a:sysClr>
              </a:solidFill>
              <a:latin typeface="Century Gothic" pitchFamily="34" charset="0"/>
              <a:ea typeface="+mn-ea"/>
              <a:cs typeface="+mn-cs"/>
            </a:rPr>
            <a:t>Contact the ASB Office!</a:t>
          </a:r>
        </a:p>
      </dsp:txBody>
      <dsp:txXfrm>
        <a:off x="6653083" y="4271959"/>
        <a:ext cx="1453797" cy="9899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76F25F-845E-4E75-AE76-F3A23519BDAA}">
      <dsp:nvSpPr>
        <dsp:cNvPr id="0" name=""/>
        <dsp:cNvSpPr/>
      </dsp:nvSpPr>
      <dsp:spPr>
        <a:xfrm rot="5400000">
          <a:off x="-382732" y="1408833"/>
          <a:ext cx="1690470" cy="204035"/>
        </a:xfrm>
        <a:prstGeom prst="rect">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FA21A5-D08C-4476-8955-BD14313F9700}">
      <dsp:nvSpPr>
        <dsp:cNvPr id="0" name=""/>
        <dsp:cNvSpPr/>
      </dsp:nvSpPr>
      <dsp:spPr>
        <a:xfrm>
          <a:off x="4177" y="327066"/>
          <a:ext cx="2267061" cy="1360236"/>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Century Gothic" pitchFamily="34" charset="0"/>
              <a:ea typeface="+mn-ea"/>
              <a:cs typeface="+mn-cs"/>
            </a:rPr>
            <a:t>Student Council Meeting</a:t>
          </a:r>
          <a:endParaRPr lang="en-US" sz="2400" kern="1200" dirty="0">
            <a:latin typeface="Century Gothic" pitchFamily="34" charset="0"/>
            <a:ea typeface="+mn-ea"/>
            <a:cs typeface="+mn-cs"/>
          </a:endParaRPr>
        </a:p>
      </dsp:txBody>
      <dsp:txXfrm>
        <a:off x="44017" y="366906"/>
        <a:ext cx="2187381" cy="1280556"/>
      </dsp:txXfrm>
    </dsp:sp>
    <dsp:sp modelId="{4FD7049B-0C49-465E-AADA-A1FE7647DD17}">
      <dsp:nvSpPr>
        <dsp:cNvPr id="0" name=""/>
        <dsp:cNvSpPr/>
      </dsp:nvSpPr>
      <dsp:spPr>
        <a:xfrm rot="5400000">
          <a:off x="-382732" y="3109129"/>
          <a:ext cx="1690470" cy="204035"/>
        </a:xfrm>
        <a:prstGeom prst="rect">
          <a:avLst/>
        </a:prstGeom>
        <a:solidFill>
          <a:schemeClr val="accent5">
            <a:hueOff val="-1614253"/>
            <a:satOff val="-15918"/>
            <a:lumOff val="601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C6684F-1F72-4063-82F9-5AF817268061}">
      <dsp:nvSpPr>
        <dsp:cNvPr id="0" name=""/>
        <dsp:cNvSpPr/>
      </dsp:nvSpPr>
      <dsp:spPr>
        <a:xfrm>
          <a:off x="4177" y="2027362"/>
          <a:ext cx="2267061" cy="1360236"/>
        </a:xfrm>
        <a:prstGeom prst="roundRect">
          <a:avLst>
            <a:gd name="adj" fmla="val 10000"/>
          </a:avLst>
        </a:prstGeom>
        <a:solidFill>
          <a:schemeClr val="accent5">
            <a:hueOff val="-1383645"/>
            <a:satOff val="-13644"/>
            <a:lumOff val="515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smtClean="0">
              <a:latin typeface="Century Gothic" pitchFamily="34" charset="0"/>
              <a:ea typeface="+mn-ea"/>
              <a:cs typeface="+mn-cs"/>
            </a:rPr>
            <a:t>Student Council Approval</a:t>
          </a:r>
          <a:endParaRPr lang="en-US" sz="2400" kern="1200" dirty="0">
            <a:latin typeface="Century Gothic" pitchFamily="34" charset="0"/>
            <a:ea typeface="+mn-ea"/>
            <a:cs typeface="+mn-cs"/>
          </a:endParaRPr>
        </a:p>
      </dsp:txBody>
      <dsp:txXfrm>
        <a:off x="44017" y="2067202"/>
        <a:ext cx="2187381" cy="1280556"/>
      </dsp:txXfrm>
    </dsp:sp>
    <dsp:sp modelId="{F807C019-4717-4B3F-BB03-70280E58152F}">
      <dsp:nvSpPr>
        <dsp:cNvPr id="0" name=""/>
        <dsp:cNvSpPr/>
      </dsp:nvSpPr>
      <dsp:spPr>
        <a:xfrm>
          <a:off x="467415" y="3959277"/>
          <a:ext cx="3005365" cy="204035"/>
        </a:xfrm>
        <a:prstGeom prst="rect">
          <a:avLst/>
        </a:prstGeom>
        <a:solidFill>
          <a:schemeClr val="accent5">
            <a:hueOff val="-3228506"/>
            <a:satOff val="-31835"/>
            <a:lumOff val="1202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314BAB9-0703-40C2-97B4-C317E28A829B}">
      <dsp:nvSpPr>
        <dsp:cNvPr id="0" name=""/>
        <dsp:cNvSpPr/>
      </dsp:nvSpPr>
      <dsp:spPr>
        <a:xfrm>
          <a:off x="4177" y="3727658"/>
          <a:ext cx="2267061" cy="1360236"/>
        </a:xfrm>
        <a:prstGeom prst="roundRect">
          <a:avLst>
            <a:gd name="adj" fmla="val 10000"/>
          </a:avLst>
        </a:prstGeom>
        <a:solidFill>
          <a:schemeClr val="accent5">
            <a:hueOff val="-2767291"/>
            <a:satOff val="-27287"/>
            <a:lumOff val="1030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smtClean="0">
              <a:latin typeface="Century Gothic" pitchFamily="34" charset="0"/>
              <a:ea typeface="+mn-ea"/>
              <a:cs typeface="+mn-cs"/>
            </a:rPr>
            <a:t>ASB Advisor</a:t>
          </a:r>
          <a:endParaRPr lang="en-US" sz="2400" kern="1200" dirty="0">
            <a:latin typeface="Century Gothic" pitchFamily="34" charset="0"/>
            <a:ea typeface="+mn-ea"/>
            <a:cs typeface="+mn-cs"/>
          </a:endParaRPr>
        </a:p>
      </dsp:txBody>
      <dsp:txXfrm>
        <a:off x="44017" y="3767498"/>
        <a:ext cx="2187381" cy="1280556"/>
      </dsp:txXfrm>
    </dsp:sp>
    <dsp:sp modelId="{CF114008-F08E-4B15-87FF-B6760972FF85}">
      <dsp:nvSpPr>
        <dsp:cNvPr id="0" name=""/>
        <dsp:cNvSpPr/>
      </dsp:nvSpPr>
      <dsp:spPr>
        <a:xfrm rot="16200000">
          <a:off x="2632459" y="3109129"/>
          <a:ext cx="1690470" cy="204035"/>
        </a:xfrm>
        <a:prstGeom prst="rect">
          <a:avLst/>
        </a:prstGeom>
        <a:solidFill>
          <a:schemeClr val="accent5">
            <a:hueOff val="-4842759"/>
            <a:satOff val="-47753"/>
            <a:lumOff val="1804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FED310-0B56-458C-820A-29DD0D670138}">
      <dsp:nvSpPr>
        <dsp:cNvPr id="0" name=""/>
        <dsp:cNvSpPr/>
      </dsp:nvSpPr>
      <dsp:spPr>
        <a:xfrm>
          <a:off x="3019369" y="3727658"/>
          <a:ext cx="2267061" cy="1360236"/>
        </a:xfrm>
        <a:prstGeom prst="roundRect">
          <a:avLst>
            <a:gd name="adj" fmla="val 10000"/>
          </a:avLst>
        </a:prstGeom>
        <a:solidFill>
          <a:schemeClr val="accent5">
            <a:hueOff val="-4150936"/>
            <a:satOff val="-40931"/>
            <a:lumOff val="15463"/>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smtClean="0">
              <a:latin typeface="Century Gothic" pitchFamily="34" charset="0"/>
              <a:ea typeface="+mn-ea"/>
              <a:cs typeface="+mn-cs"/>
            </a:rPr>
            <a:t>Principal/Site Administrator</a:t>
          </a:r>
          <a:endParaRPr lang="en-US" sz="2400" kern="1200" dirty="0">
            <a:latin typeface="Century Gothic" pitchFamily="34" charset="0"/>
            <a:ea typeface="+mn-ea"/>
            <a:cs typeface="+mn-cs"/>
          </a:endParaRPr>
        </a:p>
      </dsp:txBody>
      <dsp:txXfrm>
        <a:off x="3059209" y="3767498"/>
        <a:ext cx="2187381" cy="1280556"/>
      </dsp:txXfrm>
    </dsp:sp>
    <dsp:sp modelId="{204968D6-89BB-4EF6-908E-85DA30078729}">
      <dsp:nvSpPr>
        <dsp:cNvPr id="0" name=""/>
        <dsp:cNvSpPr/>
      </dsp:nvSpPr>
      <dsp:spPr>
        <a:xfrm rot="16200000">
          <a:off x="2632459" y="1408833"/>
          <a:ext cx="1690470" cy="204035"/>
        </a:xfrm>
        <a:prstGeom prst="rect">
          <a:avLst/>
        </a:prstGeom>
        <a:solidFill>
          <a:schemeClr val="accent5">
            <a:hueOff val="-6457012"/>
            <a:satOff val="-63671"/>
            <a:lumOff val="240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9EAF5A-5F2F-4009-A143-61EF79A614FD}">
      <dsp:nvSpPr>
        <dsp:cNvPr id="0" name=""/>
        <dsp:cNvSpPr/>
      </dsp:nvSpPr>
      <dsp:spPr>
        <a:xfrm>
          <a:off x="3019369" y="2027362"/>
          <a:ext cx="2267061" cy="1360236"/>
        </a:xfrm>
        <a:prstGeom prst="roundRect">
          <a:avLst>
            <a:gd name="adj" fmla="val 10000"/>
          </a:avLst>
        </a:prstGeom>
        <a:solidFill>
          <a:schemeClr val="accent5">
            <a:hueOff val="-5534582"/>
            <a:satOff val="-54575"/>
            <a:lumOff val="2061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smtClean="0"/>
            <a:t>Business Department Approval</a:t>
          </a:r>
          <a:endParaRPr lang="en-US" sz="2400" kern="1200" dirty="0"/>
        </a:p>
      </dsp:txBody>
      <dsp:txXfrm>
        <a:off x="3059209" y="2067202"/>
        <a:ext cx="2187381" cy="1280556"/>
      </dsp:txXfrm>
    </dsp:sp>
    <dsp:sp modelId="{E8C063F5-8E7F-4132-8A0D-2B0A9396DE8D}">
      <dsp:nvSpPr>
        <dsp:cNvPr id="0" name=""/>
        <dsp:cNvSpPr/>
      </dsp:nvSpPr>
      <dsp:spPr>
        <a:xfrm>
          <a:off x="3482607" y="558685"/>
          <a:ext cx="3005365" cy="204035"/>
        </a:xfrm>
        <a:prstGeom prst="rect">
          <a:avLst/>
        </a:prstGeom>
        <a:solidFill>
          <a:schemeClr val="accent5">
            <a:hueOff val="-8071264"/>
            <a:satOff val="-79588"/>
            <a:lumOff val="3006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25BD36-8EDB-4563-869F-60DCF7F47FEF}">
      <dsp:nvSpPr>
        <dsp:cNvPr id="0" name=""/>
        <dsp:cNvSpPr/>
      </dsp:nvSpPr>
      <dsp:spPr>
        <a:xfrm>
          <a:off x="3019369" y="327066"/>
          <a:ext cx="2267061" cy="1360236"/>
        </a:xfrm>
        <a:prstGeom prst="roundRect">
          <a:avLst>
            <a:gd name="adj" fmla="val 10000"/>
          </a:avLst>
        </a:prstGeom>
        <a:solidFill>
          <a:schemeClr val="accent5">
            <a:hueOff val="-6918227"/>
            <a:satOff val="-68219"/>
            <a:lumOff val="2577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Returned to ASB Bookkeeper</a:t>
          </a:r>
          <a:endParaRPr lang="en-US" sz="2400" kern="1200" dirty="0"/>
        </a:p>
      </dsp:txBody>
      <dsp:txXfrm>
        <a:off x="3059209" y="366906"/>
        <a:ext cx="2187381" cy="1280556"/>
      </dsp:txXfrm>
    </dsp:sp>
    <dsp:sp modelId="{02A8309F-DA3A-4354-A80A-908193CAC300}">
      <dsp:nvSpPr>
        <dsp:cNvPr id="0" name=""/>
        <dsp:cNvSpPr/>
      </dsp:nvSpPr>
      <dsp:spPr>
        <a:xfrm rot="5400000">
          <a:off x="5231576" y="1824908"/>
          <a:ext cx="2522620" cy="204035"/>
        </a:xfrm>
        <a:prstGeom prst="rect">
          <a:avLst/>
        </a:prstGeom>
        <a:solidFill>
          <a:schemeClr val="accent5">
            <a:hueOff val="-9685518"/>
            <a:satOff val="-95506"/>
            <a:lumOff val="3608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B41581-4373-487C-AA09-DFBDE26EC60B}">
      <dsp:nvSpPr>
        <dsp:cNvPr id="0" name=""/>
        <dsp:cNvSpPr/>
      </dsp:nvSpPr>
      <dsp:spPr>
        <a:xfrm>
          <a:off x="6034561" y="327066"/>
          <a:ext cx="2267061" cy="1360236"/>
        </a:xfrm>
        <a:prstGeom prst="roundRect">
          <a:avLst>
            <a:gd name="adj" fmla="val 10000"/>
          </a:avLst>
        </a:prstGeom>
        <a:solidFill>
          <a:schemeClr val="accent5">
            <a:hueOff val="-8301872"/>
            <a:satOff val="-81862"/>
            <a:lumOff val="3092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Club Advisor is Notified of Approval</a:t>
          </a:r>
          <a:endParaRPr lang="en-US" sz="2400" kern="1200" dirty="0"/>
        </a:p>
      </dsp:txBody>
      <dsp:txXfrm>
        <a:off x="6074401" y="366906"/>
        <a:ext cx="2187381" cy="1280556"/>
      </dsp:txXfrm>
    </dsp:sp>
    <dsp:sp modelId="{9F1F62A0-6EEF-40B1-B139-FA30F2C93E2D}">
      <dsp:nvSpPr>
        <dsp:cNvPr id="0" name=""/>
        <dsp:cNvSpPr/>
      </dsp:nvSpPr>
      <dsp:spPr>
        <a:xfrm>
          <a:off x="6034561" y="2027362"/>
          <a:ext cx="2267061" cy="3036647"/>
        </a:xfrm>
        <a:prstGeom prst="roundRect">
          <a:avLst>
            <a:gd name="adj" fmla="val 10000"/>
          </a:avLst>
        </a:prstGeom>
        <a:solidFill>
          <a:schemeClr val="accent5">
            <a:hueOff val="-9685518"/>
            <a:satOff val="-95506"/>
            <a:lumOff val="3608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Fundraiser Starts</a:t>
          </a:r>
        </a:p>
        <a:p>
          <a:pPr lvl="0" algn="ctr" defTabSz="1066800">
            <a:lnSpc>
              <a:spcPct val="90000"/>
            </a:lnSpc>
            <a:spcBef>
              <a:spcPct val="0"/>
            </a:spcBef>
            <a:spcAft>
              <a:spcPct val="35000"/>
            </a:spcAft>
          </a:pPr>
          <a:endParaRPr lang="en-US" sz="1400" kern="1200" dirty="0" smtClean="0"/>
        </a:p>
        <a:p>
          <a:pPr lvl="0" algn="ctr" defTabSz="1066800">
            <a:lnSpc>
              <a:spcPct val="90000"/>
            </a:lnSpc>
            <a:spcBef>
              <a:spcPct val="0"/>
            </a:spcBef>
            <a:spcAft>
              <a:spcPct val="35000"/>
            </a:spcAft>
          </a:pPr>
          <a:r>
            <a:rPr lang="en-US" sz="1800" kern="1200" dirty="0" smtClean="0">
              <a:solidFill>
                <a:schemeClr val="bg2">
                  <a:lumMod val="75000"/>
                </a:schemeClr>
              </a:solidFill>
            </a:rPr>
            <a:t>You may not begin any fundraiser until final notification of approval is received</a:t>
          </a:r>
          <a:endParaRPr lang="en-US" sz="2800" kern="1200" dirty="0">
            <a:solidFill>
              <a:schemeClr val="bg2">
                <a:lumMod val="75000"/>
              </a:schemeClr>
            </a:solidFill>
          </a:endParaRPr>
        </a:p>
      </dsp:txBody>
      <dsp:txXfrm>
        <a:off x="6100961" y="2093762"/>
        <a:ext cx="2134261" cy="29038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217AC-02C4-4E2F-84C4-20BEDB3CF8A0}">
      <dsp:nvSpPr>
        <dsp:cNvPr id="0" name=""/>
        <dsp:cNvSpPr/>
      </dsp:nvSpPr>
      <dsp:spPr>
        <a:xfrm rot="5400000">
          <a:off x="495451" y="921167"/>
          <a:ext cx="782930" cy="757142"/>
        </a:xfrm>
        <a:prstGeom prst="bentUpArrow">
          <a:avLst>
            <a:gd name="adj1" fmla="val 32840"/>
            <a:gd name="adj2" fmla="val 25000"/>
            <a:gd name="adj3" fmla="val 35780"/>
          </a:avLst>
        </a:prstGeom>
        <a:solidFill>
          <a:srgbClr val="956251">
            <a:tint val="50000"/>
            <a:hueOff val="0"/>
            <a:satOff val="0"/>
            <a:lumOff val="0"/>
            <a:alphaOff val="0"/>
          </a:srgbClr>
        </a:soli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1">
          <a:scrgbClr r="0" g="0" b="0"/>
        </a:fillRef>
        <a:effectRef idx="2">
          <a:scrgbClr r="0" g="0" b="0"/>
        </a:effectRef>
        <a:fontRef idx="minor"/>
      </dsp:style>
    </dsp:sp>
    <dsp:sp modelId="{8D16FEDE-ABA5-43E7-98C8-F11B4ACA9E08}">
      <dsp:nvSpPr>
        <dsp:cNvPr id="0" name=""/>
        <dsp:cNvSpPr/>
      </dsp:nvSpPr>
      <dsp:spPr>
        <a:xfrm>
          <a:off x="0" y="27561"/>
          <a:ext cx="1463044" cy="1096415"/>
        </a:xfrm>
        <a:prstGeom prst="roundRect">
          <a:avLst>
            <a:gd name="adj" fmla="val 16670"/>
          </a:avLst>
        </a:prstGeom>
        <a:gradFill rotWithShape="0">
          <a:gsLst>
            <a:gs pos="0">
              <a:srgbClr val="956251">
                <a:hueOff val="0"/>
                <a:satOff val="0"/>
                <a:lumOff val="0"/>
                <a:alphaOff val="0"/>
                <a:shade val="51000"/>
                <a:satMod val="130000"/>
              </a:srgbClr>
            </a:gs>
            <a:gs pos="80000">
              <a:srgbClr val="956251">
                <a:hueOff val="0"/>
                <a:satOff val="0"/>
                <a:lumOff val="0"/>
                <a:alphaOff val="0"/>
                <a:shade val="93000"/>
                <a:satMod val="130000"/>
              </a:srgbClr>
            </a:gs>
            <a:gs pos="100000">
              <a:srgbClr val="956251">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solidFill>
                <a:sysClr val="window" lastClr="FFFFFF"/>
              </a:solidFill>
              <a:latin typeface="Calibri"/>
              <a:ea typeface="+mn-ea"/>
              <a:cs typeface="+mn-cs"/>
            </a:rPr>
            <a:t>ASB Purchase Order Requisition</a:t>
          </a:r>
        </a:p>
      </dsp:txBody>
      <dsp:txXfrm>
        <a:off x="53532" y="81093"/>
        <a:ext cx="1355980" cy="989351"/>
      </dsp:txXfrm>
    </dsp:sp>
    <dsp:sp modelId="{48CB24CC-0ACC-433A-AD7F-4B89B27EB691}">
      <dsp:nvSpPr>
        <dsp:cNvPr id="0" name=""/>
        <dsp:cNvSpPr/>
      </dsp:nvSpPr>
      <dsp:spPr>
        <a:xfrm>
          <a:off x="1472845" y="258679"/>
          <a:ext cx="1772080" cy="633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mn-cs"/>
            </a:rPr>
            <a:t>Discuss purchases at </a:t>
          </a:r>
          <a:r>
            <a:rPr lang="en-US" sz="1200" kern="1200" dirty="0" smtClean="0">
              <a:solidFill>
                <a:sysClr val="windowText" lastClr="000000">
                  <a:hueOff val="0"/>
                  <a:satOff val="0"/>
                  <a:lumOff val="0"/>
                  <a:alphaOff val="0"/>
                </a:sysClr>
              </a:solidFill>
              <a:latin typeface="Calibri"/>
              <a:ea typeface="+mn-ea"/>
              <a:cs typeface="+mn-cs"/>
            </a:rPr>
            <a:t> </a:t>
          </a:r>
          <a:r>
            <a:rPr lang="en-US" sz="1200" kern="1200" dirty="0">
              <a:solidFill>
                <a:sysClr val="windowText" lastClr="000000">
                  <a:hueOff val="0"/>
                  <a:satOff val="0"/>
                  <a:lumOff val="0"/>
                  <a:alphaOff val="0"/>
                </a:sysClr>
              </a:solidFill>
              <a:latin typeface="Calibri"/>
              <a:ea typeface="+mn-ea"/>
              <a:cs typeface="+mn-cs"/>
            </a:rPr>
            <a:t>club meetings</a:t>
          </a:r>
        </a:p>
        <a:p>
          <a:pPr marL="114300" lvl="1"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mn-cs"/>
            </a:rPr>
            <a:t>Record decisions made in the club minutes</a:t>
          </a:r>
        </a:p>
      </dsp:txBody>
      <dsp:txXfrm>
        <a:off x="1472845" y="258679"/>
        <a:ext cx="1772080" cy="633386"/>
      </dsp:txXfrm>
    </dsp:sp>
    <dsp:sp modelId="{C1069A8F-081F-4C5C-A77A-30B2D3D306D3}">
      <dsp:nvSpPr>
        <dsp:cNvPr id="0" name=""/>
        <dsp:cNvSpPr/>
      </dsp:nvSpPr>
      <dsp:spPr>
        <a:xfrm rot="5400000">
          <a:off x="1821813" y="2016789"/>
          <a:ext cx="782930" cy="757142"/>
        </a:xfrm>
        <a:prstGeom prst="bentUpArrow">
          <a:avLst>
            <a:gd name="adj1" fmla="val 32840"/>
            <a:gd name="adj2" fmla="val 25000"/>
            <a:gd name="adj3" fmla="val 35780"/>
          </a:avLst>
        </a:prstGeom>
        <a:solidFill>
          <a:srgbClr val="956251">
            <a:tint val="50000"/>
            <a:hueOff val="6883630"/>
            <a:satOff val="-4032"/>
            <a:lumOff val="4576"/>
            <a:alphaOff val="0"/>
          </a:srgbClr>
        </a:soli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1">
          <a:scrgbClr r="0" g="0" b="0"/>
        </a:fillRef>
        <a:effectRef idx="2">
          <a:scrgbClr r="0" g="0" b="0"/>
        </a:effectRef>
        <a:fontRef idx="minor"/>
      </dsp:style>
    </dsp:sp>
    <dsp:sp modelId="{557663AC-D835-4E68-BC9B-8255995962C0}">
      <dsp:nvSpPr>
        <dsp:cNvPr id="0" name=""/>
        <dsp:cNvSpPr/>
      </dsp:nvSpPr>
      <dsp:spPr>
        <a:xfrm>
          <a:off x="1320452" y="1123183"/>
          <a:ext cx="1463044" cy="1096415"/>
        </a:xfrm>
        <a:prstGeom prst="roundRect">
          <a:avLst>
            <a:gd name="adj" fmla="val 16670"/>
          </a:avLst>
        </a:prstGeom>
        <a:gradFill rotWithShape="0">
          <a:gsLst>
            <a:gs pos="0">
              <a:srgbClr val="956251">
                <a:hueOff val="5105759"/>
                <a:satOff val="-5996"/>
                <a:lumOff val="2304"/>
                <a:alphaOff val="0"/>
                <a:shade val="51000"/>
                <a:satMod val="130000"/>
              </a:srgbClr>
            </a:gs>
            <a:gs pos="80000">
              <a:srgbClr val="956251">
                <a:hueOff val="5105759"/>
                <a:satOff val="-5996"/>
                <a:lumOff val="2304"/>
                <a:alphaOff val="0"/>
                <a:shade val="93000"/>
                <a:satMod val="130000"/>
              </a:srgbClr>
            </a:gs>
            <a:gs pos="100000">
              <a:srgbClr val="956251">
                <a:hueOff val="5105759"/>
                <a:satOff val="-5996"/>
                <a:lumOff val="2304"/>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solidFill>
                <a:sysClr val="window" lastClr="FFFFFF"/>
              </a:solidFill>
              <a:latin typeface="Calibri"/>
              <a:ea typeface="+mn-ea"/>
              <a:cs typeface="+mn-cs"/>
            </a:rPr>
            <a:t>Quote and/or Itemized </a:t>
          </a:r>
          <a:r>
            <a:rPr lang="en-US" sz="1500" kern="1200" dirty="0" smtClean="0">
              <a:solidFill>
                <a:sysClr val="window" lastClr="FFFFFF"/>
              </a:solidFill>
              <a:latin typeface="Calibri"/>
              <a:ea typeface="+mn-ea"/>
              <a:cs typeface="+mn-cs"/>
            </a:rPr>
            <a:t>Descriptions</a:t>
          </a:r>
          <a:endParaRPr lang="en-US" sz="1500" kern="1200" dirty="0">
            <a:solidFill>
              <a:sysClr val="window" lastClr="FFFFFF"/>
            </a:solidFill>
            <a:latin typeface="Calibri"/>
            <a:ea typeface="+mn-ea"/>
            <a:cs typeface="+mn-cs"/>
          </a:endParaRPr>
        </a:p>
      </dsp:txBody>
      <dsp:txXfrm>
        <a:off x="1373984" y="1176715"/>
        <a:ext cx="1355980" cy="989351"/>
      </dsp:txXfrm>
    </dsp:sp>
    <dsp:sp modelId="{4218B197-7908-4100-8128-601FBBF706DE}">
      <dsp:nvSpPr>
        <dsp:cNvPr id="0" name=""/>
        <dsp:cNvSpPr/>
      </dsp:nvSpPr>
      <dsp:spPr>
        <a:xfrm>
          <a:off x="2796590" y="1270900"/>
          <a:ext cx="1902761" cy="8001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mn-cs"/>
            </a:rPr>
            <a:t>Attach any quotes and/or include quantities, item numbers and item descriptions on the requisition</a:t>
          </a:r>
        </a:p>
      </dsp:txBody>
      <dsp:txXfrm>
        <a:off x="2796590" y="1270900"/>
        <a:ext cx="1902761" cy="800188"/>
      </dsp:txXfrm>
    </dsp:sp>
    <dsp:sp modelId="{F45F00FF-8914-432D-9821-BA783478E2F6}">
      <dsp:nvSpPr>
        <dsp:cNvPr id="0" name=""/>
        <dsp:cNvSpPr/>
      </dsp:nvSpPr>
      <dsp:spPr>
        <a:xfrm rot="5400000">
          <a:off x="3137402" y="3112411"/>
          <a:ext cx="782930" cy="757142"/>
        </a:xfrm>
        <a:prstGeom prst="bentUpArrow">
          <a:avLst>
            <a:gd name="adj1" fmla="val 32840"/>
            <a:gd name="adj2" fmla="val 25000"/>
            <a:gd name="adj3" fmla="val 35780"/>
          </a:avLst>
        </a:prstGeom>
        <a:solidFill>
          <a:srgbClr val="956251">
            <a:tint val="50000"/>
            <a:hueOff val="13767261"/>
            <a:satOff val="-8065"/>
            <a:lumOff val="9151"/>
            <a:alphaOff val="0"/>
          </a:srgbClr>
        </a:soli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1">
          <a:scrgbClr r="0" g="0" b="0"/>
        </a:fillRef>
        <a:effectRef idx="2">
          <a:scrgbClr r="0" g="0" b="0"/>
        </a:effectRef>
        <a:fontRef idx="minor"/>
      </dsp:style>
    </dsp:sp>
    <dsp:sp modelId="{986C455D-9C2F-4250-A15D-9F0F09363D32}">
      <dsp:nvSpPr>
        <dsp:cNvPr id="0" name=""/>
        <dsp:cNvSpPr/>
      </dsp:nvSpPr>
      <dsp:spPr>
        <a:xfrm>
          <a:off x="2651751" y="2218804"/>
          <a:ext cx="1463044" cy="1096415"/>
        </a:xfrm>
        <a:prstGeom prst="roundRect">
          <a:avLst>
            <a:gd name="adj" fmla="val 16670"/>
          </a:avLst>
        </a:prstGeom>
        <a:gradFill rotWithShape="0">
          <a:gsLst>
            <a:gs pos="0">
              <a:srgbClr val="956251">
                <a:hueOff val="10211518"/>
                <a:satOff val="-11993"/>
                <a:lumOff val="4608"/>
                <a:alphaOff val="0"/>
                <a:shade val="51000"/>
                <a:satMod val="130000"/>
              </a:srgbClr>
            </a:gs>
            <a:gs pos="80000">
              <a:srgbClr val="956251">
                <a:hueOff val="10211518"/>
                <a:satOff val="-11993"/>
                <a:lumOff val="4608"/>
                <a:alphaOff val="0"/>
                <a:shade val="93000"/>
                <a:satMod val="130000"/>
              </a:srgbClr>
            </a:gs>
            <a:gs pos="100000">
              <a:srgbClr val="956251">
                <a:hueOff val="10211518"/>
                <a:satOff val="-11993"/>
                <a:lumOff val="460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solidFill>
                <a:sysClr val="window" lastClr="FFFFFF"/>
              </a:solidFill>
              <a:latin typeface="Calibri"/>
              <a:ea typeface="+mn-ea"/>
              <a:cs typeface="+mn-cs"/>
            </a:rPr>
            <a:t>Submit all </a:t>
          </a:r>
          <a:r>
            <a:rPr lang="en-US" sz="1500" kern="1200" dirty="0" smtClean="0">
              <a:solidFill>
                <a:sysClr val="window" lastClr="FFFFFF"/>
              </a:solidFill>
              <a:latin typeface="Calibri"/>
              <a:ea typeface="+mn-ea"/>
              <a:cs typeface="+mn-cs"/>
            </a:rPr>
            <a:t>Documents </a:t>
          </a:r>
          <a:r>
            <a:rPr lang="en-US" sz="1500" kern="1200" dirty="0">
              <a:solidFill>
                <a:sysClr val="window" lastClr="FFFFFF"/>
              </a:solidFill>
              <a:latin typeface="Calibri"/>
              <a:ea typeface="+mn-ea"/>
              <a:cs typeface="+mn-cs"/>
            </a:rPr>
            <a:t>to the ASB Office for </a:t>
          </a:r>
          <a:r>
            <a:rPr lang="en-US" sz="1500" kern="1200" dirty="0" smtClean="0">
              <a:solidFill>
                <a:sysClr val="window" lastClr="FFFFFF"/>
              </a:solidFill>
              <a:latin typeface="Calibri"/>
              <a:ea typeface="+mn-ea"/>
              <a:cs typeface="+mn-cs"/>
            </a:rPr>
            <a:t>Approval</a:t>
          </a:r>
          <a:endParaRPr lang="en-US" sz="1500" kern="1200" dirty="0">
            <a:solidFill>
              <a:sysClr val="window" lastClr="FFFFFF"/>
            </a:solidFill>
            <a:latin typeface="Calibri"/>
            <a:ea typeface="+mn-ea"/>
            <a:cs typeface="+mn-cs"/>
          </a:endParaRPr>
        </a:p>
      </dsp:txBody>
      <dsp:txXfrm>
        <a:off x="2705283" y="2272336"/>
        <a:ext cx="1355980" cy="989351"/>
      </dsp:txXfrm>
    </dsp:sp>
    <dsp:sp modelId="{FA03574F-2CC7-4D92-9193-4AFB6D0AF9F8}">
      <dsp:nvSpPr>
        <dsp:cNvPr id="0" name=""/>
        <dsp:cNvSpPr/>
      </dsp:nvSpPr>
      <dsp:spPr>
        <a:xfrm>
          <a:off x="4123031" y="2401390"/>
          <a:ext cx="1604489" cy="730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a:solidFill>
                <a:sysClr val="windowText" lastClr="000000">
                  <a:hueOff val="0"/>
                  <a:satOff val="0"/>
                  <a:lumOff val="0"/>
                  <a:alphaOff val="0"/>
                </a:sysClr>
              </a:solidFill>
              <a:latin typeface="Calibri"/>
              <a:ea typeface="+mn-ea"/>
              <a:cs typeface="+mn-cs"/>
            </a:rPr>
            <a:t>Need help?  </a:t>
          </a:r>
        </a:p>
        <a:p>
          <a:pPr marL="114300" lvl="1"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mn-cs"/>
            </a:rPr>
            <a:t>Not sure what documents to submit?   </a:t>
          </a:r>
        </a:p>
        <a:p>
          <a:pPr marL="114300" lvl="1" indent="-114300" algn="l" defTabSz="533400">
            <a:lnSpc>
              <a:spcPct val="90000"/>
            </a:lnSpc>
            <a:spcBef>
              <a:spcPct val="0"/>
            </a:spcBef>
            <a:spcAft>
              <a:spcPct val="15000"/>
            </a:spcAft>
            <a:buChar char="••"/>
          </a:pPr>
          <a:r>
            <a:rPr lang="en-US" sz="1200" b="1" kern="1200">
              <a:solidFill>
                <a:sysClr val="windowText" lastClr="000000">
                  <a:hueOff val="0"/>
                  <a:satOff val="0"/>
                  <a:lumOff val="0"/>
                  <a:alphaOff val="0"/>
                </a:sysClr>
              </a:solidFill>
              <a:latin typeface="Calibri"/>
              <a:ea typeface="+mn-ea"/>
              <a:cs typeface="+mn-cs"/>
            </a:rPr>
            <a:t>Contact the ASB Office!</a:t>
          </a:r>
        </a:p>
      </dsp:txBody>
      <dsp:txXfrm>
        <a:off x="4123031" y="2401390"/>
        <a:ext cx="1604489" cy="730452"/>
      </dsp:txXfrm>
    </dsp:sp>
    <dsp:sp modelId="{89D719E8-0AFC-42C8-BD8D-A494BD34D302}">
      <dsp:nvSpPr>
        <dsp:cNvPr id="0" name=""/>
        <dsp:cNvSpPr/>
      </dsp:nvSpPr>
      <dsp:spPr>
        <a:xfrm rot="5400000">
          <a:off x="4465089" y="4208033"/>
          <a:ext cx="782930" cy="757142"/>
        </a:xfrm>
        <a:prstGeom prst="bentUpArrow">
          <a:avLst>
            <a:gd name="adj1" fmla="val 32840"/>
            <a:gd name="adj2" fmla="val 25000"/>
            <a:gd name="adj3" fmla="val 35780"/>
          </a:avLst>
        </a:prstGeom>
        <a:solidFill>
          <a:srgbClr val="E7E5E5"/>
        </a:soli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1">
          <a:scrgbClr r="0" g="0" b="0"/>
        </a:fillRef>
        <a:effectRef idx="2">
          <a:scrgbClr r="0" g="0" b="0"/>
        </a:effectRef>
        <a:fontRef idx="minor"/>
      </dsp:style>
    </dsp:sp>
    <dsp:sp modelId="{11E4FA4F-D898-4797-A0A0-A71222E1FD98}">
      <dsp:nvSpPr>
        <dsp:cNvPr id="0" name=""/>
        <dsp:cNvSpPr/>
      </dsp:nvSpPr>
      <dsp:spPr>
        <a:xfrm>
          <a:off x="3972214" y="3314426"/>
          <a:ext cx="1463044" cy="1096415"/>
        </a:xfrm>
        <a:prstGeom prst="roundRect">
          <a:avLst>
            <a:gd name="adj" fmla="val 16670"/>
          </a:avLst>
        </a:prstGeom>
        <a:gradFill rotWithShape="0">
          <a:gsLst>
            <a:gs pos="0">
              <a:srgbClr val="956251">
                <a:hueOff val="15317278"/>
                <a:satOff val="-17989"/>
                <a:lumOff val="6912"/>
                <a:alphaOff val="0"/>
                <a:shade val="51000"/>
                <a:satMod val="130000"/>
              </a:srgbClr>
            </a:gs>
            <a:gs pos="80000">
              <a:srgbClr val="956251">
                <a:hueOff val="15317278"/>
                <a:satOff val="-17989"/>
                <a:lumOff val="6912"/>
                <a:alphaOff val="0"/>
                <a:shade val="93000"/>
                <a:satMod val="130000"/>
              </a:srgbClr>
            </a:gs>
            <a:gs pos="100000">
              <a:srgbClr val="956251">
                <a:hueOff val="15317278"/>
                <a:satOff val="-17989"/>
                <a:lumOff val="6912"/>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solidFill>
                <a:sysClr val="window" lastClr="FFFFFF"/>
              </a:solidFill>
              <a:latin typeface="Calibri"/>
              <a:ea typeface="+mn-ea"/>
              <a:cs typeface="+mn-cs"/>
            </a:rPr>
            <a:t>Purchase Order will be </a:t>
          </a:r>
          <a:r>
            <a:rPr lang="en-US" sz="1500" kern="1200" dirty="0" smtClean="0">
              <a:solidFill>
                <a:sysClr val="window" lastClr="FFFFFF"/>
              </a:solidFill>
              <a:latin typeface="Calibri"/>
              <a:ea typeface="+mn-ea"/>
              <a:cs typeface="+mn-cs"/>
            </a:rPr>
            <a:t>Sent </a:t>
          </a:r>
          <a:r>
            <a:rPr lang="en-US" sz="1500" kern="1200" dirty="0">
              <a:solidFill>
                <a:sysClr val="window" lastClr="FFFFFF"/>
              </a:solidFill>
              <a:latin typeface="Calibri"/>
              <a:ea typeface="+mn-ea"/>
              <a:cs typeface="+mn-cs"/>
            </a:rPr>
            <a:t>to the Vendor </a:t>
          </a:r>
        </a:p>
      </dsp:txBody>
      <dsp:txXfrm>
        <a:off x="4025746" y="3367958"/>
        <a:ext cx="1355980" cy="989351"/>
      </dsp:txXfrm>
    </dsp:sp>
    <dsp:sp modelId="{8BCE48C3-39B1-444A-BCF0-EA6473D2B432}">
      <dsp:nvSpPr>
        <dsp:cNvPr id="0" name=""/>
        <dsp:cNvSpPr/>
      </dsp:nvSpPr>
      <dsp:spPr>
        <a:xfrm>
          <a:off x="5443837" y="3361131"/>
          <a:ext cx="2074913" cy="10022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mn-cs"/>
            </a:rPr>
            <a:t>The ASB </a:t>
          </a:r>
          <a:r>
            <a:rPr lang="en-US" sz="1200" kern="1200" dirty="0" smtClean="0">
              <a:solidFill>
                <a:sysClr val="windowText" lastClr="000000">
                  <a:hueOff val="0"/>
                  <a:satOff val="0"/>
                  <a:lumOff val="0"/>
                  <a:alphaOff val="0"/>
                </a:sysClr>
              </a:solidFill>
              <a:latin typeface="Calibri"/>
              <a:ea typeface="+mn-ea"/>
              <a:cs typeface="+mn-cs"/>
            </a:rPr>
            <a:t>Bookkeeper </a:t>
          </a:r>
          <a:r>
            <a:rPr lang="en-US" sz="1200" kern="1200" dirty="0">
              <a:solidFill>
                <a:sysClr val="windowText" lastClr="000000">
                  <a:hueOff val="0"/>
                  <a:satOff val="0"/>
                  <a:lumOff val="0"/>
                  <a:alphaOff val="0"/>
                </a:sysClr>
              </a:solidFill>
              <a:latin typeface="Calibri"/>
              <a:ea typeface="+mn-ea"/>
              <a:cs typeface="+mn-cs"/>
            </a:rPr>
            <a:t>will send the approved Purchase Order to the </a:t>
          </a:r>
          <a:r>
            <a:rPr lang="en-US" sz="1200" kern="1200" dirty="0" smtClean="0">
              <a:solidFill>
                <a:sysClr val="windowText" lastClr="000000">
                  <a:hueOff val="0"/>
                  <a:satOff val="0"/>
                  <a:lumOff val="0"/>
                  <a:alphaOff val="0"/>
                </a:sysClr>
              </a:solidFill>
              <a:latin typeface="Calibri"/>
              <a:ea typeface="+mn-ea"/>
              <a:cs typeface="+mn-cs"/>
            </a:rPr>
            <a:t>vendor, </a:t>
          </a:r>
          <a:r>
            <a:rPr lang="en-US" sz="1200" kern="1200" dirty="0">
              <a:solidFill>
                <a:sysClr val="windowText" lastClr="000000">
                  <a:hueOff val="0"/>
                  <a:satOff val="0"/>
                  <a:lumOff val="0"/>
                  <a:alphaOff val="0"/>
                </a:sysClr>
              </a:solidFill>
              <a:latin typeface="Calibri"/>
              <a:ea typeface="+mn-ea"/>
              <a:cs typeface="+mn-cs"/>
            </a:rPr>
            <a:t>unless you indicate that you would like the Purchase Order returned to you</a:t>
          </a:r>
        </a:p>
      </dsp:txBody>
      <dsp:txXfrm>
        <a:off x="5443837" y="3361131"/>
        <a:ext cx="2074913" cy="1002213"/>
      </dsp:txXfrm>
    </dsp:sp>
    <dsp:sp modelId="{F594C042-8B60-406A-BD7A-69FD875DE4F3}">
      <dsp:nvSpPr>
        <dsp:cNvPr id="0" name=""/>
        <dsp:cNvSpPr/>
      </dsp:nvSpPr>
      <dsp:spPr>
        <a:xfrm>
          <a:off x="5293695" y="4410048"/>
          <a:ext cx="1463044" cy="1096415"/>
        </a:xfrm>
        <a:prstGeom prst="roundRect">
          <a:avLst>
            <a:gd name="adj" fmla="val 16670"/>
          </a:avLst>
        </a:prstGeom>
        <a:gradFill rotWithShape="0">
          <a:gsLst>
            <a:gs pos="0">
              <a:srgbClr val="956251">
                <a:hueOff val="20423036"/>
                <a:satOff val="-23986"/>
                <a:lumOff val="9216"/>
                <a:alphaOff val="0"/>
                <a:shade val="51000"/>
                <a:satMod val="130000"/>
              </a:srgbClr>
            </a:gs>
            <a:gs pos="80000">
              <a:srgbClr val="956251">
                <a:hueOff val="20423036"/>
                <a:satOff val="-23986"/>
                <a:lumOff val="9216"/>
                <a:alphaOff val="0"/>
                <a:shade val="93000"/>
                <a:satMod val="130000"/>
              </a:srgbClr>
            </a:gs>
            <a:gs pos="100000">
              <a:srgbClr val="956251">
                <a:hueOff val="20423036"/>
                <a:satOff val="-23986"/>
                <a:lumOff val="9216"/>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fov="0">
            <a:rot lat="0" lon="0" rev="0"/>
          </a:camera>
          <a:lightRig rig="brightRoom" dir="tl">
            <a:rot lat="0" lon="0" rev="8700000"/>
          </a:lightRig>
        </a:scene3d>
        <a:sp3d>
          <a:bevelT w="0" h="0"/>
          <a:contourClr>
            <a:scrgbClr r="0" g="0" b="0">
              <a:tint val="70000"/>
            </a:scrgbClr>
          </a:contourClr>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a:solidFill>
                <a:sysClr val="window" lastClr="FFFFFF"/>
              </a:solidFill>
              <a:latin typeface="Calibri"/>
              <a:ea typeface="+mn-ea"/>
              <a:cs typeface="+mn-cs"/>
            </a:rPr>
            <a:t>Notify ASB when Items are Received or Services are Rendered</a:t>
          </a:r>
        </a:p>
      </dsp:txBody>
      <dsp:txXfrm>
        <a:off x="5347227" y="4463580"/>
        <a:ext cx="1355980" cy="989351"/>
      </dsp:txXfrm>
    </dsp:sp>
    <dsp:sp modelId="{9862EB3C-45C8-4C26-9C13-80D73F6B41EC}">
      <dsp:nvSpPr>
        <dsp:cNvPr id="0" name=""/>
        <dsp:cNvSpPr/>
      </dsp:nvSpPr>
      <dsp:spPr>
        <a:xfrm>
          <a:off x="6757024" y="4499906"/>
          <a:ext cx="1624975" cy="9356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mn-cs"/>
            </a:rPr>
            <a:t>Sign the packing slip noting </a:t>
          </a:r>
          <a:r>
            <a:rPr lang="en-US" sz="1200" kern="1200" dirty="0" smtClean="0">
              <a:solidFill>
                <a:sysClr val="windowText" lastClr="000000">
                  <a:hueOff val="0"/>
                  <a:satOff val="0"/>
                  <a:lumOff val="0"/>
                  <a:alphaOff val="0"/>
                </a:sysClr>
              </a:solidFill>
              <a:latin typeface="Calibri"/>
              <a:ea typeface="+mn-ea"/>
              <a:cs typeface="+mn-cs"/>
            </a:rPr>
            <a:t>"received" </a:t>
          </a:r>
          <a:r>
            <a:rPr lang="en-US" sz="1200" kern="1200" dirty="0">
              <a:solidFill>
                <a:sysClr val="windowText" lastClr="000000">
                  <a:hueOff val="0"/>
                  <a:satOff val="0"/>
                  <a:lumOff val="0"/>
                  <a:alphaOff val="0"/>
                </a:sysClr>
              </a:solidFill>
              <a:latin typeface="Calibri"/>
              <a:ea typeface="+mn-ea"/>
              <a:cs typeface="+mn-cs"/>
            </a:rPr>
            <a:t>and submit to ASB</a:t>
          </a:r>
        </a:p>
        <a:p>
          <a:pPr marL="114300" lvl="1"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mn-cs"/>
            </a:rPr>
            <a:t>The invoice cannot be paid without this</a:t>
          </a:r>
        </a:p>
      </dsp:txBody>
      <dsp:txXfrm>
        <a:off x="6757024" y="4499906"/>
        <a:ext cx="1624975" cy="935644"/>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E288B8DF-24AD-4F40-BBFC-89725AEAF415}" type="datetimeFigureOut">
              <a:rPr lang="en-US" smtClean="0"/>
              <a:pPr/>
              <a:t>8/6/15</a:t>
            </a:fld>
            <a:endParaRPr lang="en-US"/>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3F2352DE-026B-4B56-8316-D39959E3BD60}" type="slidenum">
              <a:rPr lang="en-US" smtClean="0"/>
              <a:pPr/>
              <a:t>‹#›</a:t>
            </a:fld>
            <a:endParaRPr lang="en-US"/>
          </a:p>
        </p:txBody>
      </p:sp>
    </p:spTree>
    <p:extLst>
      <p:ext uri="{BB962C8B-B14F-4D97-AF65-F5344CB8AC3E}">
        <p14:creationId xmlns:p14="http://schemas.microsoft.com/office/powerpoint/2010/main" val="32538642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1CD9D4B4-0EC2-42AE-ABEC-26842DCC58CF}" type="datetimeFigureOut">
              <a:rPr lang="en-US" smtClean="0"/>
              <a:pPr/>
              <a:t>8/6/15</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391105E4-9E70-4B8C-B294-1B0219D99967}" type="slidenum">
              <a:rPr lang="en-US" smtClean="0"/>
              <a:pPr/>
              <a:t>‹#›</a:t>
            </a:fld>
            <a:endParaRPr lang="en-US"/>
          </a:p>
        </p:txBody>
      </p:sp>
    </p:spTree>
    <p:extLst>
      <p:ext uri="{BB962C8B-B14F-4D97-AF65-F5344CB8AC3E}">
        <p14:creationId xmlns:p14="http://schemas.microsoft.com/office/powerpoint/2010/main" val="1592441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1105E4-9E70-4B8C-B294-1B0219D99967}" type="slidenum">
              <a:rPr lang="en-US" smtClean="0"/>
              <a:pPr/>
              <a:t>14</a:t>
            </a:fld>
            <a:endParaRPr lang="en-US"/>
          </a:p>
        </p:txBody>
      </p:sp>
    </p:spTree>
    <p:extLst>
      <p:ext uri="{BB962C8B-B14F-4D97-AF65-F5344CB8AC3E}">
        <p14:creationId xmlns:p14="http://schemas.microsoft.com/office/powerpoint/2010/main" val="3807873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endParaRPr lang="en-US" smtClean="0"/>
          </a:p>
        </p:txBody>
      </p:sp>
      <p:sp>
        <p:nvSpPr>
          <p:cNvPr id="21508" name="Slide Number Placeholder 3"/>
          <p:cNvSpPr>
            <a:spLocks noGrp="1"/>
          </p:cNvSpPr>
          <p:nvPr>
            <p:ph type="sldNum" sz="quarter" idx="5"/>
          </p:nvPr>
        </p:nvSpPr>
        <p:spPr>
          <a:noFill/>
        </p:spPr>
        <p:txBody>
          <a:bodyPr/>
          <a:lstStyle/>
          <a:p>
            <a:fld id="{7B23CF25-E356-4BCB-A7F7-7E53A7A1E740}" type="slidenum">
              <a:rPr lang="en-US" smtClean="0"/>
              <a:pPr/>
              <a:t>60</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endParaRPr lang="en-US" smtClean="0"/>
          </a:p>
        </p:txBody>
      </p:sp>
      <p:sp>
        <p:nvSpPr>
          <p:cNvPr id="21508" name="Slide Number Placeholder 3"/>
          <p:cNvSpPr>
            <a:spLocks noGrp="1"/>
          </p:cNvSpPr>
          <p:nvPr>
            <p:ph type="sldNum" sz="quarter" idx="5"/>
          </p:nvPr>
        </p:nvSpPr>
        <p:spPr>
          <a:noFill/>
        </p:spPr>
        <p:txBody>
          <a:bodyPr/>
          <a:lstStyle/>
          <a:p>
            <a:fld id="{7B23CF25-E356-4BCB-A7F7-7E53A7A1E740}" type="slidenum">
              <a:rPr lang="en-US" smtClean="0"/>
              <a:pPr/>
              <a:t>61</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endParaRPr lang="en-US" smtClean="0"/>
          </a:p>
        </p:txBody>
      </p:sp>
      <p:sp>
        <p:nvSpPr>
          <p:cNvPr id="21508" name="Slide Number Placeholder 3"/>
          <p:cNvSpPr>
            <a:spLocks noGrp="1"/>
          </p:cNvSpPr>
          <p:nvPr>
            <p:ph type="sldNum" sz="quarter" idx="5"/>
          </p:nvPr>
        </p:nvSpPr>
        <p:spPr>
          <a:noFill/>
        </p:spPr>
        <p:txBody>
          <a:bodyPr/>
          <a:lstStyle/>
          <a:p>
            <a:fld id="{7B23CF25-E356-4BCB-A7F7-7E53A7A1E740}" type="slidenum">
              <a:rPr lang="en-US" smtClean="0"/>
              <a:pPr/>
              <a:t>62</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endParaRPr lang="en-US" smtClean="0"/>
          </a:p>
        </p:txBody>
      </p:sp>
      <p:sp>
        <p:nvSpPr>
          <p:cNvPr id="21508" name="Slide Number Placeholder 3"/>
          <p:cNvSpPr>
            <a:spLocks noGrp="1"/>
          </p:cNvSpPr>
          <p:nvPr>
            <p:ph type="sldNum" sz="quarter" idx="5"/>
          </p:nvPr>
        </p:nvSpPr>
        <p:spPr>
          <a:noFill/>
        </p:spPr>
        <p:txBody>
          <a:bodyPr/>
          <a:lstStyle/>
          <a:p>
            <a:fld id="{7B23CF25-E356-4BCB-A7F7-7E53A7A1E740}" type="slidenum">
              <a:rPr lang="en-US" smtClean="0"/>
              <a:pPr/>
              <a:t>63</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endParaRPr lang="en-US" smtClean="0"/>
          </a:p>
        </p:txBody>
      </p:sp>
      <p:sp>
        <p:nvSpPr>
          <p:cNvPr id="21508" name="Slide Number Placeholder 3"/>
          <p:cNvSpPr>
            <a:spLocks noGrp="1"/>
          </p:cNvSpPr>
          <p:nvPr>
            <p:ph type="sldNum" sz="quarter" idx="5"/>
          </p:nvPr>
        </p:nvSpPr>
        <p:spPr>
          <a:noFill/>
        </p:spPr>
        <p:txBody>
          <a:bodyPr/>
          <a:lstStyle/>
          <a:p>
            <a:fld id="{7B23CF25-E356-4BCB-A7F7-7E53A7A1E740}" type="slidenum">
              <a:rPr lang="en-US" smtClean="0"/>
              <a:pPr/>
              <a:t>64</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p:spPr>
        <p:txBody>
          <a:bodyPr/>
          <a:lstStyle/>
          <a:p>
            <a:endParaRPr lang="en-US" smtClean="0"/>
          </a:p>
        </p:txBody>
      </p:sp>
      <p:sp>
        <p:nvSpPr>
          <p:cNvPr id="22532" name="Slide Number Placeholder 3"/>
          <p:cNvSpPr>
            <a:spLocks noGrp="1"/>
          </p:cNvSpPr>
          <p:nvPr>
            <p:ph type="sldNum" sz="quarter" idx="5"/>
          </p:nvPr>
        </p:nvSpPr>
        <p:spPr>
          <a:noFill/>
        </p:spPr>
        <p:txBody>
          <a:bodyPr/>
          <a:lstStyle/>
          <a:p>
            <a:fld id="{0EDD13A7-71BE-4A11-ABDE-782AE8890A18}" type="slidenum">
              <a:rPr lang="en-US" smtClean="0"/>
              <a:pPr/>
              <a:t>65</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p:spPr>
        <p:txBody>
          <a:bodyPr/>
          <a:lstStyle/>
          <a:p>
            <a:endParaRPr lang="en-US" smtClean="0"/>
          </a:p>
        </p:txBody>
      </p:sp>
      <p:sp>
        <p:nvSpPr>
          <p:cNvPr id="18436" name="Slide Number Placeholder 3"/>
          <p:cNvSpPr>
            <a:spLocks noGrp="1"/>
          </p:cNvSpPr>
          <p:nvPr>
            <p:ph type="sldNum" sz="quarter" idx="5"/>
          </p:nvPr>
        </p:nvSpPr>
        <p:spPr>
          <a:noFill/>
        </p:spPr>
        <p:txBody>
          <a:bodyPr/>
          <a:lstStyle/>
          <a:p>
            <a:fld id="{6866CBC6-8E4A-4F40-8F8A-A833D34A5E0D}" type="slidenum">
              <a:rPr lang="en-US" smtClean="0"/>
              <a:pPr/>
              <a:t>66</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endParaRPr lang="en-US" smtClean="0"/>
          </a:p>
        </p:txBody>
      </p:sp>
      <p:sp>
        <p:nvSpPr>
          <p:cNvPr id="20484" name="Slide Number Placeholder 3"/>
          <p:cNvSpPr>
            <a:spLocks noGrp="1"/>
          </p:cNvSpPr>
          <p:nvPr>
            <p:ph type="sldNum" sz="quarter" idx="5"/>
          </p:nvPr>
        </p:nvSpPr>
        <p:spPr>
          <a:noFill/>
        </p:spPr>
        <p:txBody>
          <a:bodyPr/>
          <a:lstStyle/>
          <a:p>
            <a:fld id="{83E0E2BF-A0A4-49EB-8556-0B9E685BEFFF}" type="slidenum">
              <a:rPr lang="en-US" smtClean="0"/>
              <a:pPr/>
              <a:t>67</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smtClean="0"/>
          </a:p>
        </p:txBody>
      </p:sp>
      <p:sp>
        <p:nvSpPr>
          <p:cNvPr id="23556" name="Slide Number Placeholder 3"/>
          <p:cNvSpPr>
            <a:spLocks noGrp="1"/>
          </p:cNvSpPr>
          <p:nvPr>
            <p:ph type="sldNum" sz="quarter" idx="5"/>
          </p:nvPr>
        </p:nvSpPr>
        <p:spPr>
          <a:noFill/>
        </p:spPr>
        <p:txBody>
          <a:bodyPr/>
          <a:lstStyle/>
          <a:p>
            <a:fld id="{88161202-C365-4C17-A919-CB7FCE1EEA81}" type="slidenum">
              <a:rPr lang="en-US" smtClean="0"/>
              <a:pPr/>
              <a:t>69</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smtClean="0"/>
          </a:p>
        </p:txBody>
      </p:sp>
      <p:sp>
        <p:nvSpPr>
          <p:cNvPr id="23556" name="Slide Number Placeholder 3"/>
          <p:cNvSpPr>
            <a:spLocks noGrp="1"/>
          </p:cNvSpPr>
          <p:nvPr>
            <p:ph type="sldNum" sz="quarter" idx="5"/>
          </p:nvPr>
        </p:nvSpPr>
        <p:spPr>
          <a:noFill/>
        </p:spPr>
        <p:txBody>
          <a:bodyPr/>
          <a:lstStyle/>
          <a:p>
            <a:fld id="{88161202-C365-4C17-A919-CB7FCE1EEA81}" type="slidenum">
              <a:rPr lang="en-US" smtClean="0"/>
              <a:pPr/>
              <a:t>70</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smtClean="0"/>
          </a:p>
        </p:txBody>
      </p:sp>
      <p:sp>
        <p:nvSpPr>
          <p:cNvPr id="23556" name="Slide Number Placeholder 3"/>
          <p:cNvSpPr>
            <a:spLocks noGrp="1"/>
          </p:cNvSpPr>
          <p:nvPr>
            <p:ph type="sldNum" sz="quarter" idx="5"/>
          </p:nvPr>
        </p:nvSpPr>
        <p:spPr>
          <a:noFill/>
        </p:spPr>
        <p:txBody>
          <a:bodyPr/>
          <a:lstStyle/>
          <a:p>
            <a:fld id="{88161202-C365-4C17-A919-CB7FCE1EEA81}" type="slidenum">
              <a:rPr lang="en-US" smtClean="0"/>
              <a:pPr/>
              <a:t>71</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smtClean="0"/>
          </a:p>
        </p:txBody>
      </p:sp>
      <p:sp>
        <p:nvSpPr>
          <p:cNvPr id="23556" name="Slide Number Placeholder 3"/>
          <p:cNvSpPr>
            <a:spLocks noGrp="1"/>
          </p:cNvSpPr>
          <p:nvPr>
            <p:ph type="sldNum" sz="quarter" idx="5"/>
          </p:nvPr>
        </p:nvSpPr>
        <p:spPr>
          <a:noFill/>
        </p:spPr>
        <p:txBody>
          <a:bodyPr/>
          <a:lstStyle/>
          <a:p>
            <a:fld id="{88161202-C365-4C17-A919-CB7FCE1EEA81}" type="slidenum">
              <a:rPr lang="en-US" smtClean="0"/>
              <a:pPr/>
              <a:t>72</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smtClean="0"/>
          </a:p>
        </p:txBody>
      </p:sp>
      <p:sp>
        <p:nvSpPr>
          <p:cNvPr id="23556" name="Slide Number Placeholder 3"/>
          <p:cNvSpPr>
            <a:spLocks noGrp="1"/>
          </p:cNvSpPr>
          <p:nvPr>
            <p:ph type="sldNum" sz="quarter" idx="5"/>
          </p:nvPr>
        </p:nvSpPr>
        <p:spPr>
          <a:noFill/>
        </p:spPr>
        <p:txBody>
          <a:bodyPr/>
          <a:lstStyle/>
          <a:p>
            <a:fld id="{88161202-C365-4C17-A919-CB7FCE1EEA81}" type="slidenum">
              <a:rPr lang="en-US" smtClean="0"/>
              <a:pPr/>
              <a:t>73</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endParaRPr lang="en-US" smtClean="0"/>
          </a:p>
        </p:txBody>
      </p:sp>
      <p:sp>
        <p:nvSpPr>
          <p:cNvPr id="23556" name="Slide Number Placeholder 3"/>
          <p:cNvSpPr>
            <a:spLocks noGrp="1"/>
          </p:cNvSpPr>
          <p:nvPr>
            <p:ph type="sldNum" sz="quarter" idx="5"/>
          </p:nvPr>
        </p:nvSpPr>
        <p:spPr>
          <a:noFill/>
        </p:spPr>
        <p:txBody>
          <a:bodyPr/>
          <a:lstStyle/>
          <a:p>
            <a:fld id="{88161202-C365-4C17-A919-CB7FCE1EEA81}" type="slidenum">
              <a:rPr lang="en-US" smtClean="0"/>
              <a:pPr/>
              <a:t>76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duotone>
              <a:schemeClr val="accent5">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704472"/>
            <a:ext cx="8686800" cy="860425"/>
          </a:xfrm>
        </p:spPr>
        <p:txBody>
          <a:bodyPr anchor="b" anchorCtr="0"/>
          <a:lstStyle>
            <a:lvl1pPr algn="ctr">
              <a:defRPr sz="4400">
                <a:solidFill>
                  <a:schemeClr val="tx2">
                    <a:lumMod val="7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5486400"/>
            <a:ext cx="8686800" cy="800100"/>
          </a:xfrm>
        </p:spPr>
        <p:txBody>
          <a:bodyPr>
            <a:normAutofit/>
          </a:bodyPr>
          <a:lstStyle>
            <a:lvl1pPr marL="0" indent="0" algn="ctr">
              <a:buNone/>
              <a:defRPr sz="2000">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3"/>
          </p:nvPr>
        </p:nvSpPr>
        <p:spPr>
          <a:xfrm>
            <a:off x="6172200" y="6569075"/>
            <a:ext cx="2895600" cy="365125"/>
          </a:xfrm>
          <a:prstGeom prst="rect">
            <a:avLst/>
          </a:prstGeom>
        </p:spPr>
        <p:txBody>
          <a:bodyPr/>
          <a:lstStyle>
            <a:lvl1pPr algn="r">
              <a:defRPr sz="900">
                <a:solidFill>
                  <a:schemeClr val="bg1">
                    <a:lumMod val="20000"/>
                    <a:lumOff val="80000"/>
                  </a:schemeClr>
                </a:solidFill>
                <a:latin typeface="Segoe UI" pitchFamily="34" charset="0"/>
                <a:cs typeface="Segoe UI" pitchFamily="34" charset="0"/>
              </a:defRPr>
            </a:lvl1p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219199"/>
            <a:ext cx="7696200" cy="5257801"/>
          </a:xfrm>
        </p:spPr>
        <p:txBody>
          <a:bodyPr/>
          <a:lstStyle>
            <a:lvl1pPr marL="173038" indent="-173038">
              <a:lnSpc>
                <a:spcPts val="2600"/>
              </a:lnSpc>
              <a:spcBef>
                <a:spcPts val="1200"/>
              </a:spcBef>
              <a:spcAft>
                <a:spcPts val="600"/>
              </a:spcAft>
              <a:buClr>
                <a:schemeClr val="accent1"/>
              </a:buClr>
              <a:buFont typeface="Arial" pitchFamily="34" charset="0"/>
              <a:buChar char="•"/>
              <a:defRPr sz="2400" b="0"/>
            </a:lvl1pPr>
            <a:lvl2pPr marL="684213" indent="-227013">
              <a:lnSpc>
                <a:spcPts val="2600"/>
              </a:lnSpc>
              <a:spcBef>
                <a:spcPts val="0"/>
              </a:spcBef>
              <a:spcAft>
                <a:spcPts val="1200"/>
              </a:spcAft>
              <a:buClr>
                <a:schemeClr val="accent1"/>
              </a:buClr>
              <a:defRPr sz="2000"/>
            </a:lvl2pPr>
            <a:lvl3pPr marL="1087438" indent="-173038">
              <a:lnSpc>
                <a:spcPts val="2600"/>
              </a:lnSpc>
              <a:spcAft>
                <a:spcPts val="1200"/>
              </a:spcAft>
              <a:buClr>
                <a:schemeClr val="accent1"/>
              </a:buClr>
              <a:defRPr sz="1800"/>
            </a:lvl3pPr>
            <a:lvl4pPr marL="1541463" indent="-169863">
              <a:lnSpc>
                <a:spcPts val="2600"/>
              </a:lnSpc>
              <a:spcAft>
                <a:spcPts val="1200"/>
              </a:spcAft>
              <a:buClr>
                <a:schemeClr val="accent1"/>
              </a:buClr>
              <a:defRPr sz="1600"/>
            </a:lvl4pPr>
            <a:lvl5pPr marL="2001838" indent="-173038">
              <a:lnSpc>
                <a:spcPts val="2600"/>
              </a:lnSpc>
              <a:spcAft>
                <a:spcPts val="1200"/>
              </a:spcAft>
              <a:buClr>
                <a:schemeClr val="accent1"/>
              </a:buClr>
              <a:defRPr sz="1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Footer Placeholder 4"/>
          <p:cNvSpPr>
            <a:spLocks noGrp="1"/>
          </p:cNvSpPr>
          <p:nvPr>
            <p:ph type="ftr" sz="quarter" idx="3"/>
          </p:nvPr>
        </p:nvSpPr>
        <p:spPr>
          <a:xfrm>
            <a:off x="6248400" y="6653837"/>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p>
        </p:txBody>
      </p:sp>
      <p:sp>
        <p:nvSpPr>
          <p:cNvPr id="12"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pPr/>
              <a:t>‹#›</a:t>
            </a:fld>
            <a:endParaRPr lang="en-US" dirty="0"/>
          </a:p>
        </p:txBody>
      </p:sp>
      <p:sp>
        <p:nvSpPr>
          <p:cNvPr id="16" name="Title 15"/>
          <p:cNvSpPr>
            <a:spLocks noGrp="1"/>
          </p:cNvSpPr>
          <p:nvPr>
            <p:ph type="title"/>
          </p:nvPr>
        </p:nvSpPr>
        <p:spPr>
          <a:xfrm>
            <a:off x="1066800" y="122904"/>
            <a:ext cx="7696200" cy="867696"/>
          </a:xfrm>
        </p:spPr>
        <p:txBody>
          <a:body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Summar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Text Placeholder 8"/>
          <p:cNvSpPr>
            <a:spLocks noGrp="1"/>
          </p:cNvSpPr>
          <p:nvPr>
            <p:ph type="body" sz="quarter" idx="15"/>
          </p:nvPr>
        </p:nvSpPr>
        <p:spPr>
          <a:xfrm>
            <a:off x="1905000" y="321564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7" name="Title 6"/>
          <p:cNvSpPr>
            <a:spLocks noGrp="1"/>
          </p:cNvSpPr>
          <p:nvPr>
            <p:ph type="title"/>
          </p:nvPr>
        </p:nvSpPr>
        <p:spPr>
          <a:xfrm>
            <a:off x="1135800" y="198437"/>
            <a:ext cx="7627200" cy="639763"/>
          </a:xfrm>
        </p:spPr>
        <p:txBody>
          <a:bodyPr/>
          <a:lstStyle/>
          <a:p>
            <a:r>
              <a:rPr lang="en-US" smtClean="0"/>
              <a:t>Click to edit Master title style</a:t>
            </a:r>
            <a:endParaRPr lang="en-US"/>
          </a:p>
        </p:txBody>
      </p:sp>
      <p:sp>
        <p:nvSpPr>
          <p:cNvPr id="12" name="Text Placeholder 8"/>
          <p:cNvSpPr>
            <a:spLocks noGrp="1"/>
          </p:cNvSpPr>
          <p:nvPr>
            <p:ph type="body" sz="quarter" idx="16"/>
          </p:nvPr>
        </p:nvSpPr>
        <p:spPr>
          <a:xfrm>
            <a:off x="1905000" y="144780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4" name="Text Placeholder 8"/>
          <p:cNvSpPr>
            <a:spLocks noGrp="1"/>
          </p:cNvSpPr>
          <p:nvPr>
            <p:ph type="body" sz="quarter" idx="17"/>
          </p:nvPr>
        </p:nvSpPr>
        <p:spPr>
          <a:xfrm>
            <a:off x="1905000" y="233172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5" name="Text Placeholder 8"/>
          <p:cNvSpPr>
            <a:spLocks noGrp="1"/>
          </p:cNvSpPr>
          <p:nvPr>
            <p:ph type="body" sz="quarter" idx="18"/>
          </p:nvPr>
        </p:nvSpPr>
        <p:spPr>
          <a:xfrm>
            <a:off x="1905000" y="409956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6" name="Text Placeholder 8"/>
          <p:cNvSpPr>
            <a:spLocks noGrp="1"/>
          </p:cNvSpPr>
          <p:nvPr>
            <p:ph type="body" sz="quarter" idx="19"/>
          </p:nvPr>
        </p:nvSpPr>
        <p:spPr>
          <a:xfrm>
            <a:off x="1905000" y="4983480"/>
            <a:ext cx="6629400" cy="838200"/>
          </a:xfrm>
        </p:spPr>
        <p:txBody>
          <a:bodyPr>
            <a:normAutofit/>
          </a:bodyPr>
          <a:lstStyle>
            <a:lvl1pPr marL="57150" indent="0">
              <a:buFontTx/>
              <a:buNone/>
              <a:defRPr sz="1800" baseline="0"/>
            </a:lvl1pPr>
          </a:lstStyle>
          <a:p>
            <a:pPr lvl="0"/>
            <a:r>
              <a:rPr lang="en-US" smtClean="0"/>
              <a:t>Click to edit Master text styles</a:t>
            </a:r>
          </a:p>
        </p:txBody>
      </p:sp>
      <p:sp>
        <p:nvSpPr>
          <p:cNvPr id="17" name="Text Placeholder 8"/>
          <p:cNvSpPr>
            <a:spLocks noGrp="1"/>
          </p:cNvSpPr>
          <p:nvPr>
            <p:ph type="body" sz="quarter" idx="20"/>
          </p:nvPr>
        </p:nvSpPr>
        <p:spPr>
          <a:xfrm>
            <a:off x="1905000" y="5867400"/>
            <a:ext cx="6629400" cy="838200"/>
          </a:xfrm>
        </p:spPr>
        <p:txBody>
          <a:bodyPr>
            <a:normAutofit/>
          </a:bodyPr>
          <a:lstStyle>
            <a:lvl1pPr marL="57150" indent="0">
              <a:buFontTx/>
              <a:buNone/>
              <a:defRPr sz="1800" baseline="0"/>
            </a:lvl1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590800"/>
            <a:ext cx="7391400" cy="1852612"/>
          </a:xfrm>
          <a:ln/>
        </p:spPr>
        <p:style>
          <a:lnRef idx="1">
            <a:schemeClr val="accent5"/>
          </a:lnRef>
          <a:fillRef idx="2">
            <a:schemeClr val="accent5"/>
          </a:fillRef>
          <a:effectRef idx="1">
            <a:schemeClr val="accent5"/>
          </a:effectRef>
          <a:fontRef idx="none"/>
        </p:style>
        <p:txBody>
          <a:bodyPr anchor="ctr"/>
          <a:lstStyle>
            <a:lvl1pPr algn="ctr">
              <a:defRPr sz="6000" b="1" cap="all"/>
            </a:lvl1pPr>
          </a:lstStyle>
          <a:p>
            <a:r>
              <a:rPr lang="en-US" dirty="0" smtClean="0"/>
              <a:t>Click to edit Master title style</a:t>
            </a:r>
            <a:endParaRPr lang="en-US" dirty="0"/>
          </a:p>
        </p:txBody>
      </p:sp>
      <p:sp>
        <p:nvSpPr>
          <p:cNvPr id="10" name="Slide Number Placeholder 9"/>
          <p:cNvSpPr>
            <a:spLocks noGrp="1"/>
          </p:cNvSpPr>
          <p:nvPr>
            <p:ph type="sldNum" sz="quarter" idx="10"/>
          </p:nvPr>
        </p:nvSpPr>
        <p:spPr/>
        <p:txBody>
          <a:bodyPr/>
          <a:lstStyle/>
          <a:p>
            <a:fld id="{81582BD6-FC20-4557-852B-8433F8572D30}" type="slidenum">
              <a:rPr lang="en-US" smtClean="0"/>
              <a:pPr/>
              <a:t>‹#›</a:t>
            </a:fld>
            <a:endParaRPr lang="en-US" dirty="0"/>
          </a:p>
        </p:txBody>
      </p:sp>
      <p:sp>
        <p:nvSpPr>
          <p:cNvPr id="11" name="Footer Placeholder 10"/>
          <p:cNvSpPr>
            <a:spLocks noGrp="1"/>
          </p:cNvSpPr>
          <p:nvPr>
            <p:ph type="ftr" sz="quarter" idx="11"/>
          </p:nvPr>
        </p:nvSpPr>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5800" y="1600201"/>
            <a:ext cx="4038600" cy="4525964"/>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4"/>
          </p:nvPr>
        </p:nvSpPr>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endParaRPr lang="en-US" dirty="0"/>
          </a:p>
        </p:txBody>
      </p:sp>
      <p:sp>
        <p:nvSpPr>
          <p:cNvPr id="12" name="Title 11"/>
          <p:cNvSpPr>
            <a:spLocks noGrp="1"/>
          </p:cNvSpPr>
          <p:nvPr>
            <p:ph type="title"/>
          </p:nvPr>
        </p:nvSpPr>
        <p:spPr/>
        <p:txBody>
          <a:bodyPr/>
          <a:lstStyle/>
          <a:p>
            <a:r>
              <a:rPr lang="en-US" smtClean="0"/>
              <a:t>Click to edit Master title style</a:t>
            </a:r>
            <a:endParaRPr lang="en-US"/>
          </a:p>
        </p:txBody>
      </p:sp>
      <p:sp>
        <p:nvSpPr>
          <p:cNvPr id="13" name="Text Placeholder 10"/>
          <p:cNvSpPr>
            <a:spLocks noGrp="1"/>
          </p:cNvSpPr>
          <p:nvPr>
            <p:ph type="body" sz="quarter" idx="13"/>
          </p:nvPr>
        </p:nvSpPr>
        <p:spPr>
          <a:xfrm>
            <a:off x="1273800" y="974400"/>
            <a:ext cx="7565400" cy="457200"/>
          </a:xfrm>
        </p:spPr>
        <p:txBody>
          <a:bodyPr>
            <a:normAutofit/>
          </a:bodyPr>
          <a:lstStyle>
            <a:lvl1pPr>
              <a:buFontTx/>
              <a:buNone/>
              <a:defRPr sz="2400"/>
            </a:lvl1pPr>
          </a:lstStyle>
          <a:p>
            <a:pPr lvl="0"/>
            <a:r>
              <a:rPr lang="en-US" smtClean="0"/>
              <a:t>Click to edit Master text styles</a:t>
            </a:r>
          </a:p>
        </p:txBody>
      </p:sp>
      <p:sp>
        <p:nvSpPr>
          <p:cNvPr id="8" name="Content Placeholder 3"/>
          <p:cNvSpPr>
            <a:spLocks noGrp="1"/>
          </p:cNvSpPr>
          <p:nvPr>
            <p:ph sz="half" idx="2"/>
          </p:nvPr>
        </p:nvSpPr>
        <p:spPr>
          <a:xfrm>
            <a:off x="4876800" y="1600201"/>
            <a:ext cx="4038600" cy="4525964"/>
          </a:xfrm>
          <a:ln w="19050">
            <a:solidFill>
              <a:schemeClr val="tx2"/>
            </a:solidFill>
          </a:ln>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5" name="Content Placeholder 2"/>
          <p:cNvSpPr>
            <a:spLocks noGrp="1"/>
          </p:cNvSpPr>
          <p:nvPr>
            <p:ph sz="half" idx="1"/>
          </p:nvPr>
        </p:nvSpPr>
        <p:spPr>
          <a:xfrm>
            <a:off x="762000" y="1752600"/>
            <a:ext cx="2362200" cy="1524000"/>
          </a:xfrm>
          <a:ln w="19050">
            <a:solidFill>
              <a:schemeClr val="tx2"/>
            </a:solidFill>
          </a:ln>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6" name="Content Placeholder 3"/>
          <p:cNvSpPr>
            <a:spLocks noGrp="1"/>
          </p:cNvSpPr>
          <p:nvPr>
            <p:ph sz="half" idx="2"/>
          </p:nvPr>
        </p:nvSpPr>
        <p:spPr>
          <a:xfrm>
            <a:off x="3276600" y="1752601"/>
            <a:ext cx="5410200" cy="1524000"/>
          </a:xfr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Content Placeholder 2"/>
          <p:cNvSpPr>
            <a:spLocks noGrp="1"/>
          </p:cNvSpPr>
          <p:nvPr>
            <p:ph sz="half" idx="14"/>
          </p:nvPr>
        </p:nvSpPr>
        <p:spPr>
          <a:xfrm>
            <a:off x="762000" y="3611999"/>
            <a:ext cx="2362200" cy="1524000"/>
          </a:xfrm>
          <a:ln w="19050">
            <a:solidFill>
              <a:schemeClr val="tx2"/>
            </a:solidFill>
          </a:ln>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15"/>
          </p:nvPr>
        </p:nvSpPr>
        <p:spPr>
          <a:xfrm>
            <a:off x="3276600" y="3612000"/>
            <a:ext cx="5410200" cy="1524000"/>
          </a:xfrm>
        </p:spPr>
        <p:txBody>
          <a:bodyPr>
            <a:normAutofit/>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2" name="Text Placeholder 10"/>
          <p:cNvSpPr>
            <a:spLocks noGrp="1"/>
          </p:cNvSpPr>
          <p:nvPr>
            <p:ph type="body" sz="quarter" idx="13"/>
          </p:nvPr>
        </p:nvSpPr>
        <p:spPr>
          <a:xfrm>
            <a:off x="1447800" y="974400"/>
            <a:ext cx="73368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Pictur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81582BD6-FC20-4557-852B-8433F8572D30}" type="slidenum">
              <a:rPr lang="en-US" smtClean="0"/>
              <a:pPr/>
              <a:t>‹#›</a:t>
            </a:fld>
            <a:endParaRPr lang="en-US" dirty="0"/>
          </a:p>
        </p:txBody>
      </p:sp>
      <p:sp>
        <p:nvSpPr>
          <p:cNvPr id="9" name="Content Placeholder 2"/>
          <p:cNvSpPr>
            <a:spLocks noGrp="1"/>
          </p:cNvSpPr>
          <p:nvPr>
            <p:ph sz="half" idx="1"/>
          </p:nvPr>
        </p:nvSpPr>
        <p:spPr>
          <a:xfrm>
            <a:off x="609600" y="3581401"/>
            <a:ext cx="2743200" cy="2544763"/>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0" name="Content Placeholder 3"/>
          <p:cNvSpPr>
            <a:spLocks noGrp="1"/>
          </p:cNvSpPr>
          <p:nvPr>
            <p:ph sz="half" idx="2"/>
          </p:nvPr>
        </p:nvSpPr>
        <p:spPr>
          <a:xfrm>
            <a:off x="3390900" y="3581401"/>
            <a:ext cx="2743200" cy="2544763"/>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Content Placeholder 3"/>
          <p:cNvSpPr>
            <a:spLocks noGrp="1"/>
          </p:cNvSpPr>
          <p:nvPr>
            <p:ph sz="half" idx="14"/>
          </p:nvPr>
        </p:nvSpPr>
        <p:spPr>
          <a:xfrm>
            <a:off x="6172200" y="3581401"/>
            <a:ext cx="2743200" cy="2544763"/>
          </a:xfrm>
        </p:spPr>
        <p:txBody>
          <a:bodyPr lIns="274320" tIns="0" rIns="182880">
            <a:normAutofit/>
          </a:bodyPr>
          <a:lstStyle>
            <a:lvl1pPr>
              <a:lnSpc>
                <a:spcPts val="2000"/>
              </a:lnSpc>
              <a:defRPr sz="1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5" name="Content Placeholder 2"/>
          <p:cNvSpPr>
            <a:spLocks noGrp="1"/>
          </p:cNvSpPr>
          <p:nvPr>
            <p:ph sz="half" idx="15"/>
          </p:nvPr>
        </p:nvSpPr>
        <p:spPr>
          <a:xfrm>
            <a:off x="609600" y="1752601"/>
            <a:ext cx="2743200" cy="1706563"/>
          </a:xfrm>
          <a:ln w="19050">
            <a:solidFill>
              <a:schemeClr val="tx2"/>
            </a:solidFill>
          </a:ln>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3"/>
          <p:cNvSpPr>
            <a:spLocks noGrp="1"/>
          </p:cNvSpPr>
          <p:nvPr>
            <p:ph sz="half" idx="16"/>
          </p:nvPr>
        </p:nvSpPr>
        <p:spPr>
          <a:xfrm>
            <a:off x="3390900" y="1752601"/>
            <a:ext cx="2743200" cy="1706563"/>
          </a:xfrm>
          <a:ln w="19050">
            <a:solidFill>
              <a:schemeClr val="tx2"/>
            </a:solidFill>
          </a:ln>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7" name="Content Placeholder 3"/>
          <p:cNvSpPr>
            <a:spLocks noGrp="1"/>
          </p:cNvSpPr>
          <p:nvPr>
            <p:ph sz="half" idx="17"/>
          </p:nvPr>
        </p:nvSpPr>
        <p:spPr>
          <a:xfrm>
            <a:off x="6172200" y="1752601"/>
            <a:ext cx="2743200" cy="1706563"/>
          </a:xfrm>
          <a:ln w="19050">
            <a:solidFill>
              <a:schemeClr val="tx2"/>
            </a:solidFill>
          </a:ln>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9" name="Title 18"/>
          <p:cNvSpPr>
            <a:spLocks noGrp="1"/>
          </p:cNvSpPr>
          <p:nvPr>
            <p:ph type="title"/>
          </p:nvPr>
        </p:nvSpPr>
        <p:spPr/>
        <p:txBody>
          <a:bodyPr/>
          <a:lstStyle/>
          <a:p>
            <a:r>
              <a:rPr lang="en-US" smtClean="0"/>
              <a:t>Click to edit Master title style</a:t>
            </a:r>
            <a:endParaRPr lang="en-US"/>
          </a:p>
        </p:txBody>
      </p:sp>
      <p:sp>
        <p:nvSpPr>
          <p:cNvPr id="20" name="Text Placeholder 10"/>
          <p:cNvSpPr>
            <a:spLocks noGrp="1"/>
          </p:cNvSpPr>
          <p:nvPr>
            <p:ph type="body" sz="quarter" idx="13"/>
          </p:nvPr>
        </p:nvSpPr>
        <p:spPr>
          <a:xfrm>
            <a:off x="1350000" y="974400"/>
            <a:ext cx="74130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752601"/>
            <a:ext cx="4038600" cy="304801"/>
          </a:xfrm>
          <a:solidFill>
            <a:schemeClr val="accent2">
              <a:alpha val="39000"/>
            </a:schemeClr>
          </a:solidFill>
        </p:spPr>
        <p:txBody>
          <a:bodyPr tIns="274320" anchor="b">
            <a:noAutofit/>
          </a:bodyPr>
          <a:lstStyle>
            <a:lvl1pPr marL="0" indent="0">
              <a:buNone/>
              <a:defRPr sz="1800" b="1" cap="all" baseline="0">
                <a:solidFill>
                  <a:schemeClr val="bg2">
                    <a:lumMod val="10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057401"/>
            <a:ext cx="4038600" cy="4068763"/>
          </a:xfrm>
        </p:spPr>
        <p:txBody>
          <a:bodyPr/>
          <a:lstStyle>
            <a:lvl1pPr>
              <a:lnSpc>
                <a:spcPct val="100000"/>
              </a:lnSpc>
              <a:buClr>
                <a:schemeClr val="accent1">
                  <a:lumMod val="20000"/>
                  <a:lumOff val="80000"/>
                </a:schemeClr>
              </a:buClr>
              <a:defRPr sz="2000"/>
            </a:lvl1pPr>
            <a:lvl2pPr>
              <a:lnSpc>
                <a:spcPct val="100000"/>
              </a:lnSpc>
              <a:buClr>
                <a:schemeClr val="accent1">
                  <a:lumMod val="20000"/>
                  <a:lumOff val="80000"/>
                </a:schemeClr>
              </a:buClr>
              <a:defRPr sz="2000"/>
            </a:lvl2pPr>
            <a:lvl3pPr>
              <a:lnSpc>
                <a:spcPct val="100000"/>
              </a:lnSpc>
              <a:buClr>
                <a:schemeClr val="accent1">
                  <a:lumMod val="20000"/>
                  <a:lumOff val="80000"/>
                </a:schemeClr>
              </a:buClr>
              <a:defRPr sz="1800"/>
            </a:lvl3pPr>
            <a:lvl4pPr>
              <a:lnSpc>
                <a:spcPct val="100000"/>
              </a:lnSpc>
              <a:buClr>
                <a:schemeClr val="accent1">
                  <a:lumMod val="20000"/>
                  <a:lumOff val="80000"/>
                </a:schemeClr>
              </a:buClr>
              <a:defRPr sz="1600"/>
            </a:lvl4pPr>
            <a:lvl5pPr>
              <a:lnSpc>
                <a:spcPct val="100000"/>
              </a:lnSpc>
              <a:buClr>
                <a:schemeClr val="accent1">
                  <a:lumMod val="20000"/>
                  <a:lumOff val="80000"/>
                </a:schemeClr>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795839" y="2057401"/>
            <a:ext cx="4041775" cy="4068763"/>
          </a:xfrm>
        </p:spPr>
        <p:txBody>
          <a:bodyPr/>
          <a:lstStyle>
            <a:lvl1pPr>
              <a:buClr>
                <a:schemeClr val="accent1">
                  <a:lumMod val="20000"/>
                  <a:lumOff val="80000"/>
                </a:schemeClr>
              </a:buClr>
              <a:defRPr sz="2000"/>
            </a:lvl1pPr>
            <a:lvl2pPr>
              <a:buClr>
                <a:schemeClr val="accent1">
                  <a:lumMod val="20000"/>
                  <a:lumOff val="80000"/>
                </a:schemeClr>
              </a:buClr>
              <a:defRPr sz="2000"/>
            </a:lvl2pPr>
            <a:lvl3pPr>
              <a:buClr>
                <a:schemeClr val="accent1">
                  <a:lumMod val="20000"/>
                  <a:lumOff val="80000"/>
                </a:schemeClr>
              </a:buClr>
              <a:defRPr sz="1800"/>
            </a:lvl3pPr>
            <a:lvl4pPr>
              <a:buClr>
                <a:schemeClr val="accent1">
                  <a:lumMod val="20000"/>
                  <a:lumOff val="80000"/>
                </a:schemeClr>
              </a:buClr>
              <a:defRPr sz="1600"/>
            </a:lvl4pPr>
            <a:lvl5pPr>
              <a:buClr>
                <a:schemeClr val="accent1">
                  <a:lumMod val="20000"/>
                  <a:lumOff val="80000"/>
                </a:schemeClr>
              </a:buCl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Text Placeholder 2"/>
          <p:cNvSpPr>
            <a:spLocks noGrp="1"/>
          </p:cNvSpPr>
          <p:nvPr>
            <p:ph type="body" idx="12"/>
          </p:nvPr>
        </p:nvSpPr>
        <p:spPr>
          <a:xfrm>
            <a:off x="4799012" y="1752602"/>
            <a:ext cx="4040188" cy="304801"/>
          </a:xfrm>
          <a:solidFill>
            <a:schemeClr val="accent2">
              <a:alpha val="39000"/>
            </a:schemeClr>
          </a:solidFill>
        </p:spPr>
        <p:txBody>
          <a:bodyPr tIns="274320" anchor="b">
            <a:noAutofit/>
          </a:bodyPr>
          <a:lstStyle>
            <a:lvl1pPr marL="0" indent="0">
              <a:buNone/>
              <a:defRPr sz="1800" b="1" cap="all" baseline="0">
                <a:solidFill>
                  <a:schemeClr val="bg2">
                    <a:lumMod val="10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Slide Number Placeholder 9"/>
          <p:cNvSpPr>
            <a:spLocks noGrp="1"/>
          </p:cNvSpPr>
          <p:nvPr>
            <p:ph type="sldNum" sz="quarter" idx="14"/>
          </p:nvPr>
        </p:nvSpPr>
        <p:spPr/>
        <p:txBody>
          <a:bodyPr/>
          <a:lstStyle/>
          <a:p>
            <a:fld id="{81582BD6-FC20-4557-852B-8433F8572D30}" type="slidenum">
              <a:rPr lang="en-US" smtClean="0"/>
              <a:pPr/>
              <a:t>‹#›</a:t>
            </a:fld>
            <a:endParaRPr lang="en-US" dirty="0"/>
          </a:p>
        </p:txBody>
      </p:sp>
      <p:sp>
        <p:nvSpPr>
          <p:cNvPr id="11" name="Footer Placeholder 10"/>
          <p:cNvSpPr>
            <a:spLocks noGrp="1"/>
          </p:cNvSpPr>
          <p:nvPr>
            <p:ph type="ftr" sz="quarter" idx="15"/>
          </p:nvPr>
        </p:nvSpPr>
        <p:spPr/>
        <p:txBody>
          <a:bodyPr/>
          <a:lstStyle/>
          <a:p>
            <a:endParaRPr lang="en-US" dirty="0"/>
          </a:p>
        </p:txBody>
      </p:sp>
      <p:sp>
        <p:nvSpPr>
          <p:cNvPr id="17" name="Title 16"/>
          <p:cNvSpPr>
            <a:spLocks noGrp="1"/>
          </p:cNvSpPr>
          <p:nvPr>
            <p:ph type="title"/>
          </p:nvPr>
        </p:nvSpPr>
        <p:spPr/>
        <p:txBody>
          <a:bodyPr/>
          <a:lstStyle/>
          <a:p>
            <a:r>
              <a:rPr lang="en-US" smtClean="0"/>
              <a:t>Click to edit Master title style</a:t>
            </a:r>
            <a:endParaRPr lang="en-US"/>
          </a:p>
        </p:txBody>
      </p:sp>
      <p:sp>
        <p:nvSpPr>
          <p:cNvPr id="18" name="Text Placeholder 10"/>
          <p:cNvSpPr>
            <a:spLocks noGrp="1"/>
          </p:cNvSpPr>
          <p:nvPr>
            <p:ph type="body" sz="quarter" idx="13"/>
          </p:nvPr>
        </p:nvSpPr>
        <p:spPr>
          <a:xfrm>
            <a:off x="533400" y="97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Slide Number Placeholder 8"/>
          <p:cNvSpPr>
            <a:spLocks noGrp="1"/>
          </p:cNvSpPr>
          <p:nvPr>
            <p:ph type="sldNum" sz="quarter" idx="14"/>
          </p:nvPr>
        </p:nvSpPr>
        <p:spPr/>
        <p:txBody>
          <a:bodyPr/>
          <a:lstStyle/>
          <a:p>
            <a:fld id="{81582BD6-FC20-4557-852B-8433F8572D30}" type="slidenum">
              <a:rPr lang="en-US" smtClean="0"/>
              <a:pPr/>
              <a:t>‹#›</a:t>
            </a:fld>
            <a:endParaRPr lang="en-US" dirty="0"/>
          </a:p>
        </p:txBody>
      </p:sp>
      <p:sp>
        <p:nvSpPr>
          <p:cNvPr id="10" name="Footer Placeholder 9"/>
          <p:cNvSpPr>
            <a:spLocks noGrp="1"/>
          </p:cNvSpPr>
          <p:nvPr>
            <p:ph type="ftr" sz="quarter" idx="15"/>
          </p:nvPr>
        </p:nvSpPr>
        <p:spPr/>
        <p:txBody>
          <a:bodyPr/>
          <a:lstStyle/>
          <a:p>
            <a:endParaRPr lang="en-US" dirty="0"/>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Text Placeholder 10"/>
          <p:cNvSpPr>
            <a:spLocks noGrp="1"/>
          </p:cNvSpPr>
          <p:nvPr>
            <p:ph type="body" sz="quarter" idx="13"/>
          </p:nvPr>
        </p:nvSpPr>
        <p:spPr>
          <a:xfrm>
            <a:off x="533400" y="974400"/>
            <a:ext cx="82512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81582BD6-FC20-4557-852B-8433F8572D30}"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79850" y="1752600"/>
            <a:ext cx="4180938" cy="38264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5487" y="1752601"/>
            <a:ext cx="2855913" cy="4373563"/>
          </a:xfrm>
        </p:spPr>
        <p:txBody>
          <a:bodyPr/>
          <a:lstStyle>
            <a:lvl1pPr marL="0" indent="0">
              <a:lnSpc>
                <a:spcPts val="1600"/>
              </a:lnSpc>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Slide Number Placeholder 11"/>
          <p:cNvSpPr>
            <a:spLocks noGrp="1"/>
          </p:cNvSpPr>
          <p:nvPr>
            <p:ph type="sldNum" sz="quarter" idx="14"/>
          </p:nvPr>
        </p:nvSpPr>
        <p:spPr/>
        <p:txBody>
          <a:bodyPr/>
          <a:lstStyle/>
          <a:p>
            <a:fld id="{81582BD6-FC20-4557-852B-8433F8572D30}" type="slidenum">
              <a:rPr lang="en-US" smtClean="0"/>
              <a:pPr/>
              <a:t>‹#›</a:t>
            </a:fld>
            <a:endParaRPr lang="en-US" dirty="0"/>
          </a:p>
        </p:txBody>
      </p:sp>
      <p:sp>
        <p:nvSpPr>
          <p:cNvPr id="13" name="Footer Placeholder 12"/>
          <p:cNvSpPr>
            <a:spLocks noGrp="1"/>
          </p:cNvSpPr>
          <p:nvPr>
            <p:ph type="ftr" sz="quarter" idx="15"/>
          </p:nvPr>
        </p:nvSpPr>
        <p:spPr/>
        <p:txBody>
          <a:bodyPr/>
          <a:lstStyle/>
          <a:p>
            <a:endParaRPr lang="en-US" dirty="0"/>
          </a:p>
        </p:txBody>
      </p:sp>
      <p:sp>
        <p:nvSpPr>
          <p:cNvPr id="14" name="Title 13"/>
          <p:cNvSpPr>
            <a:spLocks noGrp="1"/>
          </p:cNvSpPr>
          <p:nvPr>
            <p:ph type="title"/>
          </p:nvPr>
        </p:nvSpPr>
        <p:spPr/>
        <p:txBody>
          <a:bodyPr/>
          <a:lstStyle/>
          <a:p>
            <a:r>
              <a:rPr lang="en-US" smtClean="0"/>
              <a:t>Click to edit Master title style</a:t>
            </a:r>
            <a:endParaRPr lang="en-US"/>
          </a:p>
        </p:txBody>
      </p:sp>
      <p:sp>
        <p:nvSpPr>
          <p:cNvPr id="15" name="Text Placeholder 10"/>
          <p:cNvSpPr>
            <a:spLocks noGrp="1"/>
          </p:cNvSpPr>
          <p:nvPr>
            <p:ph type="body" sz="quarter" idx="13"/>
          </p:nvPr>
        </p:nvSpPr>
        <p:spPr>
          <a:xfrm>
            <a:off x="1600200" y="974400"/>
            <a:ext cx="7086600" cy="457200"/>
          </a:xfrm>
        </p:spPr>
        <p:txBody>
          <a:bodyPr>
            <a:normAutofit/>
          </a:bodyPr>
          <a:lstStyle>
            <a:lvl1pPr>
              <a:buFontTx/>
              <a:buNone/>
              <a:defRPr sz="2400"/>
            </a:lvl1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81600"/>
            <a:ext cx="3962400" cy="338139"/>
          </a:xfrm>
        </p:spPr>
        <p:txBody>
          <a:bodyPr anchor="b"/>
          <a:lstStyle>
            <a:lvl1pPr algn="l">
              <a:defRPr sz="1800" b="1"/>
            </a:lvl1pPr>
          </a:lstStyle>
          <a:p>
            <a:r>
              <a:rPr lang="en-US" smtClean="0"/>
              <a:t>Click to edit Master title style</a:t>
            </a:r>
            <a:endParaRPr lang="en-US" dirty="0"/>
          </a:p>
        </p:txBody>
      </p:sp>
      <p:sp>
        <p:nvSpPr>
          <p:cNvPr id="3" name="Picture Placeholder 2"/>
          <p:cNvSpPr>
            <a:spLocks noGrp="1"/>
          </p:cNvSpPr>
          <p:nvPr>
            <p:ph type="pic" idx="1"/>
          </p:nvPr>
        </p:nvSpPr>
        <p:spPr>
          <a:xfrm>
            <a:off x="0" y="381000"/>
            <a:ext cx="9144000" cy="4724400"/>
          </a:xfrm>
          <a:ln w="19050">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486401"/>
            <a:ext cx="3962400" cy="804863"/>
          </a:xfrm>
        </p:spPr>
        <p:txBody>
          <a:bodyPr>
            <a:normAutofit/>
          </a:bodyPr>
          <a:lstStyle>
            <a:lvl1pPr marL="0" indent="0">
              <a:lnSpc>
                <a:spcPts val="1400"/>
              </a:lnSpc>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Slide Number Placeholder 7"/>
          <p:cNvSpPr>
            <a:spLocks noGrp="1"/>
          </p:cNvSpPr>
          <p:nvPr>
            <p:ph type="sldNum" sz="quarter" idx="10"/>
          </p:nvPr>
        </p:nvSpPr>
        <p:spPr/>
        <p:txBody>
          <a:bodyPr/>
          <a:lstStyle/>
          <a:p>
            <a:fld id="{81582BD6-FC20-4557-852B-8433F8572D30}" type="slidenum">
              <a:rPr lang="en-US" smtClean="0"/>
              <a:pPr/>
              <a:t>‹#›</a:t>
            </a:fld>
            <a:endParaRPr lang="en-US" dirty="0"/>
          </a:p>
        </p:txBody>
      </p:sp>
      <p:sp>
        <p:nvSpPr>
          <p:cNvPr id="9" name="Footer Placeholder 8"/>
          <p:cNvSpPr>
            <a:spLocks noGrp="1"/>
          </p:cNvSpPr>
          <p:nvPr>
            <p:ph type="ftr" sz="quarter" idx="11"/>
          </p:nvPr>
        </p:nvSpPr>
        <p:spPr>
          <a:xfrm>
            <a:off x="5867400" y="6400800"/>
            <a:ext cx="2895600" cy="365125"/>
          </a:xfrm>
        </p:spPr>
        <p:txBody>
          <a:body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duotone>
              <a:schemeClr val="accent5">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35800" y="410837"/>
            <a:ext cx="7627200" cy="639763"/>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28600" y="1066801"/>
            <a:ext cx="7627200" cy="50593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Footer Placeholder 4"/>
          <p:cNvSpPr>
            <a:spLocks noGrp="1"/>
          </p:cNvSpPr>
          <p:nvPr>
            <p:ph type="ftr" sz="quarter" idx="3"/>
          </p:nvPr>
        </p:nvSpPr>
        <p:spPr>
          <a:xfrm>
            <a:off x="6172200" y="6569075"/>
            <a:ext cx="2895600" cy="365125"/>
          </a:xfrm>
          <a:prstGeom prst="rect">
            <a:avLst/>
          </a:prstGeom>
        </p:spPr>
        <p:txBody>
          <a:bodyPr/>
          <a:lstStyle>
            <a:lvl1pPr algn="r">
              <a:defRPr sz="900">
                <a:solidFill>
                  <a:schemeClr val="tx2"/>
                </a:solidFill>
                <a:latin typeface="Segoe UI" pitchFamily="34" charset="0"/>
                <a:cs typeface="Segoe UI" pitchFamily="34" charset="0"/>
              </a:defRPr>
            </a:lvl1pPr>
          </a:lstStyle>
          <a:p>
            <a:endParaRPr lang="en-US" dirty="0"/>
          </a:p>
        </p:txBody>
      </p:sp>
      <p:sp>
        <p:nvSpPr>
          <p:cNvPr id="11" name="Slide Number Placeholder 5"/>
          <p:cNvSpPr>
            <a:spLocks noGrp="1"/>
          </p:cNvSpPr>
          <p:nvPr>
            <p:ph type="sldNum" sz="quarter" idx="4"/>
          </p:nvPr>
        </p:nvSpPr>
        <p:spPr>
          <a:xfrm>
            <a:off x="76200" y="6638075"/>
            <a:ext cx="2133600" cy="365125"/>
          </a:xfrm>
          <a:prstGeom prst="rect">
            <a:avLst/>
          </a:prstGeom>
        </p:spPr>
        <p:txBody>
          <a:bodyPr/>
          <a:lstStyle>
            <a:lvl1pPr algn="l">
              <a:defRPr sz="1200" b="1">
                <a:solidFill>
                  <a:schemeClr val="tx2"/>
                </a:solidFill>
                <a:latin typeface="Segoe UI" pitchFamily="34" charset="0"/>
                <a:cs typeface="Segoe UI" pitchFamily="34" charset="0"/>
              </a:defRPr>
            </a:lvl1pPr>
          </a:lstStyle>
          <a:p>
            <a:fld id="{81582BD6-FC20-4557-852B-8433F8572D30}" type="slidenum">
              <a:rPr lang="en-US" smtClean="0"/>
              <a:pPr/>
              <a:t>‹#›</a:t>
            </a:fld>
            <a:endParaRPr lang="en-US" dirty="0"/>
          </a:p>
        </p:txBody>
      </p:sp>
      <p:sp>
        <p:nvSpPr>
          <p:cNvPr id="7" name="TextBox 6"/>
          <p:cNvSpPr txBox="1"/>
          <p:nvPr/>
        </p:nvSpPr>
        <p:spPr>
          <a:xfrm>
            <a:off x="5257800" y="2895600"/>
            <a:ext cx="1219200" cy="106680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8" name="TextBox 7"/>
          <p:cNvSpPr txBox="1"/>
          <p:nvPr/>
        </p:nvSpPr>
        <p:spPr>
          <a:xfrm>
            <a:off x="5410200" y="2667000"/>
            <a:ext cx="1447800" cy="1371600"/>
          </a:xfrm>
          <a:prstGeom prst="rect">
            <a:avLst/>
          </a:prstGeom>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61" r:id="rId6"/>
    <p:sldLayoutId id="2147483662" r:id="rId7"/>
    <p:sldLayoutId id="2147483653" r:id="rId8"/>
    <p:sldLayoutId id="2147483654" r:id="rId9"/>
    <p:sldLayoutId id="2147483655" r:id="rId10"/>
    <p:sldLayoutId id="2147483656" r:id="rId11"/>
    <p:sldLayoutId id="2147483657" r:id="rId12"/>
  </p:sldLayoutIdLst>
  <p:hf hdr="0" ftr="0" dt="0"/>
  <p:txStyles>
    <p:titleStyle>
      <a:lvl1pPr algn="l" defTabSz="914400" rtl="0" eaLnBrk="1" latinLnBrk="0" hangingPunct="1">
        <a:spcBef>
          <a:spcPct val="0"/>
        </a:spcBef>
        <a:buNone/>
        <a:defRPr sz="3600" b="1" kern="1200" baseline="0">
          <a:solidFill>
            <a:schemeClr val="tx2">
              <a:lumMod val="75000"/>
            </a:schemeClr>
          </a:solidFill>
          <a:latin typeface="+mj-lt"/>
          <a:ea typeface="+mj-ea"/>
          <a:cs typeface="Segoe UI" pitchFamily="34" charset="0"/>
        </a:defRPr>
      </a:lvl1pPr>
    </p:titleStyle>
    <p:bodyStyle>
      <a:lvl1pPr marL="173038" indent="-173038" algn="l" defTabSz="914400" rtl="0" eaLnBrk="1" latinLnBrk="0" hangingPunct="1">
        <a:lnSpc>
          <a:spcPct val="100000"/>
        </a:lnSpc>
        <a:spcBef>
          <a:spcPct val="20000"/>
        </a:spcBef>
        <a:buClr>
          <a:schemeClr val="accent1"/>
        </a:buClr>
        <a:buSzPct val="90000"/>
        <a:buFont typeface="Arial" pitchFamily="34" charset="0"/>
        <a:buChar char="•"/>
        <a:defRPr sz="3200" kern="1200">
          <a:solidFill>
            <a:schemeClr val="tx2">
              <a:lumMod val="75000"/>
            </a:schemeClr>
          </a:solidFill>
          <a:latin typeface="+mn-lt"/>
          <a:ea typeface="+mn-ea"/>
          <a:cs typeface="Segoe UI" pitchFamily="34" charset="0"/>
        </a:defRPr>
      </a:lvl1pPr>
      <a:lvl2pPr marL="627063" indent="-169863" algn="l" defTabSz="914400" rtl="0" eaLnBrk="1" latinLnBrk="0" hangingPunct="1">
        <a:lnSpc>
          <a:spcPct val="100000"/>
        </a:lnSpc>
        <a:spcBef>
          <a:spcPct val="20000"/>
        </a:spcBef>
        <a:buClr>
          <a:schemeClr val="accent1"/>
        </a:buClr>
        <a:buSzPct val="90000"/>
        <a:buFont typeface="Arial" pitchFamily="34" charset="0"/>
        <a:buChar char="•"/>
        <a:defRPr sz="2800" kern="1200">
          <a:solidFill>
            <a:schemeClr val="tx2">
              <a:lumMod val="75000"/>
            </a:schemeClr>
          </a:solidFill>
          <a:latin typeface="+mn-lt"/>
          <a:ea typeface="+mn-ea"/>
          <a:cs typeface="Segoe UI" pitchFamily="34" charset="0"/>
        </a:defRPr>
      </a:lvl2pPr>
      <a:lvl3pPr marL="1030288" indent="-115888" algn="l" defTabSz="914400" rtl="0" eaLnBrk="1" latinLnBrk="0" hangingPunct="1">
        <a:lnSpc>
          <a:spcPct val="100000"/>
        </a:lnSpc>
        <a:spcBef>
          <a:spcPct val="20000"/>
        </a:spcBef>
        <a:buClr>
          <a:schemeClr val="accent1"/>
        </a:buClr>
        <a:buSzPct val="90000"/>
        <a:buFont typeface="Arial" pitchFamily="34" charset="0"/>
        <a:buChar char="•"/>
        <a:defRPr sz="2400" kern="1200">
          <a:solidFill>
            <a:schemeClr val="tx2">
              <a:lumMod val="75000"/>
            </a:schemeClr>
          </a:solidFill>
          <a:latin typeface="+mn-lt"/>
          <a:ea typeface="+mn-ea"/>
          <a:cs typeface="Segoe UI" pitchFamily="34" charset="0"/>
        </a:defRPr>
      </a:lvl3pPr>
      <a:lvl4pPr marL="1482725" indent="-111125" algn="l" defTabSz="914400" rtl="0" eaLnBrk="1" latinLnBrk="0" hangingPunct="1">
        <a:lnSpc>
          <a:spcPct val="100000"/>
        </a:lnSpc>
        <a:spcBef>
          <a:spcPct val="20000"/>
        </a:spcBef>
        <a:buClr>
          <a:schemeClr val="accent1"/>
        </a:buClr>
        <a:buSzPct val="90000"/>
        <a:buFont typeface="Arial" pitchFamily="34" charset="0"/>
        <a:buChar char="•"/>
        <a:defRPr sz="2000" kern="1200">
          <a:solidFill>
            <a:schemeClr val="tx2">
              <a:lumMod val="75000"/>
            </a:schemeClr>
          </a:solidFill>
          <a:latin typeface="+mn-lt"/>
          <a:ea typeface="+mn-ea"/>
          <a:cs typeface="Segoe UI" pitchFamily="34" charset="0"/>
        </a:defRPr>
      </a:lvl4pPr>
      <a:lvl5pPr marL="1944688" indent="-115888" algn="l" defTabSz="914400" rtl="0" eaLnBrk="1" latinLnBrk="0" hangingPunct="1">
        <a:lnSpc>
          <a:spcPct val="100000"/>
        </a:lnSpc>
        <a:spcBef>
          <a:spcPct val="20000"/>
        </a:spcBef>
        <a:buClr>
          <a:schemeClr val="accent1"/>
        </a:buClr>
        <a:buSzPct val="90000"/>
        <a:buFont typeface="Arial" pitchFamily="34" charset="0"/>
        <a:buChar char="•"/>
        <a:defRPr sz="2000" kern="1200">
          <a:solidFill>
            <a:schemeClr val="tx2">
              <a:lumMod val="75000"/>
            </a:schemeClr>
          </a:solidFill>
          <a:latin typeface="+mn-lt"/>
          <a:ea typeface="+mn-ea"/>
          <a:cs typeface="Segoe U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2"/>
                </a:solidFill>
              </a:rPr>
              <a:t>ASB Workshop</a:t>
            </a:r>
            <a:endParaRPr lang="en-US" dirty="0">
              <a:solidFill>
                <a:schemeClr val="tx2"/>
              </a:solidFill>
            </a:endParaRPr>
          </a:p>
        </p:txBody>
      </p:sp>
      <p:sp>
        <p:nvSpPr>
          <p:cNvPr id="3" name="Subtitle 2"/>
          <p:cNvSpPr>
            <a:spLocks noGrp="1"/>
          </p:cNvSpPr>
          <p:nvPr>
            <p:ph type="subTitle" idx="1"/>
          </p:nvPr>
        </p:nvSpPr>
        <p:spPr/>
        <p:txBody>
          <a:bodyPr/>
          <a:lstStyle/>
          <a:p>
            <a:r>
              <a:rPr lang="en-US" dirty="0" smtClean="0"/>
              <a:t>Perris Union High School District</a:t>
            </a:r>
          </a:p>
          <a:p>
            <a:r>
              <a:rPr lang="en-US" b="1" dirty="0" smtClean="0"/>
              <a:t>August </a:t>
            </a:r>
            <a:r>
              <a:rPr lang="en-US" b="1" dirty="0" smtClean="0"/>
              <a:t>2015</a:t>
            </a:r>
            <a:endParaRPr lang="en-US" b="1" dirty="0"/>
          </a:p>
        </p:txBody>
      </p:sp>
      <p:sp>
        <p:nvSpPr>
          <p:cNvPr id="4" name="TextBox 3"/>
          <p:cNvSpPr txBox="1"/>
          <p:nvPr/>
        </p:nvSpPr>
        <p:spPr>
          <a:xfrm>
            <a:off x="1563007" y="1562891"/>
            <a:ext cx="914400" cy="914400"/>
          </a:xfrm>
          <a:prstGeom prst="rect">
            <a:avLst/>
          </a:prstGeom>
        </p:spPr>
        <p:txBody>
          <a:bodyPr vert="horz" wrap="non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smtClean="0"/>
          </a:p>
          <a:p>
            <a:pPr marL="0" indent="0">
              <a:buNone/>
            </a:pPr>
            <a:r>
              <a:rPr lang="en-US" dirty="0" smtClean="0"/>
              <a:t>Christopher R. Rabing</a:t>
            </a:r>
            <a:endParaRPr lang="en-US" dirty="0" smtClean="0"/>
          </a:p>
          <a:p>
            <a:pPr marL="0" indent="0">
              <a:buNone/>
            </a:pPr>
            <a:r>
              <a:rPr lang="en-US" i="1" dirty="0" smtClean="0"/>
              <a:t>Director of Fiscal Services</a:t>
            </a:r>
          </a:p>
          <a:p>
            <a:endParaRPr lang="en-US" dirty="0" smtClean="0"/>
          </a:p>
        </p:txBody>
      </p:sp>
      <p:sp>
        <p:nvSpPr>
          <p:cNvPr id="4" name="Title 3"/>
          <p:cNvSpPr>
            <a:spLocks noGrp="1"/>
          </p:cNvSpPr>
          <p:nvPr>
            <p:ph type="title"/>
          </p:nvPr>
        </p:nvSpPr>
        <p:spPr/>
        <p:txBody>
          <a:bodyPr/>
          <a:lstStyle/>
          <a:p>
            <a:r>
              <a:rPr lang="en-US" dirty="0" smtClean="0"/>
              <a:t>Presenters</a:t>
            </a:r>
            <a:endParaRPr lang="en-US" dirty="0"/>
          </a:p>
        </p:txBody>
      </p:sp>
      <p:sp>
        <p:nvSpPr>
          <p:cNvPr id="3" name="Slide Number Placeholder 2"/>
          <p:cNvSpPr>
            <a:spLocks noGrp="1"/>
          </p:cNvSpPr>
          <p:nvPr>
            <p:ph type="sldNum" sz="quarter" idx="4"/>
          </p:nvPr>
        </p:nvSpPr>
        <p:spPr/>
        <p:txBody>
          <a:bodyPr/>
          <a:lstStyle/>
          <a:p>
            <a:fld id="{81582BD6-FC20-4557-852B-8433F8572D30}" type="slidenum">
              <a:rPr lang="en-US" smtClean="0"/>
              <a:pPr/>
              <a:t>2</a:t>
            </a:fld>
            <a:endParaRPr lang="en-US" dirty="0"/>
          </a:p>
        </p:txBody>
      </p:sp>
    </p:spTree>
    <p:extLst>
      <p:ext uri="{BB962C8B-B14F-4D97-AF65-F5344CB8AC3E}">
        <p14:creationId xmlns:p14="http://schemas.microsoft.com/office/powerpoint/2010/main" val="27815285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An Overview of ASB</a:t>
            </a:r>
            <a:endParaRPr lang="en-US" dirty="0" smtClean="0"/>
          </a:p>
          <a:p>
            <a:r>
              <a:rPr lang="en-US" dirty="0" smtClean="0"/>
              <a:t>Forming an ASB Club</a:t>
            </a:r>
          </a:p>
          <a:p>
            <a:r>
              <a:rPr lang="en-US" dirty="0" smtClean="0"/>
              <a:t>Fundraising &amp; </a:t>
            </a:r>
            <a:r>
              <a:rPr lang="en-US" dirty="0"/>
              <a:t>Donations</a:t>
            </a:r>
          </a:p>
          <a:p>
            <a:r>
              <a:rPr lang="en-US" dirty="0" smtClean="0"/>
              <a:t>Cash Receipt Management</a:t>
            </a:r>
          </a:p>
          <a:p>
            <a:r>
              <a:rPr lang="en-US" dirty="0" smtClean="0"/>
              <a:t>Purchasing Procedures</a:t>
            </a:r>
          </a:p>
          <a:p>
            <a:r>
              <a:rPr lang="en-US" dirty="0" smtClean="0"/>
              <a:t>Budget Monitoring</a:t>
            </a:r>
          </a:p>
          <a:p>
            <a:r>
              <a:rPr lang="en-US" dirty="0" smtClean="0"/>
              <a:t>Food Sales and Regulations</a:t>
            </a:r>
            <a:endParaRPr lang="en-US" dirty="0"/>
          </a:p>
          <a:p>
            <a:r>
              <a:rPr lang="en-US" dirty="0"/>
              <a:t>Student Fees</a:t>
            </a:r>
          </a:p>
          <a:p>
            <a:r>
              <a:rPr lang="en-US" dirty="0" smtClean="0"/>
              <a:t>Other Organizations</a:t>
            </a:r>
          </a:p>
        </p:txBody>
      </p:sp>
      <p:sp>
        <p:nvSpPr>
          <p:cNvPr id="4" name="Title 3"/>
          <p:cNvSpPr>
            <a:spLocks noGrp="1"/>
          </p:cNvSpPr>
          <p:nvPr>
            <p:ph type="title"/>
          </p:nvPr>
        </p:nvSpPr>
        <p:spPr/>
        <p:txBody>
          <a:bodyPr/>
          <a:lstStyle/>
          <a:p>
            <a:r>
              <a:rPr lang="en-US" smtClean="0"/>
              <a:t>Workshop Agenda</a:t>
            </a:r>
            <a:endParaRPr lang="en-US" dirty="0"/>
          </a:p>
        </p:txBody>
      </p:sp>
      <p:sp>
        <p:nvSpPr>
          <p:cNvPr id="3" name="Slide Number Placeholder 2"/>
          <p:cNvSpPr>
            <a:spLocks noGrp="1"/>
          </p:cNvSpPr>
          <p:nvPr>
            <p:ph type="sldNum" sz="quarter" idx="4"/>
          </p:nvPr>
        </p:nvSpPr>
        <p:spPr/>
        <p:txBody>
          <a:bodyPr/>
          <a:lstStyle/>
          <a:p>
            <a:fld id="{81582BD6-FC20-4557-852B-8433F8572D30}" type="slidenum">
              <a:rPr lang="en-US" smtClean="0"/>
              <a:pPr/>
              <a:t>3</a:t>
            </a:fld>
            <a:endParaRPr lang="en-US" dirty="0"/>
          </a:p>
        </p:txBody>
      </p:sp>
    </p:spTree>
    <p:extLst>
      <p:ext uri="{BB962C8B-B14F-4D97-AF65-F5344CB8AC3E}">
        <p14:creationId xmlns:p14="http://schemas.microsoft.com/office/powerpoint/2010/main" val="238306091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spcBef>
                <a:spcPts val="1800"/>
              </a:spcBef>
            </a:pPr>
            <a:r>
              <a:rPr lang="en-US" dirty="0" smtClean="0"/>
              <a:t>Associated </a:t>
            </a:r>
            <a:r>
              <a:rPr lang="en-US" dirty="0"/>
              <a:t>Student Body (ASB) organizations are composed of students for the purpose of conducting activities on behalf of </a:t>
            </a:r>
            <a:r>
              <a:rPr lang="en-US" dirty="0" smtClean="0"/>
              <a:t>students.</a:t>
            </a:r>
          </a:p>
          <a:p>
            <a:pPr>
              <a:spcBef>
                <a:spcPts val="1800"/>
              </a:spcBef>
            </a:pPr>
            <a:r>
              <a:rPr lang="en-US" dirty="0"/>
              <a:t>California law allows students </a:t>
            </a:r>
            <a:r>
              <a:rPr lang="en-US" dirty="0" smtClean="0"/>
              <a:t>to </a:t>
            </a:r>
            <a:r>
              <a:rPr lang="en-US" dirty="0"/>
              <a:t>raise money and make decisions about how </a:t>
            </a:r>
            <a:r>
              <a:rPr lang="en-US" dirty="0" smtClean="0"/>
              <a:t>it will be spent.</a:t>
            </a:r>
            <a:endParaRPr lang="en-US" dirty="0"/>
          </a:p>
          <a:p>
            <a:pPr>
              <a:spcBef>
                <a:spcPts val="1800"/>
              </a:spcBef>
            </a:pPr>
            <a:r>
              <a:rPr lang="en-US" dirty="0" smtClean="0"/>
              <a:t>Funds </a:t>
            </a:r>
            <a:r>
              <a:rPr lang="en-US" dirty="0"/>
              <a:t>that are raised and spent by student organizations are called </a:t>
            </a:r>
            <a:r>
              <a:rPr lang="en-US" dirty="0" smtClean="0"/>
              <a:t>ASB funds.</a:t>
            </a:r>
          </a:p>
          <a:p>
            <a:pPr>
              <a:spcBef>
                <a:spcPts val="1800"/>
              </a:spcBef>
            </a:pPr>
            <a:r>
              <a:rPr lang="en-US" dirty="0" smtClean="0"/>
              <a:t>Individual clubs </a:t>
            </a:r>
            <a:r>
              <a:rPr lang="en-US" dirty="0"/>
              <a:t>may be formed within the primary </a:t>
            </a:r>
            <a:r>
              <a:rPr lang="en-US" dirty="0" smtClean="0"/>
              <a:t>ASB organization.</a:t>
            </a:r>
          </a:p>
          <a:p>
            <a:pPr lvl="1"/>
            <a:r>
              <a:rPr lang="en-US" dirty="0"/>
              <a:t>Athletic teams will also be part of </a:t>
            </a:r>
            <a:r>
              <a:rPr lang="en-US" dirty="0" smtClean="0"/>
              <a:t>ASB, </a:t>
            </a:r>
            <a:r>
              <a:rPr lang="en-US" dirty="0"/>
              <a:t>if they plan to do any fundraising or accept any </a:t>
            </a:r>
            <a:r>
              <a:rPr lang="en-US" dirty="0" smtClean="0"/>
              <a:t>donations.</a:t>
            </a:r>
          </a:p>
        </p:txBody>
      </p:sp>
      <p:sp>
        <p:nvSpPr>
          <p:cNvPr id="3" name="Title 2"/>
          <p:cNvSpPr>
            <a:spLocks noGrp="1"/>
          </p:cNvSpPr>
          <p:nvPr>
            <p:ph type="title"/>
          </p:nvPr>
        </p:nvSpPr>
        <p:spPr/>
        <p:txBody>
          <a:bodyPr/>
          <a:lstStyle/>
          <a:p>
            <a:r>
              <a:rPr lang="en-US" dirty="0" smtClean="0"/>
              <a:t>An Overview of ASB</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4</a:t>
            </a:fld>
            <a:endParaRPr lang="en-US" dirty="0"/>
          </a:p>
        </p:txBody>
      </p:sp>
    </p:spTree>
    <p:extLst>
      <p:ext uri="{BB962C8B-B14F-4D97-AF65-F5344CB8AC3E}">
        <p14:creationId xmlns:p14="http://schemas.microsoft.com/office/powerpoint/2010/main" val="317998493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spcBef>
                <a:spcPts val="2400"/>
              </a:spcBef>
            </a:pPr>
            <a:r>
              <a:rPr lang="en-US" dirty="0" smtClean="0"/>
              <a:t>The student council, or general ASB, is responsible for overseeing all of the student clubs in the school.</a:t>
            </a:r>
          </a:p>
          <a:p>
            <a:pPr lvl="0">
              <a:spcBef>
                <a:spcPts val="2400"/>
              </a:spcBef>
            </a:pPr>
            <a:r>
              <a:rPr lang="en-US" dirty="0" smtClean="0"/>
              <a:t>Authorize the budgets for all student clubs.</a:t>
            </a:r>
          </a:p>
          <a:p>
            <a:pPr lvl="0">
              <a:spcBef>
                <a:spcPts val="2400"/>
              </a:spcBef>
            </a:pPr>
            <a:r>
              <a:rPr lang="en-US" dirty="0" smtClean="0"/>
              <a:t>Authorize fundraising events for all student clubs.</a:t>
            </a:r>
          </a:p>
          <a:p>
            <a:pPr lvl="0">
              <a:spcBef>
                <a:spcPts val="2400"/>
              </a:spcBef>
            </a:pPr>
            <a:r>
              <a:rPr lang="en-US" dirty="0" smtClean="0"/>
              <a:t>Approve expenditures from all student funds.</a:t>
            </a:r>
          </a:p>
          <a:p>
            <a:pPr lvl="0">
              <a:spcBef>
                <a:spcPts val="2400"/>
              </a:spcBef>
            </a:pPr>
            <a:r>
              <a:rPr lang="en-US" dirty="0" smtClean="0"/>
              <a:t>Approve new clubs.</a:t>
            </a:r>
            <a:endParaRPr lang="en-US" dirty="0"/>
          </a:p>
        </p:txBody>
      </p:sp>
      <p:sp>
        <p:nvSpPr>
          <p:cNvPr id="3" name="Title 2"/>
          <p:cNvSpPr>
            <a:spLocks noGrp="1"/>
          </p:cNvSpPr>
          <p:nvPr>
            <p:ph type="title"/>
          </p:nvPr>
        </p:nvSpPr>
        <p:spPr/>
        <p:txBody>
          <a:bodyPr/>
          <a:lstStyle/>
          <a:p>
            <a:r>
              <a:rPr lang="en-US" dirty="0" smtClean="0"/>
              <a:t>Student Council</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5</a:t>
            </a:fld>
            <a:endParaRPr lang="en-US" dirty="0"/>
          </a:p>
        </p:txBody>
      </p:sp>
    </p:spTree>
    <p:extLst>
      <p:ext uri="{BB962C8B-B14F-4D97-AF65-F5344CB8AC3E}">
        <p14:creationId xmlns:p14="http://schemas.microsoft.com/office/powerpoint/2010/main" val="44574717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ts val="3000"/>
              </a:lnSpc>
              <a:spcAft>
                <a:spcPts val="1800"/>
              </a:spcAft>
            </a:pPr>
            <a:r>
              <a:rPr lang="en-US" dirty="0" smtClean="0"/>
              <a:t>The Governing Board is ultimately responsible for everything that happens in the district, including the activities of student organizations.</a:t>
            </a:r>
          </a:p>
          <a:p>
            <a:pPr>
              <a:lnSpc>
                <a:spcPts val="3000"/>
              </a:lnSpc>
              <a:spcAft>
                <a:spcPts val="1800"/>
              </a:spcAft>
            </a:pPr>
            <a:r>
              <a:rPr lang="en-US" dirty="0"/>
              <a:t>The Governing Board </a:t>
            </a:r>
            <a:r>
              <a:rPr lang="en-US" dirty="0" smtClean="0"/>
              <a:t>establishes </a:t>
            </a:r>
            <a:r>
              <a:rPr lang="en-US" dirty="0"/>
              <a:t>the parameters for the operation of the </a:t>
            </a:r>
            <a:r>
              <a:rPr lang="en-US" dirty="0" smtClean="0"/>
              <a:t>District </a:t>
            </a:r>
            <a:r>
              <a:rPr lang="en-US" dirty="0"/>
              <a:t>through board policies and </a:t>
            </a:r>
            <a:r>
              <a:rPr lang="en-US" dirty="0" smtClean="0"/>
              <a:t>regulations.</a:t>
            </a:r>
          </a:p>
          <a:p>
            <a:pPr>
              <a:lnSpc>
                <a:spcPts val="3000"/>
              </a:lnSpc>
              <a:spcAft>
                <a:spcPts val="1800"/>
              </a:spcAft>
            </a:pPr>
            <a:r>
              <a:rPr lang="en-US" dirty="0" smtClean="0"/>
              <a:t>The Business Division has the responsibility to </a:t>
            </a:r>
            <a:r>
              <a:rPr lang="en-US" dirty="0"/>
              <a:t>ensure ASB funds are managed in accordance with the law, </a:t>
            </a:r>
            <a:r>
              <a:rPr lang="en-US" dirty="0" smtClean="0"/>
              <a:t>Board policies, established </a:t>
            </a:r>
            <a:r>
              <a:rPr lang="en-US" dirty="0"/>
              <a:t>business practice, and to approve all disbursements.</a:t>
            </a:r>
          </a:p>
        </p:txBody>
      </p:sp>
      <p:sp>
        <p:nvSpPr>
          <p:cNvPr id="3" name="Title 2"/>
          <p:cNvSpPr>
            <a:spLocks noGrp="1"/>
          </p:cNvSpPr>
          <p:nvPr>
            <p:ph type="title"/>
          </p:nvPr>
        </p:nvSpPr>
        <p:spPr/>
        <p:txBody>
          <a:bodyPr/>
          <a:lstStyle/>
          <a:p>
            <a:r>
              <a:rPr lang="en-US" dirty="0"/>
              <a:t>Administration of an ASB </a:t>
            </a:r>
          </a:p>
        </p:txBody>
      </p:sp>
      <p:sp>
        <p:nvSpPr>
          <p:cNvPr id="4" name="Slide Number Placeholder 3"/>
          <p:cNvSpPr>
            <a:spLocks noGrp="1"/>
          </p:cNvSpPr>
          <p:nvPr>
            <p:ph type="sldNum" sz="quarter" idx="4"/>
          </p:nvPr>
        </p:nvSpPr>
        <p:spPr/>
        <p:txBody>
          <a:bodyPr/>
          <a:lstStyle/>
          <a:p>
            <a:fld id="{81582BD6-FC20-4557-852B-8433F8572D30}" type="slidenum">
              <a:rPr lang="en-US" smtClean="0"/>
              <a:pPr/>
              <a:t>6</a:t>
            </a:fld>
            <a:endParaRPr lang="en-US" dirty="0"/>
          </a:p>
        </p:txBody>
      </p:sp>
    </p:spTree>
    <p:extLst>
      <p:ext uri="{BB962C8B-B14F-4D97-AF65-F5344CB8AC3E}">
        <p14:creationId xmlns:p14="http://schemas.microsoft.com/office/powerpoint/2010/main" val="20426917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Principal or Site </a:t>
            </a:r>
            <a:r>
              <a:rPr lang="en-US" dirty="0" smtClean="0"/>
              <a:t>Administrator</a:t>
            </a:r>
          </a:p>
          <a:p>
            <a:pPr lvl="1"/>
            <a:r>
              <a:rPr lang="en-US" dirty="0" smtClean="0"/>
              <a:t>Directly </a:t>
            </a:r>
            <a:r>
              <a:rPr lang="en-US" dirty="0"/>
              <a:t>responsible for the conduct of student body activities and financial </a:t>
            </a:r>
            <a:r>
              <a:rPr lang="en-US" dirty="0" smtClean="0"/>
              <a:t>affairs.</a:t>
            </a:r>
          </a:p>
          <a:p>
            <a:r>
              <a:rPr lang="en-US" dirty="0"/>
              <a:t>ASB </a:t>
            </a:r>
            <a:r>
              <a:rPr lang="en-US" dirty="0" smtClean="0"/>
              <a:t>Advisor</a:t>
            </a:r>
          </a:p>
          <a:p>
            <a:pPr lvl="1">
              <a:spcAft>
                <a:spcPts val="600"/>
              </a:spcAft>
            </a:pPr>
            <a:r>
              <a:rPr lang="en-US" dirty="0" smtClean="0"/>
              <a:t>Supervises </a:t>
            </a:r>
            <a:r>
              <a:rPr lang="en-US" dirty="0"/>
              <a:t>the activities of the student council and the </a:t>
            </a:r>
            <a:r>
              <a:rPr lang="en-US" dirty="0" smtClean="0"/>
              <a:t>clubs.</a:t>
            </a:r>
          </a:p>
          <a:p>
            <a:pPr lvl="1">
              <a:spcAft>
                <a:spcPts val="600"/>
              </a:spcAft>
            </a:pPr>
            <a:r>
              <a:rPr lang="en-US" dirty="0" smtClean="0"/>
              <a:t>Ensures </a:t>
            </a:r>
            <a:r>
              <a:rPr lang="en-US" dirty="0"/>
              <a:t>that adequate planning and internal controls are established and that all of the funds are properly accounted </a:t>
            </a:r>
            <a:r>
              <a:rPr lang="en-US" dirty="0" smtClean="0"/>
              <a:t>for when a fundraiser is held.</a:t>
            </a:r>
          </a:p>
          <a:p>
            <a:r>
              <a:rPr lang="en-US" dirty="0"/>
              <a:t>ASB </a:t>
            </a:r>
            <a:r>
              <a:rPr lang="en-US" dirty="0" smtClean="0"/>
              <a:t>Bookkeeper</a:t>
            </a:r>
          </a:p>
          <a:p>
            <a:pPr lvl="1"/>
            <a:r>
              <a:rPr lang="en-US" dirty="0" smtClean="0"/>
              <a:t>Maintains </a:t>
            </a:r>
            <a:r>
              <a:rPr lang="en-US" dirty="0"/>
              <a:t>the accounting records for the ASB </a:t>
            </a:r>
            <a:r>
              <a:rPr lang="en-US" dirty="0" smtClean="0"/>
              <a:t>funds.</a:t>
            </a:r>
          </a:p>
        </p:txBody>
      </p:sp>
      <p:sp>
        <p:nvSpPr>
          <p:cNvPr id="3" name="Title 2"/>
          <p:cNvSpPr>
            <a:spLocks noGrp="1"/>
          </p:cNvSpPr>
          <p:nvPr>
            <p:ph type="title"/>
          </p:nvPr>
        </p:nvSpPr>
        <p:spPr/>
        <p:txBody>
          <a:bodyPr/>
          <a:lstStyle/>
          <a:p>
            <a:r>
              <a:rPr lang="en-US" dirty="0" smtClean="0"/>
              <a:t>Who Else is Responsible?</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7</a:t>
            </a:fld>
            <a:endParaRPr lang="en-US" dirty="0"/>
          </a:p>
        </p:txBody>
      </p:sp>
    </p:spTree>
    <p:extLst>
      <p:ext uri="{BB962C8B-B14F-4D97-AF65-F5344CB8AC3E}">
        <p14:creationId xmlns:p14="http://schemas.microsoft.com/office/powerpoint/2010/main" val="104975340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ts val="2800"/>
              </a:lnSpc>
            </a:pPr>
            <a:r>
              <a:rPr lang="en-US" dirty="0"/>
              <a:t>Each club must have a Club Advisor who is a certificated employee of the D</a:t>
            </a:r>
            <a:r>
              <a:rPr lang="en-US" dirty="0" smtClean="0"/>
              <a:t>istrict.</a:t>
            </a:r>
          </a:p>
          <a:p>
            <a:pPr>
              <a:lnSpc>
                <a:spcPts val="2800"/>
              </a:lnSpc>
              <a:spcBef>
                <a:spcPts val="1800"/>
              </a:spcBef>
            </a:pPr>
            <a:r>
              <a:rPr lang="en-US" dirty="0" smtClean="0"/>
              <a:t>Athletic </a:t>
            </a:r>
            <a:r>
              <a:rPr lang="en-US" dirty="0"/>
              <a:t>teams generally form individual clubs within the ASB so that they may be allowed to fundraise.  </a:t>
            </a:r>
            <a:endParaRPr lang="en-US" dirty="0" smtClean="0"/>
          </a:p>
          <a:p>
            <a:pPr lvl="1">
              <a:lnSpc>
                <a:spcPts val="2800"/>
              </a:lnSpc>
            </a:pPr>
            <a:r>
              <a:rPr lang="en-US" dirty="0" smtClean="0"/>
              <a:t>The </a:t>
            </a:r>
            <a:r>
              <a:rPr lang="en-US" dirty="0"/>
              <a:t>head coach most commonly serves as the club advisor.  </a:t>
            </a:r>
            <a:endParaRPr lang="en-US" dirty="0" smtClean="0"/>
          </a:p>
          <a:p>
            <a:pPr>
              <a:lnSpc>
                <a:spcPts val="2800"/>
              </a:lnSpc>
              <a:spcBef>
                <a:spcPts val="1800"/>
              </a:spcBef>
            </a:pPr>
            <a:r>
              <a:rPr lang="en-US"/>
              <a:t>The c</a:t>
            </a:r>
            <a:r>
              <a:rPr lang="en-US" smtClean="0"/>
              <a:t>lub </a:t>
            </a:r>
            <a:r>
              <a:rPr lang="en-US" dirty="0" smtClean="0"/>
              <a:t>advisor </a:t>
            </a:r>
            <a:r>
              <a:rPr lang="en-US" dirty="0"/>
              <a:t>must be present in the room during club meetings and activities sponsored by the club.  </a:t>
            </a:r>
          </a:p>
          <a:p>
            <a:pPr marL="0" indent="0">
              <a:buNone/>
            </a:pPr>
            <a:endParaRPr lang="en-US" dirty="0"/>
          </a:p>
        </p:txBody>
      </p:sp>
      <p:sp>
        <p:nvSpPr>
          <p:cNvPr id="3" name="Title 2"/>
          <p:cNvSpPr>
            <a:spLocks noGrp="1"/>
          </p:cNvSpPr>
          <p:nvPr>
            <p:ph type="title"/>
          </p:nvPr>
        </p:nvSpPr>
        <p:spPr/>
        <p:txBody>
          <a:bodyPr/>
          <a:lstStyle/>
          <a:p>
            <a:r>
              <a:rPr lang="en-US" dirty="0"/>
              <a:t>Club </a:t>
            </a:r>
            <a:r>
              <a:rPr lang="en-US" dirty="0" smtClean="0"/>
              <a:t>Advisors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8</a:t>
            </a:fld>
            <a:endParaRPr lang="en-US" dirty="0"/>
          </a:p>
        </p:txBody>
      </p:sp>
    </p:spTree>
    <p:extLst>
      <p:ext uri="{BB962C8B-B14F-4D97-AF65-F5344CB8AC3E}">
        <p14:creationId xmlns:p14="http://schemas.microsoft.com/office/powerpoint/2010/main" val="408191592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ts val="2900"/>
              </a:lnSpc>
            </a:pPr>
            <a:r>
              <a:rPr lang="en-US" dirty="0" smtClean="0"/>
              <a:t>Club </a:t>
            </a:r>
            <a:r>
              <a:rPr lang="en-US" dirty="0"/>
              <a:t>advisors are responsible to assist student club leaders </a:t>
            </a:r>
            <a:r>
              <a:rPr lang="en-US" dirty="0" smtClean="0"/>
              <a:t>to:</a:t>
            </a:r>
          </a:p>
          <a:p>
            <a:pPr lvl="1">
              <a:lnSpc>
                <a:spcPts val="2900"/>
              </a:lnSpc>
            </a:pPr>
            <a:r>
              <a:rPr lang="en-US" dirty="0" smtClean="0"/>
              <a:t>Hold </a:t>
            </a:r>
            <a:r>
              <a:rPr lang="en-US" dirty="0"/>
              <a:t>formal </a:t>
            </a:r>
            <a:r>
              <a:rPr lang="en-US" dirty="0" smtClean="0"/>
              <a:t>meetings,</a:t>
            </a:r>
          </a:p>
          <a:p>
            <a:pPr lvl="1">
              <a:lnSpc>
                <a:spcPts val="2900"/>
              </a:lnSpc>
            </a:pPr>
            <a:r>
              <a:rPr lang="en-US" dirty="0" smtClean="0"/>
              <a:t>Develop budgets,</a:t>
            </a:r>
          </a:p>
          <a:p>
            <a:pPr lvl="1">
              <a:lnSpc>
                <a:spcPts val="2900"/>
              </a:lnSpc>
            </a:pPr>
            <a:r>
              <a:rPr lang="en-US" dirty="0" smtClean="0"/>
              <a:t>Plan fundraisers; and,</a:t>
            </a:r>
          </a:p>
          <a:p>
            <a:pPr lvl="1">
              <a:lnSpc>
                <a:spcPts val="2900"/>
              </a:lnSpc>
            </a:pPr>
            <a:r>
              <a:rPr lang="en-US" dirty="0"/>
              <a:t>D</a:t>
            </a:r>
            <a:r>
              <a:rPr lang="en-US" dirty="0" smtClean="0"/>
              <a:t>ecide </a:t>
            </a:r>
            <a:r>
              <a:rPr lang="en-US" dirty="0"/>
              <a:t>how the funds will be </a:t>
            </a:r>
            <a:r>
              <a:rPr lang="en-US" dirty="0" smtClean="0"/>
              <a:t>spent.</a:t>
            </a:r>
          </a:p>
          <a:p>
            <a:pPr>
              <a:lnSpc>
                <a:spcPts val="2900"/>
              </a:lnSpc>
            </a:pPr>
            <a:r>
              <a:rPr lang="en-US" dirty="0" smtClean="0"/>
              <a:t>The </a:t>
            </a:r>
            <a:r>
              <a:rPr lang="en-US" dirty="0"/>
              <a:t>students make the decisions; the club advisor assists and advises. </a:t>
            </a:r>
            <a:endParaRPr lang="en-US" dirty="0" smtClean="0"/>
          </a:p>
        </p:txBody>
      </p:sp>
      <p:sp>
        <p:nvSpPr>
          <p:cNvPr id="3" name="Title 2"/>
          <p:cNvSpPr>
            <a:spLocks noGrp="1"/>
          </p:cNvSpPr>
          <p:nvPr>
            <p:ph type="title"/>
          </p:nvPr>
        </p:nvSpPr>
        <p:spPr/>
        <p:txBody>
          <a:bodyPr/>
          <a:lstStyle/>
          <a:p>
            <a:r>
              <a:rPr lang="en-US" dirty="0"/>
              <a:t>Club </a:t>
            </a:r>
            <a:r>
              <a:rPr lang="en-US" dirty="0" smtClean="0"/>
              <a:t>Advisors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9</a:t>
            </a:fld>
            <a:endParaRPr lang="en-US" dirty="0"/>
          </a:p>
        </p:txBody>
      </p:sp>
    </p:spTree>
    <p:extLst>
      <p:ext uri="{BB962C8B-B14F-4D97-AF65-F5344CB8AC3E}">
        <p14:creationId xmlns:p14="http://schemas.microsoft.com/office/powerpoint/2010/main" val="21095464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nSpc>
                <a:spcPts val="2800"/>
              </a:lnSpc>
              <a:spcBef>
                <a:spcPts val="2400"/>
              </a:spcBef>
            </a:pPr>
            <a:r>
              <a:rPr lang="en-US" smtClean="0"/>
              <a:t>Individual clubs may be formed within the primary ASB organization, each with its own focus and organizational requirements.  </a:t>
            </a:r>
          </a:p>
          <a:p>
            <a:pPr>
              <a:lnSpc>
                <a:spcPts val="2800"/>
              </a:lnSpc>
              <a:spcBef>
                <a:spcPts val="2400"/>
              </a:spcBef>
            </a:pPr>
            <a:r>
              <a:rPr lang="en-US" smtClean="0"/>
              <a:t>To become a recognized part of ASB, a club, like a student organization, must be composed entirely of currently enrolled students.</a:t>
            </a:r>
          </a:p>
          <a:p>
            <a:pPr>
              <a:lnSpc>
                <a:spcPts val="2800"/>
              </a:lnSpc>
              <a:spcBef>
                <a:spcPts val="2400"/>
              </a:spcBef>
            </a:pPr>
            <a:r>
              <a:rPr lang="en-US" smtClean="0"/>
              <a:t>The clubs within the ASB must be approved by the student council, ASB Advisor, site principal or designee, and the Business Department.</a:t>
            </a:r>
          </a:p>
          <a:p>
            <a:pPr marL="0" indent="0">
              <a:buNone/>
            </a:pPr>
            <a:r>
              <a:rPr lang="en-US" smtClean="0"/>
              <a:t> </a:t>
            </a:r>
            <a:endParaRPr lang="en-US" dirty="0"/>
          </a:p>
        </p:txBody>
      </p:sp>
      <p:sp>
        <p:nvSpPr>
          <p:cNvPr id="3" name="Title 2"/>
          <p:cNvSpPr>
            <a:spLocks noGrp="1"/>
          </p:cNvSpPr>
          <p:nvPr>
            <p:ph type="title"/>
          </p:nvPr>
        </p:nvSpPr>
        <p:spPr/>
        <p:txBody>
          <a:bodyPr/>
          <a:lstStyle/>
          <a:p>
            <a:r>
              <a:rPr lang="en-US" smtClean="0"/>
              <a:t>Forming an ASB Club</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10</a:t>
            </a:fld>
            <a:endParaRPr lang="en-US" dirty="0"/>
          </a:p>
        </p:txBody>
      </p:sp>
    </p:spTree>
    <p:extLst>
      <p:ext uri="{BB962C8B-B14F-4D97-AF65-F5344CB8AC3E}">
        <p14:creationId xmlns:p14="http://schemas.microsoft.com/office/powerpoint/2010/main" val="330776431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group of students may apply for permission to form a club by submitting an:</a:t>
            </a:r>
          </a:p>
          <a:p>
            <a:pPr lvl="1"/>
            <a:r>
              <a:rPr lang="en-US" dirty="0" smtClean="0"/>
              <a:t>Application for Student Club,</a:t>
            </a:r>
          </a:p>
          <a:p>
            <a:pPr lvl="1"/>
            <a:r>
              <a:rPr lang="en-US" dirty="0" smtClean="0"/>
              <a:t>ASB Budget Form; and,</a:t>
            </a:r>
          </a:p>
          <a:p>
            <a:pPr lvl="1"/>
            <a:r>
              <a:rPr lang="en-US" dirty="0" smtClean="0"/>
              <a:t>A proposed constitution.</a:t>
            </a:r>
          </a:p>
          <a:p>
            <a:pPr>
              <a:spcBef>
                <a:spcPts val="2400"/>
              </a:spcBef>
            </a:pPr>
            <a:r>
              <a:rPr lang="en-US" dirty="0" smtClean="0"/>
              <a:t>ASB Clubs must:</a:t>
            </a:r>
          </a:p>
          <a:p>
            <a:pPr lvl="1"/>
            <a:r>
              <a:rPr lang="en-US" dirty="0" smtClean="0"/>
              <a:t>Have a purpose,</a:t>
            </a:r>
          </a:p>
          <a:p>
            <a:pPr lvl="1"/>
            <a:r>
              <a:rPr lang="en-US" dirty="0" smtClean="0"/>
              <a:t>Hold regular meetings; and, </a:t>
            </a:r>
          </a:p>
          <a:p>
            <a:pPr lvl="1"/>
            <a:r>
              <a:rPr lang="en-US" dirty="0" smtClean="0"/>
              <a:t>Keep minutes of club decisions.</a:t>
            </a:r>
          </a:p>
          <a:p>
            <a:endParaRPr lang="en-US" dirty="0"/>
          </a:p>
        </p:txBody>
      </p:sp>
      <p:sp>
        <p:nvSpPr>
          <p:cNvPr id="3" name="Title 2"/>
          <p:cNvSpPr>
            <a:spLocks noGrp="1"/>
          </p:cNvSpPr>
          <p:nvPr>
            <p:ph type="title"/>
          </p:nvPr>
        </p:nvSpPr>
        <p:spPr/>
        <p:txBody>
          <a:bodyPr/>
          <a:lstStyle/>
          <a:p>
            <a:r>
              <a:rPr lang="en-US" dirty="0"/>
              <a:t>Application for Student Club</a:t>
            </a:r>
          </a:p>
        </p:txBody>
      </p:sp>
      <p:sp>
        <p:nvSpPr>
          <p:cNvPr id="4" name="Slide Number Placeholder 3"/>
          <p:cNvSpPr>
            <a:spLocks noGrp="1"/>
          </p:cNvSpPr>
          <p:nvPr>
            <p:ph type="sldNum" sz="quarter" idx="4"/>
          </p:nvPr>
        </p:nvSpPr>
        <p:spPr/>
        <p:txBody>
          <a:bodyPr/>
          <a:lstStyle/>
          <a:p>
            <a:fld id="{81582BD6-FC20-4557-852B-8433F8572D30}" type="slidenum">
              <a:rPr lang="en-US" smtClean="0"/>
              <a:pPr/>
              <a:t>11</a:t>
            </a:fld>
            <a:endParaRPr lang="en-US" dirty="0"/>
          </a:p>
        </p:txBody>
      </p:sp>
    </p:spTree>
    <p:extLst>
      <p:ext uri="{BB962C8B-B14F-4D97-AF65-F5344CB8AC3E}">
        <p14:creationId xmlns:p14="http://schemas.microsoft.com/office/powerpoint/2010/main" val="54185334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Fundraising &amp; donations</a:t>
            </a:r>
            <a:endParaRPr lang="en-US" dirty="0"/>
          </a:p>
        </p:txBody>
      </p:sp>
      <p:sp>
        <p:nvSpPr>
          <p:cNvPr id="3" name="Slide Number Placeholder 2"/>
          <p:cNvSpPr>
            <a:spLocks noGrp="1"/>
          </p:cNvSpPr>
          <p:nvPr>
            <p:ph type="sldNum" sz="quarter" idx="10"/>
          </p:nvPr>
        </p:nvSpPr>
        <p:spPr/>
        <p:txBody>
          <a:bodyPr/>
          <a:lstStyle/>
          <a:p>
            <a:fld id="{81582BD6-FC20-4557-852B-8433F8572D30}" type="slidenum">
              <a:rPr lang="en-US" smtClean="0"/>
              <a:pPr/>
              <a:t>12</a:t>
            </a:fld>
            <a:endParaRPr lang="en-US" dirty="0"/>
          </a:p>
        </p:txBody>
      </p:sp>
    </p:spTree>
    <p:extLst>
      <p:ext uri="{BB962C8B-B14F-4D97-AF65-F5344CB8AC3E}">
        <p14:creationId xmlns:p14="http://schemas.microsoft.com/office/powerpoint/2010/main" val="277912804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22904"/>
            <a:ext cx="7696200" cy="1172496"/>
          </a:xfrm>
          <a:solidFill>
            <a:srgbClr val="FFFFFF"/>
          </a:solidFill>
        </p:spPr>
        <p:txBody>
          <a:bodyPr anchor="t"/>
          <a:lstStyle/>
          <a:p>
            <a:r>
              <a:rPr lang="en-US" sz="800" dirty="0" smtClean="0"/>
              <a:t/>
            </a:r>
            <a:br>
              <a:rPr lang="en-US" sz="800" dirty="0" smtClean="0"/>
            </a:br>
            <a:r>
              <a:rPr lang="en-US" dirty="0" smtClean="0"/>
              <a:t>Club Fundraisers</a:t>
            </a:r>
            <a:endParaRPr lang="en-US" dirty="0"/>
          </a:p>
        </p:txBody>
      </p:sp>
      <p:graphicFrame>
        <p:nvGraphicFramePr>
          <p:cNvPr id="6" name="Diagram 5"/>
          <p:cNvGraphicFramePr/>
          <p:nvPr>
            <p:extLst>
              <p:ext uri="{D42A27DB-BD31-4B8C-83A1-F6EECF244321}">
                <p14:modId xmlns:p14="http://schemas.microsoft.com/office/powerpoint/2010/main" val="766478717"/>
              </p:ext>
            </p:extLst>
          </p:nvPr>
        </p:nvGraphicFramePr>
        <p:xfrm>
          <a:off x="685800" y="1290638"/>
          <a:ext cx="8305800" cy="5414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4"/>
          </p:nvPr>
        </p:nvSpPr>
        <p:spPr/>
        <p:txBody>
          <a:bodyPr/>
          <a:lstStyle/>
          <a:p>
            <a:fld id="{81582BD6-FC20-4557-852B-8433F8572D30}" type="slidenum">
              <a:rPr lang="en-US" smtClean="0"/>
              <a:pPr/>
              <a:t>13</a:t>
            </a:fld>
            <a:endParaRPr lang="en-US" dirty="0"/>
          </a:p>
        </p:txBody>
      </p:sp>
    </p:spTree>
    <p:extLst>
      <p:ext uri="{BB962C8B-B14F-4D97-AF65-F5344CB8AC3E}">
        <p14:creationId xmlns:p14="http://schemas.microsoft.com/office/powerpoint/2010/main" val="218682719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22904"/>
            <a:ext cx="7696200" cy="1324896"/>
          </a:xfrm>
          <a:solidFill>
            <a:srgbClr val="FFFFFF"/>
          </a:solidFill>
        </p:spPr>
        <p:txBody>
          <a:bodyPr anchor="t"/>
          <a:lstStyle/>
          <a:p>
            <a:r>
              <a:rPr lang="en-US" sz="800" dirty="0" smtClean="0"/>
              <a:t/>
            </a:r>
            <a:br>
              <a:rPr lang="en-US" sz="800" dirty="0" smtClean="0"/>
            </a:br>
            <a:r>
              <a:rPr lang="en-US" dirty="0" smtClean="0"/>
              <a:t>Fundraiser Approval Process</a:t>
            </a:r>
            <a:endParaRPr lang="en-US" dirty="0"/>
          </a:p>
        </p:txBody>
      </p:sp>
      <p:graphicFrame>
        <p:nvGraphicFramePr>
          <p:cNvPr id="6" name="Diagram 5"/>
          <p:cNvGraphicFramePr/>
          <p:nvPr>
            <p:extLst>
              <p:ext uri="{D42A27DB-BD31-4B8C-83A1-F6EECF244321}">
                <p14:modId xmlns:p14="http://schemas.microsoft.com/office/powerpoint/2010/main" val="3456101870"/>
              </p:ext>
            </p:extLst>
          </p:nvPr>
        </p:nvGraphicFramePr>
        <p:xfrm>
          <a:off x="685800" y="1290638"/>
          <a:ext cx="8305800" cy="5414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4"/>
          </p:nvPr>
        </p:nvSpPr>
        <p:spPr/>
        <p:txBody>
          <a:bodyPr/>
          <a:lstStyle/>
          <a:p>
            <a:fld id="{81582BD6-FC20-4557-852B-8433F8572D30}" type="slidenum">
              <a:rPr lang="en-US" smtClean="0"/>
              <a:pPr/>
              <a:t>14</a:t>
            </a:fld>
            <a:endParaRPr lang="en-US" dirty="0"/>
          </a:p>
        </p:txBody>
      </p:sp>
    </p:spTree>
    <p:extLst>
      <p:ext uri="{BB962C8B-B14F-4D97-AF65-F5344CB8AC3E}">
        <p14:creationId xmlns:p14="http://schemas.microsoft.com/office/powerpoint/2010/main" val="90085737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Please allow at least </a:t>
            </a:r>
            <a:r>
              <a:rPr lang="en-US" dirty="0" smtClean="0"/>
              <a:t>two (2) </a:t>
            </a:r>
            <a:r>
              <a:rPr lang="en-US" dirty="0"/>
              <a:t>weeks for the approval process to take </a:t>
            </a:r>
            <a:r>
              <a:rPr lang="en-US" dirty="0" smtClean="0"/>
              <a:t>place.</a:t>
            </a:r>
          </a:p>
          <a:p>
            <a:r>
              <a:rPr lang="en-US" dirty="0" smtClean="0"/>
              <a:t>Some fundraisers require additional approval times.</a:t>
            </a:r>
          </a:p>
          <a:p>
            <a:pPr lvl="1"/>
            <a:r>
              <a:rPr lang="en-US" dirty="0" smtClean="0"/>
              <a:t>Large </a:t>
            </a:r>
            <a:r>
              <a:rPr lang="en-US" dirty="0"/>
              <a:t>fundraising events requiring extensive </a:t>
            </a:r>
            <a:r>
              <a:rPr lang="en-US" dirty="0" smtClean="0"/>
              <a:t>coordination,</a:t>
            </a:r>
          </a:p>
          <a:p>
            <a:pPr lvl="1"/>
            <a:r>
              <a:rPr lang="en-US" dirty="0" smtClean="0"/>
              <a:t>Fundraising </a:t>
            </a:r>
            <a:r>
              <a:rPr lang="en-US" dirty="0"/>
              <a:t>involving food </a:t>
            </a:r>
            <a:r>
              <a:rPr lang="en-US" dirty="0" smtClean="0"/>
              <a:t>– must be approved by Nutrition Services,</a:t>
            </a:r>
          </a:p>
          <a:p>
            <a:pPr lvl="1"/>
            <a:r>
              <a:rPr lang="en-US" dirty="0" smtClean="0"/>
              <a:t>Events </a:t>
            </a:r>
            <a:r>
              <a:rPr lang="en-US" dirty="0"/>
              <a:t>that require additional </a:t>
            </a:r>
            <a:r>
              <a:rPr lang="en-US" dirty="0" smtClean="0"/>
              <a:t>insurance – must be coordinated with Risk Management, and</a:t>
            </a:r>
          </a:p>
          <a:p>
            <a:pPr lvl="1"/>
            <a:r>
              <a:rPr lang="en-US" dirty="0" smtClean="0"/>
              <a:t>Fundraising requiring a contract with an outside entity – must be approved by the Purchasing Department.</a:t>
            </a:r>
            <a:endParaRPr lang="en-US" dirty="0"/>
          </a:p>
          <a:p>
            <a:r>
              <a:rPr lang="en-US" b="1" dirty="0" smtClean="0"/>
              <a:t>Plan ahead!</a:t>
            </a:r>
            <a:endParaRPr lang="en-US" b="1" dirty="0"/>
          </a:p>
        </p:txBody>
      </p:sp>
      <p:sp>
        <p:nvSpPr>
          <p:cNvPr id="3" name="Title 2"/>
          <p:cNvSpPr>
            <a:spLocks noGrp="1"/>
          </p:cNvSpPr>
          <p:nvPr>
            <p:ph type="title"/>
          </p:nvPr>
        </p:nvSpPr>
        <p:spPr/>
        <p:txBody>
          <a:bodyPr/>
          <a:lstStyle/>
          <a:p>
            <a:r>
              <a:rPr lang="en-US" dirty="0"/>
              <a:t>Fundraiser Approval </a:t>
            </a:r>
            <a:r>
              <a:rPr lang="en-US" dirty="0" smtClean="0"/>
              <a:t>Timelines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15</a:t>
            </a:fld>
            <a:endParaRPr lang="en-US" dirty="0"/>
          </a:p>
        </p:txBody>
      </p:sp>
    </p:spTree>
    <p:extLst>
      <p:ext uri="{BB962C8B-B14F-4D97-AF65-F5344CB8AC3E}">
        <p14:creationId xmlns:p14="http://schemas.microsoft.com/office/powerpoint/2010/main" val="341717659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685800" y="1371599"/>
            <a:ext cx="3810000" cy="5257801"/>
          </a:xfrm>
        </p:spPr>
        <p:txBody>
          <a:bodyPr>
            <a:noAutofit/>
          </a:bodyPr>
          <a:lstStyle/>
          <a:p>
            <a:r>
              <a:rPr lang="en-US" sz="1700" dirty="0"/>
              <a:t>Advertising</a:t>
            </a:r>
            <a:endParaRPr lang="en-US" sz="1700" dirty="0" smtClean="0"/>
          </a:p>
          <a:p>
            <a:r>
              <a:rPr lang="en-US" sz="1700" dirty="0" smtClean="0"/>
              <a:t>Apparel/Spirit </a:t>
            </a:r>
            <a:r>
              <a:rPr lang="en-US" sz="1700" dirty="0"/>
              <a:t>Items </a:t>
            </a:r>
            <a:r>
              <a:rPr lang="en-US" sz="1700" dirty="0" smtClean="0"/>
              <a:t>Sales</a:t>
            </a:r>
          </a:p>
          <a:p>
            <a:r>
              <a:rPr lang="en-US" sz="1700" dirty="0"/>
              <a:t>Athletic &amp; PE Clothing Sales </a:t>
            </a:r>
          </a:p>
          <a:p>
            <a:pPr lvl="0"/>
            <a:r>
              <a:rPr lang="en-US" sz="1700" dirty="0" smtClean="0"/>
              <a:t>Athletic Events/Tournaments</a:t>
            </a:r>
          </a:p>
          <a:p>
            <a:pPr lvl="0"/>
            <a:r>
              <a:rPr lang="en-US" sz="1700" dirty="0"/>
              <a:t>Banquets </a:t>
            </a:r>
          </a:p>
          <a:p>
            <a:pPr lvl="0"/>
            <a:r>
              <a:rPr lang="en-US" sz="1700" dirty="0"/>
              <a:t>Battle of the Bands</a:t>
            </a:r>
          </a:p>
          <a:p>
            <a:pPr lvl="0"/>
            <a:r>
              <a:rPr lang="en-US" sz="1700" dirty="0"/>
              <a:t>Book Fairs</a:t>
            </a:r>
          </a:p>
          <a:p>
            <a:pPr lvl="0"/>
            <a:r>
              <a:rPr lang="en-US" sz="1700" dirty="0"/>
              <a:t>Buddy Auctions</a:t>
            </a:r>
          </a:p>
          <a:p>
            <a:r>
              <a:rPr lang="en-US" sz="1700" dirty="0" smtClean="0"/>
              <a:t>Car </a:t>
            </a:r>
            <a:r>
              <a:rPr lang="en-US" sz="1700" dirty="0" smtClean="0"/>
              <a:t>Washes (not at this time)</a:t>
            </a:r>
            <a:endParaRPr lang="en-US" sz="1700" dirty="0"/>
          </a:p>
          <a:p>
            <a:r>
              <a:rPr lang="en-US" sz="1700" dirty="0"/>
              <a:t>Carnivals </a:t>
            </a:r>
            <a:r>
              <a:rPr lang="en-US" sz="1400" i="1" dirty="0"/>
              <a:t>(within legal regulations)</a:t>
            </a:r>
            <a:endParaRPr lang="en-US" sz="1400" dirty="0"/>
          </a:p>
          <a:p>
            <a:r>
              <a:rPr lang="en-US" sz="1700" dirty="0"/>
              <a:t>Catalogue Sales </a:t>
            </a:r>
          </a:p>
          <a:p>
            <a:r>
              <a:rPr lang="en-US" sz="1700" dirty="0"/>
              <a:t>Concession Sales</a:t>
            </a:r>
          </a:p>
          <a:p>
            <a:r>
              <a:rPr lang="en-US" sz="1700" dirty="0"/>
              <a:t>Cultural Events/International Fairs</a:t>
            </a:r>
          </a:p>
          <a:p>
            <a:r>
              <a:rPr lang="en-US" sz="1700" dirty="0"/>
              <a:t>Dances</a:t>
            </a:r>
          </a:p>
          <a:p>
            <a:r>
              <a:rPr lang="en-US" sz="1700" dirty="0"/>
              <a:t>Donation/Support Letter </a:t>
            </a:r>
            <a:r>
              <a:rPr lang="en-US" sz="1700" dirty="0" smtClean="0"/>
              <a:t>Writing</a:t>
            </a:r>
          </a:p>
          <a:p>
            <a:pPr lvl="0"/>
            <a:r>
              <a:rPr lang="en-US" sz="1700" dirty="0"/>
              <a:t>Donations/Profit </a:t>
            </a:r>
            <a:r>
              <a:rPr lang="en-US" sz="1700" dirty="0" smtClean="0"/>
              <a:t>Shares</a:t>
            </a:r>
            <a:endParaRPr lang="en-US" sz="1700" dirty="0"/>
          </a:p>
          <a:p>
            <a:pPr lvl="0"/>
            <a:endParaRPr lang="en-US" sz="1700" dirty="0" smtClean="0"/>
          </a:p>
          <a:p>
            <a:pPr lvl="0"/>
            <a:endParaRPr lang="en-US" sz="1700" dirty="0"/>
          </a:p>
          <a:p>
            <a:endParaRPr lang="en-US" sz="1700" dirty="0"/>
          </a:p>
        </p:txBody>
      </p:sp>
      <p:sp>
        <p:nvSpPr>
          <p:cNvPr id="3" name="Title 2"/>
          <p:cNvSpPr>
            <a:spLocks noGrp="1"/>
          </p:cNvSpPr>
          <p:nvPr>
            <p:ph type="title"/>
          </p:nvPr>
        </p:nvSpPr>
        <p:spPr>
          <a:xfrm>
            <a:off x="1066800" y="249585"/>
            <a:ext cx="7696200" cy="639763"/>
          </a:xfrm>
        </p:spPr>
        <p:txBody>
          <a:bodyPr/>
          <a:lstStyle/>
          <a:p>
            <a:r>
              <a:rPr lang="en-US" dirty="0"/>
              <a:t>Allowable </a:t>
            </a:r>
            <a:r>
              <a:rPr lang="en-US" dirty="0" smtClean="0"/>
              <a:t>Fundraisers</a:t>
            </a:r>
            <a:endParaRPr lang="en-US" dirty="0"/>
          </a:p>
        </p:txBody>
      </p:sp>
      <p:sp>
        <p:nvSpPr>
          <p:cNvPr id="6" name="Content Placeholder 5"/>
          <p:cNvSpPr>
            <a:spLocks noGrp="1"/>
          </p:cNvSpPr>
          <p:nvPr>
            <p:ph sz="half" idx="2"/>
          </p:nvPr>
        </p:nvSpPr>
        <p:spPr>
          <a:xfrm>
            <a:off x="4572000" y="1371600"/>
            <a:ext cx="4343400" cy="5181600"/>
          </a:xfrm>
          <a:ln>
            <a:noFill/>
          </a:ln>
        </p:spPr>
        <p:txBody>
          <a:bodyPr vert="horz" lIns="91440" tIns="45720" rIns="91440" bIns="45720" rtlCol="0">
            <a:noAutofit/>
          </a:bodyPr>
          <a:lstStyle/>
          <a:p>
            <a:r>
              <a:rPr lang="en-US" sz="1700" dirty="0"/>
              <a:t>Entertainment Events</a:t>
            </a:r>
          </a:p>
          <a:p>
            <a:r>
              <a:rPr lang="en-US" sz="1700" dirty="0" smtClean="0"/>
              <a:t>Field </a:t>
            </a:r>
            <a:r>
              <a:rPr lang="en-US" sz="1700" dirty="0"/>
              <a:t>Trips</a:t>
            </a:r>
          </a:p>
          <a:p>
            <a:r>
              <a:rPr lang="en-US" sz="1700" dirty="0"/>
              <a:t>Food/Drink Sales </a:t>
            </a:r>
            <a:r>
              <a:rPr lang="en-US" sz="1400" dirty="0" smtClean="0"/>
              <a:t>(within </a:t>
            </a:r>
            <a:r>
              <a:rPr lang="en-US" sz="1400" dirty="0"/>
              <a:t>legal regulations)</a:t>
            </a:r>
            <a:endParaRPr lang="en-US" sz="1700" dirty="0"/>
          </a:p>
          <a:p>
            <a:r>
              <a:rPr lang="en-US" sz="1700" dirty="0"/>
              <a:t>Game &amp; Activity Events </a:t>
            </a:r>
          </a:p>
          <a:p>
            <a:r>
              <a:rPr lang="en-US" sz="1700" dirty="0"/>
              <a:t>Holiday/Dance Grams </a:t>
            </a:r>
          </a:p>
          <a:p>
            <a:r>
              <a:rPr lang="en-US" sz="1700" dirty="0"/>
              <a:t>Marquee Messages</a:t>
            </a:r>
          </a:p>
          <a:p>
            <a:r>
              <a:rPr lang="en-US" sz="1700" dirty="0"/>
              <a:t>Parking Donations at Games &amp; Events</a:t>
            </a:r>
          </a:p>
          <a:p>
            <a:r>
              <a:rPr lang="en-US" sz="1700" dirty="0" smtClean="0"/>
              <a:t>Parking Permits</a:t>
            </a:r>
          </a:p>
          <a:p>
            <a:pPr lvl="0"/>
            <a:r>
              <a:rPr lang="en-US" sz="1700" dirty="0"/>
              <a:t>Picture Sales </a:t>
            </a:r>
          </a:p>
          <a:p>
            <a:r>
              <a:rPr lang="en-US" sz="1700" dirty="0" smtClean="0"/>
              <a:t>Preferred </a:t>
            </a:r>
            <a:r>
              <a:rPr lang="en-US" sz="1700" dirty="0"/>
              <a:t>Parking at Games &amp; Events</a:t>
            </a:r>
          </a:p>
          <a:p>
            <a:r>
              <a:rPr lang="en-US" sz="1700" dirty="0"/>
              <a:t>Recycling</a:t>
            </a:r>
          </a:p>
          <a:p>
            <a:r>
              <a:rPr lang="en-US" sz="1700" dirty="0"/>
              <a:t>Sale of Other Miscellaneous Items</a:t>
            </a:r>
          </a:p>
          <a:p>
            <a:r>
              <a:rPr lang="en-US" sz="1700" dirty="0"/>
              <a:t>Sports Clinics</a:t>
            </a:r>
          </a:p>
          <a:p>
            <a:r>
              <a:rPr lang="en-US" sz="1700" dirty="0"/>
              <a:t>Ticket Sales</a:t>
            </a:r>
          </a:p>
          <a:p>
            <a:r>
              <a:rPr lang="en-US" sz="1700" dirty="0"/>
              <a:t>Yard/Rummage Sales </a:t>
            </a:r>
            <a:endParaRPr lang="en-US" sz="1700" dirty="0" smtClean="0"/>
          </a:p>
          <a:p>
            <a:pPr lvl="0"/>
            <a:r>
              <a:rPr lang="en-US" sz="1700" dirty="0"/>
              <a:t>Yearbook Sales </a:t>
            </a:r>
          </a:p>
          <a:p>
            <a:endParaRPr lang="en-US" sz="1700" dirty="0"/>
          </a:p>
          <a:p>
            <a:endParaRPr lang="en-US" sz="1700" dirty="0"/>
          </a:p>
          <a:p>
            <a:endParaRPr lang="en-US" sz="1700" dirty="0"/>
          </a:p>
          <a:p>
            <a:endParaRPr lang="en-US" sz="1700" dirty="0"/>
          </a:p>
          <a:p>
            <a:endParaRPr lang="en-US" sz="1700" dirty="0"/>
          </a:p>
        </p:txBody>
      </p:sp>
      <p:sp>
        <p:nvSpPr>
          <p:cNvPr id="8" name="Slide Number Placeholder 7"/>
          <p:cNvSpPr>
            <a:spLocks noGrp="1"/>
          </p:cNvSpPr>
          <p:nvPr>
            <p:ph type="sldNum" sz="quarter" idx="14"/>
          </p:nvPr>
        </p:nvSpPr>
        <p:spPr/>
        <p:txBody>
          <a:bodyPr/>
          <a:lstStyle/>
          <a:p>
            <a:fld id="{81582BD6-FC20-4557-852B-8433F8572D30}" type="slidenum">
              <a:rPr lang="en-US" smtClean="0"/>
              <a:pPr/>
              <a:t>16</a:t>
            </a:fld>
            <a:endParaRPr lang="en-US" dirty="0"/>
          </a:p>
        </p:txBody>
      </p:sp>
    </p:spTree>
    <p:extLst>
      <p:ext uri="{BB962C8B-B14F-4D97-AF65-F5344CB8AC3E}">
        <p14:creationId xmlns:p14="http://schemas.microsoft.com/office/powerpoint/2010/main" val="11457750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lvl="0">
              <a:spcBef>
                <a:spcPts val="600"/>
              </a:spcBef>
            </a:pPr>
            <a:r>
              <a:rPr lang="en-US" dirty="0"/>
              <a:t>Anything involving darts &amp; arrows</a:t>
            </a:r>
          </a:p>
          <a:p>
            <a:pPr lvl="0">
              <a:spcBef>
                <a:spcPts val="600"/>
              </a:spcBef>
            </a:pPr>
            <a:r>
              <a:rPr lang="en-US" dirty="0"/>
              <a:t>Destruction of objects </a:t>
            </a:r>
          </a:p>
          <a:p>
            <a:pPr lvl="0">
              <a:spcBef>
                <a:spcPts val="600"/>
              </a:spcBef>
            </a:pPr>
            <a:r>
              <a:rPr lang="en-US" dirty="0"/>
              <a:t>Inflatable jumpers or </a:t>
            </a:r>
            <a:r>
              <a:rPr lang="en-US" dirty="0" smtClean="0"/>
              <a:t>trampolines</a:t>
            </a:r>
            <a:endParaRPr lang="en-US" dirty="0"/>
          </a:p>
          <a:p>
            <a:pPr lvl="0">
              <a:spcBef>
                <a:spcPts val="600"/>
              </a:spcBef>
            </a:pPr>
            <a:r>
              <a:rPr lang="en-US" dirty="0"/>
              <a:t>Mechanical or animal rides</a:t>
            </a:r>
          </a:p>
          <a:p>
            <a:pPr>
              <a:spcBef>
                <a:spcPts val="600"/>
              </a:spcBef>
            </a:pPr>
            <a:r>
              <a:rPr lang="en-US" dirty="0"/>
              <a:t>Objects thrown at </a:t>
            </a:r>
            <a:r>
              <a:rPr lang="en-US" dirty="0" smtClean="0"/>
              <a:t>people</a:t>
            </a:r>
          </a:p>
          <a:p>
            <a:pPr lvl="0">
              <a:spcBef>
                <a:spcPts val="600"/>
              </a:spcBef>
            </a:pPr>
            <a:r>
              <a:rPr lang="en-US" dirty="0"/>
              <a:t>Raffles or games of </a:t>
            </a:r>
            <a:r>
              <a:rPr lang="en-US" dirty="0" smtClean="0"/>
              <a:t>chance </a:t>
            </a:r>
            <a:r>
              <a:rPr lang="en-US" i="1" dirty="0" smtClean="0"/>
              <a:t>(</a:t>
            </a:r>
            <a:r>
              <a:rPr lang="en-US" i="1" dirty="0"/>
              <a:t>this is a violation of the Penal Code</a:t>
            </a:r>
            <a:r>
              <a:rPr lang="en-US" i="1" dirty="0" smtClean="0"/>
              <a:t>)</a:t>
            </a:r>
          </a:p>
          <a:p>
            <a:pPr lvl="0">
              <a:spcBef>
                <a:spcPts val="600"/>
              </a:spcBef>
            </a:pPr>
            <a:r>
              <a:rPr lang="en-US" dirty="0"/>
              <a:t>Rental of </a:t>
            </a:r>
            <a:r>
              <a:rPr lang="en-US" dirty="0" smtClean="0"/>
              <a:t>District </a:t>
            </a:r>
            <a:r>
              <a:rPr lang="en-US" dirty="0"/>
              <a:t>property </a:t>
            </a:r>
            <a:r>
              <a:rPr lang="en-US" i="1" dirty="0" smtClean="0"/>
              <a:t>(</a:t>
            </a:r>
            <a:r>
              <a:rPr lang="en-US" i="1" dirty="0"/>
              <a:t>equipment or facilities to outside groups</a:t>
            </a:r>
            <a:r>
              <a:rPr lang="en-US" i="1" dirty="0" smtClean="0"/>
              <a:t>)</a:t>
            </a:r>
          </a:p>
          <a:p>
            <a:pPr>
              <a:spcBef>
                <a:spcPts val="600"/>
              </a:spcBef>
            </a:pPr>
            <a:r>
              <a:rPr lang="en-US" dirty="0"/>
              <a:t>Water or dunk </a:t>
            </a:r>
            <a:r>
              <a:rPr lang="en-US" dirty="0" smtClean="0"/>
              <a:t>tanks</a:t>
            </a:r>
          </a:p>
          <a:p>
            <a:pPr lvl="0">
              <a:spcBef>
                <a:spcPts val="600"/>
              </a:spcBef>
            </a:pPr>
            <a:r>
              <a:rPr lang="en-US" dirty="0"/>
              <a:t>Anything not allowed by board </a:t>
            </a:r>
            <a:r>
              <a:rPr lang="en-US" dirty="0" smtClean="0"/>
              <a:t>policy</a:t>
            </a:r>
            <a:endParaRPr lang="en-US" dirty="0"/>
          </a:p>
          <a:p>
            <a:pPr lvl="0"/>
            <a:endParaRPr lang="en-US" dirty="0"/>
          </a:p>
          <a:p>
            <a:pPr lvl="0"/>
            <a:endParaRPr lang="en-US" dirty="0"/>
          </a:p>
          <a:p>
            <a:endParaRPr lang="en-US" dirty="0"/>
          </a:p>
        </p:txBody>
      </p:sp>
      <p:sp>
        <p:nvSpPr>
          <p:cNvPr id="3" name="Title 2"/>
          <p:cNvSpPr>
            <a:spLocks noGrp="1"/>
          </p:cNvSpPr>
          <p:nvPr>
            <p:ph type="title"/>
          </p:nvPr>
        </p:nvSpPr>
        <p:spPr/>
        <p:txBody>
          <a:bodyPr/>
          <a:lstStyle/>
          <a:p>
            <a:r>
              <a:rPr lang="en-US" dirty="0"/>
              <a:t>Prohibited Fundraisers </a:t>
            </a:r>
          </a:p>
        </p:txBody>
      </p:sp>
      <p:sp>
        <p:nvSpPr>
          <p:cNvPr id="2" name="Slide Number Placeholder 1"/>
          <p:cNvSpPr>
            <a:spLocks noGrp="1"/>
          </p:cNvSpPr>
          <p:nvPr>
            <p:ph type="sldNum" sz="quarter" idx="4"/>
          </p:nvPr>
        </p:nvSpPr>
        <p:spPr/>
        <p:txBody>
          <a:bodyPr/>
          <a:lstStyle/>
          <a:p>
            <a:fld id="{81582BD6-FC20-4557-852B-8433F8572D30}" type="slidenum">
              <a:rPr lang="en-US" smtClean="0"/>
              <a:pPr/>
              <a:t>17</a:t>
            </a:fld>
            <a:endParaRPr lang="en-US" dirty="0"/>
          </a:p>
        </p:txBody>
      </p:sp>
    </p:spTree>
    <p:extLst>
      <p:ext uri="{BB962C8B-B14F-4D97-AF65-F5344CB8AC3E}">
        <p14:creationId xmlns:p14="http://schemas.microsoft.com/office/powerpoint/2010/main" val="46220777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In response to the state’s mandate to help conserve water and the recent vote by the Eastern Municipal Water District’s (EMWD) Board of Directors to move into Stage 4 of the Water Shortage Contingency Plan (WSCP), effective immediately the Perris Union High School District is working to reduce its water usage by 25 percent and 50 percent by the end of the summer.  </a:t>
            </a:r>
          </a:p>
          <a:p>
            <a:r>
              <a:rPr lang="en-US" dirty="0"/>
              <a:t> </a:t>
            </a:r>
          </a:p>
          <a:p>
            <a:r>
              <a:rPr lang="en-US" dirty="0"/>
              <a:t>In light of the severe drought conditions and per the recommendation of the EMWD we will no longer permit any school organization, including ASB clubs, sports teams and booster clubs to hold school community car wash fundraisers on or off campus.</a:t>
            </a:r>
          </a:p>
          <a:p>
            <a:endParaRPr lang="en-US" dirty="0"/>
          </a:p>
        </p:txBody>
      </p:sp>
      <p:sp>
        <p:nvSpPr>
          <p:cNvPr id="3" name="Slide Number Placeholder 2"/>
          <p:cNvSpPr>
            <a:spLocks noGrp="1"/>
          </p:cNvSpPr>
          <p:nvPr>
            <p:ph type="sldNum" sz="quarter" idx="4"/>
          </p:nvPr>
        </p:nvSpPr>
        <p:spPr/>
        <p:txBody>
          <a:bodyPr/>
          <a:lstStyle/>
          <a:p>
            <a:fld id="{81582BD6-FC20-4557-852B-8433F8572D30}" type="slidenum">
              <a:rPr lang="en-US" smtClean="0"/>
              <a:pPr/>
              <a:t>18</a:t>
            </a:fld>
            <a:endParaRPr lang="en-US" dirty="0"/>
          </a:p>
        </p:txBody>
      </p:sp>
      <p:sp>
        <p:nvSpPr>
          <p:cNvPr id="4" name="Title 3"/>
          <p:cNvSpPr>
            <a:spLocks noGrp="1"/>
          </p:cNvSpPr>
          <p:nvPr>
            <p:ph type="title"/>
          </p:nvPr>
        </p:nvSpPr>
        <p:spPr/>
        <p:txBody>
          <a:bodyPr/>
          <a:lstStyle/>
          <a:p>
            <a:r>
              <a:rPr lang="en-US" dirty="0" smtClean="0"/>
              <a:t>Car Wash</a:t>
            </a:r>
            <a:endParaRPr lang="en-US" dirty="0"/>
          </a:p>
        </p:txBody>
      </p:sp>
    </p:spTree>
    <p:extLst>
      <p:ext uri="{BB962C8B-B14F-4D97-AF65-F5344CB8AC3E}">
        <p14:creationId xmlns:p14="http://schemas.microsoft.com/office/powerpoint/2010/main" val="399775787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Cannot </a:t>
            </a:r>
            <a:r>
              <a:rPr lang="en-US" dirty="0"/>
              <a:t>require the purchase as a prerequisite for </a:t>
            </a:r>
            <a:r>
              <a:rPr lang="en-US" dirty="0" smtClean="0"/>
              <a:t>participation.</a:t>
            </a:r>
          </a:p>
          <a:p>
            <a:r>
              <a:rPr lang="en-US" dirty="0" smtClean="0"/>
              <a:t>Must be </a:t>
            </a:r>
            <a:r>
              <a:rPr lang="en-US" dirty="0"/>
              <a:t>sufficient funds in </a:t>
            </a:r>
            <a:r>
              <a:rPr lang="en-US" dirty="0" smtClean="0"/>
              <a:t>the account </a:t>
            </a:r>
            <a:r>
              <a:rPr lang="en-US" dirty="0"/>
              <a:t>to purchase </a:t>
            </a:r>
            <a:r>
              <a:rPr lang="en-US" u="sng" dirty="0"/>
              <a:t>all</a:t>
            </a:r>
            <a:r>
              <a:rPr lang="en-US" dirty="0"/>
              <a:t> </a:t>
            </a:r>
            <a:r>
              <a:rPr lang="en-US" dirty="0" smtClean="0"/>
              <a:t>items in the pack, OR</a:t>
            </a:r>
          </a:p>
          <a:p>
            <a:r>
              <a:rPr lang="en-US" dirty="0" smtClean="0"/>
              <a:t>The pack must be sold </a:t>
            </a:r>
            <a:r>
              <a:rPr lang="en-US" dirty="0"/>
              <a:t>on a pre-sale basis </a:t>
            </a:r>
            <a:r>
              <a:rPr lang="en-US" dirty="0" smtClean="0"/>
              <a:t>so all </a:t>
            </a:r>
            <a:r>
              <a:rPr lang="en-US" dirty="0"/>
              <a:t>money is collected up </a:t>
            </a:r>
            <a:r>
              <a:rPr lang="en-US" dirty="0" smtClean="0"/>
              <a:t>front.</a:t>
            </a:r>
          </a:p>
          <a:p>
            <a:pPr lvl="1"/>
            <a:r>
              <a:rPr lang="en-US" dirty="0"/>
              <a:t>Quotes </a:t>
            </a:r>
            <a:r>
              <a:rPr lang="en-US" dirty="0" smtClean="0"/>
              <a:t>for all items must </a:t>
            </a:r>
            <a:r>
              <a:rPr lang="en-US" dirty="0"/>
              <a:t>be attached to the Fundraising Event Approval </a:t>
            </a:r>
            <a:r>
              <a:rPr lang="en-US" dirty="0" smtClean="0"/>
              <a:t>Form. </a:t>
            </a:r>
          </a:p>
          <a:p>
            <a:r>
              <a:rPr lang="en-US" dirty="0" smtClean="0"/>
              <a:t>All items must be delivered to the purchaser according to a predetermined schedule.</a:t>
            </a:r>
          </a:p>
          <a:p>
            <a:pPr lvl="1"/>
            <a:r>
              <a:rPr lang="en-US" dirty="0" smtClean="0"/>
              <a:t>Cannot remove any items due to lack of funds raised.</a:t>
            </a:r>
          </a:p>
        </p:txBody>
      </p:sp>
      <p:sp>
        <p:nvSpPr>
          <p:cNvPr id="3" name="Title 2"/>
          <p:cNvSpPr>
            <a:spLocks noGrp="1"/>
          </p:cNvSpPr>
          <p:nvPr>
            <p:ph type="title"/>
          </p:nvPr>
        </p:nvSpPr>
        <p:spPr/>
        <p:txBody>
          <a:bodyPr/>
          <a:lstStyle/>
          <a:p>
            <a:r>
              <a:rPr lang="en-US" dirty="0"/>
              <a:t>Spirit Packs or Support </a:t>
            </a:r>
            <a:r>
              <a:rPr lang="en-US" dirty="0" smtClean="0"/>
              <a:t>Packs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19</a:t>
            </a:fld>
            <a:endParaRPr lang="en-US" dirty="0"/>
          </a:p>
        </p:txBody>
      </p:sp>
    </p:spTree>
    <p:extLst>
      <p:ext uri="{BB962C8B-B14F-4D97-AF65-F5344CB8AC3E}">
        <p14:creationId xmlns:p14="http://schemas.microsoft.com/office/powerpoint/2010/main" val="172386169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ASB Clubs often receive gifts and donations </a:t>
            </a:r>
            <a:r>
              <a:rPr lang="en-US" dirty="0"/>
              <a:t>from the community and business </a:t>
            </a:r>
            <a:r>
              <a:rPr lang="en-US" dirty="0" smtClean="0"/>
              <a:t>entities. </a:t>
            </a:r>
          </a:p>
          <a:p>
            <a:r>
              <a:rPr lang="en-US" dirty="0" smtClean="0"/>
              <a:t>These can be made in </a:t>
            </a:r>
            <a:r>
              <a:rPr lang="en-US" dirty="0"/>
              <a:t>a variety of ways and for a variety of </a:t>
            </a:r>
            <a:r>
              <a:rPr lang="en-US" dirty="0" smtClean="0"/>
              <a:t>purposes - </a:t>
            </a:r>
            <a:r>
              <a:rPr lang="en-US" dirty="0"/>
              <a:t>cash, scholarships, equipment or </a:t>
            </a:r>
            <a:r>
              <a:rPr lang="en-US" dirty="0" smtClean="0"/>
              <a:t>supplies.</a:t>
            </a:r>
          </a:p>
          <a:p>
            <a:r>
              <a:rPr lang="en-US" dirty="0"/>
              <a:t>A Donation Acceptance Form will need to be completed by the club and submitted to the ASB </a:t>
            </a:r>
            <a:r>
              <a:rPr lang="en-US" dirty="0" smtClean="0"/>
              <a:t>Office.</a:t>
            </a:r>
            <a:endParaRPr lang="en-US" dirty="0"/>
          </a:p>
          <a:p>
            <a:r>
              <a:rPr lang="en-US" dirty="0" smtClean="0"/>
              <a:t>Letter writing campaigns seeking donations require approval – attach the proposed letter to the </a:t>
            </a:r>
            <a:r>
              <a:rPr lang="en-US" dirty="0"/>
              <a:t>Fundraising Event Approval </a:t>
            </a:r>
            <a:r>
              <a:rPr lang="en-US" dirty="0" smtClean="0"/>
              <a:t>Form.</a:t>
            </a:r>
            <a:endParaRPr lang="en-US" dirty="0"/>
          </a:p>
        </p:txBody>
      </p:sp>
      <p:sp>
        <p:nvSpPr>
          <p:cNvPr id="3" name="Title 2"/>
          <p:cNvSpPr>
            <a:spLocks noGrp="1"/>
          </p:cNvSpPr>
          <p:nvPr>
            <p:ph type="title"/>
          </p:nvPr>
        </p:nvSpPr>
        <p:spPr/>
        <p:txBody>
          <a:bodyPr/>
          <a:lstStyle/>
          <a:p>
            <a:r>
              <a:rPr lang="en-US" dirty="0"/>
              <a:t>Gifts and Donations</a:t>
            </a:r>
          </a:p>
        </p:txBody>
      </p:sp>
      <p:sp>
        <p:nvSpPr>
          <p:cNvPr id="4" name="Slide Number Placeholder 3"/>
          <p:cNvSpPr>
            <a:spLocks noGrp="1"/>
          </p:cNvSpPr>
          <p:nvPr>
            <p:ph type="sldNum" sz="quarter" idx="4"/>
          </p:nvPr>
        </p:nvSpPr>
        <p:spPr/>
        <p:txBody>
          <a:bodyPr/>
          <a:lstStyle/>
          <a:p>
            <a:fld id="{81582BD6-FC20-4557-852B-8433F8572D30}" type="slidenum">
              <a:rPr lang="en-US" smtClean="0"/>
              <a:pPr/>
              <a:t>20</a:t>
            </a:fld>
            <a:endParaRPr lang="en-US" dirty="0"/>
          </a:p>
        </p:txBody>
      </p:sp>
    </p:spTree>
    <p:extLst>
      <p:ext uri="{BB962C8B-B14F-4D97-AF65-F5344CB8AC3E}">
        <p14:creationId xmlns:p14="http://schemas.microsoft.com/office/powerpoint/2010/main" val="342759116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Donations from parents/students MUST be truly </a:t>
            </a:r>
            <a:r>
              <a:rPr lang="en-US" dirty="0"/>
              <a:t>voluntary and in no way a prerequisite to participation in the program or </a:t>
            </a:r>
            <a:r>
              <a:rPr lang="en-US" dirty="0" smtClean="0"/>
              <a:t>activity.</a:t>
            </a:r>
          </a:p>
          <a:p>
            <a:r>
              <a:rPr lang="en-US" dirty="0" smtClean="0"/>
              <a:t>NOT Allowed:</a:t>
            </a:r>
          </a:p>
          <a:p>
            <a:pPr lvl="1"/>
            <a:r>
              <a:rPr lang="en-US" dirty="0" smtClean="0"/>
              <a:t>Specified </a:t>
            </a:r>
            <a:r>
              <a:rPr lang="en-US" dirty="0"/>
              <a:t>minimum amount of a </a:t>
            </a:r>
            <a:r>
              <a:rPr lang="en-US" dirty="0" smtClean="0"/>
              <a:t>donation;</a:t>
            </a:r>
          </a:p>
          <a:p>
            <a:pPr lvl="1"/>
            <a:r>
              <a:rPr lang="en-US" dirty="0" smtClean="0"/>
              <a:t>Date </a:t>
            </a:r>
            <a:r>
              <a:rPr lang="en-US" dirty="0"/>
              <a:t>by which a donation is </a:t>
            </a:r>
            <a:r>
              <a:rPr lang="en-US" dirty="0" smtClean="0"/>
              <a:t>due; and,</a:t>
            </a:r>
          </a:p>
          <a:p>
            <a:pPr lvl="1"/>
            <a:r>
              <a:rPr lang="en-US" dirty="0" smtClean="0"/>
              <a:t>A </a:t>
            </a:r>
            <a:r>
              <a:rPr lang="en-US" dirty="0"/>
              <a:t>lesser donation amount if funds are received prior to a certain </a:t>
            </a:r>
            <a:r>
              <a:rPr lang="en-US" dirty="0" smtClean="0"/>
              <a:t>date.</a:t>
            </a:r>
          </a:p>
          <a:p>
            <a:r>
              <a:rPr lang="en-US" b="1" dirty="0" smtClean="0"/>
              <a:t>Any </a:t>
            </a:r>
            <a:r>
              <a:rPr lang="en-US" b="1" dirty="0"/>
              <a:t>statements or actions that exert explicit or implicit pressure on students or parents to make a donation are not </a:t>
            </a:r>
            <a:r>
              <a:rPr lang="en-US" b="1" dirty="0" smtClean="0"/>
              <a:t>permissible.</a:t>
            </a:r>
            <a:endParaRPr lang="en-US" b="1" dirty="0"/>
          </a:p>
        </p:txBody>
      </p:sp>
      <p:sp>
        <p:nvSpPr>
          <p:cNvPr id="3" name="Title 2"/>
          <p:cNvSpPr>
            <a:spLocks noGrp="1"/>
          </p:cNvSpPr>
          <p:nvPr>
            <p:ph type="title"/>
          </p:nvPr>
        </p:nvSpPr>
        <p:spPr/>
        <p:txBody>
          <a:bodyPr/>
          <a:lstStyle/>
          <a:p>
            <a:r>
              <a:rPr lang="en-US" dirty="0" smtClean="0"/>
              <a:t>Gifts and Donations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21</a:t>
            </a:fld>
            <a:endParaRPr lang="en-US" dirty="0"/>
          </a:p>
        </p:txBody>
      </p:sp>
    </p:spTree>
    <p:extLst>
      <p:ext uri="{BB962C8B-B14F-4D97-AF65-F5344CB8AC3E}">
        <p14:creationId xmlns:p14="http://schemas.microsoft.com/office/powerpoint/2010/main" val="361127769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Cash Receipt </a:t>
            </a:r>
            <a:r>
              <a:rPr lang="en-US" dirty="0" smtClean="0"/>
              <a:t>Management</a:t>
            </a:r>
            <a:endParaRPr lang="en-US" dirty="0"/>
          </a:p>
        </p:txBody>
      </p:sp>
      <p:sp>
        <p:nvSpPr>
          <p:cNvPr id="3" name="Slide Number Placeholder 2"/>
          <p:cNvSpPr>
            <a:spLocks noGrp="1"/>
          </p:cNvSpPr>
          <p:nvPr>
            <p:ph type="sldNum" sz="quarter" idx="10"/>
          </p:nvPr>
        </p:nvSpPr>
        <p:spPr/>
        <p:txBody>
          <a:bodyPr/>
          <a:lstStyle/>
          <a:p>
            <a:fld id="{81582BD6-FC20-4557-852B-8433F8572D30}" type="slidenum">
              <a:rPr lang="en-US" smtClean="0"/>
              <a:pPr/>
              <a:t>22</a:t>
            </a:fld>
            <a:endParaRPr lang="en-US" dirty="0"/>
          </a:p>
        </p:txBody>
      </p:sp>
    </p:spTree>
    <p:extLst>
      <p:ext uri="{BB962C8B-B14F-4D97-AF65-F5344CB8AC3E}">
        <p14:creationId xmlns:p14="http://schemas.microsoft.com/office/powerpoint/2010/main" val="282844357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a:spcBef>
                <a:spcPts val="1800"/>
              </a:spcBef>
            </a:pPr>
            <a:r>
              <a:rPr lang="en-US" sz="2300" dirty="0"/>
              <a:t>Sound cash management procedures are essential for successful ASB operations. </a:t>
            </a:r>
            <a:endParaRPr lang="en-US" sz="2300" dirty="0" smtClean="0"/>
          </a:p>
          <a:p>
            <a:pPr>
              <a:spcBef>
                <a:spcPts val="1800"/>
              </a:spcBef>
            </a:pPr>
            <a:r>
              <a:rPr lang="en-US" sz="2300" dirty="0" smtClean="0"/>
              <a:t>The </a:t>
            </a:r>
            <a:r>
              <a:rPr lang="en-US" sz="2300" dirty="0"/>
              <a:t>most common ASB problem noted in a district’s annual audit (audit findings) involve failure to follow internal control procedures for the handling of cash from the time the cash is collected to the time it is deposited into the ASB bank account. </a:t>
            </a:r>
            <a:endParaRPr lang="en-US" sz="2300" dirty="0" smtClean="0"/>
          </a:p>
          <a:p>
            <a:pPr>
              <a:spcBef>
                <a:spcPts val="1800"/>
              </a:spcBef>
            </a:pPr>
            <a:r>
              <a:rPr lang="en-US" sz="2300" dirty="0" smtClean="0"/>
              <a:t>Most </a:t>
            </a:r>
            <a:r>
              <a:rPr lang="en-US" sz="2300" dirty="0"/>
              <a:t>of the fraud that occurs in ASB activities is directly related to the procedures for the handling of cash and </a:t>
            </a:r>
            <a:r>
              <a:rPr lang="en-US" sz="2300" dirty="0" smtClean="0"/>
              <a:t>checks.</a:t>
            </a:r>
          </a:p>
          <a:p>
            <a:pPr>
              <a:spcBef>
                <a:spcPts val="1800"/>
              </a:spcBef>
            </a:pPr>
            <a:r>
              <a:rPr lang="en-US" sz="2300" dirty="0"/>
              <a:t>Good internal controls over cash receipts discourage theft or loss of the student body </a:t>
            </a:r>
            <a:r>
              <a:rPr lang="en-US" sz="2300" dirty="0" smtClean="0"/>
              <a:t>assets</a:t>
            </a:r>
            <a:r>
              <a:rPr lang="en-US" sz="2300" dirty="0"/>
              <a:t>.</a:t>
            </a:r>
          </a:p>
        </p:txBody>
      </p:sp>
      <p:sp>
        <p:nvSpPr>
          <p:cNvPr id="3" name="Title 2"/>
          <p:cNvSpPr>
            <a:spLocks noGrp="1"/>
          </p:cNvSpPr>
          <p:nvPr>
            <p:ph type="title"/>
          </p:nvPr>
        </p:nvSpPr>
        <p:spPr/>
        <p:txBody>
          <a:bodyPr/>
          <a:lstStyle/>
          <a:p>
            <a:r>
              <a:rPr lang="en-US" dirty="0" smtClean="0"/>
              <a:t>Cash Management</a:t>
            </a:r>
            <a:endParaRPr lang="en-US" dirty="0"/>
          </a:p>
        </p:txBody>
      </p:sp>
      <p:sp>
        <p:nvSpPr>
          <p:cNvPr id="2" name="Slide Number Placeholder 1"/>
          <p:cNvSpPr>
            <a:spLocks noGrp="1"/>
          </p:cNvSpPr>
          <p:nvPr>
            <p:ph type="sldNum" sz="quarter" idx="4"/>
          </p:nvPr>
        </p:nvSpPr>
        <p:spPr/>
        <p:txBody>
          <a:bodyPr/>
          <a:lstStyle/>
          <a:p>
            <a:fld id="{81582BD6-FC20-4557-852B-8433F8572D30}" type="slidenum">
              <a:rPr lang="en-US" smtClean="0"/>
              <a:pPr/>
              <a:t>23</a:t>
            </a:fld>
            <a:endParaRPr lang="en-US" dirty="0"/>
          </a:p>
        </p:txBody>
      </p:sp>
    </p:spTree>
    <p:extLst>
      <p:ext uri="{BB962C8B-B14F-4D97-AF65-F5344CB8AC3E}">
        <p14:creationId xmlns:p14="http://schemas.microsoft.com/office/powerpoint/2010/main" val="172351317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Whenever cash or checks will be collected, some cash control procedure must be established. </a:t>
            </a:r>
            <a:endParaRPr lang="en-US" dirty="0" smtClean="0"/>
          </a:p>
          <a:p>
            <a:r>
              <a:rPr lang="en-US" dirty="0" smtClean="0"/>
              <a:t>It </a:t>
            </a:r>
            <a:r>
              <a:rPr lang="en-US" dirty="0"/>
              <a:t>is important to be able to tie all proceeds to the specific fund-raiser from which they were generated and to ensure that all proceeds from an event are properly turned in and accounted for.  </a:t>
            </a:r>
            <a:endParaRPr lang="en-US" dirty="0" smtClean="0"/>
          </a:p>
          <a:p>
            <a:r>
              <a:rPr lang="en-US" dirty="0" smtClean="0"/>
              <a:t>The </a:t>
            </a:r>
            <a:r>
              <a:rPr lang="en-US" dirty="0"/>
              <a:t>specific control procedure will depend on the type of fundraising activity and the type of cash receipt.  </a:t>
            </a:r>
          </a:p>
          <a:p>
            <a:endParaRPr lang="en-US" dirty="0"/>
          </a:p>
        </p:txBody>
      </p:sp>
      <p:sp>
        <p:nvSpPr>
          <p:cNvPr id="3" name="Title 2"/>
          <p:cNvSpPr>
            <a:spLocks noGrp="1"/>
          </p:cNvSpPr>
          <p:nvPr>
            <p:ph type="title"/>
          </p:nvPr>
        </p:nvSpPr>
        <p:spPr/>
        <p:txBody>
          <a:bodyPr/>
          <a:lstStyle/>
          <a:p>
            <a:r>
              <a:rPr lang="en-US" dirty="0"/>
              <a:t>Cash Management</a:t>
            </a:r>
          </a:p>
        </p:txBody>
      </p:sp>
      <p:sp>
        <p:nvSpPr>
          <p:cNvPr id="4" name="Slide Number Placeholder 3"/>
          <p:cNvSpPr>
            <a:spLocks noGrp="1"/>
          </p:cNvSpPr>
          <p:nvPr>
            <p:ph type="sldNum" sz="quarter" idx="4"/>
          </p:nvPr>
        </p:nvSpPr>
        <p:spPr/>
        <p:txBody>
          <a:bodyPr/>
          <a:lstStyle/>
          <a:p>
            <a:fld id="{81582BD6-FC20-4557-852B-8433F8572D30}" type="slidenum">
              <a:rPr lang="en-US" smtClean="0"/>
              <a:pPr/>
              <a:t>24</a:t>
            </a:fld>
            <a:endParaRPr lang="en-US" dirty="0"/>
          </a:p>
        </p:txBody>
      </p:sp>
    </p:spTree>
    <p:extLst>
      <p:ext uri="{BB962C8B-B14F-4D97-AF65-F5344CB8AC3E}">
        <p14:creationId xmlns:p14="http://schemas.microsoft.com/office/powerpoint/2010/main" val="112244993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22904"/>
            <a:ext cx="7696200" cy="6629400"/>
          </a:xfrm>
          <a:solidFill>
            <a:srgbClr val="FFFFFF"/>
          </a:solidFill>
        </p:spPr>
        <p:txBody>
          <a:bodyPr anchor="t"/>
          <a:lstStyle/>
          <a:p>
            <a:r>
              <a:rPr lang="en-US" sz="800" dirty="0" smtClean="0"/>
              <a:t/>
            </a:r>
            <a:br>
              <a:rPr lang="en-US" sz="800" dirty="0" smtClean="0"/>
            </a:br>
            <a:r>
              <a:rPr lang="en-US" dirty="0" smtClean="0"/>
              <a:t>Control Procedures</a:t>
            </a:r>
            <a:endParaRPr lang="en-US" dirty="0"/>
          </a:p>
        </p:txBody>
      </p:sp>
      <p:sp>
        <p:nvSpPr>
          <p:cNvPr id="5" name="TextBox 4"/>
          <p:cNvSpPr txBox="1"/>
          <p:nvPr/>
        </p:nvSpPr>
        <p:spPr>
          <a:xfrm>
            <a:off x="635696" y="3568874"/>
            <a:ext cx="762000" cy="3200400"/>
          </a:xfrm>
          <a:prstGeom prst="rect">
            <a:avLst/>
          </a:prstGeom>
          <a:solidFill>
            <a:srgbClr val="FFFFFF"/>
          </a:solidFill>
        </p:spPr>
        <p:txBody>
          <a:bodyPr vert="horz" wrap="square" lIns="91440" tIns="45720" rIns="91440" bIns="45720" rtlCol="0" anchor="ctr">
            <a:normAutofit/>
          </a:bodyPr>
          <a:lstStyle/>
          <a:p>
            <a:pPr marL="0" marR="0" indent="0" algn="l" defTabSz="914400" rtl="0" eaLnBrk="1" fontAlgn="auto" latinLnBrk="0" hangingPunct="1">
              <a:lnSpc>
                <a:spcPct val="100000"/>
              </a:lnSpc>
              <a:spcBef>
                <a:spcPct val="0"/>
              </a:spcBef>
              <a:spcAft>
                <a:spcPts val="0"/>
              </a:spcAft>
              <a:buClrTx/>
              <a:buSzTx/>
              <a:buFontTx/>
              <a:buNone/>
              <a:tabLst/>
            </a:pPr>
            <a:endParaRPr kumimoji="0" lang="en-US" sz="2400" b="0"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54676246"/>
              </p:ext>
            </p:extLst>
          </p:nvPr>
        </p:nvGraphicFramePr>
        <p:xfrm>
          <a:off x="1004170" y="1457194"/>
          <a:ext cx="7696200" cy="4312919"/>
        </p:xfrm>
        <a:graphic>
          <a:graphicData uri="http://schemas.openxmlformats.org/drawingml/2006/table">
            <a:tbl>
              <a:tblPr firstRow="1" bandRow="1">
                <a:tableStyleId>{F5AB1C69-6EDB-4FF4-983F-18BD219EF322}</a:tableStyleId>
              </a:tblPr>
              <a:tblGrid>
                <a:gridCol w="3848100"/>
                <a:gridCol w="3848100"/>
              </a:tblGrid>
              <a:tr h="457200">
                <a:tc>
                  <a:txBody>
                    <a:bodyPr/>
                    <a:lstStyle/>
                    <a:p>
                      <a:pPr marL="0" marR="0">
                        <a:lnSpc>
                          <a:spcPct val="115000"/>
                        </a:lnSpc>
                        <a:spcBef>
                          <a:spcPts val="0"/>
                        </a:spcBef>
                        <a:spcAft>
                          <a:spcPts val="0"/>
                        </a:spcAft>
                      </a:pPr>
                      <a:r>
                        <a:rPr lang="en-US" sz="2000" b="1" dirty="0">
                          <a:solidFill>
                            <a:srgbClr val="FFFFFF"/>
                          </a:solidFill>
                          <a:effectLst/>
                          <a:latin typeface="Calibri"/>
                          <a:ea typeface="Calibri"/>
                          <a:cs typeface="Times New Roman"/>
                        </a:rPr>
                        <a:t>Control Procedure</a:t>
                      </a:r>
                      <a:endParaRPr lang="en-US" sz="2000" dirty="0">
                        <a:effectLst/>
                        <a:latin typeface="Calibri"/>
                        <a:ea typeface="Calibri"/>
                        <a:cs typeface="Times New Roman"/>
                      </a:endParaRPr>
                    </a:p>
                  </a:txBody>
                  <a:tcPr marL="68580" marR="68580" marT="0" marB="0" anchor="ctr"/>
                </a:tc>
                <a:tc>
                  <a:txBody>
                    <a:bodyPr/>
                    <a:lstStyle/>
                    <a:p>
                      <a:pPr marL="0" marR="0">
                        <a:lnSpc>
                          <a:spcPct val="115000"/>
                        </a:lnSpc>
                        <a:spcBef>
                          <a:spcPts val="0"/>
                        </a:spcBef>
                        <a:spcAft>
                          <a:spcPts val="0"/>
                        </a:spcAft>
                      </a:pPr>
                      <a:r>
                        <a:rPr lang="en-US" sz="2000" b="1" dirty="0">
                          <a:solidFill>
                            <a:srgbClr val="FFFFFF"/>
                          </a:solidFill>
                          <a:effectLst/>
                          <a:latin typeface="Calibri"/>
                          <a:ea typeface="Calibri"/>
                          <a:cs typeface="Times New Roman"/>
                        </a:rPr>
                        <a:t>Type of Activity</a:t>
                      </a:r>
                      <a:endParaRPr lang="en-US" sz="2000" dirty="0">
                        <a:effectLst/>
                        <a:latin typeface="Calibri"/>
                        <a:ea typeface="Calibri"/>
                        <a:cs typeface="Times New Roman"/>
                      </a:endParaRPr>
                    </a:p>
                  </a:txBody>
                  <a:tcPr marL="68580" marR="68580" marT="0" marB="0" anchor="ctr"/>
                </a:tc>
              </a:tr>
              <a:tr h="370840">
                <a:tc>
                  <a:txBody>
                    <a:bodyPr/>
                    <a:lstStyle/>
                    <a:p>
                      <a:pPr marL="0" marR="0">
                        <a:lnSpc>
                          <a:spcPct val="115000"/>
                        </a:lnSpc>
                        <a:spcBef>
                          <a:spcPts val="0"/>
                        </a:spcBef>
                        <a:spcAft>
                          <a:spcPts val="0"/>
                        </a:spcAft>
                      </a:pPr>
                      <a:r>
                        <a:rPr lang="en-US" sz="2000" b="1" dirty="0" err="1">
                          <a:solidFill>
                            <a:srgbClr val="000000"/>
                          </a:solidFill>
                          <a:effectLst/>
                          <a:latin typeface="Calibri"/>
                          <a:ea typeface="Calibri"/>
                          <a:cs typeface="Times New Roman"/>
                        </a:rPr>
                        <a:t>Prenumbered</a:t>
                      </a:r>
                      <a:r>
                        <a:rPr lang="en-US" sz="2000" b="1" dirty="0">
                          <a:solidFill>
                            <a:srgbClr val="000000"/>
                          </a:solidFill>
                          <a:effectLst/>
                          <a:latin typeface="Calibri"/>
                          <a:ea typeface="Calibri"/>
                          <a:cs typeface="Times New Roman"/>
                        </a:rPr>
                        <a:t> Tickets</a:t>
                      </a:r>
                      <a:endParaRPr lang="en-US" sz="2000" dirty="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solidFill>
                            <a:srgbClr val="000000"/>
                          </a:solidFill>
                          <a:effectLst/>
                          <a:latin typeface="Calibri"/>
                          <a:ea typeface="Calibri"/>
                          <a:cs typeface="Times New Roman"/>
                        </a:rPr>
                        <a:t>Dances</a:t>
                      </a:r>
                    </a:p>
                    <a:p>
                      <a:pPr marL="0" marR="0">
                        <a:lnSpc>
                          <a:spcPct val="115000"/>
                        </a:lnSpc>
                        <a:spcBef>
                          <a:spcPts val="0"/>
                        </a:spcBef>
                        <a:spcAft>
                          <a:spcPts val="0"/>
                        </a:spcAft>
                      </a:pPr>
                      <a:r>
                        <a:rPr lang="en-US" sz="2000" dirty="0">
                          <a:solidFill>
                            <a:srgbClr val="000000"/>
                          </a:solidFill>
                          <a:effectLst/>
                          <a:latin typeface="Calibri"/>
                          <a:ea typeface="Calibri"/>
                          <a:cs typeface="Times New Roman"/>
                        </a:rPr>
                        <a:t>Entertainment events</a:t>
                      </a:r>
                    </a:p>
                    <a:p>
                      <a:pPr marL="0" marR="0">
                        <a:lnSpc>
                          <a:spcPct val="115000"/>
                        </a:lnSpc>
                        <a:spcBef>
                          <a:spcPts val="0"/>
                        </a:spcBef>
                        <a:spcAft>
                          <a:spcPts val="0"/>
                        </a:spcAft>
                      </a:pPr>
                      <a:r>
                        <a:rPr lang="en-US" sz="2000" dirty="0">
                          <a:solidFill>
                            <a:srgbClr val="000000"/>
                          </a:solidFill>
                          <a:effectLst/>
                          <a:latin typeface="Calibri"/>
                          <a:ea typeface="Calibri"/>
                          <a:cs typeface="Times New Roman"/>
                        </a:rPr>
                        <a:t>Car washes (pre-sale)</a:t>
                      </a:r>
                    </a:p>
                    <a:p>
                      <a:pPr marL="0" marR="0">
                        <a:lnSpc>
                          <a:spcPct val="115000"/>
                        </a:lnSpc>
                        <a:spcBef>
                          <a:spcPts val="0"/>
                        </a:spcBef>
                        <a:spcAft>
                          <a:spcPts val="0"/>
                        </a:spcAft>
                      </a:pPr>
                      <a:r>
                        <a:rPr lang="en-US" sz="2000" dirty="0">
                          <a:solidFill>
                            <a:srgbClr val="000000"/>
                          </a:solidFill>
                          <a:effectLst/>
                          <a:latin typeface="Calibri"/>
                          <a:ea typeface="Calibri"/>
                          <a:cs typeface="Times New Roman"/>
                        </a:rPr>
                        <a:t>Athletic events</a:t>
                      </a:r>
                    </a:p>
                    <a:p>
                      <a:pPr marL="0" marR="0">
                        <a:lnSpc>
                          <a:spcPct val="115000"/>
                        </a:lnSpc>
                        <a:spcBef>
                          <a:spcPts val="0"/>
                        </a:spcBef>
                        <a:spcAft>
                          <a:spcPts val="0"/>
                        </a:spcAft>
                      </a:pPr>
                      <a:r>
                        <a:rPr lang="en-US" sz="2000" dirty="0">
                          <a:solidFill>
                            <a:srgbClr val="000000"/>
                          </a:solidFill>
                          <a:effectLst/>
                          <a:latin typeface="Calibri"/>
                          <a:ea typeface="Calibri"/>
                          <a:cs typeface="Times New Roman"/>
                        </a:rPr>
                        <a:t>Festivals</a:t>
                      </a:r>
                    </a:p>
                  </a:txBody>
                  <a:tcPr marL="68580" marR="68580" marT="0" marB="0"/>
                </a:tc>
              </a:tr>
              <a:tr h="370840">
                <a:tc>
                  <a:txBody>
                    <a:bodyPr/>
                    <a:lstStyle/>
                    <a:p>
                      <a:pPr marL="0" marR="0">
                        <a:lnSpc>
                          <a:spcPct val="115000"/>
                        </a:lnSpc>
                        <a:spcBef>
                          <a:spcPts val="0"/>
                        </a:spcBef>
                        <a:spcAft>
                          <a:spcPts val="0"/>
                        </a:spcAft>
                      </a:pPr>
                      <a:r>
                        <a:rPr lang="en-US" sz="2000" b="1" dirty="0" err="1">
                          <a:solidFill>
                            <a:srgbClr val="000000"/>
                          </a:solidFill>
                          <a:effectLst/>
                          <a:latin typeface="Calibri"/>
                          <a:ea typeface="Calibri"/>
                          <a:cs typeface="Times New Roman"/>
                        </a:rPr>
                        <a:t>Prenumbered</a:t>
                      </a:r>
                      <a:r>
                        <a:rPr lang="en-US" sz="2000" b="1" dirty="0">
                          <a:solidFill>
                            <a:srgbClr val="000000"/>
                          </a:solidFill>
                          <a:effectLst/>
                          <a:latin typeface="Calibri"/>
                          <a:ea typeface="Calibri"/>
                          <a:cs typeface="Times New Roman"/>
                        </a:rPr>
                        <a:t> Receipt Books</a:t>
                      </a:r>
                      <a:endParaRPr lang="en-US" sz="2000" dirty="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solidFill>
                            <a:srgbClr val="000000"/>
                          </a:solidFill>
                          <a:effectLst/>
                          <a:latin typeface="Calibri"/>
                          <a:ea typeface="Calibri"/>
                          <a:cs typeface="Times New Roman"/>
                        </a:rPr>
                        <a:t>Publication sales</a:t>
                      </a:r>
                    </a:p>
                    <a:p>
                      <a:pPr marL="0" marR="0">
                        <a:lnSpc>
                          <a:spcPct val="115000"/>
                        </a:lnSpc>
                        <a:spcBef>
                          <a:spcPts val="0"/>
                        </a:spcBef>
                        <a:spcAft>
                          <a:spcPts val="0"/>
                        </a:spcAft>
                      </a:pPr>
                      <a:r>
                        <a:rPr lang="en-US" sz="2000" dirty="0">
                          <a:solidFill>
                            <a:srgbClr val="000000"/>
                          </a:solidFill>
                          <a:effectLst/>
                          <a:latin typeface="Calibri"/>
                          <a:ea typeface="Calibri"/>
                          <a:cs typeface="Times New Roman"/>
                        </a:rPr>
                        <a:t>Sale of advertising space</a:t>
                      </a:r>
                    </a:p>
                  </a:txBody>
                  <a:tcPr marL="68580" marR="68580" marT="0" marB="0"/>
                </a:tc>
              </a:tr>
              <a:tr h="370840">
                <a:tc>
                  <a:txBody>
                    <a:bodyPr/>
                    <a:lstStyle/>
                    <a:p>
                      <a:pPr marL="0" marR="0">
                        <a:lnSpc>
                          <a:spcPct val="115000"/>
                        </a:lnSpc>
                        <a:spcBef>
                          <a:spcPts val="0"/>
                        </a:spcBef>
                        <a:spcAft>
                          <a:spcPts val="0"/>
                        </a:spcAft>
                      </a:pPr>
                      <a:r>
                        <a:rPr lang="en-US" sz="2000" b="1" dirty="0">
                          <a:solidFill>
                            <a:srgbClr val="000000"/>
                          </a:solidFill>
                          <a:effectLst/>
                          <a:latin typeface="Calibri"/>
                          <a:ea typeface="Calibri"/>
                          <a:cs typeface="Times New Roman"/>
                        </a:rPr>
                        <a:t>Tally Sheets</a:t>
                      </a:r>
                      <a:endParaRPr lang="en-US" sz="2000" dirty="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solidFill>
                            <a:srgbClr val="000000"/>
                          </a:solidFill>
                          <a:effectLst/>
                          <a:latin typeface="Calibri"/>
                          <a:ea typeface="Calibri"/>
                          <a:cs typeface="Times New Roman"/>
                        </a:rPr>
                        <a:t>Dances</a:t>
                      </a:r>
                    </a:p>
                    <a:p>
                      <a:pPr marL="0" marR="0">
                        <a:lnSpc>
                          <a:spcPct val="115000"/>
                        </a:lnSpc>
                        <a:spcBef>
                          <a:spcPts val="0"/>
                        </a:spcBef>
                        <a:spcAft>
                          <a:spcPts val="0"/>
                        </a:spcAft>
                      </a:pPr>
                      <a:r>
                        <a:rPr lang="en-US" sz="2000" dirty="0">
                          <a:solidFill>
                            <a:srgbClr val="000000"/>
                          </a:solidFill>
                          <a:effectLst/>
                          <a:latin typeface="Calibri"/>
                          <a:ea typeface="Calibri"/>
                          <a:cs typeface="Times New Roman"/>
                        </a:rPr>
                        <a:t>Car </a:t>
                      </a:r>
                      <a:r>
                        <a:rPr lang="en-US" sz="2000" dirty="0" smtClean="0">
                          <a:solidFill>
                            <a:srgbClr val="000000"/>
                          </a:solidFill>
                          <a:effectLst/>
                          <a:latin typeface="Calibri"/>
                          <a:ea typeface="Calibri"/>
                          <a:cs typeface="Times New Roman"/>
                        </a:rPr>
                        <a:t>washes</a:t>
                      </a:r>
                      <a:endParaRPr lang="en-US" sz="2000" dirty="0">
                        <a:solidFill>
                          <a:srgbClr val="000000"/>
                        </a:solidFill>
                        <a:effectLst/>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2000" b="1">
                          <a:solidFill>
                            <a:srgbClr val="000000"/>
                          </a:solidFill>
                          <a:effectLst/>
                          <a:latin typeface="Calibri"/>
                          <a:ea typeface="Calibri"/>
                          <a:cs typeface="Times New Roman"/>
                        </a:rPr>
                        <a:t>Cash Boxes </a:t>
                      </a:r>
                      <a:endParaRPr lang="en-US" sz="2000">
                        <a:solidFill>
                          <a:srgbClr val="000000"/>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solidFill>
                            <a:srgbClr val="000000"/>
                          </a:solidFill>
                          <a:effectLst/>
                          <a:latin typeface="Calibri"/>
                          <a:ea typeface="Calibri"/>
                          <a:cs typeface="Times New Roman"/>
                        </a:rPr>
                        <a:t>Any event where cash/checks are accepted</a:t>
                      </a:r>
                    </a:p>
                  </a:txBody>
                  <a:tcPr marL="68580" marR="68580" marT="0" marB="0"/>
                </a:tc>
              </a:tr>
            </a:tbl>
          </a:graphicData>
        </a:graphic>
      </p:graphicFrame>
      <p:sp>
        <p:nvSpPr>
          <p:cNvPr id="6" name="Slide Number Placeholder 5"/>
          <p:cNvSpPr>
            <a:spLocks noGrp="1"/>
          </p:cNvSpPr>
          <p:nvPr>
            <p:ph type="sldNum" sz="quarter" idx="4"/>
          </p:nvPr>
        </p:nvSpPr>
        <p:spPr/>
        <p:txBody>
          <a:bodyPr/>
          <a:lstStyle/>
          <a:p>
            <a:fld id="{81582BD6-FC20-4557-852B-8433F8572D30}" type="slidenum">
              <a:rPr lang="en-US" smtClean="0"/>
              <a:pPr/>
              <a:t>25</a:t>
            </a:fld>
            <a:endParaRPr lang="en-US" dirty="0"/>
          </a:p>
        </p:txBody>
      </p:sp>
    </p:spTree>
    <p:extLst>
      <p:ext uri="{BB962C8B-B14F-4D97-AF65-F5344CB8AC3E}">
        <p14:creationId xmlns:p14="http://schemas.microsoft.com/office/powerpoint/2010/main" val="191310713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ASB bookkeeper issues to club advisors prior to each </a:t>
            </a:r>
            <a:r>
              <a:rPr lang="en-US" dirty="0" smtClean="0"/>
              <a:t>event.</a:t>
            </a:r>
            <a:endParaRPr lang="en-US" dirty="0"/>
          </a:p>
          <a:p>
            <a:pPr lvl="1"/>
            <a:r>
              <a:rPr lang="en-US" dirty="0"/>
              <a:t>If a club wants to purchase or print their own tickets, submit to the ASB bookkeeper prior to their use so that they can be </a:t>
            </a:r>
            <a:r>
              <a:rPr lang="en-US" dirty="0" smtClean="0"/>
              <a:t>recorded.</a:t>
            </a:r>
            <a:endParaRPr lang="en-US" dirty="0"/>
          </a:p>
          <a:p>
            <a:r>
              <a:rPr lang="en-US" dirty="0" smtClean="0"/>
              <a:t>A </a:t>
            </a:r>
            <a:r>
              <a:rPr lang="en-US" dirty="0"/>
              <a:t>ticket is given each time a purchase is </a:t>
            </a:r>
            <a:r>
              <a:rPr lang="en-US" dirty="0" smtClean="0"/>
              <a:t>made.</a:t>
            </a:r>
          </a:p>
          <a:p>
            <a:pPr lvl="1"/>
            <a:r>
              <a:rPr lang="en-US" dirty="0" smtClean="0"/>
              <a:t>Example: a </a:t>
            </a:r>
            <a:r>
              <a:rPr lang="en-US" dirty="0"/>
              <a:t>student purchases a seat at an athletic event and is given a ticket when the student pays for the </a:t>
            </a:r>
            <a:r>
              <a:rPr lang="en-US" dirty="0" smtClean="0"/>
              <a:t>seat. </a:t>
            </a:r>
          </a:p>
          <a:p>
            <a:pPr lvl="1"/>
            <a:r>
              <a:rPr lang="en-US" dirty="0"/>
              <a:t>One person collects the money and issues the ticket when a purchase is made. </a:t>
            </a:r>
            <a:endParaRPr lang="en-US" dirty="0" smtClean="0"/>
          </a:p>
          <a:p>
            <a:pPr lvl="1"/>
            <a:r>
              <a:rPr lang="en-US" dirty="0" smtClean="0"/>
              <a:t>A </a:t>
            </a:r>
            <a:r>
              <a:rPr lang="en-US" dirty="0"/>
              <a:t>second person takes the ticket when the person enters the dance or </a:t>
            </a:r>
            <a:r>
              <a:rPr lang="en-US" dirty="0" smtClean="0"/>
              <a:t>event.</a:t>
            </a:r>
          </a:p>
        </p:txBody>
      </p:sp>
      <p:sp>
        <p:nvSpPr>
          <p:cNvPr id="3" name="Title 2"/>
          <p:cNvSpPr>
            <a:spLocks noGrp="1"/>
          </p:cNvSpPr>
          <p:nvPr>
            <p:ph type="title"/>
          </p:nvPr>
        </p:nvSpPr>
        <p:spPr/>
        <p:txBody>
          <a:bodyPr/>
          <a:lstStyle/>
          <a:p>
            <a:r>
              <a:rPr lang="en-US" dirty="0" err="1"/>
              <a:t>Prenumbered</a:t>
            </a:r>
            <a:r>
              <a:rPr lang="en-US" dirty="0"/>
              <a:t> </a:t>
            </a:r>
            <a:r>
              <a:rPr lang="en-US" dirty="0" smtClean="0"/>
              <a:t>Tickets</a:t>
            </a:r>
            <a:endParaRPr lang="en-US" dirty="0"/>
          </a:p>
        </p:txBody>
      </p:sp>
      <p:sp>
        <p:nvSpPr>
          <p:cNvPr id="5" name="Slide Number Placeholder 4"/>
          <p:cNvSpPr>
            <a:spLocks noGrp="1"/>
          </p:cNvSpPr>
          <p:nvPr>
            <p:ph type="sldNum" sz="quarter" idx="4"/>
          </p:nvPr>
        </p:nvSpPr>
        <p:spPr/>
        <p:txBody>
          <a:bodyPr/>
          <a:lstStyle/>
          <a:p>
            <a:fld id="{81582BD6-FC20-4557-852B-8433F8572D30}" type="slidenum">
              <a:rPr lang="en-US" smtClean="0"/>
              <a:pPr/>
              <a:t>26</a:t>
            </a:fld>
            <a:endParaRPr lang="en-US" dirty="0"/>
          </a:p>
        </p:txBody>
      </p:sp>
    </p:spTree>
    <p:extLst>
      <p:ext uri="{BB962C8B-B14F-4D97-AF65-F5344CB8AC3E}">
        <p14:creationId xmlns:p14="http://schemas.microsoft.com/office/powerpoint/2010/main" val="152841284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Close-Out Procedures:</a:t>
            </a:r>
          </a:p>
          <a:p>
            <a:pPr lvl="1"/>
            <a:r>
              <a:rPr lang="en-US" dirty="0" smtClean="0"/>
              <a:t>At </a:t>
            </a:r>
            <a:r>
              <a:rPr lang="en-US" dirty="0"/>
              <a:t>the end of the </a:t>
            </a:r>
            <a:r>
              <a:rPr lang="en-US" dirty="0" smtClean="0"/>
              <a:t>event</a:t>
            </a:r>
            <a:r>
              <a:rPr lang="en-US" dirty="0"/>
              <a:t>, the total number of tickets issued is counted and recorded on the </a:t>
            </a:r>
            <a:r>
              <a:rPr lang="en-US" i="1" dirty="0"/>
              <a:t>Report of Ticket Sales</a:t>
            </a:r>
            <a:r>
              <a:rPr lang="en-US" dirty="0"/>
              <a:t> form. </a:t>
            </a:r>
            <a:endParaRPr lang="en-US" dirty="0" smtClean="0"/>
          </a:p>
          <a:p>
            <a:pPr lvl="1"/>
            <a:r>
              <a:rPr lang="en-US" dirty="0" smtClean="0"/>
              <a:t>A </a:t>
            </a:r>
            <a:r>
              <a:rPr lang="en-US" dirty="0"/>
              <a:t>second person should count the tickets to verify the accuracy of the count. </a:t>
            </a:r>
            <a:endParaRPr lang="en-US" dirty="0" smtClean="0"/>
          </a:p>
          <a:p>
            <a:pPr lvl="1"/>
            <a:r>
              <a:rPr lang="en-US" dirty="0" smtClean="0"/>
              <a:t>At </a:t>
            </a:r>
            <a:r>
              <a:rPr lang="en-US" dirty="0"/>
              <a:t>least two people should independently count the cash </a:t>
            </a:r>
            <a:r>
              <a:rPr lang="en-US" dirty="0" smtClean="0"/>
              <a:t>and checks collected using the </a:t>
            </a:r>
            <a:r>
              <a:rPr lang="en-US" i="1" dirty="0" smtClean="0"/>
              <a:t>ASB </a:t>
            </a:r>
            <a:r>
              <a:rPr lang="en-US" i="1" dirty="0"/>
              <a:t>Cash Count</a:t>
            </a:r>
            <a:r>
              <a:rPr lang="en-US" dirty="0"/>
              <a:t> </a:t>
            </a:r>
            <a:r>
              <a:rPr lang="en-US" i="1" dirty="0" smtClean="0"/>
              <a:t>Form</a:t>
            </a:r>
            <a:r>
              <a:rPr lang="en-US" dirty="0" smtClean="0"/>
              <a:t>.</a:t>
            </a:r>
          </a:p>
          <a:p>
            <a:pPr lvl="1"/>
            <a:r>
              <a:rPr lang="en-US" dirty="0"/>
              <a:t>The amount of the total cash counted is then entered on the </a:t>
            </a:r>
            <a:r>
              <a:rPr lang="en-US" i="1" dirty="0"/>
              <a:t>Report of Ticket Sales</a:t>
            </a:r>
            <a:r>
              <a:rPr lang="en-US" dirty="0"/>
              <a:t> </a:t>
            </a:r>
            <a:r>
              <a:rPr lang="en-US" dirty="0" smtClean="0"/>
              <a:t>form, so it can be reconciled.</a:t>
            </a:r>
            <a:endParaRPr lang="en-US" dirty="0"/>
          </a:p>
        </p:txBody>
      </p:sp>
      <p:sp>
        <p:nvSpPr>
          <p:cNvPr id="3" name="Title 2"/>
          <p:cNvSpPr>
            <a:spLocks noGrp="1"/>
          </p:cNvSpPr>
          <p:nvPr>
            <p:ph type="title"/>
          </p:nvPr>
        </p:nvSpPr>
        <p:spPr/>
        <p:txBody>
          <a:bodyPr/>
          <a:lstStyle/>
          <a:p>
            <a:r>
              <a:rPr lang="en-US" dirty="0" err="1"/>
              <a:t>Prenumbered</a:t>
            </a:r>
            <a:r>
              <a:rPr lang="en-US" dirty="0"/>
              <a:t> </a:t>
            </a:r>
            <a:r>
              <a:rPr lang="en-US" dirty="0" smtClean="0"/>
              <a:t>Tickets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27</a:t>
            </a:fld>
            <a:endParaRPr lang="en-US" dirty="0"/>
          </a:p>
        </p:txBody>
      </p:sp>
    </p:spTree>
    <p:extLst>
      <p:ext uri="{BB962C8B-B14F-4D97-AF65-F5344CB8AC3E}">
        <p14:creationId xmlns:p14="http://schemas.microsoft.com/office/powerpoint/2010/main" val="2038730049"/>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When a sale is made, a receipt is given to the person making the purchase once the cash is received.  </a:t>
            </a:r>
            <a:endParaRPr lang="en-US" dirty="0" smtClean="0"/>
          </a:p>
          <a:p>
            <a:r>
              <a:rPr lang="en-US" dirty="0"/>
              <a:t>Close-Out Procedures:</a:t>
            </a:r>
          </a:p>
          <a:p>
            <a:pPr lvl="1"/>
            <a:r>
              <a:rPr lang="en-US" dirty="0" smtClean="0"/>
              <a:t>At </a:t>
            </a:r>
            <a:r>
              <a:rPr lang="en-US" dirty="0"/>
              <a:t>the end of </a:t>
            </a:r>
            <a:r>
              <a:rPr lang="en-US" dirty="0" smtClean="0"/>
              <a:t>the </a:t>
            </a:r>
            <a:r>
              <a:rPr lang="en-US" dirty="0"/>
              <a:t>event, the amount of cash reported on the receipts is totaled and the receipts are sorted in numerical order. </a:t>
            </a:r>
            <a:endParaRPr lang="en-US" dirty="0" smtClean="0"/>
          </a:p>
          <a:p>
            <a:pPr lvl="1"/>
            <a:r>
              <a:rPr lang="en-US" dirty="0" smtClean="0"/>
              <a:t>The </a:t>
            </a:r>
            <a:r>
              <a:rPr lang="en-US" dirty="0"/>
              <a:t>students must account for all of the receipts that were used from the receipt book. </a:t>
            </a:r>
            <a:endParaRPr lang="en-US" dirty="0" smtClean="0"/>
          </a:p>
          <a:p>
            <a:pPr lvl="1"/>
            <a:r>
              <a:rPr lang="en-US" dirty="0"/>
              <a:t>At least two people should independently count the cash and checks collected using the </a:t>
            </a:r>
            <a:r>
              <a:rPr lang="en-US" i="1" dirty="0"/>
              <a:t>ASB Cash Count</a:t>
            </a:r>
            <a:r>
              <a:rPr lang="en-US" dirty="0"/>
              <a:t> </a:t>
            </a:r>
            <a:r>
              <a:rPr lang="en-US" i="1" dirty="0"/>
              <a:t>Form</a:t>
            </a:r>
            <a:r>
              <a:rPr lang="en-US" dirty="0" smtClean="0"/>
              <a:t>.</a:t>
            </a:r>
          </a:p>
          <a:p>
            <a:r>
              <a:rPr lang="en-US" dirty="0" smtClean="0"/>
              <a:t>Available </a:t>
            </a:r>
            <a:r>
              <a:rPr lang="en-US" dirty="0"/>
              <a:t>from the ASB </a:t>
            </a:r>
            <a:r>
              <a:rPr lang="en-US" dirty="0" smtClean="0"/>
              <a:t>Office.</a:t>
            </a:r>
            <a:endParaRPr lang="en-US" dirty="0"/>
          </a:p>
          <a:p>
            <a:endParaRPr lang="en-US" dirty="0"/>
          </a:p>
        </p:txBody>
      </p:sp>
      <p:sp>
        <p:nvSpPr>
          <p:cNvPr id="3" name="Title 2"/>
          <p:cNvSpPr>
            <a:spLocks noGrp="1"/>
          </p:cNvSpPr>
          <p:nvPr>
            <p:ph type="title"/>
          </p:nvPr>
        </p:nvSpPr>
        <p:spPr/>
        <p:txBody>
          <a:bodyPr/>
          <a:lstStyle/>
          <a:p>
            <a:r>
              <a:rPr lang="en-US" dirty="0" err="1"/>
              <a:t>Prenumbered</a:t>
            </a:r>
            <a:r>
              <a:rPr lang="en-US" dirty="0"/>
              <a:t> Receipt Books</a:t>
            </a:r>
          </a:p>
        </p:txBody>
      </p:sp>
      <p:sp>
        <p:nvSpPr>
          <p:cNvPr id="4" name="Slide Number Placeholder 3"/>
          <p:cNvSpPr>
            <a:spLocks noGrp="1"/>
          </p:cNvSpPr>
          <p:nvPr>
            <p:ph type="sldNum" sz="quarter" idx="4"/>
          </p:nvPr>
        </p:nvSpPr>
        <p:spPr/>
        <p:txBody>
          <a:bodyPr/>
          <a:lstStyle/>
          <a:p>
            <a:fld id="{81582BD6-FC20-4557-852B-8433F8572D30}" type="slidenum">
              <a:rPr lang="en-US" smtClean="0"/>
              <a:pPr/>
              <a:t>28</a:t>
            </a:fld>
            <a:endParaRPr lang="en-US" dirty="0"/>
          </a:p>
        </p:txBody>
      </p:sp>
    </p:spTree>
    <p:extLst>
      <p:ext uri="{BB962C8B-B14F-4D97-AF65-F5344CB8AC3E}">
        <p14:creationId xmlns:p14="http://schemas.microsoft.com/office/powerpoint/2010/main" val="474145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a:t>For some fundraising events, it is not possible to use </a:t>
            </a:r>
            <a:r>
              <a:rPr lang="en-US" dirty="0" err="1"/>
              <a:t>prenumbered</a:t>
            </a:r>
            <a:r>
              <a:rPr lang="en-US" dirty="0"/>
              <a:t> tickets or receipts. </a:t>
            </a:r>
            <a:endParaRPr lang="en-US" dirty="0" smtClean="0"/>
          </a:p>
          <a:p>
            <a:r>
              <a:rPr lang="en-US" dirty="0" smtClean="0"/>
              <a:t>In </a:t>
            </a:r>
            <a:r>
              <a:rPr lang="en-US" dirty="0"/>
              <a:t>these instances, a tally sheet may be appropriate. </a:t>
            </a:r>
            <a:endParaRPr lang="en-US" dirty="0" smtClean="0"/>
          </a:p>
          <a:p>
            <a:r>
              <a:rPr lang="en-US" dirty="0" smtClean="0"/>
              <a:t>Example: </a:t>
            </a:r>
            <a:r>
              <a:rPr lang="en-US" dirty="0"/>
              <a:t>if a club is going to hold a car wash, a tally sheet should be used for those without pre-sale tickets.  </a:t>
            </a:r>
            <a:endParaRPr lang="en-US" dirty="0" smtClean="0"/>
          </a:p>
          <a:p>
            <a:r>
              <a:rPr lang="en-US" dirty="0" smtClean="0"/>
              <a:t>A </a:t>
            </a:r>
            <a:r>
              <a:rPr lang="en-US" dirty="0"/>
              <a:t>tally mark is made on a tally sheet each time a sale is made. </a:t>
            </a:r>
            <a:endParaRPr lang="en-US" dirty="0" smtClean="0"/>
          </a:p>
          <a:p>
            <a:r>
              <a:rPr lang="en-US" dirty="0"/>
              <a:t>Close-Out Procedures:</a:t>
            </a:r>
          </a:p>
          <a:p>
            <a:pPr lvl="1"/>
            <a:r>
              <a:rPr lang="en-US" dirty="0" smtClean="0"/>
              <a:t>At </a:t>
            </a:r>
            <a:r>
              <a:rPr lang="en-US" dirty="0"/>
              <a:t>the end of the event, the total number of marks on the tally sheet is compared to the cash collected for the event. </a:t>
            </a:r>
            <a:endParaRPr lang="en-US" dirty="0" smtClean="0"/>
          </a:p>
          <a:p>
            <a:pPr lvl="1"/>
            <a:r>
              <a:rPr lang="en-US" dirty="0" smtClean="0"/>
              <a:t>At </a:t>
            </a:r>
            <a:r>
              <a:rPr lang="en-US" dirty="0"/>
              <a:t>least two people should independently count the cash and checks collected using the </a:t>
            </a:r>
            <a:r>
              <a:rPr lang="en-US" i="1" dirty="0"/>
              <a:t>ASB Cash Count</a:t>
            </a:r>
            <a:r>
              <a:rPr lang="en-US" dirty="0"/>
              <a:t> </a:t>
            </a:r>
            <a:r>
              <a:rPr lang="en-US" i="1" dirty="0"/>
              <a:t>Form</a:t>
            </a:r>
            <a:r>
              <a:rPr lang="en-US" dirty="0"/>
              <a:t>.</a:t>
            </a:r>
          </a:p>
          <a:p>
            <a:endParaRPr lang="en-US" dirty="0"/>
          </a:p>
          <a:p>
            <a:endParaRPr lang="en-US" dirty="0"/>
          </a:p>
        </p:txBody>
      </p:sp>
      <p:sp>
        <p:nvSpPr>
          <p:cNvPr id="3" name="Title 2"/>
          <p:cNvSpPr>
            <a:spLocks noGrp="1"/>
          </p:cNvSpPr>
          <p:nvPr>
            <p:ph type="title"/>
          </p:nvPr>
        </p:nvSpPr>
        <p:spPr/>
        <p:txBody>
          <a:bodyPr/>
          <a:lstStyle/>
          <a:p>
            <a:r>
              <a:rPr lang="en-US" dirty="0"/>
              <a:t>Tally </a:t>
            </a:r>
            <a:r>
              <a:rPr lang="en-US" dirty="0" smtClean="0"/>
              <a:t>Sheets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29</a:t>
            </a:fld>
            <a:endParaRPr lang="en-US" dirty="0"/>
          </a:p>
        </p:txBody>
      </p:sp>
    </p:spTree>
    <p:extLst>
      <p:ext uri="{BB962C8B-B14F-4D97-AF65-F5344CB8AC3E}">
        <p14:creationId xmlns:p14="http://schemas.microsoft.com/office/powerpoint/2010/main" val="1343939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Cash boxes are checked out from the ASB O</a:t>
            </a:r>
            <a:r>
              <a:rPr lang="en-US" dirty="0" smtClean="0"/>
              <a:t>ffice.</a:t>
            </a:r>
          </a:p>
          <a:p>
            <a:r>
              <a:rPr lang="en-US" dirty="0" smtClean="0"/>
              <a:t>Pre-loaded </a:t>
            </a:r>
            <a:r>
              <a:rPr lang="en-US" dirty="0"/>
              <a:t>with some amount of starter or advance cash. </a:t>
            </a:r>
            <a:endParaRPr lang="en-US" dirty="0" smtClean="0"/>
          </a:p>
          <a:p>
            <a:r>
              <a:rPr lang="en-US" dirty="0" smtClean="0"/>
              <a:t>Cash </a:t>
            </a:r>
            <a:r>
              <a:rPr lang="en-US" dirty="0"/>
              <a:t>box procedures are a component of the procedures </a:t>
            </a:r>
            <a:r>
              <a:rPr lang="en-US" dirty="0" smtClean="0"/>
              <a:t>for </a:t>
            </a:r>
            <a:r>
              <a:rPr lang="en-US" dirty="0" err="1"/>
              <a:t>prenumbered</a:t>
            </a:r>
            <a:r>
              <a:rPr lang="en-US" dirty="0"/>
              <a:t> tickets, </a:t>
            </a:r>
            <a:r>
              <a:rPr lang="en-US" dirty="0" err="1"/>
              <a:t>prenumbered</a:t>
            </a:r>
            <a:r>
              <a:rPr lang="en-US" dirty="0"/>
              <a:t> receipt books and tally sheets. </a:t>
            </a:r>
            <a:endParaRPr lang="en-US" dirty="0" smtClean="0"/>
          </a:p>
          <a:p>
            <a:r>
              <a:rPr lang="en-US" dirty="0" smtClean="0"/>
              <a:t>The </a:t>
            </a:r>
            <a:r>
              <a:rPr lang="en-US" dirty="0"/>
              <a:t>security of the cash box and the volunteer entrusted with the cash box are both essential.</a:t>
            </a:r>
          </a:p>
        </p:txBody>
      </p:sp>
      <p:sp>
        <p:nvSpPr>
          <p:cNvPr id="3" name="Title 2"/>
          <p:cNvSpPr>
            <a:spLocks noGrp="1"/>
          </p:cNvSpPr>
          <p:nvPr>
            <p:ph type="title"/>
          </p:nvPr>
        </p:nvSpPr>
        <p:spPr/>
        <p:txBody>
          <a:bodyPr/>
          <a:lstStyle/>
          <a:p>
            <a:r>
              <a:rPr lang="en-US" dirty="0" smtClean="0"/>
              <a:t>Cash Boxes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30</a:t>
            </a:fld>
            <a:endParaRPr lang="en-US" dirty="0"/>
          </a:p>
        </p:txBody>
      </p:sp>
    </p:spTree>
    <p:extLst>
      <p:ext uri="{BB962C8B-B14F-4D97-AF65-F5344CB8AC3E}">
        <p14:creationId xmlns:p14="http://schemas.microsoft.com/office/powerpoint/2010/main" val="4152485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advisor </a:t>
            </a:r>
            <a:r>
              <a:rPr lang="en-US" dirty="0" smtClean="0"/>
              <a:t>is responsible to turn in </a:t>
            </a:r>
            <a:r>
              <a:rPr lang="en-US" dirty="0"/>
              <a:t>the cash and checks, </a:t>
            </a:r>
            <a:r>
              <a:rPr lang="en-US" dirty="0" smtClean="0"/>
              <a:t>and all materials and supporting documents to the </a:t>
            </a:r>
            <a:r>
              <a:rPr lang="en-US" dirty="0"/>
              <a:t>ASB </a:t>
            </a:r>
            <a:r>
              <a:rPr lang="en-US" dirty="0" smtClean="0"/>
              <a:t>bookkeeper immediately after the  event has ended and the close-out procedures are compete.</a:t>
            </a:r>
          </a:p>
          <a:p>
            <a:r>
              <a:rPr lang="en-US" dirty="0" smtClean="0"/>
              <a:t>This includes submitting </a:t>
            </a:r>
            <a:r>
              <a:rPr lang="en-US" i="1" dirty="0" smtClean="0"/>
              <a:t>Report </a:t>
            </a:r>
            <a:r>
              <a:rPr lang="en-US" i="1" dirty="0"/>
              <a:t>of Ticket Sales</a:t>
            </a:r>
            <a:r>
              <a:rPr lang="en-US" dirty="0"/>
              <a:t> form, t</a:t>
            </a:r>
            <a:r>
              <a:rPr lang="en-US" dirty="0" smtClean="0"/>
              <a:t>ally sheets, receipt books, </a:t>
            </a:r>
            <a:r>
              <a:rPr lang="en-US" i="1" dirty="0" smtClean="0"/>
              <a:t>ASB </a:t>
            </a:r>
            <a:r>
              <a:rPr lang="en-US" i="1" dirty="0"/>
              <a:t>Cash Count Form</a:t>
            </a:r>
            <a:r>
              <a:rPr lang="en-US" dirty="0"/>
              <a:t>, </a:t>
            </a:r>
            <a:r>
              <a:rPr lang="en-US" dirty="0" smtClean="0"/>
              <a:t>any remaining tickets and the cash box.</a:t>
            </a:r>
          </a:p>
          <a:p>
            <a:r>
              <a:rPr lang="en-US" dirty="0" smtClean="0"/>
              <a:t>If </a:t>
            </a:r>
            <a:r>
              <a:rPr lang="en-US" dirty="0"/>
              <a:t>after hours, </a:t>
            </a:r>
            <a:r>
              <a:rPr lang="en-US" dirty="0" smtClean="0"/>
              <a:t>the </a:t>
            </a:r>
            <a:r>
              <a:rPr lang="en-US" dirty="0"/>
              <a:t>advisor </a:t>
            </a:r>
            <a:r>
              <a:rPr lang="en-US" dirty="0" smtClean="0"/>
              <a:t>ensures </a:t>
            </a:r>
            <a:r>
              <a:rPr lang="en-US" dirty="0"/>
              <a:t>they are stored in a safe place in accordance with site after-hours cash procedures. </a:t>
            </a:r>
          </a:p>
          <a:p>
            <a:endParaRPr lang="en-US" dirty="0"/>
          </a:p>
        </p:txBody>
      </p:sp>
      <p:sp>
        <p:nvSpPr>
          <p:cNvPr id="3" name="Title 2"/>
          <p:cNvSpPr>
            <a:spLocks noGrp="1"/>
          </p:cNvSpPr>
          <p:nvPr>
            <p:ph type="title"/>
          </p:nvPr>
        </p:nvSpPr>
        <p:spPr/>
        <p:txBody>
          <a:bodyPr/>
          <a:lstStyle/>
          <a:p>
            <a:r>
              <a:rPr lang="en-US" dirty="0" smtClean="0"/>
              <a:t>Final Steps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31</a:t>
            </a:fld>
            <a:endParaRPr lang="en-US" dirty="0"/>
          </a:p>
        </p:txBody>
      </p:sp>
    </p:spTree>
    <p:extLst>
      <p:ext uri="{BB962C8B-B14F-4D97-AF65-F5344CB8AC3E}">
        <p14:creationId xmlns:p14="http://schemas.microsoft.com/office/powerpoint/2010/main" val="244265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Purchasing procedures</a:t>
            </a:r>
            <a:endParaRPr lang="en-US" dirty="0"/>
          </a:p>
        </p:txBody>
      </p:sp>
      <p:sp>
        <p:nvSpPr>
          <p:cNvPr id="3" name="Slide Number Placeholder 2"/>
          <p:cNvSpPr>
            <a:spLocks noGrp="1"/>
          </p:cNvSpPr>
          <p:nvPr>
            <p:ph type="sldNum" sz="quarter" idx="10"/>
          </p:nvPr>
        </p:nvSpPr>
        <p:spPr/>
        <p:txBody>
          <a:bodyPr/>
          <a:lstStyle/>
          <a:p>
            <a:fld id="{81582BD6-FC20-4557-852B-8433F8572D30}" type="slidenum">
              <a:rPr lang="en-US" smtClean="0"/>
              <a:pPr/>
              <a:t>32</a:t>
            </a:fld>
            <a:endParaRPr lang="en-US" dirty="0"/>
          </a:p>
        </p:txBody>
      </p:sp>
    </p:spTree>
    <p:extLst>
      <p:ext uri="{BB962C8B-B14F-4D97-AF65-F5344CB8AC3E}">
        <p14:creationId xmlns:p14="http://schemas.microsoft.com/office/powerpoint/2010/main" val="439957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Autofit/>
          </a:bodyPr>
          <a:lstStyle/>
          <a:p>
            <a:r>
              <a:rPr lang="en-US" sz="1800" dirty="0"/>
              <a:t>In general, ASB expenses should be directly linked to the students’ benefit and benefit a group of students rather than </a:t>
            </a:r>
            <a:r>
              <a:rPr lang="en-US" sz="1800" dirty="0" smtClean="0"/>
              <a:t>individuals.</a:t>
            </a:r>
            <a:endParaRPr lang="en-US" sz="1800" dirty="0"/>
          </a:p>
          <a:p>
            <a:r>
              <a:rPr lang="en-US" sz="1800" dirty="0" smtClean="0"/>
              <a:t>Supplies, trips, </a:t>
            </a:r>
            <a:r>
              <a:rPr lang="en-US" sz="1800" dirty="0"/>
              <a:t>events and activities of the </a:t>
            </a:r>
            <a:r>
              <a:rPr lang="en-US" sz="1800" dirty="0" smtClean="0"/>
              <a:t>club.</a:t>
            </a:r>
          </a:p>
          <a:p>
            <a:pPr lvl="0"/>
            <a:r>
              <a:rPr lang="en-US" sz="1800" dirty="0"/>
              <a:t>Supplemental or additional equipment </a:t>
            </a:r>
            <a:r>
              <a:rPr lang="en-US" sz="1800" dirty="0" smtClean="0"/>
              <a:t>that </a:t>
            </a:r>
            <a:r>
              <a:rPr lang="en-US" sz="1800" dirty="0"/>
              <a:t>is not normally provided by the school or </a:t>
            </a:r>
            <a:r>
              <a:rPr lang="en-US" sz="1800" dirty="0" smtClean="0"/>
              <a:t>District.</a:t>
            </a:r>
            <a:endParaRPr lang="en-US" sz="1800" dirty="0"/>
          </a:p>
          <a:p>
            <a:r>
              <a:rPr lang="en-US" sz="1800" dirty="0"/>
              <a:t>Enhancements to, or upgrades from, school provided </a:t>
            </a:r>
            <a:r>
              <a:rPr lang="en-US" sz="1800" dirty="0" smtClean="0"/>
              <a:t>uniforms.</a:t>
            </a:r>
            <a:endParaRPr lang="en-US" sz="1800" dirty="0"/>
          </a:p>
          <a:p>
            <a:r>
              <a:rPr lang="en-US" sz="1800" dirty="0"/>
              <a:t>Tournament/competition </a:t>
            </a:r>
            <a:r>
              <a:rPr lang="en-US" sz="1800" dirty="0" smtClean="0"/>
              <a:t>fees.</a:t>
            </a:r>
          </a:p>
          <a:p>
            <a:pPr lvl="0"/>
            <a:r>
              <a:rPr lang="en-US" sz="1800" dirty="0" smtClean="0"/>
              <a:t>Staff </a:t>
            </a:r>
            <a:r>
              <a:rPr lang="en-US" sz="1800" dirty="0"/>
              <a:t>appreciation events (limited to the equivalent: $10.00 Breakfast, $15.00 Lunch</a:t>
            </a:r>
            <a:r>
              <a:rPr lang="en-US" sz="1800" dirty="0" smtClean="0"/>
              <a:t>).</a:t>
            </a:r>
            <a:endParaRPr lang="en-US" sz="1800" dirty="0"/>
          </a:p>
          <a:p>
            <a:pPr lvl="0"/>
            <a:r>
              <a:rPr lang="en-US" sz="1800" dirty="0"/>
              <a:t>Appreciation gifts or inexpensive awards (not exceeding $25.00</a:t>
            </a:r>
            <a:r>
              <a:rPr lang="en-US" sz="1800" dirty="0" smtClean="0"/>
              <a:t>).</a:t>
            </a:r>
            <a:endParaRPr lang="en-US" sz="1800" dirty="0"/>
          </a:p>
        </p:txBody>
      </p:sp>
      <p:sp>
        <p:nvSpPr>
          <p:cNvPr id="3" name="Title 2"/>
          <p:cNvSpPr>
            <a:spLocks noGrp="1"/>
          </p:cNvSpPr>
          <p:nvPr>
            <p:ph type="title"/>
          </p:nvPr>
        </p:nvSpPr>
        <p:spPr/>
        <p:txBody>
          <a:bodyPr/>
          <a:lstStyle/>
          <a:p>
            <a:r>
              <a:rPr lang="en-US" dirty="0"/>
              <a:t>Examples of Allowable Purchases</a:t>
            </a:r>
          </a:p>
        </p:txBody>
      </p:sp>
      <p:sp>
        <p:nvSpPr>
          <p:cNvPr id="2" name="Slide Number Placeholder 1"/>
          <p:cNvSpPr>
            <a:spLocks noGrp="1"/>
          </p:cNvSpPr>
          <p:nvPr>
            <p:ph type="sldNum" sz="quarter" idx="4"/>
          </p:nvPr>
        </p:nvSpPr>
        <p:spPr/>
        <p:txBody>
          <a:bodyPr/>
          <a:lstStyle/>
          <a:p>
            <a:fld id="{81582BD6-FC20-4557-852B-8433F8572D30}" type="slidenum">
              <a:rPr lang="en-US" smtClean="0"/>
              <a:pPr/>
              <a:t>33</a:t>
            </a:fld>
            <a:endParaRPr lang="en-US" dirty="0"/>
          </a:p>
        </p:txBody>
      </p:sp>
    </p:spTree>
    <p:extLst>
      <p:ext uri="{BB962C8B-B14F-4D97-AF65-F5344CB8AC3E}">
        <p14:creationId xmlns:p14="http://schemas.microsoft.com/office/powerpoint/2010/main" val="5156584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lvl="0">
              <a:spcBef>
                <a:spcPts val="2400"/>
              </a:spcBef>
            </a:pPr>
            <a:r>
              <a:rPr lang="en-US" dirty="0"/>
              <a:t>Salaries and supplies that are the responsibility of the </a:t>
            </a:r>
            <a:r>
              <a:rPr lang="en-US" dirty="0" smtClean="0"/>
              <a:t>District.</a:t>
            </a:r>
          </a:p>
          <a:p>
            <a:pPr lvl="0">
              <a:spcBef>
                <a:spcPts val="2400"/>
              </a:spcBef>
            </a:pPr>
            <a:r>
              <a:rPr lang="en-US" dirty="0" smtClean="0"/>
              <a:t>Repair </a:t>
            </a:r>
            <a:r>
              <a:rPr lang="en-US" dirty="0"/>
              <a:t>of </a:t>
            </a:r>
            <a:r>
              <a:rPr lang="en-US" dirty="0" smtClean="0"/>
              <a:t>District </a:t>
            </a:r>
            <a:r>
              <a:rPr lang="en-US" dirty="0"/>
              <a:t>equipment and </a:t>
            </a:r>
            <a:r>
              <a:rPr lang="en-US" dirty="0" smtClean="0"/>
              <a:t>facilities.</a:t>
            </a:r>
            <a:endParaRPr lang="en-US" dirty="0"/>
          </a:p>
          <a:p>
            <a:pPr lvl="0">
              <a:spcBef>
                <a:spcPts val="2400"/>
              </a:spcBef>
            </a:pPr>
            <a:r>
              <a:rPr lang="en-US" dirty="0"/>
              <a:t>Refreshments for staff </a:t>
            </a:r>
            <a:r>
              <a:rPr lang="en-US" dirty="0" smtClean="0"/>
              <a:t>meetings.</a:t>
            </a:r>
            <a:endParaRPr lang="en-US" dirty="0"/>
          </a:p>
          <a:p>
            <a:pPr lvl="0">
              <a:spcBef>
                <a:spcPts val="2400"/>
              </a:spcBef>
            </a:pPr>
            <a:r>
              <a:rPr lang="en-US" dirty="0"/>
              <a:t>PTA or Booster Club </a:t>
            </a:r>
            <a:r>
              <a:rPr lang="en-US" dirty="0" smtClean="0"/>
              <a:t>supplies.</a:t>
            </a:r>
            <a:endParaRPr lang="en-US" dirty="0"/>
          </a:p>
          <a:p>
            <a:pPr lvl="0">
              <a:spcBef>
                <a:spcPts val="2400"/>
              </a:spcBef>
            </a:pPr>
            <a:r>
              <a:rPr lang="en-US" dirty="0"/>
              <a:t>Cash gifts or </a:t>
            </a:r>
            <a:r>
              <a:rPr lang="en-US" dirty="0" smtClean="0"/>
              <a:t>awards.</a:t>
            </a:r>
            <a:endParaRPr lang="en-US" dirty="0"/>
          </a:p>
        </p:txBody>
      </p:sp>
      <p:sp>
        <p:nvSpPr>
          <p:cNvPr id="3" name="Title 2"/>
          <p:cNvSpPr>
            <a:spLocks noGrp="1"/>
          </p:cNvSpPr>
          <p:nvPr>
            <p:ph type="title"/>
          </p:nvPr>
        </p:nvSpPr>
        <p:spPr/>
        <p:txBody>
          <a:bodyPr/>
          <a:lstStyle/>
          <a:p>
            <a:r>
              <a:rPr lang="en-US" dirty="0"/>
              <a:t>Prohibited </a:t>
            </a:r>
            <a:r>
              <a:rPr lang="en-US" dirty="0" smtClean="0"/>
              <a:t>Purchases</a:t>
            </a:r>
            <a:endParaRPr lang="en-US" dirty="0"/>
          </a:p>
        </p:txBody>
      </p:sp>
      <p:sp>
        <p:nvSpPr>
          <p:cNvPr id="2" name="Slide Number Placeholder 1"/>
          <p:cNvSpPr>
            <a:spLocks noGrp="1"/>
          </p:cNvSpPr>
          <p:nvPr>
            <p:ph type="sldNum" sz="quarter" idx="4"/>
          </p:nvPr>
        </p:nvSpPr>
        <p:spPr/>
        <p:txBody>
          <a:bodyPr/>
          <a:lstStyle/>
          <a:p>
            <a:fld id="{81582BD6-FC20-4557-852B-8433F8572D30}" type="slidenum">
              <a:rPr lang="en-US" smtClean="0"/>
              <a:pPr/>
              <a:t>34</a:t>
            </a:fld>
            <a:endParaRPr lang="en-US" dirty="0"/>
          </a:p>
        </p:txBody>
      </p:sp>
    </p:spTree>
    <p:extLst>
      <p:ext uri="{BB962C8B-B14F-4D97-AF65-F5344CB8AC3E}">
        <p14:creationId xmlns:p14="http://schemas.microsoft.com/office/powerpoint/2010/main" val="9531228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22904"/>
            <a:ext cx="7696200" cy="1096296"/>
          </a:xfrm>
        </p:spPr>
        <p:txBody>
          <a:bodyPr anchor="t"/>
          <a:lstStyle/>
          <a:p>
            <a:r>
              <a:rPr lang="en-US" sz="800" dirty="0" smtClean="0"/>
              <a:t/>
            </a:r>
            <a:br>
              <a:rPr lang="en-US" sz="800" dirty="0" smtClean="0"/>
            </a:br>
            <a:r>
              <a:rPr lang="en-US" dirty="0" smtClean="0"/>
              <a:t>Purchasing </a:t>
            </a:r>
            <a:r>
              <a:rPr lang="en-US" dirty="0"/>
              <a:t>Approval Process</a:t>
            </a:r>
          </a:p>
        </p:txBody>
      </p:sp>
      <p:graphicFrame>
        <p:nvGraphicFramePr>
          <p:cNvPr id="5" name="Diagram 4"/>
          <p:cNvGraphicFramePr/>
          <p:nvPr>
            <p:extLst>
              <p:ext uri="{D42A27DB-BD31-4B8C-83A1-F6EECF244321}">
                <p14:modId xmlns:p14="http://schemas.microsoft.com/office/powerpoint/2010/main" val="3922592592"/>
              </p:ext>
            </p:extLst>
          </p:nvPr>
        </p:nvGraphicFramePr>
        <p:xfrm>
          <a:off x="659704" y="1219200"/>
          <a:ext cx="8382000" cy="5534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914400" y="4800600"/>
            <a:ext cx="2667000" cy="1600200"/>
          </a:xfrm>
          <a:prstGeom prst="rect">
            <a:avLst/>
          </a:prstGeom>
        </p:spPr>
        <p:txBody>
          <a:bodyPr vert="horz" wrap="square" lIns="91440" tIns="45720" rIns="91440" bIns="45720" rtlCol="0" anchor="ctr">
            <a:normAutofit fontScale="62500" lnSpcReduction="20000"/>
          </a:bodyPr>
          <a:lstStyle/>
          <a:p>
            <a:pPr>
              <a:spcBef>
                <a:spcPct val="0"/>
              </a:spcBef>
            </a:pPr>
            <a:r>
              <a:rPr lang="en-US" sz="2400" b="1" dirty="0"/>
              <a:t>Advisors and coaches are not authorized to place any orders with vendors without a Purchase Order, nor are they authorized to purchase uniforms or equipment out-of-pocket and then be reimbursed.</a:t>
            </a:r>
            <a:endParaRPr kumimoji="0" lang="en-US" sz="2400" b="1" i="0" u="none" strike="noStrike" kern="1200" cap="none" spc="0" normalizeH="0" baseline="0" noProof="0" dirty="0" smtClean="0">
              <a:ln>
                <a:noFill/>
              </a:ln>
              <a:solidFill>
                <a:schemeClr val="tx1"/>
              </a:solidFill>
              <a:effectLst/>
              <a:uLnTx/>
              <a:uFillTx/>
              <a:latin typeface="Perpetua" pitchFamily="18" charset="0"/>
              <a:ea typeface="+mj-ea"/>
              <a:cs typeface="+mj-cs"/>
            </a:endParaRPr>
          </a:p>
        </p:txBody>
      </p:sp>
      <p:sp>
        <p:nvSpPr>
          <p:cNvPr id="2" name="Slide Number Placeholder 1"/>
          <p:cNvSpPr>
            <a:spLocks noGrp="1"/>
          </p:cNvSpPr>
          <p:nvPr>
            <p:ph type="sldNum" sz="quarter" idx="4"/>
          </p:nvPr>
        </p:nvSpPr>
        <p:spPr/>
        <p:txBody>
          <a:bodyPr/>
          <a:lstStyle/>
          <a:p>
            <a:fld id="{81582BD6-FC20-4557-852B-8433F8572D30}" type="slidenum">
              <a:rPr lang="en-US" smtClean="0"/>
              <a:pPr/>
              <a:t>35</a:t>
            </a:fld>
            <a:endParaRPr lang="en-US" dirty="0"/>
          </a:p>
        </p:txBody>
      </p:sp>
    </p:spTree>
    <p:extLst>
      <p:ext uri="{BB962C8B-B14F-4D97-AF65-F5344CB8AC3E}">
        <p14:creationId xmlns:p14="http://schemas.microsoft.com/office/powerpoint/2010/main" val="8347600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219199"/>
            <a:ext cx="7696200" cy="5410201"/>
          </a:xfrm>
        </p:spPr>
        <p:txBody>
          <a:bodyPr>
            <a:noAutofit/>
          </a:bodyPr>
          <a:lstStyle/>
          <a:p>
            <a:r>
              <a:rPr lang="en-US" dirty="0" smtClean="0"/>
              <a:t>An ASB club may, at times need to contract </a:t>
            </a:r>
            <a:r>
              <a:rPr lang="en-US" dirty="0"/>
              <a:t>with a business or other organization </a:t>
            </a:r>
            <a:r>
              <a:rPr lang="en-US" dirty="0" smtClean="0"/>
              <a:t>as part of an event or fundraiser.</a:t>
            </a:r>
          </a:p>
          <a:p>
            <a:r>
              <a:rPr lang="en-US" dirty="0"/>
              <a:t>A contract is any agreement where another person or entity provides goods or services to the club, regardless of whether the agreement is called a contract, memorandum of understanding, service agreement, etc. </a:t>
            </a:r>
            <a:endParaRPr lang="en-US" dirty="0" smtClean="0"/>
          </a:p>
          <a:p>
            <a:r>
              <a:rPr lang="en-US" u="sng" dirty="0"/>
              <a:t>A</a:t>
            </a:r>
            <a:r>
              <a:rPr lang="en-US" u="sng" dirty="0" smtClean="0"/>
              <a:t>ll</a:t>
            </a:r>
            <a:r>
              <a:rPr lang="en-US" dirty="0" smtClean="0"/>
              <a:t> </a:t>
            </a:r>
            <a:r>
              <a:rPr lang="en-US" dirty="0"/>
              <a:t>contracts must be reviewed and approved by the District’s Purchasing Department prior to services being </a:t>
            </a:r>
            <a:r>
              <a:rPr lang="en-US" dirty="0" smtClean="0"/>
              <a:t>performed.</a:t>
            </a:r>
          </a:p>
          <a:p>
            <a:r>
              <a:rPr lang="en-US" dirty="0"/>
              <a:t>Site administrators, ASB advisors, coaches, etc. are not authorized to sign contracts regardless of the amount of the </a:t>
            </a:r>
            <a:r>
              <a:rPr lang="en-US" dirty="0" smtClean="0"/>
              <a:t>contract.</a:t>
            </a:r>
            <a:endParaRPr lang="en-US" dirty="0"/>
          </a:p>
        </p:txBody>
      </p:sp>
      <p:sp>
        <p:nvSpPr>
          <p:cNvPr id="3" name="Title 2"/>
          <p:cNvSpPr>
            <a:spLocks noGrp="1"/>
          </p:cNvSpPr>
          <p:nvPr>
            <p:ph type="title"/>
          </p:nvPr>
        </p:nvSpPr>
        <p:spPr/>
        <p:txBody>
          <a:bodyPr/>
          <a:lstStyle/>
          <a:p>
            <a:r>
              <a:rPr lang="en-US" dirty="0" smtClean="0"/>
              <a:t>Contracts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36</a:t>
            </a:fld>
            <a:endParaRPr lang="en-US" dirty="0"/>
          </a:p>
        </p:txBody>
      </p:sp>
    </p:spTree>
    <p:extLst>
      <p:ext uri="{BB962C8B-B14F-4D97-AF65-F5344CB8AC3E}">
        <p14:creationId xmlns:p14="http://schemas.microsoft.com/office/powerpoint/2010/main" val="1112154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A W-9 Taxpayer Identification </a:t>
            </a:r>
            <a:r>
              <a:rPr lang="en-US" dirty="0" smtClean="0"/>
              <a:t>form. </a:t>
            </a:r>
          </a:p>
          <a:p>
            <a:r>
              <a:rPr lang="en-US" dirty="0"/>
              <a:t>Proof of insurance </a:t>
            </a:r>
            <a:r>
              <a:rPr lang="en-US" dirty="0" smtClean="0"/>
              <a:t>may be required.</a:t>
            </a:r>
          </a:p>
          <a:p>
            <a:r>
              <a:rPr lang="en-US" dirty="0" smtClean="0"/>
              <a:t>Automobile liability and workers’ compensation may also be required when applicable.</a:t>
            </a:r>
          </a:p>
          <a:p>
            <a:r>
              <a:rPr lang="en-US" dirty="0" smtClean="0"/>
              <a:t>Any </a:t>
            </a:r>
            <a:r>
              <a:rPr lang="en-US" dirty="0"/>
              <a:t>permits and licenses legally required to perform the </a:t>
            </a:r>
            <a:r>
              <a:rPr lang="en-US" dirty="0" smtClean="0"/>
              <a:t>services. </a:t>
            </a:r>
          </a:p>
          <a:p>
            <a:r>
              <a:rPr lang="en-US" dirty="0" smtClean="0"/>
              <a:t>Independent </a:t>
            </a:r>
            <a:r>
              <a:rPr lang="en-US" dirty="0"/>
              <a:t>contractors </a:t>
            </a:r>
            <a:r>
              <a:rPr lang="en-US" dirty="0" smtClean="0"/>
              <a:t>are </a:t>
            </a:r>
            <a:r>
              <a:rPr lang="en-US" dirty="0"/>
              <a:t>required to submit fingerprints through the Department of Justice, if they will be coming into unsupervised contact with </a:t>
            </a:r>
            <a:r>
              <a:rPr lang="en-US" dirty="0" smtClean="0"/>
              <a:t>students.</a:t>
            </a:r>
            <a:endParaRPr lang="en-US" dirty="0"/>
          </a:p>
        </p:txBody>
      </p:sp>
      <p:sp>
        <p:nvSpPr>
          <p:cNvPr id="3" name="Title 2"/>
          <p:cNvSpPr>
            <a:spLocks noGrp="1"/>
          </p:cNvSpPr>
          <p:nvPr>
            <p:ph type="title"/>
          </p:nvPr>
        </p:nvSpPr>
        <p:spPr/>
        <p:txBody>
          <a:bodyPr/>
          <a:lstStyle/>
          <a:p>
            <a:r>
              <a:rPr lang="en-US" dirty="0" smtClean="0"/>
              <a:t>Contract Requirements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37</a:t>
            </a:fld>
            <a:endParaRPr lang="en-US" dirty="0"/>
          </a:p>
        </p:txBody>
      </p:sp>
    </p:spTree>
    <p:extLst>
      <p:ext uri="{BB962C8B-B14F-4D97-AF65-F5344CB8AC3E}">
        <p14:creationId xmlns:p14="http://schemas.microsoft.com/office/powerpoint/2010/main" val="2849694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219199"/>
            <a:ext cx="7696200" cy="5410201"/>
          </a:xfrm>
        </p:spPr>
        <p:txBody>
          <a:bodyPr>
            <a:noAutofit/>
          </a:bodyPr>
          <a:lstStyle/>
          <a:p>
            <a:pPr>
              <a:lnSpc>
                <a:spcPts val="2900"/>
              </a:lnSpc>
              <a:spcBef>
                <a:spcPts val="3000"/>
              </a:spcBef>
            </a:pPr>
            <a:r>
              <a:rPr lang="en-US" dirty="0" smtClean="0"/>
              <a:t>Please </a:t>
            </a:r>
            <a:r>
              <a:rPr lang="en-US" dirty="0"/>
              <a:t>allow at least two (2) weeks for contracts to be approved after the contract and all supporting documentation is received by the Purchasing </a:t>
            </a:r>
            <a:r>
              <a:rPr lang="en-US" dirty="0" smtClean="0"/>
              <a:t>Department.</a:t>
            </a:r>
          </a:p>
          <a:p>
            <a:pPr>
              <a:lnSpc>
                <a:spcPts val="2900"/>
              </a:lnSpc>
              <a:spcBef>
                <a:spcPts val="3000"/>
              </a:spcBef>
            </a:pPr>
            <a:r>
              <a:rPr lang="en-US" dirty="0" smtClean="0"/>
              <a:t>Contracts </a:t>
            </a:r>
            <a:r>
              <a:rPr lang="en-US" dirty="0"/>
              <a:t>in excess of $10,000 also require Board approval and should be received at least three (3) weeks before the next regularly scheduled Board M</a:t>
            </a:r>
            <a:r>
              <a:rPr lang="en-US" dirty="0" smtClean="0"/>
              <a:t>eeting.</a:t>
            </a:r>
            <a:endParaRPr lang="en-US" dirty="0"/>
          </a:p>
          <a:p>
            <a:endParaRPr lang="en-US" dirty="0"/>
          </a:p>
        </p:txBody>
      </p:sp>
      <p:sp>
        <p:nvSpPr>
          <p:cNvPr id="3" name="Title 2"/>
          <p:cNvSpPr>
            <a:spLocks noGrp="1"/>
          </p:cNvSpPr>
          <p:nvPr>
            <p:ph type="title"/>
          </p:nvPr>
        </p:nvSpPr>
        <p:spPr/>
        <p:txBody>
          <a:bodyPr/>
          <a:lstStyle/>
          <a:p>
            <a:r>
              <a:rPr lang="en-US" dirty="0" smtClean="0"/>
              <a:t>Contract Approval Timelines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38</a:t>
            </a:fld>
            <a:endParaRPr lang="en-US" dirty="0"/>
          </a:p>
        </p:txBody>
      </p:sp>
    </p:spTree>
    <p:extLst>
      <p:ext uri="{BB962C8B-B14F-4D97-AF65-F5344CB8AC3E}">
        <p14:creationId xmlns:p14="http://schemas.microsoft.com/office/powerpoint/2010/main" val="37545070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ASB clubs can fund additional coaching stipend </a:t>
            </a:r>
            <a:r>
              <a:rPr lang="en-US" dirty="0" smtClean="0"/>
              <a:t>positions. </a:t>
            </a:r>
          </a:p>
          <a:p>
            <a:pPr lvl="1"/>
            <a:r>
              <a:rPr lang="en-US" dirty="0" smtClean="0"/>
              <a:t>The </a:t>
            </a:r>
            <a:r>
              <a:rPr lang="en-US" dirty="0"/>
              <a:t>students in the club </a:t>
            </a:r>
            <a:r>
              <a:rPr lang="en-US" dirty="0" smtClean="0"/>
              <a:t>must have determined how </a:t>
            </a:r>
            <a:r>
              <a:rPr lang="en-US" dirty="0"/>
              <a:t>they would like to </a:t>
            </a:r>
            <a:r>
              <a:rPr lang="en-US" dirty="0" smtClean="0"/>
              <a:t>spend </a:t>
            </a:r>
            <a:r>
              <a:rPr lang="en-US" dirty="0"/>
              <a:t>the funds that are </a:t>
            </a:r>
            <a:r>
              <a:rPr lang="en-US" dirty="0" smtClean="0"/>
              <a:t>raised.</a:t>
            </a:r>
          </a:p>
          <a:p>
            <a:r>
              <a:rPr lang="en-US" dirty="0" smtClean="0"/>
              <a:t>Permitted </a:t>
            </a:r>
            <a:r>
              <a:rPr lang="en-US" dirty="0"/>
              <a:t>only </a:t>
            </a:r>
            <a:r>
              <a:rPr lang="en-US" dirty="0" smtClean="0"/>
              <a:t>for the positions and increments listed </a:t>
            </a:r>
            <a:r>
              <a:rPr lang="en-US" dirty="0"/>
              <a:t>within the </a:t>
            </a:r>
            <a:r>
              <a:rPr lang="en-US" dirty="0" smtClean="0"/>
              <a:t>PSEA Bargaining Agreement. </a:t>
            </a:r>
          </a:p>
          <a:p>
            <a:pPr lvl="1"/>
            <a:r>
              <a:rPr lang="en-US" dirty="0" smtClean="0"/>
              <a:t>Can </a:t>
            </a:r>
            <a:r>
              <a:rPr lang="en-US" dirty="0"/>
              <a:t>be split up to three (3) </a:t>
            </a:r>
            <a:r>
              <a:rPr lang="en-US" dirty="0" smtClean="0"/>
              <a:t>ways.</a:t>
            </a:r>
          </a:p>
          <a:p>
            <a:r>
              <a:rPr lang="en-US" dirty="0" smtClean="0"/>
              <a:t>Cannot fund </a:t>
            </a:r>
            <a:r>
              <a:rPr lang="en-US" dirty="0"/>
              <a:t>a stipend for someone already receiving a District paid </a:t>
            </a:r>
            <a:r>
              <a:rPr lang="en-US" dirty="0" smtClean="0"/>
              <a:t>stipend.</a:t>
            </a:r>
            <a:endParaRPr lang="en-US" dirty="0"/>
          </a:p>
        </p:txBody>
      </p:sp>
      <p:sp>
        <p:nvSpPr>
          <p:cNvPr id="3" name="Title 2"/>
          <p:cNvSpPr>
            <a:spLocks noGrp="1"/>
          </p:cNvSpPr>
          <p:nvPr>
            <p:ph type="title"/>
          </p:nvPr>
        </p:nvSpPr>
        <p:spPr/>
        <p:txBody>
          <a:bodyPr/>
          <a:lstStyle/>
          <a:p>
            <a:r>
              <a:rPr lang="en-US" dirty="0" smtClean="0"/>
              <a:t>Stipends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39</a:t>
            </a:fld>
            <a:endParaRPr lang="en-US" dirty="0"/>
          </a:p>
        </p:txBody>
      </p:sp>
    </p:spTree>
    <p:extLst>
      <p:ext uri="{BB962C8B-B14F-4D97-AF65-F5344CB8AC3E}">
        <p14:creationId xmlns:p14="http://schemas.microsoft.com/office/powerpoint/2010/main" val="35171145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spcBef>
                <a:spcPts val="1800"/>
              </a:spcBef>
            </a:pPr>
            <a:r>
              <a:rPr lang="en-US" dirty="0" smtClean="0"/>
              <a:t>Must be </a:t>
            </a:r>
            <a:r>
              <a:rPr lang="en-US" dirty="0"/>
              <a:t>hired through Human </a:t>
            </a:r>
            <a:r>
              <a:rPr lang="en-US" dirty="0" smtClean="0"/>
              <a:t>Resources (HR) </a:t>
            </a:r>
            <a:r>
              <a:rPr lang="en-US" u="sng" dirty="0"/>
              <a:t>and</a:t>
            </a:r>
            <a:r>
              <a:rPr lang="en-US" dirty="0"/>
              <a:t> cleared to work </a:t>
            </a:r>
            <a:r>
              <a:rPr lang="en-US" b="1" dirty="0"/>
              <a:t>before</a:t>
            </a:r>
            <a:r>
              <a:rPr lang="en-US" dirty="0"/>
              <a:t> they start working with </a:t>
            </a:r>
            <a:r>
              <a:rPr lang="en-US" dirty="0" smtClean="0"/>
              <a:t>students.</a:t>
            </a:r>
          </a:p>
          <a:p>
            <a:pPr>
              <a:spcBef>
                <a:spcPts val="1800"/>
              </a:spcBef>
            </a:pPr>
            <a:r>
              <a:rPr lang="en-US" dirty="0" smtClean="0"/>
              <a:t>Must also </a:t>
            </a:r>
            <a:r>
              <a:rPr lang="en-US" dirty="0"/>
              <a:t>be paid through District </a:t>
            </a:r>
            <a:r>
              <a:rPr lang="en-US" dirty="0" smtClean="0"/>
              <a:t>payroll, </a:t>
            </a:r>
            <a:r>
              <a:rPr lang="en-US" dirty="0"/>
              <a:t>as they </a:t>
            </a:r>
            <a:r>
              <a:rPr lang="en-US" dirty="0" smtClean="0"/>
              <a:t>will be employees </a:t>
            </a:r>
            <a:r>
              <a:rPr lang="en-US" dirty="0"/>
              <a:t>of the </a:t>
            </a:r>
            <a:r>
              <a:rPr lang="en-US" dirty="0" smtClean="0"/>
              <a:t>District.</a:t>
            </a:r>
            <a:endParaRPr lang="en-US" dirty="0"/>
          </a:p>
          <a:p>
            <a:pPr>
              <a:spcBef>
                <a:spcPts val="1800"/>
              </a:spcBef>
            </a:pPr>
            <a:r>
              <a:rPr lang="en-US" dirty="0"/>
              <a:t>The ASB club will be invoiced for salary cost plus all fixed costs of the stipend positions in advance of the employee receiving </a:t>
            </a:r>
            <a:r>
              <a:rPr lang="en-US" dirty="0" smtClean="0"/>
              <a:t>compensation.</a:t>
            </a:r>
          </a:p>
          <a:p>
            <a:pPr>
              <a:spcBef>
                <a:spcPts val="1800"/>
              </a:spcBef>
            </a:pPr>
            <a:r>
              <a:rPr lang="en-US" dirty="0"/>
              <a:t>In no circumstance may the ASB account pay the stipends of these employees </a:t>
            </a:r>
            <a:r>
              <a:rPr lang="en-US" dirty="0" smtClean="0"/>
              <a:t>directly.</a:t>
            </a:r>
            <a:endParaRPr lang="en-US" dirty="0"/>
          </a:p>
        </p:txBody>
      </p:sp>
      <p:sp>
        <p:nvSpPr>
          <p:cNvPr id="3" name="Title 2"/>
          <p:cNvSpPr>
            <a:spLocks noGrp="1"/>
          </p:cNvSpPr>
          <p:nvPr>
            <p:ph type="title"/>
          </p:nvPr>
        </p:nvSpPr>
        <p:spPr/>
        <p:txBody>
          <a:bodyPr/>
          <a:lstStyle/>
          <a:p>
            <a:r>
              <a:rPr lang="en-US" dirty="0" smtClean="0"/>
              <a:t>Stipends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40</a:t>
            </a:fld>
            <a:endParaRPr lang="en-US" dirty="0"/>
          </a:p>
        </p:txBody>
      </p:sp>
    </p:spTree>
    <p:extLst>
      <p:ext uri="{BB962C8B-B14F-4D97-AF65-F5344CB8AC3E}">
        <p14:creationId xmlns:p14="http://schemas.microsoft.com/office/powerpoint/2010/main" val="3579576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ASB clubs can also fund special services </a:t>
            </a:r>
            <a:r>
              <a:rPr lang="en-US" dirty="0" smtClean="0"/>
              <a:t>consultants - </a:t>
            </a:r>
            <a:r>
              <a:rPr lang="en-US" dirty="0"/>
              <a:t>specialized coach (e.g. tumbling coach, pitching coach, choreographer, etc</a:t>
            </a:r>
            <a:r>
              <a:rPr lang="en-US" dirty="0" smtClean="0"/>
              <a:t>.). </a:t>
            </a:r>
          </a:p>
          <a:p>
            <a:r>
              <a:rPr lang="en-US" dirty="0" smtClean="0"/>
              <a:t>This is </a:t>
            </a:r>
            <a:r>
              <a:rPr lang="en-US" dirty="0"/>
              <a:t>considered </a:t>
            </a:r>
            <a:r>
              <a:rPr lang="en-US" dirty="0" smtClean="0"/>
              <a:t>an independent contractor.</a:t>
            </a:r>
          </a:p>
          <a:p>
            <a:pPr lvl="1"/>
            <a:r>
              <a:rPr lang="en-US" dirty="0" smtClean="0"/>
              <a:t>Not a District employee.</a:t>
            </a:r>
          </a:p>
          <a:p>
            <a:pPr lvl="1"/>
            <a:r>
              <a:rPr lang="en-US" dirty="0" smtClean="0"/>
              <a:t>Not hired through HR or paid through payroll.</a:t>
            </a:r>
          </a:p>
          <a:p>
            <a:r>
              <a:rPr lang="en-US" dirty="0" smtClean="0"/>
              <a:t>Follow approval process for contracts.</a:t>
            </a:r>
          </a:p>
          <a:p>
            <a:pPr lvl="1"/>
            <a:r>
              <a:rPr lang="en-US" dirty="0" smtClean="0"/>
              <a:t>A contract will be required and must be approved in advance by the Purchasing Department. </a:t>
            </a:r>
          </a:p>
          <a:p>
            <a:r>
              <a:rPr lang="en-US" dirty="0"/>
              <a:t>The rate paid for a specialized coach is negotiated between the ASB c</a:t>
            </a:r>
            <a:r>
              <a:rPr lang="en-US" dirty="0" smtClean="0"/>
              <a:t>lub </a:t>
            </a:r>
            <a:r>
              <a:rPr lang="en-US" dirty="0"/>
              <a:t>and the specialized </a:t>
            </a:r>
            <a:r>
              <a:rPr lang="en-US" dirty="0" smtClean="0"/>
              <a:t>coach.</a:t>
            </a:r>
          </a:p>
        </p:txBody>
      </p:sp>
      <p:sp>
        <p:nvSpPr>
          <p:cNvPr id="3" name="Title 2"/>
          <p:cNvSpPr>
            <a:spLocks noGrp="1"/>
          </p:cNvSpPr>
          <p:nvPr>
            <p:ph type="title"/>
          </p:nvPr>
        </p:nvSpPr>
        <p:spPr/>
        <p:txBody>
          <a:bodyPr/>
          <a:lstStyle/>
          <a:p>
            <a:r>
              <a:rPr lang="en-US" dirty="0"/>
              <a:t>Special Services </a:t>
            </a:r>
            <a:r>
              <a:rPr lang="en-US" dirty="0" smtClean="0"/>
              <a:t>Consultants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41</a:t>
            </a:fld>
            <a:endParaRPr lang="en-US" dirty="0"/>
          </a:p>
        </p:txBody>
      </p:sp>
    </p:spTree>
    <p:extLst>
      <p:ext uri="{BB962C8B-B14F-4D97-AF65-F5344CB8AC3E}">
        <p14:creationId xmlns:p14="http://schemas.microsoft.com/office/powerpoint/2010/main" val="227277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Generally </a:t>
            </a:r>
            <a:r>
              <a:rPr lang="en-US" dirty="0"/>
              <a:t>defined as moveable personal property of a permanent nature (other than land and buildings) with a useful life of more than one year and a cost of more than $</a:t>
            </a:r>
            <a:r>
              <a:rPr lang="en-US" dirty="0" smtClean="0"/>
              <a:t>500.</a:t>
            </a:r>
          </a:p>
          <a:p>
            <a:pPr lvl="1"/>
            <a:r>
              <a:rPr lang="en-US" dirty="0"/>
              <a:t>Examples include machines, furniture, vehicles, and furnishings that are not integral parts of a building or a building service </a:t>
            </a:r>
            <a:r>
              <a:rPr lang="en-US" dirty="0" smtClean="0"/>
              <a:t>system.</a:t>
            </a:r>
          </a:p>
          <a:p>
            <a:r>
              <a:rPr lang="en-US" dirty="0" smtClean="0"/>
              <a:t>Must </a:t>
            </a:r>
            <a:r>
              <a:rPr lang="en-US" dirty="0"/>
              <a:t>be coordinated and approved by the District’s Purchasing </a:t>
            </a:r>
            <a:r>
              <a:rPr lang="en-US" dirty="0" smtClean="0"/>
              <a:t>Department.</a:t>
            </a:r>
          </a:p>
          <a:p>
            <a:pPr lvl="1"/>
            <a:r>
              <a:rPr lang="en-US" dirty="0"/>
              <a:t>R</a:t>
            </a:r>
            <a:r>
              <a:rPr lang="en-US" dirty="0" smtClean="0"/>
              <a:t>eceive </a:t>
            </a:r>
            <a:r>
              <a:rPr lang="en-US" dirty="0"/>
              <a:t>better </a:t>
            </a:r>
            <a:r>
              <a:rPr lang="en-US" dirty="0" smtClean="0"/>
              <a:t>pricing.</a:t>
            </a:r>
          </a:p>
          <a:p>
            <a:pPr lvl="1"/>
            <a:r>
              <a:rPr lang="en-US" dirty="0" smtClean="0"/>
              <a:t>Insurance</a:t>
            </a:r>
            <a:r>
              <a:rPr lang="en-US" dirty="0"/>
              <a:t>, inventory and maintenance factors </a:t>
            </a:r>
            <a:r>
              <a:rPr lang="en-US" dirty="0" smtClean="0"/>
              <a:t>are considered.</a:t>
            </a:r>
            <a:endParaRPr lang="en-US" dirty="0"/>
          </a:p>
        </p:txBody>
      </p:sp>
      <p:sp>
        <p:nvSpPr>
          <p:cNvPr id="3" name="Title 2"/>
          <p:cNvSpPr>
            <a:spLocks noGrp="1"/>
          </p:cNvSpPr>
          <p:nvPr>
            <p:ph type="title"/>
          </p:nvPr>
        </p:nvSpPr>
        <p:spPr/>
        <p:txBody>
          <a:bodyPr/>
          <a:lstStyle/>
          <a:p>
            <a:r>
              <a:rPr lang="en-US" dirty="0"/>
              <a:t>Equipment Purchases</a:t>
            </a:r>
          </a:p>
        </p:txBody>
      </p:sp>
      <p:sp>
        <p:nvSpPr>
          <p:cNvPr id="4" name="Slide Number Placeholder 3"/>
          <p:cNvSpPr>
            <a:spLocks noGrp="1"/>
          </p:cNvSpPr>
          <p:nvPr>
            <p:ph type="sldNum" sz="quarter" idx="4"/>
          </p:nvPr>
        </p:nvSpPr>
        <p:spPr/>
        <p:txBody>
          <a:bodyPr/>
          <a:lstStyle/>
          <a:p>
            <a:fld id="{81582BD6-FC20-4557-852B-8433F8572D30}" type="slidenum">
              <a:rPr lang="en-US" smtClean="0"/>
              <a:pPr/>
              <a:t>42</a:t>
            </a:fld>
            <a:endParaRPr lang="en-US" dirty="0"/>
          </a:p>
        </p:txBody>
      </p:sp>
    </p:spTree>
    <p:extLst>
      <p:ext uri="{BB962C8B-B14F-4D97-AF65-F5344CB8AC3E}">
        <p14:creationId xmlns:p14="http://schemas.microsoft.com/office/powerpoint/2010/main" val="14329460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monitoring</a:t>
            </a:r>
            <a:endParaRPr lang="en-US" dirty="0"/>
          </a:p>
        </p:txBody>
      </p:sp>
      <p:sp>
        <p:nvSpPr>
          <p:cNvPr id="3" name="Slide Number Placeholder 2"/>
          <p:cNvSpPr>
            <a:spLocks noGrp="1"/>
          </p:cNvSpPr>
          <p:nvPr>
            <p:ph type="sldNum" sz="quarter" idx="10"/>
          </p:nvPr>
        </p:nvSpPr>
        <p:spPr/>
        <p:txBody>
          <a:bodyPr/>
          <a:lstStyle/>
          <a:p>
            <a:fld id="{81582BD6-FC20-4557-852B-8433F8572D30}" type="slidenum">
              <a:rPr lang="en-US" smtClean="0"/>
              <a:pPr/>
              <a:t>43</a:t>
            </a:fld>
            <a:endParaRPr lang="en-US" dirty="0"/>
          </a:p>
        </p:txBody>
      </p:sp>
    </p:spTree>
    <p:extLst>
      <p:ext uri="{BB962C8B-B14F-4D97-AF65-F5344CB8AC3E}">
        <p14:creationId xmlns:p14="http://schemas.microsoft.com/office/powerpoint/2010/main" val="21460519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92500"/>
          </a:bodyPr>
          <a:lstStyle/>
          <a:p>
            <a:r>
              <a:rPr lang="en-US" dirty="0"/>
              <a:t>Each club will develop an individual budget as part of the club application </a:t>
            </a:r>
            <a:r>
              <a:rPr lang="en-US" dirty="0" smtClean="0"/>
              <a:t>process.</a:t>
            </a:r>
          </a:p>
          <a:p>
            <a:r>
              <a:rPr lang="en-US" u="sng" dirty="0" smtClean="0"/>
              <a:t>Should </a:t>
            </a:r>
            <a:r>
              <a:rPr lang="en-US" u="sng" dirty="0"/>
              <a:t>be monitored monthly </a:t>
            </a:r>
            <a:r>
              <a:rPr lang="en-US" dirty="0"/>
              <a:t>to determine that the revenues are coming in as estimated and that the expenditures do not exceed the amount authorized in the </a:t>
            </a:r>
            <a:r>
              <a:rPr lang="en-US" dirty="0" smtClean="0"/>
              <a:t>budget.</a:t>
            </a:r>
          </a:p>
          <a:p>
            <a:r>
              <a:rPr lang="en-US" dirty="0" smtClean="0"/>
              <a:t>A revised budget will be required if there are significant </a:t>
            </a:r>
            <a:r>
              <a:rPr lang="en-US" dirty="0"/>
              <a:t>changes </a:t>
            </a:r>
            <a:r>
              <a:rPr lang="en-US" dirty="0" smtClean="0"/>
              <a:t>to revenues or expenditures.</a:t>
            </a:r>
          </a:p>
          <a:p>
            <a:r>
              <a:rPr lang="en-US" dirty="0" smtClean="0"/>
              <a:t>Club advisors will </a:t>
            </a:r>
            <a:r>
              <a:rPr lang="en-US" u="sng" dirty="0"/>
              <a:t>receive a report </a:t>
            </a:r>
            <a:r>
              <a:rPr lang="en-US" u="sng" dirty="0" smtClean="0"/>
              <a:t>each month </a:t>
            </a:r>
            <a:r>
              <a:rPr lang="en-US" dirty="0" smtClean="0"/>
              <a:t>that </a:t>
            </a:r>
            <a:r>
              <a:rPr lang="en-US" dirty="0"/>
              <a:t>will include all activity for the previous </a:t>
            </a:r>
            <a:r>
              <a:rPr lang="en-US" dirty="0" smtClean="0"/>
              <a:t>month.</a:t>
            </a:r>
          </a:p>
          <a:p>
            <a:pPr lvl="1"/>
            <a:r>
              <a:rPr lang="en-US" dirty="0" smtClean="0"/>
              <a:t>Review this to </a:t>
            </a:r>
            <a:r>
              <a:rPr lang="en-US" dirty="0"/>
              <a:t>insure all transactions are </a:t>
            </a:r>
            <a:r>
              <a:rPr lang="en-US" dirty="0" smtClean="0"/>
              <a:t>accurate.</a:t>
            </a:r>
          </a:p>
          <a:p>
            <a:pPr lvl="1"/>
            <a:r>
              <a:rPr lang="en-US" dirty="0" smtClean="0"/>
              <a:t>Contact </a:t>
            </a:r>
            <a:r>
              <a:rPr lang="en-US" dirty="0"/>
              <a:t>the ASB </a:t>
            </a:r>
            <a:r>
              <a:rPr lang="en-US" dirty="0" smtClean="0"/>
              <a:t>Office </a:t>
            </a:r>
            <a:r>
              <a:rPr lang="en-US" dirty="0"/>
              <a:t>immediately if </a:t>
            </a:r>
            <a:r>
              <a:rPr lang="en-US" dirty="0" smtClean="0"/>
              <a:t>any questions.</a:t>
            </a:r>
            <a:endParaRPr lang="en-US" dirty="0"/>
          </a:p>
        </p:txBody>
      </p:sp>
      <p:sp>
        <p:nvSpPr>
          <p:cNvPr id="3" name="Title 2"/>
          <p:cNvSpPr>
            <a:spLocks noGrp="1"/>
          </p:cNvSpPr>
          <p:nvPr>
            <p:ph type="title"/>
          </p:nvPr>
        </p:nvSpPr>
        <p:spPr/>
        <p:txBody>
          <a:bodyPr/>
          <a:lstStyle/>
          <a:p>
            <a:r>
              <a:rPr lang="en-US" dirty="0" smtClean="0"/>
              <a:t>Budget Monitoring</a:t>
            </a:r>
            <a:endParaRPr lang="en-US" dirty="0"/>
          </a:p>
        </p:txBody>
      </p:sp>
      <p:sp>
        <p:nvSpPr>
          <p:cNvPr id="2" name="Slide Number Placeholder 1"/>
          <p:cNvSpPr>
            <a:spLocks noGrp="1"/>
          </p:cNvSpPr>
          <p:nvPr>
            <p:ph type="sldNum" sz="quarter" idx="4"/>
          </p:nvPr>
        </p:nvSpPr>
        <p:spPr/>
        <p:txBody>
          <a:bodyPr/>
          <a:lstStyle/>
          <a:p>
            <a:fld id="{81582BD6-FC20-4557-852B-8433F8572D30}" type="slidenum">
              <a:rPr lang="en-US" smtClean="0"/>
              <a:pPr/>
              <a:t>44</a:t>
            </a:fld>
            <a:endParaRPr lang="en-US" dirty="0"/>
          </a:p>
        </p:txBody>
      </p:sp>
    </p:spTree>
    <p:extLst>
      <p:ext uri="{BB962C8B-B14F-4D97-AF65-F5344CB8AC3E}">
        <p14:creationId xmlns:p14="http://schemas.microsoft.com/office/powerpoint/2010/main" val="2918012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dirty="0"/>
              <a:t>Carryover is limited to 20% of the total revenues received in that school </a:t>
            </a:r>
            <a:r>
              <a:rPr lang="en-US" dirty="0" smtClean="0"/>
              <a:t>year.</a:t>
            </a:r>
          </a:p>
          <a:p>
            <a:pPr lvl="1"/>
            <a:r>
              <a:rPr lang="en-US" dirty="0"/>
              <a:t>F</a:t>
            </a:r>
            <a:r>
              <a:rPr lang="en-US" dirty="0" smtClean="0"/>
              <a:t>unds </a:t>
            </a:r>
            <a:r>
              <a:rPr lang="en-US" dirty="0"/>
              <a:t>raised by students during a given school year are </a:t>
            </a:r>
            <a:r>
              <a:rPr lang="en-US" dirty="0" smtClean="0"/>
              <a:t>intended to be spent </a:t>
            </a:r>
            <a:r>
              <a:rPr lang="en-US" dirty="0"/>
              <a:t>for the benefit of those </a:t>
            </a:r>
            <a:r>
              <a:rPr lang="en-US" dirty="0" smtClean="0"/>
              <a:t>students.</a:t>
            </a:r>
          </a:p>
          <a:p>
            <a:r>
              <a:rPr lang="en-US" dirty="0" smtClean="0"/>
              <a:t>A club may want to carry over more than 20% for a special long-term project or event that will take more than one year to raise funds.</a:t>
            </a:r>
          </a:p>
          <a:p>
            <a:pPr lvl="1"/>
            <a:r>
              <a:rPr lang="en-US" dirty="0" smtClean="0"/>
              <a:t>A Carryover Request Form must be used to make this request.</a:t>
            </a:r>
          </a:p>
          <a:p>
            <a:r>
              <a:rPr lang="en-US" dirty="0"/>
              <a:t>I</a:t>
            </a:r>
            <a:r>
              <a:rPr lang="en-US" dirty="0" smtClean="0"/>
              <a:t>f </a:t>
            </a:r>
            <a:r>
              <a:rPr lang="en-US" dirty="0"/>
              <a:t>a club becomes inactive for one complete school year, the funds will be transferred to the general </a:t>
            </a:r>
            <a:r>
              <a:rPr lang="en-US" dirty="0" smtClean="0"/>
              <a:t>ASB.</a:t>
            </a:r>
            <a:endParaRPr lang="en-US" dirty="0"/>
          </a:p>
        </p:txBody>
      </p:sp>
      <p:sp>
        <p:nvSpPr>
          <p:cNvPr id="3" name="Title 2"/>
          <p:cNvSpPr>
            <a:spLocks noGrp="1"/>
          </p:cNvSpPr>
          <p:nvPr>
            <p:ph type="title"/>
          </p:nvPr>
        </p:nvSpPr>
        <p:spPr/>
        <p:txBody>
          <a:bodyPr/>
          <a:lstStyle/>
          <a:p>
            <a:r>
              <a:rPr lang="en-US" dirty="0" smtClean="0"/>
              <a:t>Budget Monitoring</a:t>
            </a:r>
            <a:endParaRPr lang="en-US" dirty="0"/>
          </a:p>
        </p:txBody>
      </p:sp>
      <p:sp>
        <p:nvSpPr>
          <p:cNvPr id="2" name="Slide Number Placeholder 1"/>
          <p:cNvSpPr>
            <a:spLocks noGrp="1"/>
          </p:cNvSpPr>
          <p:nvPr>
            <p:ph type="sldNum" sz="quarter" idx="4"/>
          </p:nvPr>
        </p:nvSpPr>
        <p:spPr/>
        <p:txBody>
          <a:bodyPr/>
          <a:lstStyle/>
          <a:p>
            <a:fld id="{81582BD6-FC20-4557-852B-8433F8572D30}" type="slidenum">
              <a:rPr lang="en-US" smtClean="0"/>
              <a:pPr/>
              <a:t>45</a:t>
            </a:fld>
            <a:endParaRPr lang="en-US" dirty="0"/>
          </a:p>
        </p:txBody>
      </p:sp>
    </p:spTree>
    <p:extLst>
      <p:ext uri="{BB962C8B-B14F-4D97-AF65-F5344CB8AC3E}">
        <p14:creationId xmlns:p14="http://schemas.microsoft.com/office/powerpoint/2010/main" val="3219291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Sales</a:t>
            </a:r>
            <a:endParaRPr lang="en-US" dirty="0"/>
          </a:p>
        </p:txBody>
      </p:sp>
      <p:sp>
        <p:nvSpPr>
          <p:cNvPr id="3" name="Slide Number Placeholder 2"/>
          <p:cNvSpPr>
            <a:spLocks noGrp="1"/>
          </p:cNvSpPr>
          <p:nvPr>
            <p:ph type="sldNum" sz="quarter" idx="10"/>
          </p:nvPr>
        </p:nvSpPr>
        <p:spPr/>
        <p:txBody>
          <a:bodyPr/>
          <a:lstStyle/>
          <a:p>
            <a:fld id="{81582BD6-FC20-4557-852B-8433F8572D30}" type="slidenum">
              <a:rPr lang="en-US" smtClean="0"/>
              <a:pPr/>
              <a:t>46</a:t>
            </a:fld>
            <a:endParaRPr lang="en-US" dirty="0"/>
          </a:p>
        </p:txBody>
      </p:sp>
    </p:spTree>
    <p:extLst>
      <p:ext uri="{BB962C8B-B14F-4D97-AF65-F5344CB8AC3E}">
        <p14:creationId xmlns:p14="http://schemas.microsoft.com/office/powerpoint/2010/main" val="36263798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fontScale="62500" lnSpcReduction="20000"/>
          </a:bodyPr>
          <a:lstStyle/>
          <a:p>
            <a:r>
              <a:rPr lang="en-US" dirty="0" smtClean="0"/>
              <a:t>June 2004 – Federal law requires schools to develop Wellness Policies in an effort to reduce the rising rate of obesity among school aged children.</a:t>
            </a:r>
          </a:p>
          <a:p>
            <a:r>
              <a:rPr lang="en-US" dirty="0" smtClean="0"/>
              <a:t>June 2007 – The state legislature adopts law to regulate the nutritional content of all foods and beverages sold outside the National School Meal Program</a:t>
            </a:r>
            <a:r>
              <a:rPr lang="en-US" dirty="0" smtClean="0"/>
              <a:t>.</a:t>
            </a:r>
          </a:p>
          <a:p>
            <a:r>
              <a:rPr lang="en-US" dirty="0" smtClean="0"/>
              <a:t>July 2012 - The rules are a result of the Healthy and Hunger-Free Act of 2010, which requires the USDA to improve food service in schools.</a:t>
            </a:r>
            <a:endParaRPr lang="en-US" dirty="0" smtClean="0"/>
          </a:p>
          <a:p>
            <a:r>
              <a:rPr lang="en-US" dirty="0" smtClean="0"/>
              <a:t>Ed Code 49431 – requires that all food sold on campus be approved for compliance with state nutritional regulations</a:t>
            </a:r>
            <a:r>
              <a:rPr lang="en-US" dirty="0" smtClean="0"/>
              <a:t>.</a:t>
            </a:r>
            <a:endParaRPr lang="en-US" dirty="0" smtClean="0"/>
          </a:p>
          <a:p>
            <a:r>
              <a:rPr lang="en-US" dirty="0"/>
              <a:t>Schools participating in the National School Lunch Program, the School Breakfast </a:t>
            </a:r>
            <a:r>
              <a:rPr lang="en-US" dirty="0" smtClean="0"/>
              <a:t>Program, </a:t>
            </a:r>
            <a:r>
              <a:rPr lang="en-US" dirty="0"/>
              <a:t>or any USDA meal program must follow these </a:t>
            </a:r>
            <a:r>
              <a:rPr lang="en-US" dirty="0" smtClean="0"/>
              <a:t>regulations.</a:t>
            </a:r>
            <a:endParaRPr lang="en-US" dirty="0"/>
          </a:p>
        </p:txBody>
      </p:sp>
      <p:sp>
        <p:nvSpPr>
          <p:cNvPr id="3" name="Title 2"/>
          <p:cNvSpPr>
            <a:spLocks noGrp="1"/>
          </p:cNvSpPr>
          <p:nvPr>
            <p:ph type="title"/>
          </p:nvPr>
        </p:nvSpPr>
        <p:spPr/>
        <p:txBody>
          <a:bodyPr/>
          <a:lstStyle/>
          <a:p>
            <a:r>
              <a:rPr lang="en-US" dirty="0" smtClean="0"/>
              <a:t>Laws Regarding Food Sales</a:t>
            </a:r>
            <a:endParaRPr lang="en-US" dirty="0"/>
          </a:p>
        </p:txBody>
      </p:sp>
      <p:sp>
        <p:nvSpPr>
          <p:cNvPr id="2" name="Slide Number Placeholder 1"/>
          <p:cNvSpPr>
            <a:spLocks noGrp="1"/>
          </p:cNvSpPr>
          <p:nvPr>
            <p:ph type="sldNum" sz="quarter" idx="4"/>
          </p:nvPr>
        </p:nvSpPr>
        <p:spPr/>
        <p:txBody>
          <a:bodyPr/>
          <a:lstStyle/>
          <a:p>
            <a:fld id="{81582BD6-FC20-4557-852B-8433F8572D30}" type="slidenum">
              <a:rPr lang="en-US" smtClean="0"/>
              <a:pPr/>
              <a:t>47</a:t>
            </a:fld>
            <a:endParaRPr lang="en-US" dirty="0"/>
          </a:p>
        </p:txBody>
      </p:sp>
    </p:spTree>
    <p:extLst>
      <p:ext uri="{BB962C8B-B14F-4D97-AF65-F5344CB8AC3E}">
        <p14:creationId xmlns:p14="http://schemas.microsoft.com/office/powerpoint/2010/main" val="41533810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Any food sold in schools must: </a:t>
            </a:r>
            <a:endParaRPr lang="en-US" dirty="0"/>
          </a:p>
          <a:p>
            <a:r>
              <a:rPr lang="en-US" dirty="0" smtClean="0"/>
              <a:t>Be </a:t>
            </a:r>
            <a:r>
              <a:rPr lang="en-US" dirty="0"/>
              <a:t>a “whole grain-rich” grain product; or </a:t>
            </a:r>
            <a:endParaRPr lang="en-US" dirty="0"/>
          </a:p>
          <a:p>
            <a:r>
              <a:rPr lang="en-US" dirty="0" smtClean="0"/>
              <a:t>Have </a:t>
            </a:r>
            <a:r>
              <a:rPr lang="en-US" dirty="0"/>
              <a:t>as the first ingredient a fruit, a vegetable, a dairy product, or a protein food; or </a:t>
            </a:r>
            <a:endParaRPr lang="en-US" dirty="0"/>
          </a:p>
          <a:p>
            <a:r>
              <a:rPr lang="en-US" dirty="0" smtClean="0"/>
              <a:t>Be </a:t>
            </a:r>
            <a:r>
              <a:rPr lang="en-US" dirty="0"/>
              <a:t>a combination food that contains at least ¼ cup of fruit and/or vegetable; or </a:t>
            </a:r>
            <a:endParaRPr lang="en-US" dirty="0"/>
          </a:p>
          <a:p>
            <a:r>
              <a:rPr lang="en-US" dirty="0" smtClean="0"/>
              <a:t>Contain </a:t>
            </a:r>
            <a:r>
              <a:rPr lang="en-US" dirty="0"/>
              <a:t>10% of the Daily Value (DV) of one of the nutrients of public health concern in the 2010 Dietary Guidelines for Americans (calcium, potassium, vitamin D, or dietary fiber).</a:t>
            </a:r>
            <a:r>
              <a:rPr lang="en-US" dirty="0" smtClean="0"/>
              <a:t>*</a:t>
            </a:r>
          </a:p>
          <a:p>
            <a:pPr marL="0" indent="0">
              <a:buNone/>
            </a:pPr>
            <a:r>
              <a:rPr lang="en-US" sz="1800" dirty="0" smtClean="0"/>
              <a:t>http</a:t>
            </a:r>
            <a:r>
              <a:rPr lang="en-US" sz="1800" dirty="0"/>
              <a:t>://</a:t>
            </a:r>
            <a:r>
              <a:rPr lang="en-US" sz="1800" dirty="0" err="1"/>
              <a:t>www.fns.usda.gov</a:t>
            </a:r>
            <a:r>
              <a:rPr lang="en-US" sz="1800" dirty="0"/>
              <a:t>/sites/default/files/</a:t>
            </a:r>
            <a:r>
              <a:rPr lang="en-US" sz="1800" dirty="0" err="1"/>
              <a:t>allfoods_flyer.pdf</a:t>
            </a:r>
            <a:endParaRPr lang="en-US" sz="1800" dirty="0"/>
          </a:p>
        </p:txBody>
      </p:sp>
      <p:sp>
        <p:nvSpPr>
          <p:cNvPr id="3" name="Slide Number Placeholder 2"/>
          <p:cNvSpPr>
            <a:spLocks noGrp="1"/>
          </p:cNvSpPr>
          <p:nvPr>
            <p:ph type="sldNum" sz="quarter" idx="4"/>
          </p:nvPr>
        </p:nvSpPr>
        <p:spPr/>
        <p:txBody>
          <a:bodyPr/>
          <a:lstStyle/>
          <a:p>
            <a:fld id="{81582BD6-FC20-4557-852B-8433F8572D30}" type="slidenum">
              <a:rPr lang="en-US" smtClean="0"/>
              <a:pPr/>
              <a:t>48</a:t>
            </a:fld>
            <a:endParaRPr lang="en-US" dirty="0"/>
          </a:p>
        </p:txBody>
      </p:sp>
      <p:sp>
        <p:nvSpPr>
          <p:cNvPr id="4" name="Title 3"/>
          <p:cNvSpPr>
            <a:spLocks noGrp="1"/>
          </p:cNvSpPr>
          <p:nvPr>
            <p:ph type="title"/>
          </p:nvPr>
        </p:nvSpPr>
        <p:spPr/>
        <p:txBody>
          <a:bodyPr/>
          <a:lstStyle/>
          <a:p>
            <a:r>
              <a:rPr lang="en-US" dirty="0" smtClean="0"/>
              <a:t>Smart Snacks in Schools</a:t>
            </a:r>
            <a:endParaRPr lang="en-US" dirty="0"/>
          </a:p>
        </p:txBody>
      </p:sp>
    </p:spTree>
    <p:extLst>
      <p:ext uri="{BB962C8B-B14F-4D97-AF65-F5344CB8AC3E}">
        <p14:creationId xmlns:p14="http://schemas.microsoft.com/office/powerpoint/2010/main" val="19400373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Food sales are one of the most popular and most regulated ways to raise funds.</a:t>
            </a:r>
          </a:p>
          <a:p>
            <a:r>
              <a:rPr lang="en-US" dirty="0" smtClean="0"/>
              <a:t>Regulations apply to all food sold (or served) during the school day.</a:t>
            </a:r>
          </a:p>
          <a:p>
            <a:pPr lvl="1"/>
            <a:r>
              <a:rPr lang="en-US" dirty="0" smtClean="0"/>
              <a:t>Includes ½ hour </a:t>
            </a:r>
            <a:r>
              <a:rPr lang="en-US" dirty="0" smtClean="0"/>
              <a:t>after </a:t>
            </a:r>
            <a:r>
              <a:rPr lang="en-US" dirty="0" smtClean="0"/>
              <a:t>school.</a:t>
            </a:r>
          </a:p>
          <a:p>
            <a:pPr lvl="1"/>
            <a:r>
              <a:rPr lang="en-US" dirty="0" smtClean="0"/>
              <a:t>Beverages are considered food.</a:t>
            </a:r>
          </a:p>
          <a:p>
            <a:r>
              <a:rPr lang="en-US" dirty="0" smtClean="0"/>
              <a:t>Non-compliance will result in loss of funding for the District’s breakfast and lunch programs.</a:t>
            </a:r>
          </a:p>
          <a:p>
            <a:r>
              <a:rPr lang="en-US" dirty="0" smtClean="0"/>
              <a:t>Any food </a:t>
            </a:r>
            <a:r>
              <a:rPr lang="en-US" dirty="0"/>
              <a:t>or beverage item </a:t>
            </a:r>
            <a:r>
              <a:rPr lang="en-US" dirty="0" smtClean="0"/>
              <a:t>sold or served on campus during the school day will require approval by </a:t>
            </a:r>
            <a:r>
              <a:rPr lang="en-US" dirty="0"/>
              <a:t>The Nutrition Services </a:t>
            </a:r>
            <a:r>
              <a:rPr lang="en-US" dirty="0" smtClean="0"/>
              <a:t>Department, who </a:t>
            </a:r>
            <a:r>
              <a:rPr lang="en-US" dirty="0"/>
              <a:t>is responsible to ensure </a:t>
            </a:r>
            <a:r>
              <a:rPr lang="en-US" dirty="0" smtClean="0"/>
              <a:t>compliance.</a:t>
            </a:r>
          </a:p>
        </p:txBody>
      </p:sp>
      <p:sp>
        <p:nvSpPr>
          <p:cNvPr id="3" name="Slide Number Placeholder 2"/>
          <p:cNvSpPr>
            <a:spLocks noGrp="1"/>
          </p:cNvSpPr>
          <p:nvPr>
            <p:ph type="sldNum" sz="quarter" idx="4"/>
          </p:nvPr>
        </p:nvSpPr>
        <p:spPr/>
        <p:txBody>
          <a:bodyPr/>
          <a:lstStyle/>
          <a:p>
            <a:fld id="{81582BD6-FC20-4557-852B-8433F8572D30}" type="slidenum">
              <a:rPr lang="en-US" smtClean="0"/>
              <a:pPr/>
              <a:t>49</a:t>
            </a:fld>
            <a:endParaRPr lang="en-US" dirty="0"/>
          </a:p>
        </p:txBody>
      </p:sp>
      <p:sp>
        <p:nvSpPr>
          <p:cNvPr id="4" name="Title 3"/>
          <p:cNvSpPr>
            <a:spLocks noGrp="1"/>
          </p:cNvSpPr>
          <p:nvPr>
            <p:ph type="title"/>
          </p:nvPr>
        </p:nvSpPr>
        <p:spPr>
          <a:xfrm>
            <a:off x="1066800" y="122904"/>
            <a:ext cx="7848600" cy="867696"/>
          </a:xfrm>
        </p:spPr>
        <p:txBody>
          <a:bodyPr/>
          <a:lstStyle/>
          <a:p>
            <a:r>
              <a:rPr lang="en-US" sz="3500" dirty="0" smtClean="0"/>
              <a:t>How Does This Apply to ASB Clubs?</a:t>
            </a:r>
            <a:endParaRPr lang="en-US" sz="3500" dirty="0"/>
          </a:p>
        </p:txBody>
      </p:sp>
    </p:spTree>
    <p:extLst>
      <p:ext uri="{BB962C8B-B14F-4D97-AF65-F5344CB8AC3E}">
        <p14:creationId xmlns:p14="http://schemas.microsoft.com/office/powerpoint/2010/main" val="7159367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r>
              <a:rPr lang="en-US" dirty="0" smtClean="0"/>
              <a:t>One student organization may sell food as a fundraiser each day during school hours.  </a:t>
            </a:r>
          </a:p>
          <a:p>
            <a:pPr lvl="1"/>
            <a:r>
              <a:rPr lang="en-US" dirty="0" smtClean="0"/>
              <a:t>This is </a:t>
            </a:r>
            <a:r>
              <a:rPr lang="en-US" dirty="0"/>
              <a:t>u</a:t>
            </a:r>
            <a:r>
              <a:rPr lang="en-US" dirty="0" smtClean="0"/>
              <a:t>sually ASB student store.</a:t>
            </a:r>
          </a:p>
          <a:p>
            <a:pPr lvl="1"/>
            <a:r>
              <a:rPr lang="en-US" dirty="0" smtClean="0"/>
              <a:t>No more than three types of food items can be sold (snack food, confections or beverages).</a:t>
            </a:r>
          </a:p>
          <a:p>
            <a:r>
              <a:rPr lang="en-US" dirty="0" smtClean="0"/>
              <a:t>Any one or more student organizations may conduct no more than four food sales annually.</a:t>
            </a:r>
          </a:p>
          <a:p>
            <a:pPr lvl="1"/>
            <a:r>
              <a:rPr lang="en-US" dirty="0"/>
              <a:t>E</a:t>
            </a:r>
            <a:r>
              <a:rPr lang="en-US" dirty="0" smtClean="0"/>
              <a:t>ach four food sales must occur on the same four days for all organizations.</a:t>
            </a:r>
          </a:p>
          <a:p>
            <a:pPr lvl="1"/>
            <a:r>
              <a:rPr lang="en-US" dirty="0" smtClean="0"/>
              <a:t>Referred to as competitive food sale days.</a:t>
            </a:r>
          </a:p>
          <a:p>
            <a:pPr lvl="0"/>
            <a:r>
              <a:rPr lang="en-US" dirty="0"/>
              <a:t>The items sold cannot be the same as those sold by the cafeteria program that day.</a:t>
            </a:r>
          </a:p>
          <a:p>
            <a:endParaRPr lang="en-US" dirty="0" smtClean="0"/>
          </a:p>
        </p:txBody>
      </p:sp>
      <p:sp>
        <p:nvSpPr>
          <p:cNvPr id="3" name="Title 2"/>
          <p:cNvSpPr>
            <a:spLocks noGrp="1"/>
          </p:cNvSpPr>
          <p:nvPr>
            <p:ph type="title"/>
          </p:nvPr>
        </p:nvSpPr>
        <p:spPr>
          <a:xfrm>
            <a:off x="1066800" y="122904"/>
            <a:ext cx="7924800" cy="867696"/>
          </a:xfrm>
        </p:spPr>
        <p:txBody>
          <a:bodyPr/>
          <a:lstStyle/>
          <a:p>
            <a:r>
              <a:rPr lang="en-US" sz="3400" dirty="0" smtClean="0"/>
              <a:t>Food During the School Day</a:t>
            </a:r>
            <a:endParaRPr lang="en-US" sz="3400" dirty="0"/>
          </a:p>
        </p:txBody>
      </p:sp>
      <p:sp>
        <p:nvSpPr>
          <p:cNvPr id="2" name="Slide Number Placeholder 1"/>
          <p:cNvSpPr>
            <a:spLocks noGrp="1"/>
          </p:cNvSpPr>
          <p:nvPr>
            <p:ph type="sldNum" sz="quarter" idx="4"/>
          </p:nvPr>
        </p:nvSpPr>
        <p:spPr/>
        <p:txBody>
          <a:bodyPr/>
          <a:lstStyle/>
          <a:p>
            <a:fld id="{81582BD6-FC20-4557-852B-8433F8572D30}" type="slidenum">
              <a:rPr lang="en-US" smtClean="0"/>
              <a:pPr/>
              <a:t>50</a:t>
            </a:fld>
            <a:endParaRPr lang="en-US" dirty="0"/>
          </a:p>
        </p:txBody>
      </p:sp>
    </p:spTree>
    <p:extLst>
      <p:ext uri="{BB962C8B-B14F-4D97-AF65-F5344CB8AC3E}">
        <p14:creationId xmlns:p14="http://schemas.microsoft.com/office/powerpoint/2010/main" val="1888281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66800" y="1219199"/>
            <a:ext cx="7696200" cy="5486401"/>
          </a:xfrm>
        </p:spPr>
        <p:txBody>
          <a:bodyPr>
            <a:normAutofit fontScale="85000" lnSpcReduction="10000"/>
          </a:bodyPr>
          <a:lstStyle/>
          <a:p>
            <a:r>
              <a:rPr lang="en-US" dirty="0"/>
              <a:t>All food items must still comply with state and federal regulations and the district wellness policy</a:t>
            </a:r>
            <a:r>
              <a:rPr lang="en-US" dirty="0" smtClean="0"/>
              <a:t>.</a:t>
            </a:r>
          </a:p>
          <a:p>
            <a:r>
              <a:rPr lang="en-US" dirty="0"/>
              <a:t>Under no circumstances can foods of minimal nutritional (FMNV) value be sold or served to students during the school day.</a:t>
            </a:r>
          </a:p>
          <a:p>
            <a:r>
              <a:rPr lang="en-US" dirty="0" smtClean="0"/>
              <a:t>Only</a:t>
            </a:r>
            <a:r>
              <a:rPr lang="en-US" b="1" dirty="0" smtClean="0"/>
              <a:t> </a:t>
            </a:r>
            <a:r>
              <a:rPr lang="en-US" dirty="0"/>
              <a:t>commercially prepared and packaged foods are </a:t>
            </a:r>
            <a:r>
              <a:rPr lang="en-US" dirty="0" smtClean="0"/>
              <a:t>allowed.</a:t>
            </a:r>
            <a:endParaRPr lang="en-US" b="1" dirty="0" smtClean="0"/>
          </a:p>
          <a:p>
            <a:r>
              <a:rPr lang="en-US" dirty="0"/>
              <a:t>Items </a:t>
            </a:r>
            <a:r>
              <a:rPr lang="en-US" u="sng" dirty="0"/>
              <a:t>sold</a:t>
            </a:r>
            <a:r>
              <a:rPr lang="en-US" dirty="0"/>
              <a:t> cannot be prepared on the school premises.  </a:t>
            </a:r>
          </a:p>
          <a:p>
            <a:r>
              <a:rPr lang="en-US" b="1" dirty="0" smtClean="0"/>
              <a:t>Foods </a:t>
            </a:r>
            <a:r>
              <a:rPr lang="en-US" b="1" dirty="0"/>
              <a:t>prepared in private homes are not allowed</a:t>
            </a:r>
            <a:r>
              <a:rPr lang="en-US" b="1" dirty="0" smtClean="0"/>
              <a:t>.</a:t>
            </a:r>
          </a:p>
          <a:p>
            <a:r>
              <a:rPr lang="en-US" dirty="0" smtClean="0"/>
              <a:t>The student store and organizations selling </a:t>
            </a:r>
            <a:r>
              <a:rPr lang="en-US" dirty="0"/>
              <a:t>food on campus are not exempt from health department </a:t>
            </a:r>
            <a:r>
              <a:rPr lang="en-US" dirty="0" smtClean="0"/>
              <a:t>regulations.</a:t>
            </a:r>
            <a:endParaRPr lang="en-US" dirty="0"/>
          </a:p>
        </p:txBody>
      </p:sp>
      <p:sp>
        <p:nvSpPr>
          <p:cNvPr id="3" name="Title 2"/>
          <p:cNvSpPr>
            <a:spLocks noGrp="1"/>
          </p:cNvSpPr>
          <p:nvPr>
            <p:ph type="title"/>
          </p:nvPr>
        </p:nvSpPr>
        <p:spPr/>
        <p:txBody>
          <a:bodyPr/>
          <a:lstStyle/>
          <a:p>
            <a:r>
              <a:rPr lang="en-US" sz="3400" dirty="0" smtClean="0"/>
              <a:t>Food During </a:t>
            </a:r>
            <a:r>
              <a:rPr lang="en-US" sz="3400" dirty="0"/>
              <a:t>the School Day</a:t>
            </a:r>
          </a:p>
        </p:txBody>
      </p:sp>
      <p:sp>
        <p:nvSpPr>
          <p:cNvPr id="2" name="Slide Number Placeholder 1"/>
          <p:cNvSpPr>
            <a:spLocks noGrp="1"/>
          </p:cNvSpPr>
          <p:nvPr>
            <p:ph type="sldNum" sz="quarter" idx="4"/>
          </p:nvPr>
        </p:nvSpPr>
        <p:spPr/>
        <p:txBody>
          <a:bodyPr/>
          <a:lstStyle/>
          <a:p>
            <a:fld id="{81582BD6-FC20-4557-852B-8433F8572D30}" type="slidenum">
              <a:rPr lang="en-US" smtClean="0"/>
              <a:pPr/>
              <a:t>51</a:t>
            </a:fld>
            <a:endParaRPr lang="en-US" dirty="0"/>
          </a:p>
        </p:txBody>
      </p:sp>
    </p:spTree>
    <p:extLst>
      <p:ext uri="{BB962C8B-B14F-4D97-AF65-F5344CB8AC3E}">
        <p14:creationId xmlns:p14="http://schemas.microsoft.com/office/powerpoint/2010/main" val="31018316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66800" y="1219199"/>
            <a:ext cx="7696200" cy="5410201"/>
          </a:xfrm>
        </p:spPr>
        <p:txBody>
          <a:bodyPr>
            <a:normAutofit/>
          </a:bodyPr>
          <a:lstStyle/>
          <a:p>
            <a:r>
              <a:rPr lang="en-US" dirty="0"/>
              <a:t>Food and beverage sold </a:t>
            </a:r>
            <a:r>
              <a:rPr lang="en-US" dirty="0" smtClean="0"/>
              <a:t>or served outside </a:t>
            </a:r>
            <a:r>
              <a:rPr lang="en-US" dirty="0"/>
              <a:t>of the school day </a:t>
            </a:r>
            <a:r>
              <a:rPr lang="en-US" dirty="0" smtClean="0"/>
              <a:t>(30 minutes</a:t>
            </a:r>
            <a:r>
              <a:rPr lang="en-US" dirty="0" smtClean="0"/>
              <a:t> </a:t>
            </a:r>
            <a:r>
              <a:rPr lang="en-US" dirty="0" smtClean="0"/>
              <a:t>after school) </a:t>
            </a:r>
            <a:r>
              <a:rPr lang="en-US" dirty="0" smtClean="0"/>
              <a:t>does not </a:t>
            </a:r>
            <a:r>
              <a:rPr lang="en-US" dirty="0"/>
              <a:t>need to adhere to the state and federal nutrition guidelines or </a:t>
            </a:r>
            <a:r>
              <a:rPr lang="en-US" dirty="0" smtClean="0"/>
              <a:t>the District’s </a:t>
            </a:r>
            <a:r>
              <a:rPr lang="en-US" dirty="0"/>
              <a:t>wellness </a:t>
            </a:r>
            <a:r>
              <a:rPr lang="en-US" dirty="0" smtClean="0"/>
              <a:t>policy.</a:t>
            </a:r>
          </a:p>
          <a:p>
            <a:r>
              <a:rPr lang="en-US" dirty="0" smtClean="0"/>
              <a:t>Food </a:t>
            </a:r>
            <a:r>
              <a:rPr lang="en-US" dirty="0" smtClean="0"/>
              <a:t>must be commercially </a:t>
            </a:r>
            <a:r>
              <a:rPr lang="en-US" dirty="0"/>
              <a:t>prepared and </a:t>
            </a:r>
            <a:r>
              <a:rPr lang="en-US" dirty="0" smtClean="0"/>
              <a:t>packaged, or if prepared </a:t>
            </a:r>
            <a:r>
              <a:rPr lang="en-US" dirty="0"/>
              <a:t>on the school </a:t>
            </a:r>
            <a:r>
              <a:rPr lang="en-US" dirty="0" smtClean="0"/>
              <a:t>premises, follow strict regulations.  </a:t>
            </a:r>
            <a:endParaRPr lang="en-US" dirty="0"/>
          </a:p>
          <a:p>
            <a:r>
              <a:rPr lang="en-US" b="1" dirty="0"/>
              <a:t>Foods prepared in private homes are not allowed.</a:t>
            </a:r>
          </a:p>
          <a:p>
            <a:endParaRPr lang="en-US" dirty="0" smtClean="0"/>
          </a:p>
        </p:txBody>
      </p:sp>
      <p:sp>
        <p:nvSpPr>
          <p:cNvPr id="3" name="Title 2"/>
          <p:cNvSpPr>
            <a:spLocks noGrp="1"/>
          </p:cNvSpPr>
          <p:nvPr>
            <p:ph type="title"/>
          </p:nvPr>
        </p:nvSpPr>
        <p:spPr/>
        <p:txBody>
          <a:bodyPr/>
          <a:lstStyle/>
          <a:p>
            <a:r>
              <a:rPr lang="en-US" sz="3400" dirty="0" smtClean="0"/>
              <a:t>Food Outside the School Day</a:t>
            </a:r>
            <a:endParaRPr lang="en-US" sz="3400" dirty="0"/>
          </a:p>
        </p:txBody>
      </p:sp>
      <p:sp>
        <p:nvSpPr>
          <p:cNvPr id="2" name="Slide Number Placeholder 1"/>
          <p:cNvSpPr>
            <a:spLocks noGrp="1"/>
          </p:cNvSpPr>
          <p:nvPr>
            <p:ph type="sldNum" sz="quarter" idx="4"/>
          </p:nvPr>
        </p:nvSpPr>
        <p:spPr/>
        <p:txBody>
          <a:bodyPr/>
          <a:lstStyle/>
          <a:p>
            <a:fld id="{81582BD6-FC20-4557-852B-8433F8572D30}" type="slidenum">
              <a:rPr lang="en-US" smtClean="0"/>
              <a:pPr/>
              <a:t>52</a:t>
            </a:fld>
            <a:endParaRPr lang="en-US" dirty="0"/>
          </a:p>
        </p:txBody>
      </p:sp>
    </p:spTree>
    <p:extLst>
      <p:ext uri="{BB962C8B-B14F-4D97-AF65-F5344CB8AC3E}">
        <p14:creationId xmlns:p14="http://schemas.microsoft.com/office/powerpoint/2010/main" val="37930073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66800" y="1219199"/>
            <a:ext cx="7696200" cy="5410201"/>
          </a:xfrm>
        </p:spPr>
        <p:txBody>
          <a:bodyPr>
            <a:normAutofit/>
          </a:bodyPr>
          <a:lstStyle/>
          <a:p>
            <a:r>
              <a:rPr lang="en-US" dirty="0" smtClean="0"/>
              <a:t>When food is prepared on campus, or off campus at a school sponsored event, local and state health department regulations must be followed.</a:t>
            </a:r>
          </a:p>
          <a:p>
            <a:r>
              <a:rPr lang="en-US" dirty="0"/>
              <a:t>Food preparation includes any time heat is applied to a food item via oven, microwave or hot water.  </a:t>
            </a:r>
          </a:p>
          <a:p>
            <a:pPr lvl="1"/>
            <a:r>
              <a:rPr lang="en-US" dirty="0"/>
              <a:t>Also includes the application of heat to commercially prepared items.</a:t>
            </a:r>
          </a:p>
          <a:p>
            <a:pPr>
              <a:spcAft>
                <a:spcPts val="0"/>
              </a:spcAft>
            </a:pPr>
            <a:r>
              <a:rPr lang="en-US" sz="2600" dirty="0" smtClean="0"/>
              <a:t>Food prepared and served on campus during the school day must be coordinated with and approved by the Nutrition Services Department.</a:t>
            </a:r>
          </a:p>
        </p:txBody>
      </p:sp>
      <p:sp>
        <p:nvSpPr>
          <p:cNvPr id="3" name="Title 2"/>
          <p:cNvSpPr>
            <a:spLocks noGrp="1"/>
          </p:cNvSpPr>
          <p:nvPr>
            <p:ph type="title"/>
          </p:nvPr>
        </p:nvSpPr>
        <p:spPr/>
        <p:txBody>
          <a:bodyPr/>
          <a:lstStyle/>
          <a:p>
            <a:r>
              <a:rPr lang="en-US" sz="3400" dirty="0" smtClean="0"/>
              <a:t>Food Preparation Regulations</a:t>
            </a:r>
            <a:endParaRPr lang="en-US" sz="3400" dirty="0"/>
          </a:p>
        </p:txBody>
      </p:sp>
      <p:sp>
        <p:nvSpPr>
          <p:cNvPr id="2" name="Slide Number Placeholder 1"/>
          <p:cNvSpPr>
            <a:spLocks noGrp="1"/>
          </p:cNvSpPr>
          <p:nvPr>
            <p:ph type="sldNum" sz="quarter" idx="4"/>
          </p:nvPr>
        </p:nvSpPr>
        <p:spPr/>
        <p:txBody>
          <a:bodyPr/>
          <a:lstStyle/>
          <a:p>
            <a:fld id="{81582BD6-FC20-4557-852B-8433F8572D30}" type="slidenum">
              <a:rPr lang="en-US" smtClean="0"/>
              <a:pPr/>
              <a:t>53</a:t>
            </a:fld>
            <a:endParaRPr lang="en-US" dirty="0"/>
          </a:p>
        </p:txBody>
      </p:sp>
    </p:spTree>
    <p:extLst>
      <p:ext uri="{BB962C8B-B14F-4D97-AF65-F5344CB8AC3E}">
        <p14:creationId xmlns:p14="http://schemas.microsoft.com/office/powerpoint/2010/main" val="37930073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66800" y="1219199"/>
            <a:ext cx="7696200" cy="5410201"/>
          </a:xfrm>
        </p:spPr>
        <p:txBody>
          <a:bodyPr>
            <a:normAutofit/>
          </a:bodyPr>
          <a:lstStyle/>
          <a:p>
            <a:r>
              <a:rPr lang="en-US" dirty="0" smtClean="0"/>
              <a:t>At least one person preparing food must maintain a valid county food handlers card.</a:t>
            </a:r>
          </a:p>
          <a:p>
            <a:pPr lvl="1">
              <a:spcAft>
                <a:spcPts val="600"/>
              </a:spcAft>
            </a:pPr>
            <a:r>
              <a:rPr lang="en-US" dirty="0" smtClean="0"/>
              <a:t>More may be required depending on the size and type of event.</a:t>
            </a:r>
          </a:p>
          <a:p>
            <a:r>
              <a:rPr lang="en-US" dirty="0" smtClean="0"/>
              <a:t>A state approved Manager Food Safety Certification may be required.</a:t>
            </a:r>
          </a:p>
          <a:p>
            <a:pPr lvl="0"/>
            <a:r>
              <a:rPr lang="en-US" dirty="0" smtClean="0"/>
              <a:t>All foods must be protected from contamination.</a:t>
            </a:r>
          </a:p>
          <a:p>
            <a:r>
              <a:rPr lang="en-US" dirty="0" smtClean="0"/>
              <a:t>Use of District kitchens is not allowed, unless approved by the Nutrition Services Department and at least one Nutrition Services staff member is present for the duration of the use.</a:t>
            </a:r>
          </a:p>
          <a:p>
            <a:pPr lvl="1"/>
            <a:r>
              <a:rPr lang="en-US" dirty="0" smtClean="0"/>
              <a:t>The cost of the staff person will be the responsibility of the ASB club.</a:t>
            </a:r>
          </a:p>
        </p:txBody>
      </p:sp>
      <p:sp>
        <p:nvSpPr>
          <p:cNvPr id="2" name="Slide Number Placeholder 1"/>
          <p:cNvSpPr>
            <a:spLocks noGrp="1"/>
          </p:cNvSpPr>
          <p:nvPr>
            <p:ph type="sldNum" sz="quarter" idx="4"/>
          </p:nvPr>
        </p:nvSpPr>
        <p:spPr/>
        <p:txBody>
          <a:bodyPr/>
          <a:lstStyle/>
          <a:p>
            <a:fld id="{81582BD6-FC20-4557-852B-8433F8572D30}" type="slidenum">
              <a:rPr lang="en-US" smtClean="0"/>
              <a:pPr/>
              <a:t>54</a:t>
            </a:fld>
            <a:endParaRPr lang="en-US" dirty="0"/>
          </a:p>
        </p:txBody>
      </p:sp>
      <p:sp>
        <p:nvSpPr>
          <p:cNvPr id="3" name="Title 2"/>
          <p:cNvSpPr>
            <a:spLocks noGrp="1"/>
          </p:cNvSpPr>
          <p:nvPr>
            <p:ph type="title"/>
          </p:nvPr>
        </p:nvSpPr>
        <p:spPr/>
        <p:txBody>
          <a:bodyPr/>
          <a:lstStyle/>
          <a:p>
            <a:r>
              <a:rPr lang="en-US" smtClean="0"/>
              <a:t>Food Preparation Regulations</a:t>
            </a:r>
            <a:endParaRPr lang="en-US" dirty="0"/>
          </a:p>
        </p:txBody>
      </p:sp>
    </p:spTree>
    <p:extLst>
      <p:ext uri="{BB962C8B-B14F-4D97-AF65-F5344CB8AC3E}">
        <p14:creationId xmlns:p14="http://schemas.microsoft.com/office/powerpoint/2010/main" val="31018316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66800" y="1219199"/>
            <a:ext cx="7696200" cy="5562601"/>
          </a:xfrm>
        </p:spPr>
        <p:txBody>
          <a:bodyPr>
            <a:normAutofit fontScale="77500" lnSpcReduction="20000"/>
          </a:bodyPr>
          <a:lstStyle/>
          <a:p>
            <a:pPr lvl="0"/>
            <a:r>
              <a:rPr lang="en-US" sz="2600" dirty="0"/>
              <a:t>Readily perishable foods must be refrigerated to 45</a:t>
            </a:r>
            <a:r>
              <a:rPr lang="en-US" sz="2600" dirty="0">
                <a:sym typeface="Symbol"/>
              </a:rPr>
              <a:t></a:t>
            </a:r>
            <a:r>
              <a:rPr lang="en-US" sz="2600" dirty="0"/>
              <a:t>F or </a:t>
            </a:r>
            <a:r>
              <a:rPr lang="en-US" sz="2600" dirty="0" smtClean="0"/>
              <a:t>colder, </a:t>
            </a:r>
            <a:r>
              <a:rPr lang="en-US" sz="2600" dirty="0"/>
              <a:t>or kept and served hot at 135</a:t>
            </a:r>
            <a:r>
              <a:rPr lang="en-US" sz="2600" dirty="0">
                <a:sym typeface="Symbol"/>
              </a:rPr>
              <a:t></a:t>
            </a:r>
            <a:r>
              <a:rPr lang="en-US" sz="2600" dirty="0"/>
              <a:t>F or warmer to prevent the growth of bacteria that can make people sick</a:t>
            </a:r>
            <a:r>
              <a:rPr lang="en-US" sz="2600" dirty="0" smtClean="0"/>
              <a:t>.</a:t>
            </a:r>
          </a:p>
          <a:p>
            <a:r>
              <a:rPr lang="en-US" sz="2600" dirty="0"/>
              <a:t>Refrigeration, dry ice or ice may be used to keep foods cold. </a:t>
            </a:r>
            <a:endParaRPr lang="en-US" sz="2600" dirty="0" smtClean="0"/>
          </a:p>
          <a:p>
            <a:pPr lvl="1"/>
            <a:r>
              <a:rPr lang="en-US" dirty="0"/>
              <a:t>Do not keep foods at room temperature if they require refrigeration.</a:t>
            </a:r>
            <a:endParaRPr lang="en-US" dirty="0" smtClean="0"/>
          </a:p>
          <a:p>
            <a:r>
              <a:rPr lang="en-US" sz="2600" dirty="0" smtClean="0"/>
              <a:t>If food is hot, a thermal carrier may be used and food should be placed in an oven no less then 30 minutes from purchase.</a:t>
            </a:r>
          </a:p>
          <a:p>
            <a:r>
              <a:rPr lang="en-US" sz="2600" dirty="0" smtClean="0"/>
              <a:t>BBQ’s are allowable, provided all food items are kept in proper refrigeration or warmers as needed.  Coolers with ice or dry ice are acceptable. </a:t>
            </a:r>
          </a:p>
          <a:p>
            <a:pPr lvl="1"/>
            <a:r>
              <a:rPr lang="en-US" dirty="0" smtClean="0"/>
              <a:t>All other food regulations still apply.</a:t>
            </a:r>
            <a:endParaRPr lang="en-US" dirty="0"/>
          </a:p>
        </p:txBody>
      </p:sp>
      <p:sp>
        <p:nvSpPr>
          <p:cNvPr id="3" name="Title 2"/>
          <p:cNvSpPr>
            <a:spLocks noGrp="1"/>
          </p:cNvSpPr>
          <p:nvPr>
            <p:ph type="title"/>
          </p:nvPr>
        </p:nvSpPr>
        <p:spPr/>
        <p:txBody>
          <a:bodyPr/>
          <a:lstStyle/>
          <a:p>
            <a:r>
              <a:rPr lang="en-US" dirty="0" smtClean="0"/>
              <a:t>Other Food Regulations</a:t>
            </a:r>
            <a:endParaRPr lang="en-US" dirty="0"/>
          </a:p>
        </p:txBody>
      </p:sp>
      <p:sp>
        <p:nvSpPr>
          <p:cNvPr id="2" name="Slide Number Placeholder 1"/>
          <p:cNvSpPr>
            <a:spLocks noGrp="1"/>
          </p:cNvSpPr>
          <p:nvPr>
            <p:ph type="sldNum" sz="quarter" idx="4"/>
          </p:nvPr>
        </p:nvSpPr>
        <p:spPr/>
        <p:txBody>
          <a:bodyPr/>
          <a:lstStyle/>
          <a:p>
            <a:fld id="{81582BD6-FC20-4557-852B-8433F8572D30}" type="slidenum">
              <a:rPr lang="en-US" smtClean="0"/>
              <a:pPr/>
              <a:t>55</a:t>
            </a:fld>
            <a:endParaRPr lang="en-US" dirty="0"/>
          </a:p>
        </p:txBody>
      </p:sp>
    </p:spTree>
    <p:extLst>
      <p:ext uri="{BB962C8B-B14F-4D97-AF65-F5344CB8AC3E}">
        <p14:creationId xmlns:p14="http://schemas.microsoft.com/office/powerpoint/2010/main" val="18786633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66800" y="1219199"/>
            <a:ext cx="7696200" cy="5486401"/>
          </a:xfrm>
        </p:spPr>
        <p:txBody>
          <a:bodyPr>
            <a:normAutofit/>
          </a:bodyPr>
          <a:lstStyle/>
          <a:p>
            <a:r>
              <a:rPr lang="en-US" dirty="0" smtClean="0"/>
              <a:t>Even if outside the school day, are not exempt from health department regulations.  </a:t>
            </a:r>
            <a:endParaRPr lang="en-US" b="1" dirty="0" smtClean="0"/>
          </a:p>
          <a:p>
            <a:r>
              <a:rPr lang="en-US" b="1" dirty="0" smtClean="0"/>
              <a:t>Homemade foods/potlucks are not allowed.  </a:t>
            </a:r>
          </a:p>
          <a:p>
            <a:r>
              <a:rPr lang="en-US" dirty="0" smtClean="0"/>
              <a:t>May be catered by the Nutrition Services Department or an outside entity.</a:t>
            </a:r>
          </a:p>
          <a:p>
            <a:r>
              <a:rPr lang="en-US" dirty="0" smtClean="0"/>
              <a:t>Large events, even if outside the school day, may require coordination and approval by the Nutrition Services Department.</a:t>
            </a:r>
          </a:p>
          <a:p>
            <a:pPr lvl="1">
              <a:spcAft>
                <a:spcPts val="0"/>
              </a:spcAft>
            </a:pPr>
            <a:r>
              <a:rPr lang="en-US" dirty="0" smtClean="0"/>
              <a:t>May also require a Nutrition Services staff member to be present for the period of time food is prepared and served at the large event.</a:t>
            </a:r>
          </a:p>
          <a:p>
            <a:pPr lvl="2"/>
            <a:r>
              <a:rPr lang="en-US" dirty="0"/>
              <a:t>The cost of the staff person will be the responsibility of the ASB club.</a:t>
            </a:r>
          </a:p>
          <a:p>
            <a:pPr lvl="2"/>
            <a:endParaRPr lang="en-US" dirty="0"/>
          </a:p>
          <a:p>
            <a:pPr lvl="1"/>
            <a:endParaRPr lang="en-US" dirty="0" smtClean="0"/>
          </a:p>
        </p:txBody>
      </p:sp>
      <p:sp>
        <p:nvSpPr>
          <p:cNvPr id="3" name="Title 2"/>
          <p:cNvSpPr>
            <a:spLocks noGrp="1"/>
          </p:cNvSpPr>
          <p:nvPr>
            <p:ph type="title"/>
          </p:nvPr>
        </p:nvSpPr>
        <p:spPr/>
        <p:txBody>
          <a:bodyPr/>
          <a:lstStyle/>
          <a:p>
            <a:r>
              <a:rPr lang="en-US" dirty="0" smtClean="0"/>
              <a:t>Banquets, Events, Parties, etc.</a:t>
            </a:r>
            <a:endParaRPr lang="en-US" dirty="0"/>
          </a:p>
        </p:txBody>
      </p:sp>
      <p:sp>
        <p:nvSpPr>
          <p:cNvPr id="2" name="Slide Number Placeholder 1"/>
          <p:cNvSpPr>
            <a:spLocks noGrp="1"/>
          </p:cNvSpPr>
          <p:nvPr>
            <p:ph type="sldNum" sz="quarter" idx="4"/>
          </p:nvPr>
        </p:nvSpPr>
        <p:spPr/>
        <p:txBody>
          <a:bodyPr/>
          <a:lstStyle/>
          <a:p>
            <a:fld id="{81582BD6-FC20-4557-852B-8433F8572D30}" type="slidenum">
              <a:rPr lang="en-US" smtClean="0"/>
              <a:pPr/>
              <a:t>56</a:t>
            </a:fld>
            <a:endParaRPr lang="en-US" dirty="0"/>
          </a:p>
        </p:txBody>
      </p:sp>
    </p:spTree>
    <p:extLst>
      <p:ext uri="{BB962C8B-B14F-4D97-AF65-F5344CB8AC3E}">
        <p14:creationId xmlns:p14="http://schemas.microsoft.com/office/powerpoint/2010/main" val="33960588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Student Fees</a:t>
            </a:r>
            <a:endParaRPr lang="en-US" dirty="0"/>
          </a:p>
        </p:txBody>
      </p:sp>
      <p:sp>
        <p:nvSpPr>
          <p:cNvPr id="3" name="Slide Number Placeholder 2"/>
          <p:cNvSpPr>
            <a:spLocks noGrp="1"/>
          </p:cNvSpPr>
          <p:nvPr>
            <p:ph type="sldNum" sz="quarter" idx="10"/>
          </p:nvPr>
        </p:nvSpPr>
        <p:spPr/>
        <p:txBody>
          <a:bodyPr/>
          <a:lstStyle/>
          <a:p>
            <a:fld id="{81582BD6-FC20-4557-852B-8433F8572D30}" type="slidenum">
              <a:rPr lang="en-US" smtClean="0"/>
              <a:pPr/>
              <a:t>57</a:t>
            </a:fld>
            <a:endParaRPr lang="en-US" dirty="0"/>
          </a:p>
        </p:txBody>
      </p:sp>
    </p:spTree>
    <p:extLst>
      <p:ext uri="{BB962C8B-B14F-4D97-AF65-F5344CB8AC3E}">
        <p14:creationId xmlns:p14="http://schemas.microsoft.com/office/powerpoint/2010/main" val="2125992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Student fees</a:t>
            </a:r>
            <a:r>
              <a:rPr lang="en-US" dirty="0"/>
              <a:t>, charges, deposits, donations and </a:t>
            </a:r>
            <a:r>
              <a:rPr lang="en-US" dirty="0" smtClean="0"/>
              <a:t>fundraising for activities is once again at the forefront of public attention.</a:t>
            </a:r>
          </a:p>
          <a:p>
            <a:r>
              <a:rPr lang="en-US" dirty="0" smtClean="0"/>
              <a:t>Began with a Grand Jury investigation at San Diego Unified School District.</a:t>
            </a:r>
          </a:p>
          <a:p>
            <a:r>
              <a:rPr lang="en-US" dirty="0" smtClean="0"/>
              <a:t>Grand Jury report grabbed the attention of the ACLU who launched their own investigation.</a:t>
            </a:r>
          </a:p>
          <a:p>
            <a:r>
              <a:rPr lang="en-US" dirty="0" smtClean="0"/>
              <a:t>Investigation prompted a lawsuit against the Governor and the State of California. </a:t>
            </a:r>
          </a:p>
          <a:p>
            <a:r>
              <a:rPr lang="en-US" dirty="0" smtClean="0"/>
              <a:t>The </a:t>
            </a:r>
            <a:r>
              <a:rPr lang="en-US" dirty="0"/>
              <a:t>subject of student </a:t>
            </a:r>
            <a:r>
              <a:rPr lang="en-US" dirty="0" smtClean="0"/>
              <a:t>fees </a:t>
            </a:r>
            <a:r>
              <a:rPr lang="en-US" dirty="0"/>
              <a:t>can cause considerable </a:t>
            </a:r>
            <a:r>
              <a:rPr lang="en-US" dirty="0" smtClean="0"/>
              <a:t>confusion.</a:t>
            </a:r>
          </a:p>
          <a:p>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58</a:t>
            </a:fld>
            <a:endParaRPr lang="en-US" dirty="0"/>
          </a:p>
        </p:txBody>
      </p:sp>
      <p:sp>
        <p:nvSpPr>
          <p:cNvPr id="2" name="Title 1"/>
          <p:cNvSpPr>
            <a:spLocks noGrp="1"/>
          </p:cNvSpPr>
          <p:nvPr>
            <p:ph type="title"/>
          </p:nvPr>
        </p:nvSpPr>
        <p:spPr/>
        <p:txBody>
          <a:bodyPr/>
          <a:lstStyle/>
          <a:p>
            <a:r>
              <a:rPr lang="en-US" dirty="0" smtClean="0"/>
              <a:t>Introduction</a:t>
            </a:r>
            <a:endParaRPr lang="en-US" dirty="0"/>
          </a:p>
        </p:txBody>
      </p:sp>
    </p:spTree>
    <p:extLst>
      <p:ext uri="{BB962C8B-B14F-4D97-AF65-F5344CB8AC3E}">
        <p14:creationId xmlns:p14="http://schemas.microsoft.com/office/powerpoint/2010/main" val="3800829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“free school guarantee” is a provision in the California Constitution that has been upheld throughout the years in documented court </a:t>
            </a:r>
            <a:r>
              <a:rPr lang="en-US" dirty="0" smtClean="0"/>
              <a:t>cases.</a:t>
            </a:r>
            <a:endParaRPr lang="en-US" dirty="0"/>
          </a:p>
          <a:p>
            <a:r>
              <a:rPr lang="en-US" dirty="0"/>
              <a:t>Title 5, California Code of Regulations, § 350 states, “A pupil enrolled in a school shall not be required to pay any fee, deposit, or other charges </a:t>
            </a:r>
            <a:r>
              <a:rPr lang="en-US" b="1" i="1" dirty="0"/>
              <a:t>not specifically authorized by law</a:t>
            </a:r>
            <a:r>
              <a:rPr lang="en-US" dirty="0"/>
              <a:t>.”</a:t>
            </a:r>
          </a:p>
          <a:p>
            <a:r>
              <a:rPr lang="en-US" dirty="0"/>
              <a:t>In 1984, the Supreme Court ruled in the case of </a:t>
            </a:r>
            <a:r>
              <a:rPr lang="en-US" dirty="0" err="1"/>
              <a:t>Hartzell</a:t>
            </a:r>
            <a:r>
              <a:rPr lang="en-US" dirty="0"/>
              <a:t> v Connell  that “free school” extended to all educational activities, both curricular and </a:t>
            </a:r>
            <a:r>
              <a:rPr lang="en-US" b="1" i="1" dirty="0" smtClean="0"/>
              <a:t>extracurricular</a:t>
            </a:r>
            <a:r>
              <a:rPr lang="en-US" dirty="0" smtClean="0"/>
              <a:t>.</a:t>
            </a:r>
            <a:endParaRPr lang="en-US" b="1" i="1" dirty="0"/>
          </a:p>
          <a:p>
            <a:endParaRPr lang="en-US" dirty="0"/>
          </a:p>
        </p:txBody>
      </p:sp>
      <p:sp>
        <p:nvSpPr>
          <p:cNvPr id="3" name="Title 2"/>
          <p:cNvSpPr>
            <a:spLocks noGrp="1"/>
          </p:cNvSpPr>
          <p:nvPr>
            <p:ph type="title"/>
          </p:nvPr>
        </p:nvSpPr>
        <p:spPr/>
        <p:txBody>
          <a:bodyPr/>
          <a:lstStyle/>
          <a:p>
            <a:r>
              <a:rPr lang="en-US" dirty="0" smtClean="0"/>
              <a:t>Summary</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59</a:t>
            </a:fld>
            <a:endParaRPr lang="en-US" dirty="0"/>
          </a:p>
        </p:txBody>
      </p:sp>
    </p:spTree>
    <p:extLst>
      <p:ext uri="{BB962C8B-B14F-4D97-AF65-F5344CB8AC3E}">
        <p14:creationId xmlns:p14="http://schemas.microsoft.com/office/powerpoint/2010/main" val="18267340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Charges for optional attendance as a spectator at a school or district sponsored activity (</a:t>
            </a:r>
            <a:r>
              <a:rPr lang="en-US" dirty="0" err="1" smtClean="0"/>
              <a:t>Hartzell</a:t>
            </a:r>
            <a:r>
              <a:rPr lang="en-US" dirty="0" smtClean="0"/>
              <a:t>, 35 Cal.3d 899, 911, fn. 14).</a:t>
            </a:r>
          </a:p>
          <a:p>
            <a:r>
              <a:rPr lang="en-US" dirty="0" smtClean="0"/>
              <a:t>Charges for food subject to free and reduced price meal program (EC §§ 38082 and 38084).</a:t>
            </a:r>
          </a:p>
          <a:p>
            <a:r>
              <a:rPr lang="en-US" dirty="0" smtClean="0"/>
              <a:t>Paying the replacement cost for District books or supplies loaned to a student that the student fails to return, or that is willfully cut, defaced, or otherwise injured up to $10,000(EC §§ 19910-19911 and 48904).</a:t>
            </a:r>
          </a:p>
          <a:p>
            <a:r>
              <a:rPr lang="en-US" dirty="0" smtClean="0"/>
              <a:t>Charges for the rental or lease of personal property needed for District purposes, such as caps and gowns for graduation ceremonies (EC § 38119).</a:t>
            </a:r>
          </a:p>
          <a:p>
            <a:endParaRPr lang="en-US" dirty="0" smtClean="0"/>
          </a:p>
          <a:p>
            <a:pPr lvl="1"/>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60</a:t>
            </a:fld>
            <a:endParaRPr lang="en-US" dirty="0"/>
          </a:p>
        </p:txBody>
      </p:sp>
      <p:sp>
        <p:nvSpPr>
          <p:cNvPr id="2" name="Title 1"/>
          <p:cNvSpPr>
            <a:spLocks noGrp="1"/>
          </p:cNvSpPr>
          <p:nvPr>
            <p:ph type="title"/>
          </p:nvPr>
        </p:nvSpPr>
        <p:spPr>
          <a:xfrm>
            <a:off x="1066800" y="122904"/>
            <a:ext cx="7924800" cy="867696"/>
          </a:xfrm>
        </p:spPr>
        <p:txBody>
          <a:bodyPr/>
          <a:lstStyle/>
          <a:p>
            <a:r>
              <a:rPr lang="en-US" sz="3500" dirty="0"/>
              <a:t>Fees Specifically Authorized by Law</a:t>
            </a:r>
            <a:endParaRPr lang="en-US" sz="3500" dirty="0" smtClean="0"/>
          </a:p>
        </p:txBody>
      </p:sp>
    </p:spTree>
    <p:extLst>
      <p:ext uri="{BB962C8B-B14F-4D97-AF65-F5344CB8AC3E}">
        <p14:creationId xmlns:p14="http://schemas.microsoft.com/office/powerpoint/2010/main" val="2159207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Fees for school camp programs (EC § 35335).</a:t>
            </a:r>
          </a:p>
          <a:p>
            <a:pPr lvl="1"/>
            <a:r>
              <a:rPr lang="en-US" dirty="0" smtClean="0"/>
              <a:t>No student can be denied the opportunity to participate due to non-payment of fee.</a:t>
            </a:r>
          </a:p>
          <a:p>
            <a:r>
              <a:rPr lang="en-US" dirty="0" smtClean="0"/>
              <a:t>District cost of materials for property the student has made in class for their personal use (EC § 17551).</a:t>
            </a:r>
          </a:p>
          <a:p>
            <a:r>
              <a:rPr lang="en-US" dirty="0" smtClean="0"/>
              <a:t>Actual cost of duplication of public or student records (EC § 49091.14).</a:t>
            </a:r>
          </a:p>
          <a:p>
            <a:r>
              <a:rPr lang="en-US" dirty="0" smtClean="0"/>
              <a:t>Deposits for band instruments, music, uniforms and other regalia taken on excursions to foreign countries (EC § 38120).</a:t>
            </a:r>
          </a:p>
          <a:p>
            <a:r>
              <a:rPr lang="en-US" dirty="0" smtClean="0"/>
              <a:t>Charges for eye safety devices not to exceed actual cost (EC § 32033).</a:t>
            </a:r>
          </a:p>
          <a:p>
            <a:endParaRPr lang="en-US" dirty="0" smtClean="0"/>
          </a:p>
          <a:p>
            <a:pPr lvl="2"/>
            <a:endParaRPr lang="en-US" dirty="0" smtClean="0"/>
          </a:p>
          <a:p>
            <a:pPr lvl="1"/>
            <a:endParaRPr lang="en-US" dirty="0" smtClean="0"/>
          </a:p>
          <a:p>
            <a:endParaRPr lang="en-US" dirty="0" smtClean="0"/>
          </a:p>
          <a:p>
            <a:pPr lvl="1"/>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61</a:t>
            </a:fld>
            <a:endParaRPr lang="en-US" dirty="0"/>
          </a:p>
        </p:txBody>
      </p:sp>
      <p:sp>
        <p:nvSpPr>
          <p:cNvPr id="2" name="Title 1"/>
          <p:cNvSpPr>
            <a:spLocks noGrp="1"/>
          </p:cNvSpPr>
          <p:nvPr>
            <p:ph type="title"/>
          </p:nvPr>
        </p:nvSpPr>
        <p:spPr/>
        <p:txBody>
          <a:bodyPr/>
          <a:lstStyle/>
          <a:p>
            <a:r>
              <a:rPr lang="en-US" dirty="0" smtClean="0"/>
              <a:t>Permissible Fees</a:t>
            </a:r>
            <a:endParaRPr lang="en-US" dirty="0"/>
          </a:p>
        </p:txBody>
      </p:sp>
    </p:spTree>
    <p:extLst>
      <p:ext uri="{BB962C8B-B14F-4D97-AF65-F5344CB8AC3E}">
        <p14:creationId xmlns:p14="http://schemas.microsoft.com/office/powerpoint/2010/main" val="42080951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Fees for field trips and excursions in connection with courses of instruction or school-related social, educational, cultural, athletic, or school band activities (EC § 35330(b)).</a:t>
            </a:r>
          </a:p>
          <a:p>
            <a:pPr lvl="1"/>
            <a:r>
              <a:rPr lang="en-US" dirty="0" smtClean="0"/>
              <a:t>No student can be denied the opportunity to participate due to a lack of sufficient funds.</a:t>
            </a:r>
          </a:p>
          <a:p>
            <a:pPr lvl="1"/>
            <a:r>
              <a:rPr lang="en-US" dirty="0" smtClean="0"/>
              <a:t>Fund raise for group as a whole.</a:t>
            </a:r>
          </a:p>
          <a:p>
            <a:pPr lvl="1"/>
            <a:r>
              <a:rPr lang="en-US" dirty="0" smtClean="0"/>
              <a:t>Fund raise assuming no one will have sufficient funds.</a:t>
            </a:r>
          </a:p>
          <a:p>
            <a:pPr lvl="1"/>
            <a:r>
              <a:rPr lang="en-US" dirty="0" smtClean="0"/>
              <a:t>Coordinate efforts of community service groups to supply funds for pupils in need.</a:t>
            </a:r>
          </a:p>
          <a:p>
            <a:pPr lvl="1"/>
            <a:r>
              <a:rPr lang="en-US" b="1" dirty="0" smtClean="0"/>
              <a:t>Waiver process not allowed.</a:t>
            </a:r>
          </a:p>
          <a:p>
            <a:endParaRPr lang="en-US" dirty="0" smtClean="0"/>
          </a:p>
          <a:p>
            <a:endParaRPr lang="en-US" dirty="0" smtClean="0"/>
          </a:p>
          <a:p>
            <a:endParaRPr lang="en-US" dirty="0" smtClean="0"/>
          </a:p>
          <a:p>
            <a:pPr lvl="1"/>
            <a:endParaRPr lang="en-US" dirty="0" smtClean="0"/>
          </a:p>
          <a:p>
            <a:endParaRPr lang="en-US" dirty="0" smtClean="0"/>
          </a:p>
          <a:p>
            <a:pPr lvl="1"/>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62</a:t>
            </a:fld>
            <a:endParaRPr lang="en-US" dirty="0"/>
          </a:p>
        </p:txBody>
      </p:sp>
      <p:sp>
        <p:nvSpPr>
          <p:cNvPr id="2" name="Title 1"/>
          <p:cNvSpPr>
            <a:spLocks noGrp="1"/>
          </p:cNvSpPr>
          <p:nvPr>
            <p:ph type="title"/>
          </p:nvPr>
        </p:nvSpPr>
        <p:spPr/>
        <p:txBody>
          <a:bodyPr/>
          <a:lstStyle/>
          <a:p>
            <a:r>
              <a:rPr lang="en-US" dirty="0" smtClean="0"/>
              <a:t>Permissible Fees</a:t>
            </a:r>
            <a:endParaRPr lang="en-US" dirty="0"/>
          </a:p>
        </p:txBody>
      </p:sp>
    </p:spTree>
    <p:extLst>
      <p:ext uri="{BB962C8B-B14F-4D97-AF65-F5344CB8AC3E}">
        <p14:creationId xmlns:p14="http://schemas.microsoft.com/office/powerpoint/2010/main" val="17888477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t>Charges for medical and accident insurance for athletic team members, as long as there is a waiver for financial hardship (EC § 32221).</a:t>
            </a:r>
          </a:p>
          <a:p>
            <a:r>
              <a:rPr lang="en-US" dirty="0" smtClean="0"/>
              <a:t>Transportation to places of summer employment (EC § 39837).</a:t>
            </a:r>
          </a:p>
          <a:p>
            <a:r>
              <a:rPr lang="en-US" dirty="0" smtClean="0"/>
              <a:t>Transportation to and from school, and between school and RO(C)(P) or classes (EC § 39807.5).</a:t>
            </a:r>
          </a:p>
          <a:p>
            <a:pPr lvl="1"/>
            <a:r>
              <a:rPr lang="en-US" dirty="0" smtClean="0"/>
              <a:t>Must have waiver provision based on financial need. </a:t>
            </a:r>
          </a:p>
          <a:p>
            <a:pPr lvl="1"/>
            <a:r>
              <a:rPr lang="en-US" b="1" dirty="0" smtClean="0"/>
              <a:t>Does not allow for charging of athletes to events.</a:t>
            </a:r>
          </a:p>
          <a:p>
            <a:r>
              <a:rPr lang="en-US" dirty="0" smtClean="0"/>
              <a:t>Waiver’s</a:t>
            </a:r>
          </a:p>
          <a:p>
            <a:pPr lvl="1"/>
            <a:r>
              <a:rPr lang="en-US" dirty="0" smtClean="0"/>
              <a:t>Can request proof of eligibility.</a:t>
            </a:r>
          </a:p>
          <a:p>
            <a:pPr lvl="1"/>
            <a:r>
              <a:rPr lang="en-US" dirty="0" smtClean="0"/>
              <a:t>Follow Federal guidelines chart for Free and Reduced Meals.</a:t>
            </a:r>
          </a:p>
          <a:p>
            <a:endParaRPr lang="en-US" dirty="0" smtClean="0"/>
          </a:p>
          <a:p>
            <a:endParaRPr lang="en-US" dirty="0" smtClean="0"/>
          </a:p>
          <a:p>
            <a:endParaRPr lang="en-US" dirty="0" smtClean="0"/>
          </a:p>
          <a:p>
            <a:pPr lvl="1"/>
            <a:endParaRPr lang="en-US" dirty="0" smtClean="0"/>
          </a:p>
          <a:p>
            <a:endParaRPr lang="en-US" dirty="0" smtClean="0"/>
          </a:p>
          <a:p>
            <a:pPr lvl="1"/>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63</a:t>
            </a:fld>
            <a:endParaRPr lang="en-US" dirty="0"/>
          </a:p>
        </p:txBody>
      </p:sp>
      <p:sp>
        <p:nvSpPr>
          <p:cNvPr id="2" name="Title 1"/>
          <p:cNvSpPr>
            <a:spLocks noGrp="1"/>
          </p:cNvSpPr>
          <p:nvPr>
            <p:ph type="title"/>
          </p:nvPr>
        </p:nvSpPr>
        <p:spPr/>
        <p:txBody>
          <a:bodyPr/>
          <a:lstStyle/>
          <a:p>
            <a:r>
              <a:rPr lang="en-US" dirty="0" smtClean="0"/>
              <a:t>Permissible Fees</a:t>
            </a:r>
            <a:endParaRPr lang="en-US" dirty="0"/>
          </a:p>
        </p:txBody>
      </p:sp>
    </p:spTree>
    <p:extLst>
      <p:ext uri="{BB962C8B-B14F-4D97-AF65-F5344CB8AC3E}">
        <p14:creationId xmlns:p14="http://schemas.microsoft.com/office/powerpoint/2010/main" val="21358565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Physical Education Clothes</a:t>
            </a:r>
          </a:p>
          <a:p>
            <a:pPr lvl="1"/>
            <a:r>
              <a:rPr lang="en-US" dirty="0" smtClean="0"/>
              <a:t>Can have standardized physical education attire of a particular color and design. </a:t>
            </a:r>
          </a:p>
          <a:p>
            <a:pPr lvl="1"/>
            <a:r>
              <a:rPr lang="en-US" dirty="0" smtClean="0"/>
              <a:t>School may not mandate that the attire be purchased from the school. </a:t>
            </a:r>
          </a:p>
          <a:p>
            <a:pPr lvl="1"/>
            <a:r>
              <a:rPr lang="en-US" dirty="0" smtClean="0"/>
              <a:t>“No grade of a pupil participating in a physical education class may be adversely affected due to the fact that the pupil does not wear standardized physical education apparel where the failure…arises from circumstances beyond the control of the pupil” (EC § 49066).</a:t>
            </a:r>
          </a:p>
          <a:p>
            <a:endParaRPr lang="en-US" dirty="0" smtClean="0"/>
          </a:p>
          <a:p>
            <a:endParaRPr lang="en-US" dirty="0" smtClean="0"/>
          </a:p>
          <a:p>
            <a:endParaRPr lang="en-US" dirty="0" smtClean="0"/>
          </a:p>
          <a:p>
            <a:pPr lvl="1"/>
            <a:endParaRPr lang="en-US" dirty="0" smtClean="0"/>
          </a:p>
          <a:p>
            <a:endParaRPr lang="en-US" dirty="0" smtClean="0"/>
          </a:p>
          <a:p>
            <a:pPr lvl="1"/>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64</a:t>
            </a:fld>
            <a:endParaRPr lang="en-US" dirty="0"/>
          </a:p>
        </p:txBody>
      </p:sp>
      <p:sp>
        <p:nvSpPr>
          <p:cNvPr id="2" name="Title 1"/>
          <p:cNvSpPr>
            <a:spLocks noGrp="1"/>
          </p:cNvSpPr>
          <p:nvPr>
            <p:ph type="title"/>
          </p:nvPr>
        </p:nvSpPr>
        <p:spPr/>
        <p:txBody>
          <a:bodyPr/>
          <a:lstStyle/>
          <a:p>
            <a:r>
              <a:rPr lang="en-US" dirty="0" smtClean="0"/>
              <a:t>Permissible Fees</a:t>
            </a:r>
            <a:endParaRPr lang="en-US" dirty="0"/>
          </a:p>
        </p:txBody>
      </p:sp>
    </p:spTree>
    <p:extLst>
      <p:ext uri="{BB962C8B-B14F-4D97-AF65-F5344CB8AC3E}">
        <p14:creationId xmlns:p14="http://schemas.microsoft.com/office/powerpoint/2010/main" val="41643034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Fundraising and Donations.</a:t>
            </a:r>
          </a:p>
          <a:p>
            <a:pPr lvl="1"/>
            <a:r>
              <a:rPr lang="en-US" dirty="0" smtClean="0"/>
              <a:t>As long as it is not required for participation.</a:t>
            </a:r>
          </a:p>
          <a:p>
            <a:r>
              <a:rPr lang="en-US" dirty="0" smtClean="0"/>
              <a:t>Donations must be completely voluntary.</a:t>
            </a:r>
          </a:p>
          <a:p>
            <a:r>
              <a:rPr lang="en-US" dirty="0" smtClean="0"/>
              <a:t>Donation or “begging” letters.</a:t>
            </a:r>
          </a:p>
          <a:p>
            <a:pPr lvl="1"/>
            <a:r>
              <a:rPr lang="en-US" dirty="0" smtClean="0"/>
              <a:t>Do not include “set” donation amount.</a:t>
            </a:r>
          </a:p>
          <a:p>
            <a:r>
              <a:rPr lang="en-US" dirty="0" smtClean="0"/>
              <a:t>Can state total cost to run program each year.</a:t>
            </a:r>
          </a:p>
          <a:p>
            <a:pPr lvl="1"/>
            <a:r>
              <a:rPr lang="en-US" dirty="0" smtClean="0"/>
              <a:t>Do not include cost per individual – implies a cost for the student to participate.</a:t>
            </a:r>
          </a:p>
          <a:p>
            <a:r>
              <a:rPr lang="en-US" dirty="0" smtClean="0"/>
              <a:t>Request for team sponsors.</a:t>
            </a:r>
          </a:p>
        </p:txBody>
      </p:sp>
      <p:sp>
        <p:nvSpPr>
          <p:cNvPr id="4" name="Slide Number Placeholder 3"/>
          <p:cNvSpPr>
            <a:spLocks noGrp="1"/>
          </p:cNvSpPr>
          <p:nvPr>
            <p:ph type="sldNum" sz="quarter" idx="4"/>
          </p:nvPr>
        </p:nvSpPr>
        <p:spPr/>
        <p:txBody>
          <a:bodyPr/>
          <a:lstStyle/>
          <a:p>
            <a:fld id="{DBC54778-21ED-479B-B131-A2A3DF5ED44A}" type="slidenum">
              <a:rPr lang="en-US" smtClean="0"/>
              <a:pPr/>
              <a:t>65</a:t>
            </a:fld>
            <a:endParaRPr lang="en-US" dirty="0"/>
          </a:p>
        </p:txBody>
      </p:sp>
      <p:sp>
        <p:nvSpPr>
          <p:cNvPr id="2" name="Title 1"/>
          <p:cNvSpPr>
            <a:spLocks noGrp="1"/>
          </p:cNvSpPr>
          <p:nvPr>
            <p:ph type="title"/>
          </p:nvPr>
        </p:nvSpPr>
        <p:spPr/>
        <p:txBody>
          <a:bodyPr/>
          <a:lstStyle/>
          <a:p>
            <a:r>
              <a:rPr lang="en-US" smtClean="0"/>
              <a:t>Permissible Actions</a:t>
            </a:r>
            <a:endParaRPr lang="en-US" dirty="0"/>
          </a:p>
        </p:txBody>
      </p:sp>
    </p:spTree>
    <p:extLst>
      <p:ext uri="{BB962C8B-B14F-4D97-AF65-F5344CB8AC3E}">
        <p14:creationId xmlns:p14="http://schemas.microsoft.com/office/powerpoint/2010/main" val="9512504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p:txBody>
          <a:bodyPr>
            <a:normAutofit fontScale="85000" lnSpcReduction="10000"/>
          </a:bodyPr>
          <a:lstStyle/>
          <a:p>
            <a:r>
              <a:rPr lang="en-US" dirty="0" smtClean="0"/>
              <a:t>California public and charter schools cannot charge students a fee to participate in any curricular or extracurricular activity.</a:t>
            </a:r>
          </a:p>
          <a:p>
            <a:r>
              <a:rPr lang="en-US" dirty="0" smtClean="0"/>
              <a:t>This includes</a:t>
            </a:r>
          </a:p>
          <a:p>
            <a:pPr lvl="1"/>
            <a:r>
              <a:rPr lang="en-US" b="1" dirty="0" smtClean="0"/>
              <a:t>Security deposits </a:t>
            </a:r>
            <a:r>
              <a:rPr lang="en-US" dirty="0" smtClean="0"/>
              <a:t>for locks, lockers, uniforms, and instruments;</a:t>
            </a:r>
          </a:p>
          <a:p>
            <a:pPr lvl="1"/>
            <a:r>
              <a:rPr lang="en-US" b="1" dirty="0" smtClean="0"/>
              <a:t>Participation fees </a:t>
            </a:r>
            <a:r>
              <a:rPr lang="en-US" dirty="0" smtClean="0"/>
              <a:t>for classes, athletic programs, and clubs; and, </a:t>
            </a:r>
          </a:p>
          <a:p>
            <a:pPr lvl="1"/>
            <a:r>
              <a:rPr lang="en-US" b="1" dirty="0" smtClean="0"/>
              <a:t>Instructional supplies </a:t>
            </a:r>
            <a:r>
              <a:rPr lang="en-US" dirty="0" smtClean="0"/>
              <a:t>– “No school official shall require any pupil, except pupils in classes for adults, to purchase instructional material for the pupils’ use in the school” (EC 60070). </a:t>
            </a:r>
          </a:p>
          <a:p>
            <a:pPr lvl="2"/>
            <a:r>
              <a:rPr lang="en-US" dirty="0" smtClean="0"/>
              <a:t>EC 60010 defines instructional supplies and basic instructional materials.</a:t>
            </a:r>
          </a:p>
          <a:p>
            <a:pPr lvl="2"/>
            <a:endParaRPr lang="en-US" dirty="0" smtClean="0"/>
          </a:p>
        </p:txBody>
      </p:sp>
      <p:sp>
        <p:nvSpPr>
          <p:cNvPr id="4" name="Slide Number Placeholder 3"/>
          <p:cNvSpPr>
            <a:spLocks noGrp="1"/>
          </p:cNvSpPr>
          <p:nvPr>
            <p:ph type="sldNum" sz="quarter" idx="4"/>
          </p:nvPr>
        </p:nvSpPr>
        <p:spPr/>
        <p:txBody>
          <a:bodyPr/>
          <a:lstStyle/>
          <a:p>
            <a:fld id="{DBC54778-21ED-479B-B131-A2A3DF5ED44A}" type="slidenum">
              <a:rPr lang="en-US" smtClean="0"/>
              <a:pPr/>
              <a:t>66</a:t>
            </a:fld>
            <a:endParaRPr lang="en-US" dirty="0"/>
          </a:p>
        </p:txBody>
      </p:sp>
      <p:sp>
        <p:nvSpPr>
          <p:cNvPr id="17410" name="Rectangle 2"/>
          <p:cNvSpPr>
            <a:spLocks noGrp="1" noChangeArrowheads="1"/>
          </p:cNvSpPr>
          <p:nvPr>
            <p:ph type="title"/>
          </p:nvPr>
        </p:nvSpPr>
        <p:spPr/>
        <p:txBody>
          <a:bodyPr/>
          <a:lstStyle/>
          <a:p>
            <a:r>
              <a:rPr lang="en-US" smtClean="0"/>
              <a:t>Non-Permissible Fees</a:t>
            </a:r>
            <a:endParaRPr lang="en-US" dirty="0" smtClean="0"/>
          </a:p>
        </p:txBody>
      </p:sp>
    </p:spTree>
    <p:extLst>
      <p:ext uri="{BB962C8B-B14F-4D97-AF65-F5344CB8AC3E}">
        <p14:creationId xmlns:p14="http://schemas.microsoft.com/office/powerpoint/2010/main" val="429593059"/>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smtClean="0"/>
              <a:t>Mandating fees, donations, or requiring students to fundraise as a condition for participation.</a:t>
            </a:r>
          </a:p>
          <a:p>
            <a:pPr lvl="1"/>
            <a:r>
              <a:rPr lang="en-US" dirty="0" smtClean="0"/>
              <a:t>Cannot set fundraising quota.</a:t>
            </a:r>
          </a:p>
          <a:p>
            <a:pPr lvl="1"/>
            <a:r>
              <a:rPr lang="en-US" dirty="0" smtClean="0"/>
              <a:t>Must be voluntary.</a:t>
            </a:r>
          </a:p>
          <a:p>
            <a:r>
              <a:rPr lang="en-US" dirty="0" smtClean="0"/>
              <a:t>“Punishing,” or singling out students due to lack of funds or fundraising participation.</a:t>
            </a:r>
          </a:p>
          <a:p>
            <a:r>
              <a:rPr lang="en-US" dirty="0" smtClean="0"/>
              <a:t>Stating a required “donation” amount.</a:t>
            </a:r>
          </a:p>
          <a:p>
            <a:pPr lvl="1"/>
            <a:r>
              <a:rPr lang="en-US" dirty="0" smtClean="0"/>
              <a:t>Indicating set donation is “not required” does not make inclusion allowable.</a:t>
            </a:r>
          </a:p>
          <a:p>
            <a:r>
              <a:rPr lang="en-US" dirty="0" smtClean="0"/>
              <a:t>Tracking individual fundraising activity in individual accounts.</a:t>
            </a:r>
          </a:p>
          <a:p>
            <a:pPr lvl="1"/>
            <a:r>
              <a:rPr lang="en-US" dirty="0" smtClean="0"/>
              <a:t>Fundraising must be done for the group as a whole.</a:t>
            </a:r>
          </a:p>
          <a:p>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67</a:t>
            </a:fld>
            <a:endParaRPr lang="en-US" dirty="0"/>
          </a:p>
        </p:txBody>
      </p:sp>
      <p:sp>
        <p:nvSpPr>
          <p:cNvPr id="2" name="Title 1"/>
          <p:cNvSpPr>
            <a:spLocks noGrp="1"/>
          </p:cNvSpPr>
          <p:nvPr>
            <p:ph type="title"/>
          </p:nvPr>
        </p:nvSpPr>
        <p:spPr/>
        <p:txBody>
          <a:bodyPr/>
          <a:lstStyle/>
          <a:p>
            <a:r>
              <a:rPr lang="en-US" smtClean="0"/>
              <a:t>Non-Permissible Actions</a:t>
            </a:r>
            <a:endParaRPr lang="en-US" dirty="0"/>
          </a:p>
        </p:txBody>
      </p:sp>
    </p:spTree>
    <p:extLst>
      <p:ext uri="{BB962C8B-B14F-4D97-AF65-F5344CB8AC3E}">
        <p14:creationId xmlns:p14="http://schemas.microsoft.com/office/powerpoint/2010/main" val="22010834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Stay away from “individual” references in letters/flyers.</a:t>
            </a:r>
          </a:p>
          <a:p>
            <a:r>
              <a:rPr lang="en-US" dirty="0" smtClean="0"/>
              <a:t>CANNOT have “opportunity” drawings or raffles.</a:t>
            </a:r>
          </a:p>
          <a:p>
            <a:pPr lvl="1"/>
            <a:r>
              <a:rPr lang="en-US" dirty="0" smtClean="0"/>
              <a:t>Only 501(c)(3).</a:t>
            </a:r>
          </a:p>
          <a:p>
            <a:pPr lvl="1"/>
            <a:r>
              <a:rPr lang="en-US" dirty="0" smtClean="0"/>
              <a:t>Must be registered to do so with the State.</a:t>
            </a:r>
          </a:p>
          <a:p>
            <a:r>
              <a:rPr lang="en-US" dirty="0" smtClean="0"/>
              <a:t>CANNOT require uniform purchase.</a:t>
            </a:r>
          </a:p>
          <a:p>
            <a:pPr lvl="1"/>
            <a:r>
              <a:rPr lang="en-US" dirty="0" smtClean="0"/>
              <a:t>Uniforms must be supplied. </a:t>
            </a:r>
          </a:p>
          <a:p>
            <a:pPr lvl="1"/>
            <a:r>
              <a:rPr lang="en-US" dirty="0" smtClean="0"/>
              <a:t>Cheer &amp; Band included.</a:t>
            </a:r>
          </a:p>
          <a:p>
            <a:endParaRPr lang="en-US" dirty="0" smtClean="0"/>
          </a:p>
          <a:p>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68</a:t>
            </a:fld>
            <a:endParaRPr lang="en-US" dirty="0"/>
          </a:p>
        </p:txBody>
      </p:sp>
      <p:sp>
        <p:nvSpPr>
          <p:cNvPr id="2" name="Title 1"/>
          <p:cNvSpPr>
            <a:spLocks noGrp="1"/>
          </p:cNvSpPr>
          <p:nvPr>
            <p:ph type="title"/>
          </p:nvPr>
        </p:nvSpPr>
        <p:spPr/>
        <p:txBody>
          <a:bodyPr/>
          <a:lstStyle/>
          <a:p>
            <a:r>
              <a:rPr lang="en-US" dirty="0" smtClean="0"/>
              <a:t>Non-Permissible Actions</a:t>
            </a:r>
            <a:endParaRPr lang="en-US" dirty="0"/>
          </a:p>
        </p:txBody>
      </p:sp>
    </p:spTree>
    <p:extLst>
      <p:ext uri="{BB962C8B-B14F-4D97-AF65-F5344CB8AC3E}">
        <p14:creationId xmlns:p14="http://schemas.microsoft.com/office/powerpoint/2010/main" val="38225878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Question: Can we require students to supply spiral notebooks, 3-ring binders, notebook paper, highlighters, pens, pencils, colored pencils, and sticky notes?</a:t>
            </a:r>
          </a:p>
          <a:p>
            <a:r>
              <a:rPr lang="en-US" dirty="0" smtClean="0"/>
              <a:t>Answer: NO. These are basic instructional supplies and must be provided. However, a teacher can have a list of recommended supplies such as highlighters, 3-ring binders, etc. At no time can a grade be attached to student instructional supplies. If so, it must be provided (e.g. a separate spiral notebook for Biology class that will be reviewed and graded on a weekly basis).</a:t>
            </a:r>
          </a:p>
          <a:p>
            <a:endParaRPr lang="en-US" dirty="0" smtClean="0"/>
          </a:p>
          <a:p>
            <a:endParaRPr lang="en-US" dirty="0" smtClean="0"/>
          </a:p>
          <a:p>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69</a:t>
            </a:fld>
            <a:endParaRPr lang="en-US" dirty="0"/>
          </a:p>
        </p:txBody>
      </p:sp>
      <p:sp>
        <p:nvSpPr>
          <p:cNvPr id="2" name="Title 1"/>
          <p:cNvSpPr>
            <a:spLocks noGrp="1"/>
          </p:cNvSpPr>
          <p:nvPr>
            <p:ph type="title"/>
          </p:nvPr>
        </p:nvSpPr>
        <p:spPr/>
        <p:txBody>
          <a:bodyPr/>
          <a:lstStyle/>
          <a:p>
            <a:r>
              <a:rPr lang="en-US" smtClean="0"/>
              <a:t>FAQ #1</a:t>
            </a:r>
            <a:endParaRPr lang="en-US" dirty="0"/>
          </a:p>
        </p:txBody>
      </p:sp>
    </p:spTree>
    <p:extLst>
      <p:ext uri="{BB962C8B-B14F-4D97-AF65-F5344CB8AC3E}">
        <p14:creationId xmlns:p14="http://schemas.microsoft.com/office/powerpoint/2010/main" val="25797124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mtClean="0"/>
              <a:t>Question: May a school charge fees for uniforms for team sports?</a:t>
            </a:r>
          </a:p>
          <a:p>
            <a:r>
              <a:rPr lang="en-US" smtClean="0"/>
              <a:t>Answer: NO. The uniform is a required item and must be provided free of charge to the student member. This includes swim suits, band, and cheer uniforms. Students are allowed to purchase their own uniforms if they wish to keep them, but purchasing a uniform cannot be a requirement for participation on the team. This must be made very clear.</a:t>
            </a:r>
          </a:p>
          <a:p>
            <a:endParaRPr lang="en-US" smtClean="0"/>
          </a:p>
          <a:p>
            <a:endParaRPr lang="en-US" smtClean="0"/>
          </a:p>
          <a:p>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70</a:t>
            </a:fld>
            <a:endParaRPr lang="en-US" dirty="0"/>
          </a:p>
        </p:txBody>
      </p:sp>
      <p:sp>
        <p:nvSpPr>
          <p:cNvPr id="2" name="Title 1"/>
          <p:cNvSpPr>
            <a:spLocks noGrp="1"/>
          </p:cNvSpPr>
          <p:nvPr>
            <p:ph type="title"/>
          </p:nvPr>
        </p:nvSpPr>
        <p:spPr/>
        <p:txBody>
          <a:bodyPr/>
          <a:lstStyle/>
          <a:p>
            <a:r>
              <a:rPr lang="en-US" smtClean="0"/>
              <a:t>FAQ #2</a:t>
            </a:r>
            <a:endParaRPr lang="en-US" dirty="0"/>
          </a:p>
        </p:txBody>
      </p:sp>
    </p:spTree>
    <p:extLst>
      <p:ext uri="{BB962C8B-B14F-4D97-AF65-F5344CB8AC3E}">
        <p14:creationId xmlns:p14="http://schemas.microsoft.com/office/powerpoint/2010/main" val="13096506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mtClean="0"/>
              <a:t>Question: Can we charge for cleaning uniforms?</a:t>
            </a:r>
          </a:p>
          <a:p>
            <a:r>
              <a:rPr lang="en-US" smtClean="0"/>
              <a:t>Answer: No, that is considered reconditioning and must be the responsibility of whomever supplies the uniform.</a:t>
            </a:r>
          </a:p>
          <a:p>
            <a:endParaRPr lang="en-US" smtClean="0"/>
          </a:p>
          <a:p>
            <a:endParaRPr lang="en-US" smtClean="0"/>
          </a:p>
          <a:p>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71</a:t>
            </a:fld>
            <a:endParaRPr lang="en-US" dirty="0"/>
          </a:p>
        </p:txBody>
      </p:sp>
      <p:sp>
        <p:nvSpPr>
          <p:cNvPr id="2" name="Title 1"/>
          <p:cNvSpPr>
            <a:spLocks noGrp="1"/>
          </p:cNvSpPr>
          <p:nvPr>
            <p:ph type="title"/>
          </p:nvPr>
        </p:nvSpPr>
        <p:spPr/>
        <p:txBody>
          <a:bodyPr/>
          <a:lstStyle/>
          <a:p>
            <a:r>
              <a:rPr lang="en-US" smtClean="0"/>
              <a:t>FAQ #3</a:t>
            </a:r>
            <a:endParaRPr lang="en-US" dirty="0"/>
          </a:p>
        </p:txBody>
      </p:sp>
    </p:spTree>
    <p:extLst>
      <p:ext uri="{BB962C8B-B14F-4D97-AF65-F5344CB8AC3E}">
        <p14:creationId xmlns:p14="http://schemas.microsoft.com/office/powerpoint/2010/main" val="29898706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Question: Are schools allowed to sell Spirit Packs</a:t>
            </a:r>
            <a:r>
              <a:rPr lang="en-US" smtClean="0"/>
              <a:t>? </a:t>
            </a:r>
            <a:endParaRPr lang="en-US" dirty="0" smtClean="0"/>
          </a:p>
          <a:p>
            <a:r>
              <a:rPr lang="en-US" dirty="0" smtClean="0"/>
              <a:t>Answer: Yes, Spirit Packs may be sold. However, students cannot be required to purchase one in order to participate in a sport. Any required items must be provided free of charge to the student member.</a:t>
            </a:r>
          </a:p>
          <a:p>
            <a:endParaRPr lang="en-US" dirty="0" smtClean="0"/>
          </a:p>
          <a:p>
            <a:endParaRPr lang="en-US" dirty="0" smtClean="0"/>
          </a:p>
          <a:p>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72</a:t>
            </a:fld>
            <a:endParaRPr lang="en-US" dirty="0"/>
          </a:p>
        </p:txBody>
      </p:sp>
      <p:sp>
        <p:nvSpPr>
          <p:cNvPr id="2" name="Title 1"/>
          <p:cNvSpPr>
            <a:spLocks noGrp="1"/>
          </p:cNvSpPr>
          <p:nvPr>
            <p:ph type="title"/>
          </p:nvPr>
        </p:nvSpPr>
        <p:spPr/>
        <p:txBody>
          <a:bodyPr/>
          <a:lstStyle/>
          <a:p>
            <a:r>
              <a:rPr lang="en-US" smtClean="0"/>
              <a:t>FAQ #4</a:t>
            </a:r>
            <a:endParaRPr lang="en-US" dirty="0"/>
          </a:p>
        </p:txBody>
      </p:sp>
    </p:spTree>
    <p:extLst>
      <p:ext uri="{BB962C8B-B14F-4D97-AF65-F5344CB8AC3E}">
        <p14:creationId xmlns:p14="http://schemas.microsoft.com/office/powerpoint/2010/main" val="42708578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Question: Can we charge students athletes for insurance, if they do not have their own?</a:t>
            </a:r>
          </a:p>
          <a:p>
            <a:r>
              <a:rPr lang="en-US" dirty="0" smtClean="0"/>
              <a:t>Answer: Yes, you can charge for insurance, but there must be a waiver process in place to provide the insurance, if the student cannot afford it(EC 32221).</a:t>
            </a:r>
          </a:p>
          <a:p>
            <a:endParaRPr lang="en-US" dirty="0" smtClean="0"/>
          </a:p>
          <a:p>
            <a:endParaRPr lang="en-US" dirty="0" smtClean="0"/>
          </a:p>
          <a:p>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73</a:t>
            </a:fld>
            <a:endParaRPr lang="en-US" dirty="0"/>
          </a:p>
        </p:txBody>
      </p:sp>
      <p:sp>
        <p:nvSpPr>
          <p:cNvPr id="2" name="Title 1"/>
          <p:cNvSpPr>
            <a:spLocks noGrp="1"/>
          </p:cNvSpPr>
          <p:nvPr>
            <p:ph type="title"/>
          </p:nvPr>
        </p:nvSpPr>
        <p:spPr/>
        <p:txBody>
          <a:bodyPr/>
          <a:lstStyle/>
          <a:p>
            <a:r>
              <a:rPr lang="en-US" smtClean="0"/>
              <a:t>FAQ #5</a:t>
            </a:r>
            <a:endParaRPr lang="en-US" dirty="0"/>
          </a:p>
        </p:txBody>
      </p:sp>
    </p:spTree>
    <p:extLst>
      <p:ext uri="{BB962C8B-B14F-4D97-AF65-F5344CB8AC3E}">
        <p14:creationId xmlns:p14="http://schemas.microsoft.com/office/powerpoint/2010/main" val="15853668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mtClean="0"/>
              <a:t>Question:  May students be required to pay dues for student clubs that are part of national organizations?</a:t>
            </a:r>
          </a:p>
          <a:p>
            <a:r>
              <a:rPr lang="en-US" smtClean="0"/>
              <a:t>Answer:  No, not as a condition of membership in a student club at the school level. If the school is part of a national organization that collects dues, the students should be advised to pay the national organization directly. However, membership in the national organization cannot be a requirement for membership in the school club.</a:t>
            </a:r>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74</a:t>
            </a:fld>
            <a:endParaRPr lang="en-US" dirty="0"/>
          </a:p>
        </p:txBody>
      </p:sp>
      <p:sp>
        <p:nvSpPr>
          <p:cNvPr id="2" name="Title 1"/>
          <p:cNvSpPr>
            <a:spLocks noGrp="1"/>
          </p:cNvSpPr>
          <p:nvPr>
            <p:ph type="title"/>
          </p:nvPr>
        </p:nvSpPr>
        <p:spPr/>
        <p:txBody>
          <a:bodyPr/>
          <a:lstStyle/>
          <a:p>
            <a:r>
              <a:rPr lang="en-US" smtClean="0"/>
              <a:t>FAQ #6</a:t>
            </a:r>
            <a:endParaRPr lang="en-US" dirty="0"/>
          </a:p>
        </p:txBody>
      </p:sp>
    </p:spTree>
    <p:extLst>
      <p:ext uri="{BB962C8B-B14F-4D97-AF65-F5344CB8AC3E}">
        <p14:creationId xmlns:p14="http://schemas.microsoft.com/office/powerpoint/2010/main" val="22128850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mtClean="0"/>
              <a:t>Question:  May a school accept donations from parents and guardians?</a:t>
            </a:r>
          </a:p>
          <a:p>
            <a:r>
              <a:rPr lang="en-US" smtClean="0"/>
              <a:t>Answer: Yes, as long as the donation is strictly voluntary and is not a requirement for participation in the program or activity. Any statement or explanation that would lead a reasonable person to believe that the donation is required or is really not voluntary must be avoided. Also avoid individual cost per student references. This implies there is a cost per student to participate.</a:t>
            </a:r>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75</a:t>
            </a:fld>
            <a:endParaRPr lang="en-US" dirty="0"/>
          </a:p>
        </p:txBody>
      </p:sp>
      <p:sp>
        <p:nvSpPr>
          <p:cNvPr id="2" name="Title 1"/>
          <p:cNvSpPr>
            <a:spLocks noGrp="1"/>
          </p:cNvSpPr>
          <p:nvPr>
            <p:ph type="title"/>
          </p:nvPr>
        </p:nvSpPr>
        <p:spPr/>
        <p:txBody>
          <a:bodyPr/>
          <a:lstStyle/>
          <a:p>
            <a:r>
              <a:rPr lang="en-US" smtClean="0"/>
              <a:t>FAQ #7</a:t>
            </a:r>
            <a:endParaRPr lang="en-US" dirty="0"/>
          </a:p>
        </p:txBody>
      </p:sp>
    </p:spTree>
    <p:extLst>
      <p:ext uri="{BB962C8B-B14F-4D97-AF65-F5344CB8AC3E}">
        <p14:creationId xmlns:p14="http://schemas.microsoft.com/office/powerpoint/2010/main" val="4538848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mtClean="0"/>
              <a:t>Question: Are schools allowed to fundraise?</a:t>
            </a:r>
          </a:p>
          <a:p>
            <a:r>
              <a:rPr lang="en-US" smtClean="0"/>
              <a:t>Answer: YES. School districts, schools, and programs are allowed to participate in fundraising activities. However, participation in the activity must be strictly voluntary and in no way may a student be excluded from participation on a team or club or punished for not participating in the fundraising activity. Also, no quotas may be established for the fundraising activity (e.g. you must sell 50 coupon books).</a:t>
            </a:r>
          </a:p>
          <a:p>
            <a:endParaRPr lang="en-US" smtClean="0"/>
          </a:p>
          <a:p>
            <a:endParaRPr lang="en-US" smtClean="0"/>
          </a:p>
          <a:p>
            <a:endParaRPr lang="en-US" dirty="0"/>
          </a:p>
        </p:txBody>
      </p:sp>
      <p:sp>
        <p:nvSpPr>
          <p:cNvPr id="4" name="Slide Number Placeholder 3"/>
          <p:cNvSpPr>
            <a:spLocks noGrp="1"/>
          </p:cNvSpPr>
          <p:nvPr>
            <p:ph type="sldNum" sz="quarter" idx="4"/>
          </p:nvPr>
        </p:nvSpPr>
        <p:spPr/>
        <p:txBody>
          <a:bodyPr/>
          <a:lstStyle/>
          <a:p>
            <a:fld id="{DBC54778-21ED-479B-B131-A2A3DF5ED44A}" type="slidenum">
              <a:rPr lang="en-US" smtClean="0"/>
              <a:pPr/>
              <a:t>76</a:t>
            </a:fld>
            <a:endParaRPr lang="en-US" dirty="0"/>
          </a:p>
        </p:txBody>
      </p:sp>
      <p:sp>
        <p:nvSpPr>
          <p:cNvPr id="2" name="Title 1"/>
          <p:cNvSpPr>
            <a:spLocks noGrp="1"/>
          </p:cNvSpPr>
          <p:nvPr>
            <p:ph type="title"/>
          </p:nvPr>
        </p:nvSpPr>
        <p:spPr/>
        <p:txBody>
          <a:bodyPr/>
          <a:lstStyle/>
          <a:p>
            <a:r>
              <a:rPr lang="en-US" smtClean="0"/>
              <a:t>FAQ #8</a:t>
            </a:r>
            <a:endParaRPr lang="en-US" dirty="0"/>
          </a:p>
        </p:txBody>
      </p:sp>
    </p:spTree>
    <p:extLst>
      <p:ext uri="{BB962C8B-B14F-4D97-AF65-F5344CB8AC3E}">
        <p14:creationId xmlns:p14="http://schemas.microsoft.com/office/powerpoint/2010/main" val="6187496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Other Organizations</a:t>
            </a:r>
            <a:endParaRPr lang="en-US" dirty="0"/>
          </a:p>
        </p:txBody>
      </p:sp>
      <p:sp>
        <p:nvSpPr>
          <p:cNvPr id="2" name="Slide Number Placeholder 1"/>
          <p:cNvSpPr>
            <a:spLocks noGrp="1"/>
          </p:cNvSpPr>
          <p:nvPr>
            <p:ph type="sldNum" sz="quarter" idx="10"/>
          </p:nvPr>
        </p:nvSpPr>
        <p:spPr/>
        <p:txBody>
          <a:bodyPr/>
          <a:lstStyle/>
          <a:p>
            <a:fld id="{81582BD6-FC20-4557-852B-8433F8572D30}" type="slidenum">
              <a:rPr lang="en-US" smtClean="0"/>
              <a:pPr/>
              <a:t>77</a:t>
            </a:fld>
            <a:endParaRPr lang="en-US" dirty="0"/>
          </a:p>
        </p:txBody>
      </p:sp>
    </p:spTree>
    <p:extLst>
      <p:ext uri="{BB962C8B-B14F-4D97-AF65-F5344CB8AC3E}">
        <p14:creationId xmlns:p14="http://schemas.microsoft.com/office/powerpoint/2010/main" val="18929412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Interested </a:t>
            </a:r>
            <a:r>
              <a:rPr lang="en-US" dirty="0"/>
              <a:t>parents and others </a:t>
            </a:r>
            <a:r>
              <a:rPr lang="en-US" dirty="0" smtClean="0"/>
              <a:t>who form </a:t>
            </a:r>
            <a:r>
              <a:rPr lang="en-US" dirty="0"/>
              <a:t>for student support during the season of a particular sport or </a:t>
            </a:r>
            <a:r>
              <a:rPr lang="en-US" dirty="0" smtClean="0"/>
              <a:t>activity.</a:t>
            </a:r>
          </a:p>
          <a:p>
            <a:r>
              <a:rPr lang="en-US" dirty="0" smtClean="0"/>
              <a:t>Provide refreshments </a:t>
            </a:r>
            <a:r>
              <a:rPr lang="en-US" dirty="0"/>
              <a:t>for </a:t>
            </a:r>
            <a:r>
              <a:rPr lang="en-US" dirty="0" smtClean="0"/>
              <a:t>coaches/players.</a:t>
            </a:r>
          </a:p>
          <a:p>
            <a:r>
              <a:rPr lang="en-US" dirty="0" smtClean="0"/>
              <a:t>Organize food</a:t>
            </a:r>
            <a:r>
              <a:rPr lang="en-US" dirty="0"/>
              <a:t>, decorations or awards, etc. for end-of-season </a:t>
            </a:r>
            <a:r>
              <a:rPr lang="en-US" dirty="0" smtClean="0"/>
              <a:t>celebrations.</a:t>
            </a:r>
          </a:p>
          <a:p>
            <a:r>
              <a:rPr lang="en-US" dirty="0" smtClean="0"/>
              <a:t>Provide general </a:t>
            </a:r>
            <a:r>
              <a:rPr lang="en-US" dirty="0"/>
              <a:t>support during games or </a:t>
            </a:r>
            <a:r>
              <a:rPr lang="en-US" dirty="0" smtClean="0"/>
              <a:t>activities.</a:t>
            </a:r>
          </a:p>
          <a:p>
            <a:r>
              <a:rPr lang="en-US" dirty="0" smtClean="0"/>
              <a:t>Are not a separate entity with a tax ID.</a:t>
            </a:r>
          </a:p>
          <a:p>
            <a:r>
              <a:rPr lang="en-US" dirty="0" smtClean="0"/>
              <a:t>May assist with ASB club activities and fundraising.</a:t>
            </a:r>
          </a:p>
          <a:p>
            <a:pPr marL="0" indent="0">
              <a:buNone/>
            </a:pPr>
            <a:endParaRPr lang="en-US" dirty="0"/>
          </a:p>
        </p:txBody>
      </p:sp>
      <p:sp>
        <p:nvSpPr>
          <p:cNvPr id="3" name="Title 2"/>
          <p:cNvSpPr>
            <a:spLocks noGrp="1"/>
          </p:cNvSpPr>
          <p:nvPr>
            <p:ph type="title"/>
          </p:nvPr>
        </p:nvSpPr>
        <p:spPr/>
        <p:txBody>
          <a:bodyPr/>
          <a:lstStyle/>
          <a:p>
            <a:r>
              <a:rPr lang="en-US" dirty="0"/>
              <a:t>Informal Support Groups </a:t>
            </a:r>
          </a:p>
        </p:txBody>
      </p:sp>
      <p:sp>
        <p:nvSpPr>
          <p:cNvPr id="4" name="Slide Number Placeholder 3"/>
          <p:cNvSpPr>
            <a:spLocks noGrp="1"/>
          </p:cNvSpPr>
          <p:nvPr>
            <p:ph type="sldNum" sz="quarter" idx="4"/>
          </p:nvPr>
        </p:nvSpPr>
        <p:spPr/>
        <p:txBody>
          <a:bodyPr/>
          <a:lstStyle/>
          <a:p>
            <a:fld id="{81582BD6-FC20-4557-852B-8433F8572D30}" type="slidenum">
              <a:rPr lang="en-US" smtClean="0"/>
              <a:pPr/>
              <a:t>78</a:t>
            </a:fld>
            <a:endParaRPr lang="en-US" dirty="0"/>
          </a:p>
        </p:txBody>
      </p:sp>
    </p:spTree>
    <p:extLst>
      <p:ext uri="{BB962C8B-B14F-4D97-AF65-F5344CB8AC3E}">
        <p14:creationId xmlns:p14="http://schemas.microsoft.com/office/powerpoint/2010/main" val="30340109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219199"/>
            <a:ext cx="7696200" cy="5486401"/>
          </a:xfrm>
        </p:spPr>
        <p:txBody>
          <a:bodyPr>
            <a:normAutofit fontScale="85000" lnSpcReduction="10000"/>
          </a:bodyPr>
          <a:lstStyle/>
          <a:p>
            <a:r>
              <a:rPr lang="en-US" dirty="0" smtClean="0"/>
              <a:t>Separate entity with a separate tax ID from </a:t>
            </a:r>
            <a:r>
              <a:rPr lang="en-US" dirty="0"/>
              <a:t>school districts with which they are </a:t>
            </a:r>
            <a:r>
              <a:rPr lang="en-US" dirty="0" smtClean="0"/>
              <a:t>associated.</a:t>
            </a:r>
          </a:p>
          <a:p>
            <a:r>
              <a:rPr lang="en-US" dirty="0" smtClean="0"/>
              <a:t>Not </a:t>
            </a:r>
            <a:r>
              <a:rPr lang="en-US" dirty="0"/>
              <a:t>governed by the Education </a:t>
            </a:r>
            <a:r>
              <a:rPr lang="en-US" dirty="0" smtClean="0"/>
              <a:t>Code.</a:t>
            </a:r>
          </a:p>
          <a:p>
            <a:r>
              <a:rPr lang="en-US" dirty="0"/>
              <a:t>C</a:t>
            </a:r>
            <a:r>
              <a:rPr lang="en-US" dirty="0" smtClean="0"/>
              <a:t>omposed </a:t>
            </a:r>
            <a:r>
              <a:rPr lang="en-US" dirty="0"/>
              <a:t>of </a:t>
            </a:r>
            <a:r>
              <a:rPr lang="en-US" dirty="0" smtClean="0"/>
              <a:t>parents and other community members.</a:t>
            </a:r>
          </a:p>
          <a:p>
            <a:r>
              <a:rPr lang="en-US" dirty="0" smtClean="0"/>
              <a:t>Conduct </a:t>
            </a:r>
            <a:r>
              <a:rPr lang="en-US" dirty="0"/>
              <a:t>activities and fundraising events involving the primary participation of </a:t>
            </a:r>
            <a:r>
              <a:rPr lang="en-US" dirty="0" smtClean="0"/>
              <a:t>adults.</a:t>
            </a:r>
          </a:p>
          <a:p>
            <a:pPr lvl="1"/>
            <a:r>
              <a:rPr lang="en-US" dirty="0" smtClean="0"/>
              <a:t>Those that </a:t>
            </a:r>
            <a:r>
              <a:rPr lang="en-US" dirty="0"/>
              <a:t>involve the primary participation of students should be conducted through the </a:t>
            </a:r>
            <a:r>
              <a:rPr lang="en-US" dirty="0" smtClean="0"/>
              <a:t>ASB.</a:t>
            </a:r>
          </a:p>
          <a:p>
            <a:r>
              <a:rPr lang="en-US" dirty="0" smtClean="0"/>
              <a:t>A </a:t>
            </a:r>
            <a:r>
              <a:rPr lang="en-US" dirty="0"/>
              <a:t>clear separation of responsibilities </a:t>
            </a:r>
            <a:r>
              <a:rPr lang="en-US" dirty="0" smtClean="0"/>
              <a:t>from the </a:t>
            </a:r>
            <a:r>
              <a:rPr lang="en-US" dirty="0"/>
              <a:t>ASB </a:t>
            </a:r>
            <a:r>
              <a:rPr lang="en-US" dirty="0" smtClean="0"/>
              <a:t>must </a:t>
            </a:r>
            <a:r>
              <a:rPr lang="en-US" dirty="0"/>
              <a:t>be </a:t>
            </a:r>
            <a:r>
              <a:rPr lang="en-US" dirty="0" smtClean="0"/>
              <a:t>maintained.</a:t>
            </a:r>
          </a:p>
          <a:p>
            <a:pPr lvl="1"/>
            <a:r>
              <a:rPr lang="en-US" dirty="0"/>
              <a:t>Booster or parent funds </a:t>
            </a:r>
            <a:r>
              <a:rPr lang="en-US" dirty="0" smtClean="0"/>
              <a:t>cannot </a:t>
            </a:r>
            <a:r>
              <a:rPr lang="en-US" dirty="0"/>
              <a:t>be co-mingled with </a:t>
            </a:r>
            <a:r>
              <a:rPr lang="en-US" dirty="0" smtClean="0"/>
              <a:t>ASB funds.</a:t>
            </a:r>
          </a:p>
        </p:txBody>
      </p:sp>
      <p:sp>
        <p:nvSpPr>
          <p:cNvPr id="3" name="Title 2"/>
          <p:cNvSpPr>
            <a:spLocks noGrp="1"/>
          </p:cNvSpPr>
          <p:nvPr>
            <p:ph type="title"/>
          </p:nvPr>
        </p:nvSpPr>
        <p:spPr>
          <a:xfrm>
            <a:off x="1066800" y="122904"/>
            <a:ext cx="8077200" cy="867696"/>
          </a:xfrm>
        </p:spPr>
        <p:txBody>
          <a:bodyPr/>
          <a:lstStyle/>
          <a:p>
            <a:r>
              <a:rPr lang="en-US" dirty="0" smtClean="0"/>
              <a:t>Booster Clubs/Parent Organizations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79</a:t>
            </a:fld>
            <a:endParaRPr lang="en-US" dirty="0"/>
          </a:p>
        </p:txBody>
      </p:sp>
    </p:spTree>
    <p:extLst>
      <p:ext uri="{BB962C8B-B14F-4D97-AF65-F5344CB8AC3E}">
        <p14:creationId xmlns:p14="http://schemas.microsoft.com/office/powerpoint/2010/main" val="11973968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Booster clubs may be formed to promote the school program or to compliment a particular student group or </a:t>
            </a:r>
            <a:r>
              <a:rPr lang="en-US" dirty="0" smtClean="0"/>
              <a:t>activity.</a:t>
            </a:r>
          </a:p>
          <a:p>
            <a:r>
              <a:rPr lang="en-US" dirty="0" smtClean="0"/>
              <a:t>Contribute </a:t>
            </a:r>
            <a:r>
              <a:rPr lang="en-US" dirty="0"/>
              <a:t>money to a club, sports team or other </a:t>
            </a:r>
            <a:r>
              <a:rPr lang="en-US" dirty="0" smtClean="0"/>
              <a:t>organization.</a:t>
            </a:r>
          </a:p>
          <a:p>
            <a:r>
              <a:rPr lang="en-US" dirty="0"/>
              <a:t>Even though a booster club works very closely with the school and/or District, it is a separate </a:t>
            </a:r>
            <a:r>
              <a:rPr lang="en-US" dirty="0" smtClean="0"/>
              <a:t>entity.</a:t>
            </a:r>
          </a:p>
          <a:p>
            <a:r>
              <a:rPr lang="en-US" dirty="0"/>
              <a:t>The Advisor or Coach of a student group serves as the liaison between the booster club and the District, under the supervision of the p</a:t>
            </a:r>
            <a:r>
              <a:rPr lang="en-US" dirty="0" smtClean="0"/>
              <a:t>rincipal.</a:t>
            </a:r>
            <a:endParaRPr lang="en-US" dirty="0"/>
          </a:p>
        </p:txBody>
      </p:sp>
      <p:sp>
        <p:nvSpPr>
          <p:cNvPr id="3" name="Title 2"/>
          <p:cNvSpPr>
            <a:spLocks noGrp="1"/>
          </p:cNvSpPr>
          <p:nvPr>
            <p:ph type="title"/>
          </p:nvPr>
        </p:nvSpPr>
        <p:spPr/>
        <p:txBody>
          <a:bodyPr/>
          <a:lstStyle/>
          <a:p>
            <a:r>
              <a:rPr lang="en-US" dirty="0" smtClean="0"/>
              <a:t>Booster Clubs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80</a:t>
            </a:fld>
            <a:endParaRPr lang="en-US" dirty="0"/>
          </a:p>
        </p:txBody>
      </p:sp>
    </p:spTree>
    <p:extLst>
      <p:ext uri="{BB962C8B-B14F-4D97-AF65-F5344CB8AC3E}">
        <p14:creationId xmlns:p14="http://schemas.microsoft.com/office/powerpoint/2010/main" val="17853957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The booster club decides the type and amount of assistance they will </a:t>
            </a:r>
            <a:r>
              <a:rPr lang="en-US" dirty="0" smtClean="0"/>
              <a:t>provide.</a:t>
            </a:r>
          </a:p>
          <a:p>
            <a:r>
              <a:rPr lang="en-US" dirty="0" smtClean="0"/>
              <a:t>The </a:t>
            </a:r>
            <a:r>
              <a:rPr lang="en-US" dirty="0"/>
              <a:t>booster club does not have the authority to decide the activities or trips in which the student group will </a:t>
            </a:r>
            <a:r>
              <a:rPr lang="en-US" dirty="0" smtClean="0"/>
              <a:t>participate.</a:t>
            </a:r>
          </a:p>
          <a:p>
            <a:r>
              <a:rPr lang="en-US" dirty="0" smtClean="0"/>
              <a:t>The </a:t>
            </a:r>
            <a:r>
              <a:rPr lang="en-US" dirty="0"/>
              <a:t>parents and the booster club may provide suggestions about particular activities; however, the advisor or coach has the final </a:t>
            </a:r>
            <a:r>
              <a:rPr lang="en-US" dirty="0" smtClean="0"/>
              <a:t>decision.</a:t>
            </a:r>
            <a:endParaRPr lang="en-US" dirty="0"/>
          </a:p>
          <a:p>
            <a:r>
              <a:rPr lang="en-US" dirty="0" smtClean="0"/>
              <a:t>Funds raised are donated </a:t>
            </a:r>
            <a:r>
              <a:rPr lang="en-US" dirty="0"/>
              <a:t>to the </a:t>
            </a:r>
            <a:r>
              <a:rPr lang="en-US" dirty="0" smtClean="0"/>
              <a:t>ASB club </a:t>
            </a:r>
            <a:r>
              <a:rPr lang="en-US" dirty="0"/>
              <a:t>for </a:t>
            </a:r>
            <a:r>
              <a:rPr lang="en-US" dirty="0" smtClean="0"/>
              <a:t>the purchase of supplies, equipment, uniforms, trips </a:t>
            </a:r>
            <a:r>
              <a:rPr lang="en-US" dirty="0"/>
              <a:t>or other </a:t>
            </a:r>
            <a:r>
              <a:rPr lang="en-US" dirty="0" smtClean="0"/>
              <a:t>activities.</a:t>
            </a:r>
          </a:p>
          <a:p>
            <a:r>
              <a:rPr lang="en-US" b="1" dirty="0" smtClean="0"/>
              <a:t>Booster </a:t>
            </a:r>
            <a:r>
              <a:rPr lang="en-US" b="1" dirty="0"/>
              <a:t>Club Operating </a:t>
            </a:r>
            <a:r>
              <a:rPr lang="en-US" b="1" dirty="0" smtClean="0"/>
              <a:t>Manual</a:t>
            </a:r>
            <a:r>
              <a:rPr lang="en-US" dirty="0" smtClean="0"/>
              <a:t>.</a:t>
            </a:r>
            <a:endParaRPr lang="en-US" b="1" dirty="0"/>
          </a:p>
          <a:p>
            <a:endParaRPr lang="en-US" dirty="0"/>
          </a:p>
        </p:txBody>
      </p:sp>
      <p:sp>
        <p:nvSpPr>
          <p:cNvPr id="3" name="Title 2"/>
          <p:cNvSpPr>
            <a:spLocks noGrp="1"/>
          </p:cNvSpPr>
          <p:nvPr>
            <p:ph type="title"/>
          </p:nvPr>
        </p:nvSpPr>
        <p:spPr>
          <a:xfrm>
            <a:off x="1066800" y="122904"/>
            <a:ext cx="8077200" cy="867696"/>
          </a:xfrm>
        </p:spPr>
        <p:txBody>
          <a:bodyPr/>
          <a:lstStyle/>
          <a:p>
            <a:r>
              <a:rPr lang="en-US" dirty="0" smtClean="0"/>
              <a:t>Booster Clubs</a:t>
            </a:r>
            <a:endParaRPr lang="en-US" dirty="0"/>
          </a:p>
        </p:txBody>
      </p:sp>
      <p:sp>
        <p:nvSpPr>
          <p:cNvPr id="4" name="Slide Number Placeholder 3"/>
          <p:cNvSpPr>
            <a:spLocks noGrp="1"/>
          </p:cNvSpPr>
          <p:nvPr>
            <p:ph type="sldNum" sz="quarter" idx="4"/>
          </p:nvPr>
        </p:nvSpPr>
        <p:spPr/>
        <p:txBody>
          <a:bodyPr/>
          <a:lstStyle/>
          <a:p>
            <a:fld id="{81582BD6-FC20-4557-852B-8433F8572D30}" type="slidenum">
              <a:rPr lang="en-US" smtClean="0"/>
              <a:pPr/>
              <a:t>81</a:t>
            </a:fld>
            <a:endParaRPr lang="en-US" dirty="0"/>
          </a:p>
        </p:txBody>
      </p:sp>
    </p:spTree>
    <p:extLst>
      <p:ext uri="{BB962C8B-B14F-4D97-AF65-F5344CB8AC3E}">
        <p14:creationId xmlns:p14="http://schemas.microsoft.com/office/powerpoint/2010/main" val="14638700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410200"/>
            <a:ext cx="6858000" cy="1143000"/>
          </a:xfrm>
        </p:spPr>
        <p:txBody>
          <a:bodyPr anchor="ctr"/>
          <a:lstStyle/>
          <a:p>
            <a:pPr algn="ctr"/>
            <a:r>
              <a:rPr lang="en-US" sz="4400" dirty="0" smtClean="0"/>
              <a:t>Questions?</a:t>
            </a:r>
            <a:endParaRPr lang="en-US" sz="4400" dirty="0"/>
          </a:p>
        </p:txBody>
      </p:sp>
      <p:pic>
        <p:nvPicPr>
          <p:cNvPr id="6" name="Content Placeholder 39" descr="PM00100_hundred_dollar_bills.png"/>
          <p:cNvPicPr>
            <a:picLocks noChangeAspect="1"/>
          </p:cNvPicPr>
          <p:nvPr/>
        </p:nvPicPr>
        <p:blipFill>
          <a:blip r:embed="rId2" cstate="print"/>
          <a:stretch>
            <a:fillRect/>
          </a:stretch>
        </p:blipFill>
        <p:spPr>
          <a:xfrm>
            <a:off x="113778" y="188934"/>
            <a:ext cx="8904599" cy="5016674"/>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lide Number Placeholder 2"/>
          <p:cNvSpPr>
            <a:spLocks noGrp="1"/>
          </p:cNvSpPr>
          <p:nvPr>
            <p:ph type="sldNum" sz="quarter" idx="10"/>
          </p:nvPr>
        </p:nvSpPr>
        <p:spPr/>
        <p:txBody>
          <a:bodyPr/>
          <a:lstStyle/>
          <a:p>
            <a:fld id="{81582BD6-FC20-4557-852B-8433F8572D30}" type="slidenum">
              <a:rPr lang="en-US" smtClean="0"/>
              <a:pPr/>
              <a:t>82</a:t>
            </a:fld>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M_financial_puzzle">
  <a:themeElements>
    <a:clrScheme name="Financial Puzzle">
      <a:dk1>
        <a:srgbClr val="024E35"/>
      </a:dk1>
      <a:lt1>
        <a:srgbClr val="E4E4E4"/>
      </a:lt1>
      <a:dk2>
        <a:srgbClr val="313131"/>
      </a:dk2>
      <a:lt2>
        <a:srgbClr val="C5FDEB"/>
      </a:lt2>
      <a:accent1>
        <a:srgbClr val="FFC000"/>
      </a:accent1>
      <a:accent2>
        <a:srgbClr val="CDCDCD"/>
      </a:accent2>
      <a:accent3>
        <a:srgbClr val="5F4700"/>
      </a:accent3>
      <a:accent4>
        <a:srgbClr val="039C6D"/>
      </a:accent4>
      <a:accent5>
        <a:srgbClr val="012B1E"/>
      </a:accent5>
      <a:accent6>
        <a:srgbClr val="727272"/>
      </a:accent6>
      <a:hlink>
        <a:srgbClr val="046847"/>
      </a:hlink>
      <a:folHlink>
        <a:srgbClr val="58F9C5"/>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marL="0" marR="0" indent="0" algn="l" defTabSz="914400" rtl="0" eaLnBrk="1" fontAlgn="auto" latinLnBrk="0" hangingPunct="1">
          <a:lnSpc>
            <a:spcPct val="100000"/>
          </a:lnSpc>
          <a:spcBef>
            <a:spcPct val="0"/>
          </a:spcBef>
          <a:spcAft>
            <a:spcPts val="0"/>
          </a:spcAft>
          <a:buClrTx/>
          <a:buSzTx/>
          <a:buFontTx/>
          <a:buNone/>
          <a:tabLst/>
          <a:defRPr kumimoji="0" sz="2400" b="0" i="0" u="none" strike="noStrike" kern="1200" cap="none" spc="0" normalizeH="0" baseline="0" noProof="0" dirty="0" smtClean="0">
            <a:ln>
              <a:noFill/>
            </a:ln>
            <a:solidFill>
              <a:schemeClr val="tx1"/>
            </a:solidFill>
            <a:effectLst/>
            <a:uLnTx/>
            <a:uFillTx/>
            <a:latin typeface="Perpetua" pitchFamily="18" charset="0"/>
            <a:ea typeface="+mj-ea"/>
            <a:cs typeface="+mj-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30CC162-325A-435D-968F-0FD3D58395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PM_financial_puzzle</Template>
  <TotalTime>26866</TotalTime>
  <Words>6137</Words>
  <Application>Microsoft Macintosh PowerPoint</Application>
  <PresentationFormat>On-screen Show (4:3)</PresentationFormat>
  <Paragraphs>629</Paragraphs>
  <Slides>82</Slides>
  <Notes>15</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PM_financial_puzzle</vt:lpstr>
      <vt:lpstr>ASB Workshop</vt:lpstr>
      <vt:lpstr>Presenters</vt:lpstr>
      <vt:lpstr>Workshop Agenda</vt:lpstr>
      <vt:lpstr>An Overview of ASB</vt:lpstr>
      <vt:lpstr>Student Council</vt:lpstr>
      <vt:lpstr>Administration of an ASB </vt:lpstr>
      <vt:lpstr>Who Else is Responsible?</vt:lpstr>
      <vt:lpstr>Club Advisors</vt:lpstr>
      <vt:lpstr>Club Advisors</vt:lpstr>
      <vt:lpstr>Forming an ASB Club</vt:lpstr>
      <vt:lpstr>Application for Student Club</vt:lpstr>
      <vt:lpstr>Fundraising &amp; donations</vt:lpstr>
      <vt:lpstr> Club Fundraisers</vt:lpstr>
      <vt:lpstr> Fundraiser Approval Process</vt:lpstr>
      <vt:lpstr>Fundraiser Approval Timelines</vt:lpstr>
      <vt:lpstr>Allowable Fundraisers</vt:lpstr>
      <vt:lpstr>Prohibited Fundraisers </vt:lpstr>
      <vt:lpstr>Car Wash</vt:lpstr>
      <vt:lpstr>Spirit Packs or Support Packs</vt:lpstr>
      <vt:lpstr>Gifts and Donations</vt:lpstr>
      <vt:lpstr>Gifts and Donations</vt:lpstr>
      <vt:lpstr>Cash Receipt Management</vt:lpstr>
      <vt:lpstr>Cash Management</vt:lpstr>
      <vt:lpstr>Cash Management</vt:lpstr>
      <vt:lpstr> Control Procedures</vt:lpstr>
      <vt:lpstr>Prenumbered Tickets</vt:lpstr>
      <vt:lpstr>Prenumbered Tickets</vt:lpstr>
      <vt:lpstr>Prenumbered Receipt Books</vt:lpstr>
      <vt:lpstr>Tally Sheets</vt:lpstr>
      <vt:lpstr>Cash Boxes</vt:lpstr>
      <vt:lpstr>Final Steps</vt:lpstr>
      <vt:lpstr>Purchasing procedures</vt:lpstr>
      <vt:lpstr>Examples of Allowable Purchases</vt:lpstr>
      <vt:lpstr>Prohibited Purchases</vt:lpstr>
      <vt:lpstr> Purchasing Approval Process</vt:lpstr>
      <vt:lpstr>Contracts</vt:lpstr>
      <vt:lpstr>Contract Requirements</vt:lpstr>
      <vt:lpstr>Contract Approval Timelines</vt:lpstr>
      <vt:lpstr>Stipends</vt:lpstr>
      <vt:lpstr>Stipends</vt:lpstr>
      <vt:lpstr>Special Services Consultants</vt:lpstr>
      <vt:lpstr>Equipment Purchases</vt:lpstr>
      <vt:lpstr>Budget monitoring</vt:lpstr>
      <vt:lpstr>Budget Monitoring</vt:lpstr>
      <vt:lpstr>Budget Monitoring</vt:lpstr>
      <vt:lpstr>Food Sales</vt:lpstr>
      <vt:lpstr>Laws Regarding Food Sales</vt:lpstr>
      <vt:lpstr>_x0016_Smart Snacks in Schools</vt:lpstr>
      <vt:lpstr>How Does This Apply to ASB Clubs?</vt:lpstr>
      <vt:lpstr>Food During the School Day</vt:lpstr>
      <vt:lpstr>Food During the School Day</vt:lpstr>
      <vt:lpstr>Food Outside the School Day</vt:lpstr>
      <vt:lpstr>Food Preparation Regulations</vt:lpstr>
      <vt:lpstr>Food Preparation Regulations</vt:lpstr>
      <vt:lpstr>Other Food Regulations</vt:lpstr>
      <vt:lpstr>Banquets, Events, Parties, etc.</vt:lpstr>
      <vt:lpstr>Student Fees</vt:lpstr>
      <vt:lpstr>Introduction</vt:lpstr>
      <vt:lpstr>Summary</vt:lpstr>
      <vt:lpstr>Fees Specifically Authorized by Law</vt:lpstr>
      <vt:lpstr>Permissible Fees</vt:lpstr>
      <vt:lpstr>Permissible Fees</vt:lpstr>
      <vt:lpstr>Permissible Fees</vt:lpstr>
      <vt:lpstr>Permissible Fees</vt:lpstr>
      <vt:lpstr>Permissible Actions</vt:lpstr>
      <vt:lpstr>Non-Permissible Fees</vt:lpstr>
      <vt:lpstr>Non-Permissible Actions</vt:lpstr>
      <vt:lpstr>Non-Permissible Actions</vt:lpstr>
      <vt:lpstr>FAQ #1</vt:lpstr>
      <vt:lpstr>FAQ #2</vt:lpstr>
      <vt:lpstr>FAQ #3</vt:lpstr>
      <vt:lpstr>FAQ #4</vt:lpstr>
      <vt:lpstr>FAQ #5</vt:lpstr>
      <vt:lpstr>FAQ #6</vt:lpstr>
      <vt:lpstr>FAQ #7</vt:lpstr>
      <vt:lpstr>FAQ #8</vt:lpstr>
      <vt:lpstr>Other Organizations</vt:lpstr>
      <vt:lpstr>Informal Support Groups </vt:lpstr>
      <vt:lpstr>Booster Clubs/Parent Organizations</vt:lpstr>
      <vt:lpstr>Booster Clubs</vt:lpstr>
      <vt:lpstr>Booster Clubs</vt:lpstr>
      <vt:lpstr>Questions?</vt:lpstr>
    </vt:vector>
  </TitlesOfParts>
  <Company>Perris Union High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 Workshop</dc:title>
  <dc:creator>Candace Reines</dc:creator>
  <cp:lastModifiedBy>Chris Rabing</cp:lastModifiedBy>
  <cp:revision>104</cp:revision>
  <cp:lastPrinted>2012-08-13T18:54:12Z</cp:lastPrinted>
  <dcterms:created xsi:type="dcterms:W3CDTF">2012-08-01T01:52:49Z</dcterms:created>
  <dcterms:modified xsi:type="dcterms:W3CDTF">2015-08-12T19:40:21Z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TC018572799991</vt:lpwstr>
  </property>
</Properties>
</file>