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87" r:id="rId5"/>
    <p:sldId id="275" r:id="rId6"/>
    <p:sldId id="279" r:id="rId7"/>
    <p:sldId id="270" r:id="rId8"/>
    <p:sldId id="280" r:id="rId9"/>
    <p:sldId id="281" r:id="rId10"/>
    <p:sldId id="289" r:id="rId11"/>
    <p:sldId id="290" r:id="rId12"/>
    <p:sldId id="291" r:id="rId13"/>
    <p:sldId id="292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ACBC1F-6779-4140-B2D8-F0FC762FE6AF}" type="doc">
      <dgm:prSet loTypeId="urn:microsoft.com/office/officeart/2005/8/layout/chevron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757506-209E-4115-ACFF-87C5D0216C0E}">
      <dgm:prSet/>
      <dgm:spPr/>
      <dgm:t>
        <a:bodyPr/>
        <a:lstStyle/>
        <a:p>
          <a:pPr rtl="0"/>
          <a:r>
            <a:rPr lang="en-US" dirty="0" smtClean="0"/>
            <a:t>December-January</a:t>
          </a:r>
          <a:endParaRPr lang="en-US" dirty="0"/>
        </a:p>
      </dgm:t>
    </dgm:pt>
    <dgm:pt modelId="{5C216C15-359E-4C6B-B560-F97CF3F11A2A}" type="parTrans" cxnId="{0253727F-FB5E-4D90-B421-D4D0F9CE71A0}">
      <dgm:prSet/>
      <dgm:spPr/>
      <dgm:t>
        <a:bodyPr/>
        <a:lstStyle/>
        <a:p>
          <a:endParaRPr lang="en-US"/>
        </a:p>
      </dgm:t>
    </dgm:pt>
    <dgm:pt modelId="{5743A03B-4A97-4E33-8445-FF12B3436739}" type="sibTrans" cxnId="{0253727F-FB5E-4D90-B421-D4D0F9CE71A0}">
      <dgm:prSet/>
      <dgm:spPr/>
      <dgm:t>
        <a:bodyPr/>
        <a:lstStyle/>
        <a:p>
          <a:endParaRPr lang="en-US"/>
        </a:p>
      </dgm:t>
    </dgm:pt>
    <dgm:pt modelId="{E11525B2-6740-4B98-9DCE-5D830094FE3D}">
      <dgm:prSet/>
      <dgm:spPr/>
      <dgm:t>
        <a:bodyPr/>
        <a:lstStyle/>
        <a:p>
          <a:pPr rtl="0"/>
          <a:r>
            <a:rPr lang="en-US" dirty="0" smtClean="0"/>
            <a:t>January-February</a:t>
          </a:r>
          <a:endParaRPr lang="en-US" dirty="0"/>
        </a:p>
      </dgm:t>
    </dgm:pt>
    <dgm:pt modelId="{3EFDB15C-662B-42C9-B2DB-1465548C3CB9}" type="parTrans" cxnId="{6DC195F5-89A2-4A56-BCA4-27690BF491F3}">
      <dgm:prSet/>
      <dgm:spPr/>
      <dgm:t>
        <a:bodyPr/>
        <a:lstStyle/>
        <a:p>
          <a:endParaRPr lang="en-US"/>
        </a:p>
      </dgm:t>
    </dgm:pt>
    <dgm:pt modelId="{A4019156-03C5-4543-9F32-06B215C3A153}" type="sibTrans" cxnId="{6DC195F5-89A2-4A56-BCA4-27690BF491F3}">
      <dgm:prSet/>
      <dgm:spPr/>
      <dgm:t>
        <a:bodyPr/>
        <a:lstStyle/>
        <a:p>
          <a:endParaRPr lang="en-US"/>
        </a:p>
      </dgm:t>
    </dgm:pt>
    <dgm:pt modelId="{B8EEF960-A091-4B64-AF5B-74484F6D5BF3}">
      <dgm:prSet/>
      <dgm:spPr/>
      <dgm:t>
        <a:bodyPr/>
        <a:lstStyle/>
        <a:p>
          <a:pPr rtl="0"/>
          <a:r>
            <a:rPr lang="en-US" dirty="0" smtClean="0"/>
            <a:t>March- April</a:t>
          </a:r>
          <a:endParaRPr lang="en-US" dirty="0"/>
        </a:p>
      </dgm:t>
    </dgm:pt>
    <dgm:pt modelId="{897F771B-9C99-4C0B-9C61-D9FE4CE044DF}" type="parTrans" cxnId="{36C224A2-6956-48C2-A571-A11F10CA2AFD}">
      <dgm:prSet/>
      <dgm:spPr/>
      <dgm:t>
        <a:bodyPr/>
        <a:lstStyle/>
        <a:p>
          <a:endParaRPr lang="en-US"/>
        </a:p>
      </dgm:t>
    </dgm:pt>
    <dgm:pt modelId="{4F9E830E-F225-443B-8291-B807C67F9CD2}" type="sibTrans" cxnId="{36C224A2-6956-48C2-A571-A11F10CA2AFD}">
      <dgm:prSet/>
      <dgm:spPr/>
      <dgm:t>
        <a:bodyPr/>
        <a:lstStyle/>
        <a:p>
          <a:endParaRPr lang="en-US"/>
        </a:p>
      </dgm:t>
    </dgm:pt>
    <dgm:pt modelId="{215FB70E-62E2-405F-BA7D-45AC880D0062}">
      <dgm:prSet custT="1"/>
      <dgm:spPr/>
      <dgm:t>
        <a:bodyPr/>
        <a:lstStyle/>
        <a:p>
          <a:pPr rtl="0"/>
          <a:r>
            <a:rPr lang="en-US" sz="1400" dirty="0" smtClean="0"/>
            <a:t>Administration develops MOE with School Committee’s budget subcommittee and presents to full School Committee </a:t>
          </a:r>
          <a:endParaRPr lang="en-US" sz="1400" dirty="0"/>
        </a:p>
      </dgm:t>
    </dgm:pt>
    <dgm:pt modelId="{4A239A4D-BFC3-465A-9986-2CD0EDFE8C75}" type="parTrans" cxnId="{87903DF2-BC3F-4DB6-9FC8-0793B3C0D885}">
      <dgm:prSet/>
      <dgm:spPr/>
      <dgm:t>
        <a:bodyPr/>
        <a:lstStyle/>
        <a:p>
          <a:endParaRPr lang="en-US"/>
        </a:p>
      </dgm:t>
    </dgm:pt>
    <dgm:pt modelId="{0C077456-D1B3-43C3-8E34-F6061009F7D9}" type="sibTrans" cxnId="{87903DF2-BC3F-4DB6-9FC8-0793B3C0D885}">
      <dgm:prSet/>
      <dgm:spPr/>
      <dgm:t>
        <a:bodyPr/>
        <a:lstStyle/>
        <a:p>
          <a:endParaRPr lang="en-US"/>
        </a:p>
      </dgm:t>
    </dgm:pt>
    <dgm:pt modelId="{EFEA3AF7-065C-48F0-B593-7C60A0180577}">
      <dgm:prSet custT="1"/>
      <dgm:spPr/>
      <dgm:t>
        <a:bodyPr/>
        <a:lstStyle/>
        <a:p>
          <a:pPr rtl="0"/>
          <a:r>
            <a:rPr lang="en-US" sz="1400" dirty="0" smtClean="0"/>
            <a:t>Administration works with staff and School Committee to determine priorities –  budget drafts are developed and brought to School Committee for further review and discussion.</a:t>
          </a:r>
          <a:endParaRPr lang="en-US" sz="1400" dirty="0"/>
        </a:p>
      </dgm:t>
    </dgm:pt>
    <dgm:pt modelId="{D3DEA549-07D6-456C-803F-B50FD72A0E2A}" type="parTrans" cxnId="{157800C5-1529-4AE0-BE01-454E2FDAABA2}">
      <dgm:prSet/>
      <dgm:spPr/>
      <dgm:t>
        <a:bodyPr/>
        <a:lstStyle/>
        <a:p>
          <a:endParaRPr lang="en-US"/>
        </a:p>
      </dgm:t>
    </dgm:pt>
    <dgm:pt modelId="{F4CB38DF-D5C3-41DB-9E08-4D4AAF45C21B}" type="sibTrans" cxnId="{157800C5-1529-4AE0-BE01-454E2FDAABA2}">
      <dgm:prSet/>
      <dgm:spPr/>
      <dgm:t>
        <a:bodyPr/>
        <a:lstStyle/>
        <a:p>
          <a:endParaRPr lang="en-US"/>
        </a:p>
      </dgm:t>
    </dgm:pt>
    <dgm:pt modelId="{3F270DEC-4A15-409F-B424-FE5144411340}">
      <dgm:prSet custT="1"/>
      <dgm:spPr/>
      <dgm:t>
        <a:bodyPr/>
        <a:lstStyle/>
        <a:p>
          <a:pPr rtl="0"/>
          <a:r>
            <a:rPr lang="en-US" sz="1400" dirty="0" smtClean="0"/>
            <a:t>School Committee and administration continue to discuss priorities – additional drafts are developed and brought to School Committee for further review and discussion</a:t>
          </a:r>
          <a:endParaRPr lang="en-US" sz="1400" dirty="0"/>
        </a:p>
      </dgm:t>
    </dgm:pt>
    <dgm:pt modelId="{4766273D-73C2-4CFD-9B10-6947F0FFBEDF}" type="parTrans" cxnId="{95A7D582-325F-4216-8AA3-7DC60F2FC388}">
      <dgm:prSet/>
      <dgm:spPr/>
      <dgm:t>
        <a:bodyPr/>
        <a:lstStyle/>
        <a:p>
          <a:endParaRPr lang="en-US"/>
        </a:p>
      </dgm:t>
    </dgm:pt>
    <dgm:pt modelId="{960663F3-9D5E-43D5-B7FE-3EEA583F6030}" type="sibTrans" cxnId="{95A7D582-325F-4216-8AA3-7DC60F2FC388}">
      <dgm:prSet/>
      <dgm:spPr/>
      <dgm:t>
        <a:bodyPr/>
        <a:lstStyle/>
        <a:p>
          <a:endParaRPr lang="en-US"/>
        </a:p>
      </dgm:t>
    </dgm:pt>
    <dgm:pt modelId="{87B82B5A-E728-4DA6-B349-893062033984}">
      <dgm:prSet custT="1"/>
      <dgm:spPr/>
      <dgm:t>
        <a:bodyPr/>
        <a:lstStyle/>
        <a:p>
          <a:pPr rtl="0"/>
          <a:r>
            <a:rPr lang="en-US" sz="1400" dirty="0" smtClean="0"/>
            <a:t>State provides estimated Chapter 70 Funds for next year (usually end of January)</a:t>
          </a:r>
          <a:endParaRPr lang="en-US" sz="1400" dirty="0"/>
        </a:p>
      </dgm:t>
    </dgm:pt>
    <dgm:pt modelId="{8B97200F-8C19-491C-9C2D-E9B734CE7685}" type="parTrans" cxnId="{27048CA9-5B13-4648-9147-8DA651840C9C}">
      <dgm:prSet/>
      <dgm:spPr/>
      <dgm:t>
        <a:bodyPr/>
        <a:lstStyle/>
        <a:p>
          <a:endParaRPr lang="en-US"/>
        </a:p>
      </dgm:t>
    </dgm:pt>
    <dgm:pt modelId="{1CCF93F8-B485-4273-BD33-8BED1CA7220C}" type="sibTrans" cxnId="{27048CA9-5B13-4648-9147-8DA651840C9C}">
      <dgm:prSet/>
      <dgm:spPr/>
      <dgm:t>
        <a:bodyPr/>
        <a:lstStyle/>
        <a:p>
          <a:endParaRPr lang="en-US"/>
        </a:p>
      </dgm:t>
    </dgm:pt>
    <dgm:pt modelId="{3C6FD52D-24B3-4E9C-B525-D63BAEF0D151}">
      <dgm:prSet custT="1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dirty="0" smtClean="0"/>
            <a:t>Town meeting votes on school and town budgets:  Tuesday, May </a:t>
          </a:r>
          <a:r>
            <a:rPr lang="en-US" sz="1800" b="1" dirty="0" smtClean="0"/>
            <a:t>12, 2020</a:t>
          </a:r>
          <a:endParaRPr lang="en-US" sz="1800" b="1" dirty="0"/>
        </a:p>
      </dgm:t>
    </dgm:pt>
    <dgm:pt modelId="{5C46F479-C5BF-4EEF-A06F-1EE7977D6972}" type="parTrans" cxnId="{518ACA7F-34A4-4932-B80A-C89E3D015A7D}">
      <dgm:prSet/>
      <dgm:spPr/>
      <dgm:t>
        <a:bodyPr/>
        <a:lstStyle/>
        <a:p>
          <a:endParaRPr lang="en-US"/>
        </a:p>
      </dgm:t>
    </dgm:pt>
    <dgm:pt modelId="{8C2617A9-DA9B-4035-BC51-495BD6BE98EA}" type="sibTrans" cxnId="{518ACA7F-34A4-4932-B80A-C89E3D015A7D}">
      <dgm:prSet/>
      <dgm:spPr/>
      <dgm:t>
        <a:bodyPr/>
        <a:lstStyle/>
        <a:p>
          <a:endParaRPr lang="en-US"/>
        </a:p>
      </dgm:t>
    </dgm:pt>
    <dgm:pt modelId="{C760CFF3-67F0-45FC-85F1-8F1E13195FDA}">
      <dgm:prSet custT="1"/>
      <dgm:spPr/>
      <dgm:t>
        <a:bodyPr/>
        <a:lstStyle/>
        <a:p>
          <a:pPr rtl="0"/>
          <a:r>
            <a:rPr lang="en-US" sz="1400" dirty="0" smtClean="0"/>
            <a:t>Selectmen approve town meeting warrant (late March)</a:t>
          </a:r>
          <a:endParaRPr lang="en-US" sz="1400" dirty="0"/>
        </a:p>
      </dgm:t>
    </dgm:pt>
    <dgm:pt modelId="{9BD48BB9-8930-4851-B907-71F8B40D23B8}" type="parTrans" cxnId="{DFD4E3CE-F5E8-4F09-BF25-6BC038E1FE42}">
      <dgm:prSet/>
      <dgm:spPr/>
      <dgm:t>
        <a:bodyPr/>
        <a:lstStyle/>
        <a:p>
          <a:endParaRPr lang="en-US"/>
        </a:p>
      </dgm:t>
    </dgm:pt>
    <dgm:pt modelId="{E2DDA1C8-F58F-422F-A3CE-61EF595CBBF4}" type="sibTrans" cxnId="{DFD4E3CE-F5E8-4F09-BF25-6BC038E1FE42}">
      <dgm:prSet/>
      <dgm:spPr/>
      <dgm:t>
        <a:bodyPr/>
        <a:lstStyle/>
        <a:p>
          <a:endParaRPr lang="en-US"/>
        </a:p>
      </dgm:t>
    </dgm:pt>
    <dgm:pt modelId="{4A148F4C-E97F-4B7E-94A2-6B4E13A2A5E8}">
      <dgm:prSet custT="1"/>
      <dgm:spPr/>
      <dgm:t>
        <a:bodyPr/>
        <a:lstStyle/>
        <a:p>
          <a:pPr rtl="0"/>
          <a:r>
            <a:rPr lang="en-US" sz="1400" dirty="0" smtClean="0"/>
            <a:t>School Committee holds budget public hearing and recommends final number to Selectmen  for Town Spring meeting</a:t>
          </a:r>
          <a:endParaRPr lang="en-US" sz="1400" dirty="0"/>
        </a:p>
      </dgm:t>
    </dgm:pt>
    <dgm:pt modelId="{D141F615-3609-44DE-9905-E9DE10357DF1}" type="parTrans" cxnId="{0537AE4E-BC88-4FEE-9272-D36232C5394C}">
      <dgm:prSet/>
      <dgm:spPr/>
      <dgm:t>
        <a:bodyPr/>
        <a:lstStyle/>
        <a:p>
          <a:endParaRPr lang="en-US"/>
        </a:p>
      </dgm:t>
    </dgm:pt>
    <dgm:pt modelId="{94EAD0FA-4245-4CC0-B50A-16F13E554D3D}" type="sibTrans" cxnId="{0537AE4E-BC88-4FEE-9272-D36232C5394C}">
      <dgm:prSet/>
      <dgm:spPr/>
      <dgm:t>
        <a:bodyPr/>
        <a:lstStyle/>
        <a:p>
          <a:endParaRPr lang="en-US"/>
        </a:p>
      </dgm:t>
    </dgm:pt>
    <dgm:pt modelId="{AC20AF4E-6BD8-4562-9FD0-7FEC9EF4DB1C}">
      <dgm:prSet/>
      <dgm:spPr/>
      <dgm:t>
        <a:bodyPr/>
        <a:lstStyle/>
        <a:p>
          <a:r>
            <a:rPr lang="en-US" dirty="0" smtClean="0"/>
            <a:t>May </a:t>
          </a:r>
          <a:endParaRPr lang="en-US" dirty="0"/>
        </a:p>
      </dgm:t>
    </dgm:pt>
    <dgm:pt modelId="{0C46344F-E7E2-44C7-8FD4-E095522BBDAA}" type="sibTrans" cxnId="{6EC7BA81-6930-4584-AB3D-B87924D6C117}">
      <dgm:prSet/>
      <dgm:spPr/>
      <dgm:t>
        <a:bodyPr/>
        <a:lstStyle/>
        <a:p>
          <a:endParaRPr lang="en-US"/>
        </a:p>
      </dgm:t>
    </dgm:pt>
    <dgm:pt modelId="{FE333740-C908-4044-AB91-9F4F44555882}" type="parTrans" cxnId="{6EC7BA81-6930-4584-AB3D-B87924D6C117}">
      <dgm:prSet/>
      <dgm:spPr/>
      <dgm:t>
        <a:bodyPr/>
        <a:lstStyle/>
        <a:p>
          <a:endParaRPr lang="en-US"/>
        </a:p>
      </dgm:t>
    </dgm:pt>
    <dgm:pt modelId="{322F7FE3-0B26-42A0-84E1-AEF0E6234C28}">
      <dgm:prSet custT="1"/>
      <dgm:spPr/>
      <dgm:t>
        <a:bodyPr/>
        <a:lstStyle/>
        <a:p>
          <a:pPr rtl="0"/>
          <a:r>
            <a:rPr lang="en-US" sz="1400" dirty="0" smtClean="0"/>
            <a:t>Budget Subcommittee meets with Town Administrator/Town Accountant to discuss funding.</a:t>
          </a:r>
          <a:endParaRPr lang="en-US" sz="1400" dirty="0"/>
        </a:p>
      </dgm:t>
    </dgm:pt>
    <dgm:pt modelId="{324DED4F-1831-49EF-8BFD-830CFA7A3D71}" type="parTrans" cxnId="{242D9DC8-8CA0-426F-9219-0882CB58FB84}">
      <dgm:prSet/>
      <dgm:spPr/>
      <dgm:t>
        <a:bodyPr/>
        <a:lstStyle/>
        <a:p>
          <a:endParaRPr lang="en-US"/>
        </a:p>
      </dgm:t>
    </dgm:pt>
    <dgm:pt modelId="{FB35EFB5-12AF-462B-8F46-AF255F6B721A}" type="sibTrans" cxnId="{242D9DC8-8CA0-426F-9219-0882CB58FB84}">
      <dgm:prSet/>
      <dgm:spPr/>
      <dgm:t>
        <a:bodyPr/>
        <a:lstStyle/>
        <a:p>
          <a:endParaRPr lang="en-US"/>
        </a:p>
      </dgm:t>
    </dgm:pt>
    <dgm:pt modelId="{3CC88910-B080-4099-91C9-22A8A6306A4A}" type="pres">
      <dgm:prSet presAssocID="{E6ACBC1F-6779-4140-B2D8-F0FC762FE6A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ABAD33-9416-42E9-A3A3-CDB0F7389DA3}" type="pres">
      <dgm:prSet presAssocID="{4C757506-209E-4115-ACFF-87C5D0216C0E}" presName="composite" presStyleCnt="0"/>
      <dgm:spPr/>
      <dgm:t>
        <a:bodyPr/>
        <a:lstStyle/>
        <a:p>
          <a:endParaRPr lang="en-US"/>
        </a:p>
      </dgm:t>
    </dgm:pt>
    <dgm:pt modelId="{9CB81FC6-5AF2-4D9B-BDAC-013F9F1596DB}" type="pres">
      <dgm:prSet presAssocID="{4C757506-209E-4115-ACFF-87C5D0216C0E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D13CB2-12E4-440F-AEE8-E947697BE814}" type="pres">
      <dgm:prSet presAssocID="{4C757506-209E-4115-ACFF-87C5D0216C0E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168E99-99EF-4067-8356-289B52029316}" type="pres">
      <dgm:prSet presAssocID="{5743A03B-4A97-4E33-8445-FF12B3436739}" presName="sp" presStyleCnt="0"/>
      <dgm:spPr/>
      <dgm:t>
        <a:bodyPr/>
        <a:lstStyle/>
        <a:p>
          <a:endParaRPr lang="en-US"/>
        </a:p>
      </dgm:t>
    </dgm:pt>
    <dgm:pt modelId="{607F8271-8C19-4A1D-BEC8-2DC1FACA5C01}" type="pres">
      <dgm:prSet presAssocID="{E11525B2-6740-4B98-9DCE-5D830094FE3D}" presName="composite" presStyleCnt="0"/>
      <dgm:spPr/>
      <dgm:t>
        <a:bodyPr/>
        <a:lstStyle/>
        <a:p>
          <a:endParaRPr lang="en-US"/>
        </a:p>
      </dgm:t>
    </dgm:pt>
    <dgm:pt modelId="{7E9B92C0-F4FE-425F-A9E0-788C1B941E07}" type="pres">
      <dgm:prSet presAssocID="{E11525B2-6740-4B98-9DCE-5D830094FE3D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7AE2EE-84F9-4A6F-9316-696A69208829}" type="pres">
      <dgm:prSet presAssocID="{E11525B2-6740-4B98-9DCE-5D830094FE3D}" presName="descendantText" presStyleLbl="alignAcc1" presStyleIdx="1" presStyleCnt="4" custScaleY="1471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53C71C-8E9F-4F3C-BD56-92D373D510D3}" type="pres">
      <dgm:prSet presAssocID="{A4019156-03C5-4543-9F32-06B215C3A153}" presName="sp" presStyleCnt="0"/>
      <dgm:spPr/>
      <dgm:t>
        <a:bodyPr/>
        <a:lstStyle/>
        <a:p>
          <a:endParaRPr lang="en-US"/>
        </a:p>
      </dgm:t>
    </dgm:pt>
    <dgm:pt modelId="{A59B735B-0CE2-48CA-96B4-4079F55B9881}" type="pres">
      <dgm:prSet presAssocID="{B8EEF960-A091-4B64-AF5B-74484F6D5BF3}" presName="composite" presStyleCnt="0"/>
      <dgm:spPr/>
      <dgm:t>
        <a:bodyPr/>
        <a:lstStyle/>
        <a:p>
          <a:endParaRPr lang="en-US"/>
        </a:p>
      </dgm:t>
    </dgm:pt>
    <dgm:pt modelId="{90DC1AB8-9691-4FF7-9F28-F01F4604DFA5}" type="pres">
      <dgm:prSet presAssocID="{B8EEF960-A091-4B64-AF5B-74484F6D5BF3}" presName="parentText" presStyleLbl="alignNode1" presStyleIdx="2" presStyleCnt="4" custLinFactNeighborY="46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9F004D-E973-436C-A3B0-ACD5C5D4911F}" type="pres">
      <dgm:prSet presAssocID="{B8EEF960-A091-4B64-AF5B-74484F6D5BF3}" presName="descendantText" presStyleLbl="alignAcc1" presStyleIdx="2" presStyleCnt="4" custScaleY="1719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718D5C-3FB0-494A-A516-6F91934E4A44}" type="pres">
      <dgm:prSet presAssocID="{4F9E830E-F225-443B-8291-B807C67F9CD2}" presName="sp" presStyleCnt="0"/>
      <dgm:spPr/>
      <dgm:t>
        <a:bodyPr/>
        <a:lstStyle/>
        <a:p>
          <a:endParaRPr lang="en-US"/>
        </a:p>
      </dgm:t>
    </dgm:pt>
    <dgm:pt modelId="{1BB0637A-5579-430E-B0FF-55E9BE195DAE}" type="pres">
      <dgm:prSet presAssocID="{AC20AF4E-6BD8-4562-9FD0-7FEC9EF4DB1C}" presName="composite" presStyleCnt="0"/>
      <dgm:spPr/>
      <dgm:t>
        <a:bodyPr/>
        <a:lstStyle/>
        <a:p>
          <a:endParaRPr lang="en-US"/>
        </a:p>
      </dgm:t>
    </dgm:pt>
    <dgm:pt modelId="{5CAA5A4E-F315-4AF6-9000-A7FEF52D506A}" type="pres">
      <dgm:prSet presAssocID="{AC20AF4E-6BD8-4562-9FD0-7FEC9EF4DB1C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1225D-AAE4-4D70-A347-DE8032F01098}" type="pres">
      <dgm:prSet presAssocID="{AC20AF4E-6BD8-4562-9FD0-7FEC9EF4DB1C}" presName="descendantText" presStyleLbl="alignAcc1" presStyleIdx="3" presStyleCnt="4" custScaleY="765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7800C5-1529-4AE0-BE01-454E2FDAABA2}" srcId="{E11525B2-6740-4B98-9DCE-5D830094FE3D}" destId="{EFEA3AF7-065C-48F0-B593-7C60A0180577}" srcOrd="1" destOrd="0" parTransId="{D3DEA549-07D6-456C-803F-B50FD72A0E2A}" sibTransId="{F4CB38DF-D5C3-41DB-9E08-4D4AAF45C21B}"/>
    <dgm:cxn modelId="{A052A427-1EAC-4D37-87CD-0CC9A62CB0C3}" type="presOf" srcId="{E6ACBC1F-6779-4140-B2D8-F0FC762FE6AF}" destId="{3CC88910-B080-4099-91C9-22A8A6306A4A}" srcOrd="0" destOrd="0" presId="urn:microsoft.com/office/officeart/2005/8/layout/chevron2"/>
    <dgm:cxn modelId="{C5D55BD9-79F0-48F3-965F-6B87B7B8070D}" type="presOf" srcId="{B8EEF960-A091-4B64-AF5B-74484F6D5BF3}" destId="{90DC1AB8-9691-4FF7-9F28-F01F4604DFA5}" srcOrd="0" destOrd="0" presId="urn:microsoft.com/office/officeart/2005/8/layout/chevron2"/>
    <dgm:cxn modelId="{518ACA7F-34A4-4932-B80A-C89E3D015A7D}" srcId="{AC20AF4E-6BD8-4562-9FD0-7FEC9EF4DB1C}" destId="{3C6FD52D-24B3-4E9C-B525-D63BAEF0D151}" srcOrd="0" destOrd="0" parTransId="{5C46F479-C5BF-4EEF-A06F-1EE7977D6972}" sibTransId="{8C2617A9-DA9B-4035-BC51-495BD6BE98EA}"/>
    <dgm:cxn modelId="{27048CA9-5B13-4648-9147-8DA651840C9C}" srcId="{4C757506-209E-4115-ACFF-87C5D0216C0E}" destId="{87B82B5A-E728-4DA6-B349-893062033984}" srcOrd="1" destOrd="0" parTransId="{8B97200F-8C19-491C-9C2D-E9B734CE7685}" sibTransId="{1CCF93F8-B485-4273-BD33-8BED1CA7220C}"/>
    <dgm:cxn modelId="{D183BA15-B3CF-4D67-B141-FBEDCC48939C}" type="presOf" srcId="{322F7FE3-0B26-42A0-84E1-AEF0E6234C28}" destId="{347AE2EE-84F9-4A6F-9316-696A69208829}" srcOrd="0" destOrd="0" presId="urn:microsoft.com/office/officeart/2005/8/layout/chevron2"/>
    <dgm:cxn modelId="{242D9DC8-8CA0-426F-9219-0882CB58FB84}" srcId="{E11525B2-6740-4B98-9DCE-5D830094FE3D}" destId="{322F7FE3-0B26-42A0-84E1-AEF0E6234C28}" srcOrd="0" destOrd="0" parTransId="{324DED4F-1831-49EF-8BFD-830CFA7A3D71}" sibTransId="{FB35EFB5-12AF-462B-8F46-AF255F6B721A}"/>
    <dgm:cxn modelId="{5E09C10B-3E69-4449-B64B-7822E97C8950}" type="presOf" srcId="{C760CFF3-67F0-45FC-85F1-8F1E13195FDA}" destId="{F79F004D-E973-436C-A3B0-ACD5C5D4911F}" srcOrd="0" destOrd="2" presId="urn:microsoft.com/office/officeart/2005/8/layout/chevron2"/>
    <dgm:cxn modelId="{5B9B7E4E-A380-49DA-A67B-44D3AA7340B7}" type="presOf" srcId="{3C6FD52D-24B3-4E9C-B525-D63BAEF0D151}" destId="{AF31225D-AAE4-4D70-A347-DE8032F01098}" srcOrd="0" destOrd="0" presId="urn:microsoft.com/office/officeart/2005/8/layout/chevron2"/>
    <dgm:cxn modelId="{39861FEC-5D57-4BC6-80D8-AB4E7CD17BD8}" type="presOf" srcId="{87B82B5A-E728-4DA6-B349-893062033984}" destId="{10D13CB2-12E4-440F-AEE8-E947697BE814}" srcOrd="0" destOrd="1" presId="urn:microsoft.com/office/officeart/2005/8/layout/chevron2"/>
    <dgm:cxn modelId="{36C224A2-6956-48C2-A571-A11F10CA2AFD}" srcId="{E6ACBC1F-6779-4140-B2D8-F0FC762FE6AF}" destId="{B8EEF960-A091-4B64-AF5B-74484F6D5BF3}" srcOrd="2" destOrd="0" parTransId="{897F771B-9C99-4C0B-9C61-D9FE4CE044DF}" sibTransId="{4F9E830E-F225-443B-8291-B807C67F9CD2}"/>
    <dgm:cxn modelId="{5ADC7419-2482-496A-B2DD-80D09287D13B}" type="presOf" srcId="{4C757506-209E-4115-ACFF-87C5D0216C0E}" destId="{9CB81FC6-5AF2-4D9B-BDAC-013F9F1596DB}" srcOrd="0" destOrd="0" presId="urn:microsoft.com/office/officeart/2005/8/layout/chevron2"/>
    <dgm:cxn modelId="{5D8D7268-0C2E-49AD-9355-1D89FEC900B6}" type="presOf" srcId="{215FB70E-62E2-405F-BA7D-45AC880D0062}" destId="{10D13CB2-12E4-440F-AEE8-E947697BE814}" srcOrd="0" destOrd="0" presId="urn:microsoft.com/office/officeart/2005/8/layout/chevron2"/>
    <dgm:cxn modelId="{DFD4E3CE-F5E8-4F09-BF25-6BC038E1FE42}" srcId="{B8EEF960-A091-4B64-AF5B-74484F6D5BF3}" destId="{C760CFF3-67F0-45FC-85F1-8F1E13195FDA}" srcOrd="2" destOrd="0" parTransId="{9BD48BB9-8930-4851-B907-71F8B40D23B8}" sibTransId="{E2DDA1C8-F58F-422F-A3CE-61EF595CBBF4}"/>
    <dgm:cxn modelId="{19783B5F-788F-455E-9537-75B782C6A5DE}" type="presOf" srcId="{EFEA3AF7-065C-48F0-B593-7C60A0180577}" destId="{347AE2EE-84F9-4A6F-9316-696A69208829}" srcOrd="0" destOrd="1" presId="urn:microsoft.com/office/officeart/2005/8/layout/chevron2"/>
    <dgm:cxn modelId="{E849D164-DEA1-4068-953D-7E6DDD6A768F}" type="presOf" srcId="{E11525B2-6740-4B98-9DCE-5D830094FE3D}" destId="{7E9B92C0-F4FE-425F-A9E0-788C1B941E07}" srcOrd="0" destOrd="0" presId="urn:microsoft.com/office/officeart/2005/8/layout/chevron2"/>
    <dgm:cxn modelId="{E1833246-8878-40A5-9ACD-E50C16D2D46B}" type="presOf" srcId="{3F270DEC-4A15-409F-B424-FE5144411340}" destId="{F79F004D-E973-436C-A3B0-ACD5C5D4911F}" srcOrd="0" destOrd="0" presId="urn:microsoft.com/office/officeart/2005/8/layout/chevron2"/>
    <dgm:cxn modelId="{95A7D582-325F-4216-8AA3-7DC60F2FC388}" srcId="{B8EEF960-A091-4B64-AF5B-74484F6D5BF3}" destId="{3F270DEC-4A15-409F-B424-FE5144411340}" srcOrd="0" destOrd="0" parTransId="{4766273D-73C2-4CFD-9B10-6947F0FFBEDF}" sibTransId="{960663F3-9D5E-43D5-B7FE-3EEA583F6030}"/>
    <dgm:cxn modelId="{8CEF564D-A8EE-4355-AAD4-C1B25AE90371}" type="presOf" srcId="{4A148F4C-E97F-4B7E-94A2-6B4E13A2A5E8}" destId="{F79F004D-E973-436C-A3B0-ACD5C5D4911F}" srcOrd="0" destOrd="1" presId="urn:microsoft.com/office/officeart/2005/8/layout/chevron2"/>
    <dgm:cxn modelId="{87903DF2-BC3F-4DB6-9FC8-0793B3C0D885}" srcId="{4C757506-209E-4115-ACFF-87C5D0216C0E}" destId="{215FB70E-62E2-405F-BA7D-45AC880D0062}" srcOrd="0" destOrd="0" parTransId="{4A239A4D-BFC3-465A-9986-2CD0EDFE8C75}" sibTransId="{0C077456-D1B3-43C3-8E34-F6061009F7D9}"/>
    <dgm:cxn modelId="{6EC7BA81-6930-4584-AB3D-B87924D6C117}" srcId="{E6ACBC1F-6779-4140-B2D8-F0FC762FE6AF}" destId="{AC20AF4E-6BD8-4562-9FD0-7FEC9EF4DB1C}" srcOrd="3" destOrd="0" parTransId="{FE333740-C908-4044-AB91-9F4F44555882}" sibTransId="{0C46344F-E7E2-44C7-8FD4-E095522BBDAA}"/>
    <dgm:cxn modelId="{6DC195F5-89A2-4A56-BCA4-27690BF491F3}" srcId="{E6ACBC1F-6779-4140-B2D8-F0FC762FE6AF}" destId="{E11525B2-6740-4B98-9DCE-5D830094FE3D}" srcOrd="1" destOrd="0" parTransId="{3EFDB15C-662B-42C9-B2DB-1465548C3CB9}" sibTransId="{A4019156-03C5-4543-9F32-06B215C3A153}"/>
    <dgm:cxn modelId="{0537AE4E-BC88-4FEE-9272-D36232C5394C}" srcId="{B8EEF960-A091-4B64-AF5B-74484F6D5BF3}" destId="{4A148F4C-E97F-4B7E-94A2-6B4E13A2A5E8}" srcOrd="1" destOrd="0" parTransId="{D141F615-3609-44DE-9905-E9DE10357DF1}" sibTransId="{94EAD0FA-4245-4CC0-B50A-16F13E554D3D}"/>
    <dgm:cxn modelId="{1B7ECF54-8520-4463-925E-0BFF2B764D07}" type="presOf" srcId="{AC20AF4E-6BD8-4562-9FD0-7FEC9EF4DB1C}" destId="{5CAA5A4E-F315-4AF6-9000-A7FEF52D506A}" srcOrd="0" destOrd="0" presId="urn:microsoft.com/office/officeart/2005/8/layout/chevron2"/>
    <dgm:cxn modelId="{0253727F-FB5E-4D90-B421-D4D0F9CE71A0}" srcId="{E6ACBC1F-6779-4140-B2D8-F0FC762FE6AF}" destId="{4C757506-209E-4115-ACFF-87C5D0216C0E}" srcOrd="0" destOrd="0" parTransId="{5C216C15-359E-4C6B-B560-F97CF3F11A2A}" sibTransId="{5743A03B-4A97-4E33-8445-FF12B3436739}"/>
    <dgm:cxn modelId="{22FA73F7-5C67-4AE9-A9D4-53A93566D569}" type="presParOf" srcId="{3CC88910-B080-4099-91C9-22A8A6306A4A}" destId="{98ABAD33-9416-42E9-A3A3-CDB0F7389DA3}" srcOrd="0" destOrd="0" presId="urn:microsoft.com/office/officeart/2005/8/layout/chevron2"/>
    <dgm:cxn modelId="{06A3E2C8-3147-494D-B44E-C20C640C1FF2}" type="presParOf" srcId="{98ABAD33-9416-42E9-A3A3-CDB0F7389DA3}" destId="{9CB81FC6-5AF2-4D9B-BDAC-013F9F1596DB}" srcOrd="0" destOrd="0" presId="urn:microsoft.com/office/officeart/2005/8/layout/chevron2"/>
    <dgm:cxn modelId="{E7A34B91-AB21-45AC-BE9E-7C1E5790C27F}" type="presParOf" srcId="{98ABAD33-9416-42E9-A3A3-CDB0F7389DA3}" destId="{10D13CB2-12E4-440F-AEE8-E947697BE814}" srcOrd="1" destOrd="0" presId="urn:microsoft.com/office/officeart/2005/8/layout/chevron2"/>
    <dgm:cxn modelId="{7EB83DC9-10DD-4E64-A28F-21F5A0DEAD92}" type="presParOf" srcId="{3CC88910-B080-4099-91C9-22A8A6306A4A}" destId="{BE168E99-99EF-4067-8356-289B52029316}" srcOrd="1" destOrd="0" presId="urn:microsoft.com/office/officeart/2005/8/layout/chevron2"/>
    <dgm:cxn modelId="{5E31D08D-0BE8-4236-BF10-1E65125CB19F}" type="presParOf" srcId="{3CC88910-B080-4099-91C9-22A8A6306A4A}" destId="{607F8271-8C19-4A1D-BEC8-2DC1FACA5C01}" srcOrd="2" destOrd="0" presId="urn:microsoft.com/office/officeart/2005/8/layout/chevron2"/>
    <dgm:cxn modelId="{1A2C9932-89C6-4090-9289-9AD808EDBA57}" type="presParOf" srcId="{607F8271-8C19-4A1D-BEC8-2DC1FACA5C01}" destId="{7E9B92C0-F4FE-425F-A9E0-788C1B941E07}" srcOrd="0" destOrd="0" presId="urn:microsoft.com/office/officeart/2005/8/layout/chevron2"/>
    <dgm:cxn modelId="{1A58A5D1-EAD9-462A-98D9-48D152259E10}" type="presParOf" srcId="{607F8271-8C19-4A1D-BEC8-2DC1FACA5C01}" destId="{347AE2EE-84F9-4A6F-9316-696A69208829}" srcOrd="1" destOrd="0" presId="urn:microsoft.com/office/officeart/2005/8/layout/chevron2"/>
    <dgm:cxn modelId="{C83CFC30-F2C2-4101-9FFD-45E8FAEF4345}" type="presParOf" srcId="{3CC88910-B080-4099-91C9-22A8A6306A4A}" destId="{2B53C71C-8E9F-4F3C-BD56-92D373D510D3}" srcOrd="3" destOrd="0" presId="urn:microsoft.com/office/officeart/2005/8/layout/chevron2"/>
    <dgm:cxn modelId="{B1671955-6F07-452D-BF6C-2988338210E4}" type="presParOf" srcId="{3CC88910-B080-4099-91C9-22A8A6306A4A}" destId="{A59B735B-0CE2-48CA-96B4-4079F55B9881}" srcOrd="4" destOrd="0" presId="urn:microsoft.com/office/officeart/2005/8/layout/chevron2"/>
    <dgm:cxn modelId="{9C385A73-421F-44BB-AF47-C069FD4427E3}" type="presParOf" srcId="{A59B735B-0CE2-48CA-96B4-4079F55B9881}" destId="{90DC1AB8-9691-4FF7-9F28-F01F4604DFA5}" srcOrd="0" destOrd="0" presId="urn:microsoft.com/office/officeart/2005/8/layout/chevron2"/>
    <dgm:cxn modelId="{59E31C50-4EA1-4AF3-8388-3B9C6A61C2AA}" type="presParOf" srcId="{A59B735B-0CE2-48CA-96B4-4079F55B9881}" destId="{F79F004D-E973-436C-A3B0-ACD5C5D4911F}" srcOrd="1" destOrd="0" presId="urn:microsoft.com/office/officeart/2005/8/layout/chevron2"/>
    <dgm:cxn modelId="{AF5CDC1C-9075-4191-911D-71BFD0AD8719}" type="presParOf" srcId="{3CC88910-B080-4099-91C9-22A8A6306A4A}" destId="{C6718D5C-3FB0-494A-A516-6F91934E4A44}" srcOrd="5" destOrd="0" presId="urn:microsoft.com/office/officeart/2005/8/layout/chevron2"/>
    <dgm:cxn modelId="{5BA08A49-44F3-4339-B9FE-037584BF047D}" type="presParOf" srcId="{3CC88910-B080-4099-91C9-22A8A6306A4A}" destId="{1BB0637A-5579-430E-B0FF-55E9BE195DAE}" srcOrd="6" destOrd="0" presId="urn:microsoft.com/office/officeart/2005/8/layout/chevron2"/>
    <dgm:cxn modelId="{89D0A03D-419F-4B7B-A254-21B786FDDC95}" type="presParOf" srcId="{1BB0637A-5579-430E-B0FF-55E9BE195DAE}" destId="{5CAA5A4E-F315-4AF6-9000-A7FEF52D506A}" srcOrd="0" destOrd="0" presId="urn:microsoft.com/office/officeart/2005/8/layout/chevron2"/>
    <dgm:cxn modelId="{9DD83A01-5189-4DE5-9F11-CF27D8764513}" type="presParOf" srcId="{1BB0637A-5579-430E-B0FF-55E9BE195DAE}" destId="{AF31225D-AAE4-4D70-A347-DE8032F0109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81FC6-5AF2-4D9B-BDAC-013F9F1596DB}">
      <dsp:nvSpPr>
        <dsp:cNvPr id="0" name=""/>
        <dsp:cNvSpPr/>
      </dsp:nvSpPr>
      <dsp:spPr>
        <a:xfrm rot="5400000">
          <a:off x="-194755" y="209273"/>
          <a:ext cx="1298372" cy="9088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December-January</a:t>
          </a:r>
          <a:endParaRPr lang="en-US" sz="1300" kern="1200" dirty="0"/>
        </a:p>
      </dsp:txBody>
      <dsp:txXfrm rot="-5400000">
        <a:off x="1" y="468947"/>
        <a:ext cx="908860" cy="389512"/>
      </dsp:txXfrm>
    </dsp:sp>
    <dsp:sp modelId="{10D13CB2-12E4-440F-AEE8-E947697BE814}">
      <dsp:nvSpPr>
        <dsp:cNvPr id="0" name=""/>
        <dsp:cNvSpPr/>
      </dsp:nvSpPr>
      <dsp:spPr>
        <a:xfrm rot="5400000">
          <a:off x="4299659" y="-3376281"/>
          <a:ext cx="843942" cy="7625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Administration develops MOE with School Committee’s budget subcommittee and presents to full School Committee 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State provides estimated Chapter 70 Funds for next year (usually end of January)</a:t>
          </a:r>
          <a:endParaRPr lang="en-US" sz="1400" kern="1200" dirty="0"/>
        </a:p>
      </dsp:txBody>
      <dsp:txXfrm rot="-5400000">
        <a:off x="908861" y="55715"/>
        <a:ext cx="7584341" cy="761546"/>
      </dsp:txXfrm>
    </dsp:sp>
    <dsp:sp modelId="{7E9B92C0-F4FE-425F-A9E0-788C1B941E07}">
      <dsp:nvSpPr>
        <dsp:cNvPr id="0" name=""/>
        <dsp:cNvSpPr/>
      </dsp:nvSpPr>
      <dsp:spPr>
        <a:xfrm rot="5400000">
          <a:off x="-194755" y="1576394"/>
          <a:ext cx="1298372" cy="9088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January-February</a:t>
          </a:r>
          <a:endParaRPr lang="en-US" sz="1300" kern="1200" dirty="0"/>
        </a:p>
      </dsp:txBody>
      <dsp:txXfrm rot="-5400000">
        <a:off x="1" y="1836068"/>
        <a:ext cx="908860" cy="389512"/>
      </dsp:txXfrm>
    </dsp:sp>
    <dsp:sp modelId="{347AE2EE-84F9-4A6F-9316-696A69208829}">
      <dsp:nvSpPr>
        <dsp:cNvPr id="0" name=""/>
        <dsp:cNvSpPr/>
      </dsp:nvSpPr>
      <dsp:spPr>
        <a:xfrm rot="5400000">
          <a:off x="4100518" y="-2009160"/>
          <a:ext cx="1242223" cy="7625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Budget Subcommittee meets with Town Administrator/Town Accountant to discuss funding.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Administration works with staff and School Committee to determine priorities –  budget drafts are developed and brought to School Committee for further review and discussion.</a:t>
          </a:r>
          <a:endParaRPr lang="en-US" sz="1400" kern="1200" dirty="0"/>
        </a:p>
      </dsp:txBody>
      <dsp:txXfrm rot="-5400000">
        <a:off x="908860" y="1243138"/>
        <a:ext cx="7564899" cy="1120943"/>
      </dsp:txXfrm>
    </dsp:sp>
    <dsp:sp modelId="{90DC1AB8-9691-4FF7-9F28-F01F4604DFA5}">
      <dsp:nvSpPr>
        <dsp:cNvPr id="0" name=""/>
        <dsp:cNvSpPr/>
      </dsp:nvSpPr>
      <dsp:spPr>
        <a:xfrm rot="5400000">
          <a:off x="-194755" y="3053949"/>
          <a:ext cx="1298372" cy="9088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March- April</a:t>
          </a:r>
          <a:endParaRPr lang="en-US" sz="1300" kern="1200" dirty="0"/>
        </a:p>
      </dsp:txBody>
      <dsp:txXfrm rot="-5400000">
        <a:off x="1" y="3313623"/>
        <a:ext cx="908860" cy="389512"/>
      </dsp:txXfrm>
    </dsp:sp>
    <dsp:sp modelId="{F79F004D-E973-436C-A3B0-ACD5C5D4911F}">
      <dsp:nvSpPr>
        <dsp:cNvPr id="0" name=""/>
        <dsp:cNvSpPr/>
      </dsp:nvSpPr>
      <dsp:spPr>
        <a:xfrm rot="5400000">
          <a:off x="3996148" y="-537668"/>
          <a:ext cx="1450964" cy="7625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School Committee and administration continue to discuss priorities – additional drafts are developed and brought to School Committee for further review and discussion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School Committee holds budget public hearing and recommends final number to Selectmen  for Town Spring meeting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Selectmen approve town meeting warrant (late March)</a:t>
          </a:r>
          <a:endParaRPr lang="en-US" sz="1400" kern="1200" dirty="0"/>
        </a:p>
      </dsp:txBody>
      <dsp:txXfrm rot="-5400000">
        <a:off x="908861" y="2620449"/>
        <a:ext cx="7554709" cy="1309304"/>
      </dsp:txXfrm>
    </dsp:sp>
    <dsp:sp modelId="{5CAA5A4E-F315-4AF6-9000-A7FEF52D506A}">
      <dsp:nvSpPr>
        <dsp:cNvPr id="0" name=""/>
        <dsp:cNvSpPr/>
      </dsp:nvSpPr>
      <dsp:spPr>
        <a:xfrm rot="5400000">
          <a:off x="-194755" y="4215865"/>
          <a:ext cx="1298372" cy="9088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May </a:t>
          </a:r>
          <a:endParaRPr lang="en-US" sz="1300" kern="1200" dirty="0"/>
        </a:p>
      </dsp:txBody>
      <dsp:txXfrm rot="-5400000">
        <a:off x="1" y="4475539"/>
        <a:ext cx="908860" cy="389512"/>
      </dsp:txXfrm>
    </dsp:sp>
    <dsp:sp modelId="{AF31225D-AAE4-4D70-A347-DE8032F01098}">
      <dsp:nvSpPr>
        <dsp:cNvPr id="0" name=""/>
        <dsp:cNvSpPr/>
      </dsp:nvSpPr>
      <dsp:spPr>
        <a:xfrm rot="5400000">
          <a:off x="4398683" y="630311"/>
          <a:ext cx="645894" cy="7625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Town meeting votes on school and town budgets:  Tuesday, May </a:t>
          </a:r>
          <a:r>
            <a:rPr lang="en-US" sz="1800" b="1" kern="1200" dirty="0" smtClean="0"/>
            <a:t>12, 2020</a:t>
          </a:r>
          <a:endParaRPr lang="en-US" sz="1800" b="1" kern="1200" dirty="0"/>
        </a:p>
      </dsp:txBody>
      <dsp:txXfrm rot="-5400000">
        <a:off x="908861" y="4151663"/>
        <a:ext cx="7594009" cy="582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30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9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93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4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9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7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64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9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38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0ADFF-736F-4CF5-A4B5-E0AB767F0B4E}" type="datetimeFigureOut">
              <a:rPr lang="en-US" smtClean="0"/>
              <a:t>1/15/2020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8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gradFill flip="none" rotWithShape="1">
            <a:gsLst>
              <a:gs pos="8000">
                <a:schemeClr val="tx2">
                  <a:shade val="30000"/>
                  <a:satMod val="115000"/>
                  <a:lumMod val="99000"/>
                </a:schemeClr>
              </a:gs>
              <a:gs pos="44000">
                <a:schemeClr val="tx2">
                  <a:shade val="67500"/>
                  <a:satMod val="115000"/>
                </a:schemeClr>
              </a:gs>
              <a:gs pos="68000">
                <a:schemeClr val="tx2">
                  <a:shade val="100000"/>
                  <a:satMod val="115000"/>
                </a:schemeClr>
              </a:gs>
            </a:gsLst>
            <a:lin ang="5400000" scaled="0"/>
            <a:tileRect/>
          </a:gra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PEMBROKE PUBLIC SCHOOLS</a:t>
            </a:r>
            <a:endParaRPr lang="en-US" sz="3200" b="1" spc="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85800"/>
            <a:ext cx="9144000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6000">
                <a:schemeClr val="accent2">
                  <a:shade val="67500"/>
                  <a:satMod val="115000"/>
                  <a:lumMod val="61000"/>
                  <a:lumOff val="39000"/>
                </a:schemeClr>
              </a:gs>
              <a:gs pos="72000">
                <a:schemeClr val="accent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Preliminary </a:t>
            </a:r>
            <a:r>
              <a:rPr lang="en-US" sz="24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FY21 </a:t>
            </a:r>
            <a:r>
              <a:rPr lang="en-US" sz="24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Budget Presentation</a:t>
            </a:r>
            <a:endParaRPr lang="en-US" sz="2400" b="1" spc="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36000">
                <a:schemeClr val="tx2">
                  <a:shade val="67500"/>
                  <a:satMod val="115000"/>
                  <a:lumMod val="99000"/>
                </a:schemeClr>
              </a:gs>
              <a:gs pos="83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Pilgrim Road, Pembroke, Massachusetts  02359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29400" y="1219200"/>
            <a:ext cx="2514600" cy="5132773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9999">
                <a:schemeClr val="bg1">
                  <a:lumMod val="85000"/>
                </a:schemeClr>
              </a:gs>
              <a:gs pos="51000">
                <a:schemeClr val="bg1">
                  <a:lumMod val="85000"/>
                </a:schemeClr>
              </a:gs>
              <a:gs pos="64000">
                <a:srgbClr val="E6E6E6"/>
              </a:gs>
              <a:gs pos="77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January </a:t>
            </a:r>
            <a:r>
              <a:rPr lang="en-US" sz="2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en-US" sz="2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2020</a:t>
            </a:r>
            <a:endParaRPr lang="en-US" sz="22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</a:t>
            </a:r>
            <a:r>
              <a:rPr lang="en-US" sz="1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MISSION: </a:t>
            </a:r>
            <a:endParaRPr lang="en-US" sz="14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4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student achievement through excellence in teaching and learning.</a:t>
            </a:r>
          </a:p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7465"/>
            <a:ext cx="2362200" cy="2133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0383"/>
            <a:ext cx="6781800" cy="31766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128148"/>
            <a:ext cx="4419600" cy="214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2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Current fiscal year projected </a:t>
            </a:r>
            <a:r>
              <a:rPr lang="en-US" dirty="0" smtClean="0"/>
              <a:t>2021 </a:t>
            </a:r>
            <a:r>
              <a:rPr lang="en-US" dirty="0" smtClean="0"/>
              <a:t>budget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Areas for additions/reductions</a:t>
            </a:r>
          </a:p>
          <a:p>
            <a:endParaRPr lang="en-US" dirty="0" smtClean="0"/>
          </a:p>
          <a:p>
            <a:r>
              <a:rPr lang="en-US" dirty="0" smtClean="0"/>
              <a:t>Timeline and Next Steps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759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238" y="-63698"/>
            <a:ext cx="8229600" cy="1143000"/>
          </a:xfrm>
        </p:spPr>
        <p:txBody>
          <a:bodyPr/>
          <a:lstStyle/>
          <a:p>
            <a:r>
              <a:rPr lang="en-US" dirty="0" smtClean="0"/>
              <a:t>FY21 </a:t>
            </a:r>
            <a:r>
              <a:rPr lang="en-US" dirty="0" smtClean="0"/>
              <a:t>MOE Budget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247161"/>
              </p:ext>
            </p:extLst>
          </p:nvPr>
        </p:nvGraphicFramePr>
        <p:xfrm>
          <a:off x="533400" y="789167"/>
          <a:ext cx="8229600" cy="1877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345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345">
                <a:tc>
                  <a:txBody>
                    <a:bodyPr/>
                    <a:lstStyle/>
                    <a:p>
                      <a:r>
                        <a:rPr lang="en-US" dirty="0" smtClean="0"/>
                        <a:t>FY20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/>
                        <a:t>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$34,108,229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454">
                <a:tc>
                  <a:txBody>
                    <a:bodyPr/>
                    <a:lstStyle/>
                    <a:p>
                      <a:pPr algn="r"/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345">
                <a:tc>
                  <a:txBody>
                    <a:bodyPr/>
                    <a:lstStyle/>
                    <a:p>
                      <a:r>
                        <a:rPr lang="en-US" dirty="0" smtClean="0"/>
                        <a:t>FY21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/>
                        <a:t>MOE Budget as of January 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$36,146,969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345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Difference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$2,038,740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008067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701622"/>
              </p:ext>
            </p:extLst>
          </p:nvPr>
        </p:nvGraphicFramePr>
        <p:xfrm>
          <a:off x="533400" y="3017860"/>
          <a:ext cx="8153400" cy="3703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268">
                <a:tc>
                  <a:txBody>
                    <a:bodyPr/>
                    <a:lstStyle/>
                    <a:p>
                      <a:r>
                        <a:rPr lang="en-US" dirty="0" smtClean="0"/>
                        <a:t>Fiscal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$1.5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63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$2.2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98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$1.2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74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$1.1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80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$1.3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4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$1.2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44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892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$1.4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3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$1.3</a:t>
                      </a:r>
                      <a:r>
                        <a:rPr lang="en-US" baseline="0" dirty="0" smtClean="0"/>
                        <a:t>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3435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08738" y="2671619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Historical Increase Over Prior Fiscal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32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Drivers for </a:t>
            </a:r>
            <a:r>
              <a:rPr lang="en-US" dirty="0" smtClean="0"/>
              <a:t>Overall </a:t>
            </a:r>
            <a:r>
              <a:rPr lang="en-US" dirty="0" smtClean="0"/>
              <a:t>Increase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3928364"/>
              </p:ext>
            </p:extLst>
          </p:nvPr>
        </p:nvGraphicFramePr>
        <p:xfrm>
          <a:off x="196272" y="1014538"/>
          <a:ext cx="8713177" cy="2128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69136">
                  <a:extLst>
                    <a:ext uri="{9D8B030D-6E8A-4147-A177-3AD203B41FA5}">
                      <a16:colId xmlns:a16="http://schemas.microsoft.com/office/drawing/2014/main" val="967160581"/>
                    </a:ext>
                  </a:extLst>
                </a:gridCol>
                <a:gridCol w="2339649">
                  <a:extLst>
                    <a:ext uri="{9D8B030D-6E8A-4147-A177-3AD203B41FA5}">
                      <a16:colId xmlns:a16="http://schemas.microsoft.com/office/drawing/2014/main" val="1383604309"/>
                    </a:ext>
                  </a:extLst>
                </a:gridCol>
                <a:gridCol w="2904392">
                  <a:extLst>
                    <a:ext uri="{9D8B030D-6E8A-4147-A177-3AD203B41FA5}">
                      <a16:colId xmlns:a16="http://schemas.microsoft.com/office/drawing/2014/main" val="3182901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415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Collective Bargaining</a:t>
                      </a:r>
                      <a:r>
                        <a:rPr lang="en-US" sz="1600" baseline="0" dirty="0" smtClean="0"/>
                        <a:t> Agreements/COLA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Approx. $1 million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 collective bargaining</a:t>
                      </a:r>
                      <a:r>
                        <a:rPr lang="en-US" sz="1600" baseline="0" dirty="0" smtClean="0"/>
                        <a:t> agreements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019841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Decrease in</a:t>
                      </a:r>
                      <a:r>
                        <a:rPr lang="en-US" sz="1600" baseline="0" dirty="0" smtClean="0"/>
                        <a:t> Title 1 funding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$107,846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Also a shortfall in FY20 </a:t>
                      </a:r>
                      <a:r>
                        <a:rPr lang="en-US" sz="1000" dirty="0" smtClean="0"/>
                        <a:t>(see</a:t>
                      </a:r>
                      <a:r>
                        <a:rPr lang="en-US" sz="1000" baseline="0" dirty="0" smtClean="0"/>
                        <a:t> appendix)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58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SPED</a:t>
                      </a:r>
                      <a:r>
                        <a:rPr lang="en-US" sz="1600" baseline="0" dirty="0" smtClean="0"/>
                        <a:t> transportation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$240,215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Also a shortfall in FY20 </a:t>
                      </a:r>
                      <a:r>
                        <a:rPr lang="en-US" sz="1000" dirty="0" smtClean="0"/>
                        <a:t>(see</a:t>
                      </a:r>
                      <a:r>
                        <a:rPr lang="en-US" sz="1000" baseline="0" dirty="0" smtClean="0"/>
                        <a:t> appendix)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02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Other</a:t>
                      </a:r>
                      <a:r>
                        <a:rPr lang="en-US" sz="1600" baseline="0" dirty="0" smtClean="0"/>
                        <a:t> (transportation, services, etc.)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$105,000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3.5% increase transportation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84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3377995"/>
            <a:ext cx="716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Drivers for </a:t>
            </a:r>
            <a:r>
              <a:rPr lang="en-US" sz="4400" dirty="0" smtClean="0"/>
              <a:t>Tuition Increase</a:t>
            </a:r>
            <a:endParaRPr lang="en-US" sz="4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476514"/>
              </p:ext>
            </p:extLst>
          </p:nvPr>
        </p:nvGraphicFramePr>
        <p:xfrm>
          <a:off x="254976" y="4267200"/>
          <a:ext cx="8686800" cy="1393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49804465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84121059"/>
                    </a:ext>
                  </a:extLst>
                </a:gridCol>
                <a:gridCol w="1726223">
                  <a:extLst>
                    <a:ext uri="{9D8B030D-6E8A-4147-A177-3AD203B41FA5}">
                      <a16:colId xmlns:a16="http://schemas.microsoft.com/office/drawing/2014/main" val="2924669456"/>
                    </a:ext>
                  </a:extLst>
                </a:gridCol>
                <a:gridCol w="2617177">
                  <a:extLst>
                    <a:ext uri="{9D8B030D-6E8A-4147-A177-3AD203B41FA5}">
                      <a16:colId xmlns:a16="http://schemas.microsoft.com/office/drawing/2014/main" val="4222684341"/>
                    </a:ext>
                  </a:extLst>
                </a:gridCol>
              </a:tblGrid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Fiscal Year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Budgeted</a:t>
                      </a:r>
                      <a:r>
                        <a:rPr lang="en-US" sz="1600" baseline="0" dirty="0" smtClean="0"/>
                        <a:t> Amount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Actual</a:t>
                      </a:r>
                      <a:r>
                        <a:rPr lang="en-US" sz="1600" baseline="0" dirty="0" smtClean="0"/>
                        <a:t> Amount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Notes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2806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Special Ed Tuition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318337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FY20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$2,223,046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$2,820,119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Underfunded</a:t>
                      </a:r>
                      <a:r>
                        <a:rPr lang="en-US" sz="1600" baseline="0" dirty="0" smtClean="0"/>
                        <a:t> by </a:t>
                      </a:r>
                      <a:r>
                        <a:rPr lang="en-US" sz="1600" baseline="0" dirty="0" smtClean="0"/>
                        <a:t>$597,074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044261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FY21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$2,874,953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762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5918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Areas for </a:t>
            </a:r>
            <a:r>
              <a:rPr lang="en-US" dirty="0" smtClean="0"/>
              <a:t>FY21 </a:t>
            </a:r>
            <a:r>
              <a:rPr lang="en-US" dirty="0" smtClean="0"/>
              <a:t>Budget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4990648"/>
              </p:ext>
            </p:extLst>
          </p:nvPr>
        </p:nvGraphicFramePr>
        <p:xfrm>
          <a:off x="457200" y="1600200"/>
          <a:ext cx="8229600" cy="4759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0770380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317681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93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Social Emotional</a:t>
                      </a:r>
                      <a:r>
                        <a:rPr lang="en-US" baseline="0" dirty="0" smtClean="0"/>
                        <a:t> Supports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Exploration of Restorative</a:t>
                      </a:r>
                      <a:r>
                        <a:rPr lang="en-US" baseline="0" dirty="0" smtClean="0"/>
                        <a:t> Justice Practices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Increased access to therapy dogs</a:t>
                      </a:r>
                      <a:endParaRPr lang="en-US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Focus on teacher self care and wellness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07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Achievement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Expand Project Lead the Way Program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Expand Co-teaching Model K-12</a:t>
                      </a:r>
                      <a:endParaRPr lang="en-US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Balanced class sizes 7-12</a:t>
                      </a:r>
                      <a:endParaRPr lang="en-US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Build out career readiness pathways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Technology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Continue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capital </a:t>
                      </a:r>
                      <a:r>
                        <a:rPr lang="en-US" dirty="0" smtClean="0"/>
                        <a:t>replacement schedule</a:t>
                      </a:r>
                      <a:r>
                        <a:rPr lang="en-US" baseline="0" dirty="0" smtClean="0"/>
                        <a:t> Increase number of </a:t>
                      </a:r>
                      <a:r>
                        <a:rPr lang="en-US" baseline="0" dirty="0" smtClean="0"/>
                        <a:t>reliable devices </a:t>
                      </a:r>
                      <a:r>
                        <a:rPr lang="en-US" baseline="0" dirty="0" smtClean="0"/>
                        <a:t>available K-12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Continued infrastructure upgrades</a:t>
                      </a:r>
                      <a:endParaRPr lang="en-US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Increase staffing levels to DESE recommended levels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901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807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Areas to Develop for Possible Reductions/Revenue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Elementary Class </a:t>
            </a:r>
            <a:r>
              <a:rPr lang="en-US" dirty="0" smtClean="0"/>
              <a:t>Size/Sections</a:t>
            </a:r>
          </a:p>
          <a:p>
            <a:pPr lvl="2"/>
            <a:r>
              <a:rPr lang="en-US" dirty="0" smtClean="0"/>
              <a:t>Restructuring of Specialist Schedule</a:t>
            </a:r>
          </a:p>
          <a:p>
            <a:r>
              <a:rPr lang="en-US" dirty="0" smtClean="0"/>
              <a:t>Secondary Class Size/Section</a:t>
            </a:r>
          </a:p>
          <a:p>
            <a:pPr lvl="2"/>
            <a:r>
              <a:rPr lang="en-US" dirty="0" smtClean="0"/>
              <a:t>PCMS &amp; PHS Schedule</a:t>
            </a:r>
            <a:endParaRPr lang="en-US" dirty="0" smtClean="0"/>
          </a:p>
          <a:p>
            <a:r>
              <a:rPr lang="en-US" dirty="0" smtClean="0"/>
              <a:t>Restructure Content Supervisors</a:t>
            </a:r>
          </a:p>
          <a:p>
            <a:r>
              <a:rPr lang="en-US" dirty="0" smtClean="0"/>
              <a:t>Fees</a:t>
            </a:r>
          </a:p>
          <a:p>
            <a:r>
              <a:rPr lang="en-US" dirty="0" smtClean="0"/>
              <a:t>Support</a:t>
            </a:r>
          </a:p>
          <a:p>
            <a:pPr lvl="2"/>
            <a:r>
              <a:rPr lang="en-US" dirty="0" smtClean="0"/>
              <a:t>Paraprofessionals/Guidance</a:t>
            </a:r>
            <a:endParaRPr lang="en-US" dirty="0" smtClean="0"/>
          </a:p>
          <a:p>
            <a:r>
              <a:rPr lang="en-US" dirty="0" smtClean="0"/>
              <a:t>Program </a:t>
            </a:r>
            <a:r>
              <a:rPr lang="en-US" dirty="0" smtClean="0"/>
              <a:t>Offerings/Level of Student Choice</a:t>
            </a:r>
          </a:p>
          <a:p>
            <a:pPr lvl="1"/>
            <a:r>
              <a:rPr lang="en-US" dirty="0" smtClean="0"/>
              <a:t>Languages</a:t>
            </a:r>
          </a:p>
          <a:p>
            <a:pPr lvl="1"/>
            <a:r>
              <a:rPr lang="en-US" dirty="0" smtClean="0"/>
              <a:t>Arts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251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Budget Process &amp; Timeline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2462692"/>
              </p:ext>
            </p:extLst>
          </p:nvPr>
        </p:nvGraphicFramePr>
        <p:xfrm>
          <a:off x="381000" y="914400"/>
          <a:ext cx="85344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C17F-510A-47BA-A10D-1F79ED5734ED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Information Subject to Change Throughout Budget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73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63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Class Sizes </a:t>
            </a:r>
            <a:r>
              <a:rPr lang="en-US" dirty="0" smtClean="0"/>
              <a:t>FY20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638800"/>
          </a:xfrm>
        </p:spPr>
        <p:txBody>
          <a:bodyPr/>
          <a:lstStyle/>
          <a:p>
            <a:r>
              <a:rPr lang="en-US" dirty="0" smtClean="0"/>
              <a:t>North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Hobomock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400" dirty="0" smtClean="0"/>
          </a:p>
          <a:p>
            <a:r>
              <a:rPr lang="en-US" dirty="0" err="1" smtClean="0"/>
              <a:t>Bryantville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288868"/>
              </p:ext>
            </p:extLst>
          </p:nvPr>
        </p:nvGraphicFramePr>
        <p:xfrm>
          <a:off x="228600" y="1600200"/>
          <a:ext cx="8534403" cy="148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08614">
                  <a:extLst>
                    <a:ext uri="{9D8B030D-6E8A-4147-A177-3AD203B41FA5}">
                      <a16:colId xmlns:a16="http://schemas.microsoft.com/office/drawing/2014/main" val="1960731649"/>
                    </a:ext>
                  </a:extLst>
                </a:gridCol>
                <a:gridCol w="887920">
                  <a:extLst>
                    <a:ext uri="{9D8B030D-6E8A-4147-A177-3AD203B41FA5}">
                      <a16:colId xmlns:a16="http://schemas.microsoft.com/office/drawing/2014/main" val="670201899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00601410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43989448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27578798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28299917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76022215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94211206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007484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90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5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45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Av.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932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759158"/>
              </p:ext>
            </p:extLst>
          </p:nvPr>
        </p:nvGraphicFramePr>
        <p:xfrm>
          <a:off x="228599" y="3405981"/>
          <a:ext cx="853440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360">
                  <a:extLst>
                    <a:ext uri="{9D8B030D-6E8A-4147-A177-3AD203B41FA5}">
                      <a16:colId xmlns:a16="http://schemas.microsoft.com/office/drawing/2014/main" val="1836215583"/>
                    </a:ext>
                  </a:extLst>
                </a:gridCol>
                <a:gridCol w="839174">
                  <a:extLst>
                    <a:ext uri="{9D8B030D-6E8A-4147-A177-3AD203B41FA5}">
                      <a16:colId xmlns:a16="http://schemas.microsoft.com/office/drawing/2014/main" val="188828293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508116719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835121764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83235816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340483054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69894423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58828792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60032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32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18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30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Av.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4958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38779"/>
              </p:ext>
            </p:extLst>
          </p:nvPr>
        </p:nvGraphicFramePr>
        <p:xfrm>
          <a:off x="228603" y="5211762"/>
          <a:ext cx="8534403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66797">
                  <a:extLst>
                    <a:ext uri="{9D8B030D-6E8A-4147-A177-3AD203B41FA5}">
                      <a16:colId xmlns:a16="http://schemas.microsoft.com/office/drawing/2014/main" val="411928404"/>
                    </a:ext>
                  </a:extLst>
                </a:gridCol>
                <a:gridCol w="829737">
                  <a:extLst>
                    <a:ext uri="{9D8B030D-6E8A-4147-A177-3AD203B41FA5}">
                      <a16:colId xmlns:a16="http://schemas.microsoft.com/office/drawing/2014/main" val="346126527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52992152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257329075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65889731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85957752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755449319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444063883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482813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29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35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dirty="0"/>
                        <a:t>3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3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Av.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869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401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Class Sizes </a:t>
            </a:r>
            <a:r>
              <a:rPr lang="en-US" dirty="0" smtClean="0"/>
              <a:t>FY21</a:t>
            </a:r>
            <a:r>
              <a:rPr lang="en-US" sz="1400" dirty="0" smtClean="0"/>
              <a:t>(potential</a:t>
            </a:r>
            <a:r>
              <a:rPr lang="en-US" sz="14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655" y="1056322"/>
            <a:ext cx="8229600" cy="5638800"/>
          </a:xfrm>
        </p:spPr>
        <p:txBody>
          <a:bodyPr/>
          <a:lstStyle/>
          <a:p>
            <a:r>
              <a:rPr lang="en-US" dirty="0" smtClean="0"/>
              <a:t>North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Hobomock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400" dirty="0" smtClean="0"/>
          </a:p>
          <a:p>
            <a:r>
              <a:rPr lang="en-US" dirty="0" err="1" smtClean="0"/>
              <a:t>Bryantville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175071"/>
              </p:ext>
            </p:extLst>
          </p:nvPr>
        </p:nvGraphicFramePr>
        <p:xfrm>
          <a:off x="251690" y="1510109"/>
          <a:ext cx="8534403" cy="148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08614">
                  <a:extLst>
                    <a:ext uri="{9D8B030D-6E8A-4147-A177-3AD203B41FA5}">
                      <a16:colId xmlns:a16="http://schemas.microsoft.com/office/drawing/2014/main" val="1960731649"/>
                    </a:ext>
                  </a:extLst>
                </a:gridCol>
                <a:gridCol w="887920">
                  <a:extLst>
                    <a:ext uri="{9D8B030D-6E8A-4147-A177-3AD203B41FA5}">
                      <a16:colId xmlns:a16="http://schemas.microsoft.com/office/drawing/2014/main" val="670201899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00601410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43989448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27578798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28299917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76022215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94211206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007484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90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5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45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Av.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932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68364"/>
              </p:ext>
            </p:extLst>
          </p:nvPr>
        </p:nvGraphicFramePr>
        <p:xfrm>
          <a:off x="228602" y="3294221"/>
          <a:ext cx="8534403" cy="1526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360">
                  <a:extLst>
                    <a:ext uri="{9D8B030D-6E8A-4147-A177-3AD203B41FA5}">
                      <a16:colId xmlns:a16="http://schemas.microsoft.com/office/drawing/2014/main" val="1836215583"/>
                    </a:ext>
                  </a:extLst>
                </a:gridCol>
                <a:gridCol w="839174">
                  <a:extLst>
                    <a:ext uri="{9D8B030D-6E8A-4147-A177-3AD203B41FA5}">
                      <a16:colId xmlns:a16="http://schemas.microsoft.com/office/drawing/2014/main" val="188828293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508116719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835121764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83235816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340483054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69894423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58828792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60032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324242"/>
                  </a:ext>
                </a:extLst>
              </a:tr>
              <a:tr h="414179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18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30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Av.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4958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393308"/>
              </p:ext>
            </p:extLst>
          </p:nvPr>
        </p:nvGraphicFramePr>
        <p:xfrm>
          <a:off x="228603" y="5211762"/>
          <a:ext cx="8534403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66797">
                  <a:extLst>
                    <a:ext uri="{9D8B030D-6E8A-4147-A177-3AD203B41FA5}">
                      <a16:colId xmlns:a16="http://schemas.microsoft.com/office/drawing/2014/main" val="411928404"/>
                    </a:ext>
                  </a:extLst>
                </a:gridCol>
                <a:gridCol w="829737">
                  <a:extLst>
                    <a:ext uri="{9D8B030D-6E8A-4147-A177-3AD203B41FA5}">
                      <a16:colId xmlns:a16="http://schemas.microsoft.com/office/drawing/2014/main" val="346126527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52992152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257329075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65889731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85957752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755449319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444063883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482813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29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35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8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3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Av.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869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159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1 Allocations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773088"/>
              </p:ext>
            </p:extLst>
          </p:nvPr>
        </p:nvGraphicFramePr>
        <p:xfrm>
          <a:off x="457200" y="1600200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396700096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68244281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726732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Increase/Decrease from</a:t>
                      </a:r>
                      <a:r>
                        <a:rPr lang="en-US" baseline="0" dirty="0" smtClean="0"/>
                        <a:t> Previous Year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06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$116,694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-47.95%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34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$224,180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-3.45%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94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$232,187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6.38%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92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$218,252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1.89%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79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$214,206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95.45%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20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$109,595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-39.46%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50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$181,037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-12.36%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77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$206,571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-11.74%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23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$234,072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11.40%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33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$210,084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455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389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SPED Transportation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6540125"/>
              </p:ext>
            </p:extLst>
          </p:nvPr>
        </p:nvGraphicFramePr>
        <p:xfrm>
          <a:off x="457200" y="1600200"/>
          <a:ext cx="8229600" cy="3337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126157965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1399164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86048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Increase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79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FY15 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$517,510.01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12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FY16 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$598,404.50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15.63%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11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FY17 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$653,473.15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9.20%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48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FY18 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$712,021.82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8.96%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27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FY19 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$803,737.21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12.88%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10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FY20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$840,000.00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4.51%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65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FY20 Actual as of 1/9/20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$1,048,752.91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24.85%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14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FY21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$1,080,215.50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3.00%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225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4207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SPED Tuition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6236230"/>
              </p:ext>
            </p:extLst>
          </p:nvPr>
        </p:nvGraphicFramePr>
        <p:xfrm>
          <a:off x="457200" y="1600200"/>
          <a:ext cx="8229600" cy="3337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8535051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39231497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66284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Increase/Decrease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36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FY15 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$1,546,940.20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08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FY16 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$1,466,868.17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-5.18%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2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FY17</a:t>
                      </a:r>
                      <a:r>
                        <a:rPr lang="en-US" baseline="0" dirty="0" smtClean="0"/>
                        <a:t> 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$2,733,862.81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86.37%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6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FY18 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$2,193,429.97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-19.76%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947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FY19 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$2,206,069.26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0.58%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56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FY20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$2,223,046.00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0.77%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08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FY20 Actual</a:t>
                      </a:r>
                      <a:r>
                        <a:rPr lang="en-US" baseline="0" dirty="0" smtClean="0"/>
                        <a:t> as of 1/9/20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$2,820,119.46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26.85%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00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FY21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$2,874,952.78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1.95%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47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216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</TotalTime>
  <Words>862</Words>
  <Application>Microsoft Office PowerPoint</Application>
  <PresentationFormat>On-screen Show (4:3)</PresentationFormat>
  <Paragraphs>439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Britannic Bold</vt:lpstr>
      <vt:lpstr>Calibri</vt:lpstr>
      <vt:lpstr>Office Theme</vt:lpstr>
      <vt:lpstr>PowerPoint Presentation</vt:lpstr>
      <vt:lpstr>Overview</vt:lpstr>
      <vt:lpstr>FY21 MOE Budget </vt:lpstr>
      <vt:lpstr>Drivers for Overall Increase</vt:lpstr>
      <vt:lpstr>Focus Areas for FY21 Budget</vt:lpstr>
      <vt:lpstr>Areas to Develop for Possible Reductions/Revenue</vt:lpstr>
      <vt:lpstr>Budget Process &amp; Timeline</vt:lpstr>
      <vt:lpstr>Appendix</vt:lpstr>
      <vt:lpstr>Elementary Class Sizes FY20</vt:lpstr>
      <vt:lpstr>Elementary Class Sizes FY21(potential)</vt:lpstr>
      <vt:lpstr>Title 1 Allocations</vt:lpstr>
      <vt:lpstr>SPED Transportation</vt:lpstr>
      <vt:lpstr>SPED Tuition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Obey</dc:creator>
  <cp:lastModifiedBy>Erin Obey</cp:lastModifiedBy>
  <cp:revision>66</cp:revision>
  <cp:lastPrinted>2019-01-15T23:29:51Z</cp:lastPrinted>
  <dcterms:created xsi:type="dcterms:W3CDTF">2015-12-11T18:04:00Z</dcterms:created>
  <dcterms:modified xsi:type="dcterms:W3CDTF">2020-01-15T17:47:52Z</dcterms:modified>
</cp:coreProperties>
</file>