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7315200" cy="9601200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1470" y="96"/>
      </p:cViewPr>
      <p:guideLst>
        <p:guide orient="horz" pos="3024"/>
        <p:guide pos="2304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8640" y="2982596"/>
            <a:ext cx="6217920" cy="205803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97280" y="5440680"/>
            <a:ext cx="5120640" cy="245364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D78AE6-9611-4BBF-B5EF-34A3ECF76B4B}" type="datetimeFigureOut">
              <a:rPr lang="en-US"/>
              <a:pPr>
                <a:defRPr/>
              </a:pPr>
              <a:t>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6697EC-C302-4D4C-AE0A-064B8AC046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3957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365125" y="384175"/>
            <a:ext cx="658495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65125" y="2239963"/>
            <a:ext cx="6584950" cy="6337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65125" y="8899525"/>
            <a:ext cx="1708150" cy="5111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EDD0D85E-E759-48A2-B176-0CF6C6B256A6}" type="datetimeFigureOut">
              <a:rPr lang="en-US"/>
              <a:pPr>
                <a:defRPr/>
              </a:pPr>
              <a:t>2/7/2020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498725" y="8899525"/>
            <a:ext cx="231775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241925" y="8899525"/>
            <a:ext cx="1708150" cy="51117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BBAA17D5-0FBD-4CA5-86A9-2E4F2F1DA13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296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MS PGothic" pitchFamily="34" charset="-128"/>
          <a:cs typeface="ＭＳ Ｐゴシック" charset="0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MS PGothic" pitchFamily="34" charset="-128"/>
          <a:cs typeface="ＭＳ Ｐゴシック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0"/>
          <a:cs typeface="ＭＳ Ｐゴシック" charset="0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MS PGothic" pitchFamily="34" charset="-128"/>
          <a:cs typeface="ＭＳ Ｐゴシック" charset="0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MS PGothic" pitchFamily="3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mmadsen@vusd.or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fjoubert@vusd.org" TargetMode="External"/><Relationship Id="rId5" Type="http://schemas.openxmlformats.org/officeDocument/2006/relationships/hyperlink" Target="mailto:fandersson@vusd.org" TargetMode="External"/><Relationship Id="rId4" Type="http://schemas.openxmlformats.org/officeDocument/2006/relationships/hyperlink" Target="mailto:avianello@vusd.or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Box 1"/>
          <p:cNvSpPr txBox="1">
            <a:spLocks noChangeArrowheads="1"/>
          </p:cNvSpPr>
          <p:nvPr/>
        </p:nvSpPr>
        <p:spPr bwMode="auto">
          <a:xfrm>
            <a:off x="1450975" y="0"/>
            <a:ext cx="5765800" cy="157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algn="ctr" eaLnBrk="1" hangingPunct="1"/>
            <a:r>
              <a:rPr lang="en-US" sz="4800" dirty="0">
                <a:latin typeface="HelloLovebug" pitchFamily="2" charset="0"/>
                <a:ea typeface="HelloLovebug" pitchFamily="2" charset="0"/>
              </a:rPr>
              <a:t>Our </a:t>
            </a:r>
            <a:r>
              <a:rPr lang="en-US" sz="4800" dirty="0" smtClean="0">
                <a:latin typeface="HelloLovebug" pitchFamily="2" charset="0"/>
                <a:ea typeface="HelloLovebug" pitchFamily="2" charset="0"/>
              </a:rPr>
              <a:t>5</a:t>
            </a:r>
            <a:r>
              <a:rPr lang="en-US" sz="4800" baseline="30000" dirty="0" smtClean="0">
                <a:latin typeface="HelloLovebug" pitchFamily="2" charset="0"/>
                <a:ea typeface="HelloLovebug" pitchFamily="2" charset="0"/>
              </a:rPr>
              <a:t>th</a:t>
            </a:r>
            <a:r>
              <a:rPr lang="en-US" sz="4800" dirty="0" smtClean="0">
                <a:latin typeface="HelloLovebug" pitchFamily="2" charset="0"/>
                <a:ea typeface="HelloLovebug" pitchFamily="2" charset="0"/>
              </a:rPr>
              <a:t> Grade</a:t>
            </a:r>
            <a:endParaRPr lang="en-US" sz="4800" dirty="0">
              <a:latin typeface="HelloLovebug" pitchFamily="2" charset="0"/>
              <a:ea typeface="HelloLovebug" pitchFamily="2" charset="0"/>
            </a:endParaRPr>
          </a:p>
          <a:p>
            <a:pPr algn="ctr" eaLnBrk="1" hangingPunct="1"/>
            <a:r>
              <a:rPr lang="en-US" sz="4800" dirty="0">
                <a:latin typeface="HelloLovebug" pitchFamily="2" charset="0"/>
                <a:ea typeface="HelloLovebug" pitchFamily="2" charset="0"/>
              </a:rPr>
              <a:t>Classroom News</a:t>
            </a:r>
          </a:p>
        </p:txBody>
      </p:sp>
      <p:sp>
        <p:nvSpPr>
          <p:cNvPr id="53251" name="Rectangle 2"/>
          <p:cNvSpPr>
            <a:spLocks noChangeArrowheads="1"/>
          </p:cNvSpPr>
          <p:nvPr/>
        </p:nvSpPr>
        <p:spPr bwMode="auto">
          <a:xfrm>
            <a:off x="0" y="1435100"/>
            <a:ext cx="7315200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HelloSunshine" pitchFamily="2" charset="0"/>
                <a:ea typeface="HelloSunshine" pitchFamily="2" charset="0"/>
              </a:rPr>
              <a:t>The Week of </a:t>
            </a:r>
            <a:r>
              <a:rPr lang="en-US" dirty="0" smtClean="0">
                <a:solidFill>
                  <a:schemeClr val="bg1"/>
                </a:solidFill>
                <a:latin typeface="HelloSunshine" pitchFamily="2" charset="0"/>
                <a:ea typeface="HelloSunshine" pitchFamily="2" charset="0"/>
              </a:rPr>
              <a:t>February 10 - 14</a:t>
            </a:r>
            <a:endParaRPr lang="en-US" dirty="0">
              <a:solidFill>
                <a:schemeClr val="bg1"/>
              </a:solidFill>
              <a:latin typeface="HelloSunshine" pitchFamily="2" charset="0"/>
              <a:ea typeface="HelloSunshine" pitchFamily="2" charset="0"/>
            </a:endParaRPr>
          </a:p>
        </p:txBody>
      </p:sp>
      <p:sp>
        <p:nvSpPr>
          <p:cNvPr id="53252" name="TextBox 3"/>
          <p:cNvSpPr txBox="1">
            <a:spLocks noChangeArrowheads="1"/>
          </p:cNvSpPr>
          <p:nvPr/>
        </p:nvSpPr>
        <p:spPr bwMode="auto">
          <a:xfrm>
            <a:off x="0" y="1855788"/>
            <a:ext cx="731520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lvl="0" algn="ctr" eaLnBrk="1" hangingPunct="1"/>
            <a:r>
              <a:rPr lang="en-US" sz="1400" dirty="0">
                <a:solidFill>
                  <a:srgbClr val="000000"/>
                </a:solidFill>
                <a:latin typeface="HelloHappyDays" pitchFamily="2" charset="0"/>
                <a:ea typeface="HelloHappyDays" pitchFamily="2" charset="0"/>
              </a:rPr>
              <a:t>Email: </a:t>
            </a:r>
            <a:r>
              <a:rPr lang="en-US" sz="1400" dirty="0">
                <a:solidFill>
                  <a:srgbClr val="000000"/>
                </a:solidFill>
                <a:latin typeface="HelloHappyDays" pitchFamily="2" charset="0"/>
                <a:ea typeface="HelloHappyDays" pitchFamily="2" charset="0"/>
                <a:hlinkClick r:id="rId3"/>
              </a:rPr>
              <a:t>mmadsen@vusd.org</a:t>
            </a:r>
            <a:r>
              <a:rPr lang="en-US" sz="1400" dirty="0">
                <a:solidFill>
                  <a:srgbClr val="000000"/>
                </a:solidFill>
                <a:latin typeface="HelloHappyDays" pitchFamily="2" charset="0"/>
                <a:ea typeface="HelloHappyDays" pitchFamily="2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latin typeface="HelloHappyDays" pitchFamily="2" charset="0"/>
                <a:ea typeface="HelloHappyDays" pitchFamily="2" charset="0"/>
                <a:hlinkClick r:id="rId4"/>
              </a:rPr>
              <a:t>avianello@vusd.org</a:t>
            </a:r>
            <a:r>
              <a:rPr lang="en-US" sz="1400" dirty="0">
                <a:solidFill>
                  <a:srgbClr val="000000"/>
                </a:solidFill>
                <a:latin typeface="HelloHappyDays" pitchFamily="2" charset="0"/>
                <a:ea typeface="HelloHappyDays" pitchFamily="2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latin typeface="HelloHappyDays" pitchFamily="2" charset="0"/>
                <a:ea typeface="HelloHappyDays" pitchFamily="2" charset="0"/>
                <a:hlinkClick r:id="rId5"/>
              </a:rPr>
              <a:t>fandersson@vusd.org</a:t>
            </a:r>
            <a:endParaRPr lang="en-US" sz="1400" dirty="0">
              <a:solidFill>
                <a:srgbClr val="000000"/>
              </a:solidFill>
              <a:latin typeface="HelloHappyDays" pitchFamily="2" charset="0"/>
              <a:ea typeface="HelloHappyDays" pitchFamily="2" charset="0"/>
            </a:endParaRPr>
          </a:p>
          <a:p>
            <a:pPr lvl="0" algn="ctr" eaLnBrk="1" hangingPunct="1"/>
            <a:r>
              <a:rPr lang="en-US" sz="1400" dirty="0">
                <a:solidFill>
                  <a:srgbClr val="000000"/>
                </a:solidFill>
                <a:latin typeface="HelloHappyDays" pitchFamily="2" charset="0"/>
                <a:ea typeface="HelloHappyDays" pitchFamily="2" charset="0"/>
              </a:rPr>
              <a:t> </a:t>
            </a:r>
            <a:r>
              <a:rPr lang="en-US" sz="1400" dirty="0">
                <a:solidFill>
                  <a:srgbClr val="000000"/>
                </a:solidFill>
                <a:latin typeface="HelloHappyDays" pitchFamily="2" charset="0"/>
                <a:ea typeface="HelloHappyDays" pitchFamily="2" charset="0"/>
                <a:hlinkClick r:id="rId6"/>
              </a:rPr>
              <a:t>jcisneros02@vusd.org</a:t>
            </a:r>
            <a:r>
              <a:rPr lang="en-US" sz="1400" dirty="0">
                <a:solidFill>
                  <a:srgbClr val="000000"/>
                </a:solidFill>
                <a:latin typeface="HelloHappyDays" pitchFamily="2" charset="0"/>
                <a:ea typeface="HelloHappyDays" pitchFamily="2" charset="0"/>
              </a:rPr>
              <a:t> 	School Number:  622-3195</a:t>
            </a:r>
          </a:p>
        </p:txBody>
      </p:sp>
      <p:sp>
        <p:nvSpPr>
          <p:cNvPr id="53253" name="Rectangle 4"/>
          <p:cNvSpPr>
            <a:spLocks noChangeArrowheads="1"/>
          </p:cNvSpPr>
          <p:nvPr/>
        </p:nvSpPr>
        <p:spPr bwMode="auto">
          <a:xfrm>
            <a:off x="220663" y="2660650"/>
            <a:ext cx="283686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HelloTeacher2" pitchFamily="2" charset="0"/>
                <a:ea typeface="HelloTeacher2" pitchFamily="2" charset="0"/>
              </a:rPr>
              <a:t>Science / Social Studies</a:t>
            </a:r>
          </a:p>
        </p:txBody>
      </p:sp>
      <p:sp>
        <p:nvSpPr>
          <p:cNvPr id="53254" name="Rectangle 5"/>
          <p:cNvSpPr>
            <a:spLocks noChangeArrowheads="1"/>
          </p:cNvSpPr>
          <p:nvPr/>
        </p:nvSpPr>
        <p:spPr bwMode="auto">
          <a:xfrm>
            <a:off x="3921125" y="4171950"/>
            <a:ext cx="14811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latin typeface="KG Be Still And Know" charset="0"/>
              </a:rPr>
              <a:t>Reminders</a:t>
            </a:r>
          </a:p>
        </p:txBody>
      </p:sp>
      <p:sp>
        <p:nvSpPr>
          <p:cNvPr id="53255" name="Rectangle 6"/>
          <p:cNvSpPr>
            <a:spLocks noChangeArrowheads="1"/>
          </p:cNvSpPr>
          <p:nvPr/>
        </p:nvSpPr>
        <p:spPr bwMode="auto">
          <a:xfrm>
            <a:off x="198438" y="5475288"/>
            <a:ext cx="26400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endParaRPr lang="en-US" dirty="0">
              <a:solidFill>
                <a:schemeClr val="bg1"/>
              </a:solidFill>
              <a:latin typeface="KG Be Still And Know" charset="0"/>
            </a:endParaRPr>
          </a:p>
        </p:txBody>
      </p:sp>
      <p:sp>
        <p:nvSpPr>
          <p:cNvPr id="53256" name="TextBox 7"/>
          <p:cNvSpPr txBox="1">
            <a:spLocks noChangeArrowheads="1"/>
          </p:cNvSpPr>
          <p:nvPr/>
        </p:nvSpPr>
        <p:spPr bwMode="auto">
          <a:xfrm>
            <a:off x="220663" y="3059441"/>
            <a:ext cx="3260725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marL="285750" indent="-285750">
              <a:buFont typeface="Wingdings" pitchFamily="2" charset="2"/>
              <a:buChar char="v"/>
            </a:pPr>
            <a:r>
              <a:rPr lang="en-US" sz="2000" dirty="0" smtClean="0">
                <a:latin typeface="HelloRecess" pitchFamily="2" charset="0"/>
                <a:ea typeface="HelloRecess" pitchFamily="2" charset="0"/>
              </a:rPr>
              <a:t>Ecosystems</a:t>
            </a:r>
          </a:p>
          <a:p>
            <a:pPr marL="285750" indent="-285750">
              <a:buFont typeface="Wingdings" pitchFamily="2" charset="2"/>
              <a:buChar char="v"/>
            </a:pPr>
            <a:r>
              <a:rPr lang="en-US" sz="2000" dirty="0" smtClean="0">
                <a:latin typeface="HelloRecess" pitchFamily="2" charset="0"/>
                <a:ea typeface="HelloRecess" pitchFamily="2" charset="0"/>
              </a:rPr>
              <a:t>Spanish Explorers</a:t>
            </a:r>
            <a:endParaRPr lang="en-US" sz="2000" dirty="0">
              <a:latin typeface="HelloRecess" pitchFamily="2" charset="0"/>
              <a:ea typeface="HelloRecess" pitchFamily="2" charset="0"/>
            </a:endParaRPr>
          </a:p>
        </p:txBody>
      </p:sp>
      <p:sp>
        <p:nvSpPr>
          <p:cNvPr id="53258" name="TextBox 9"/>
          <p:cNvSpPr txBox="1">
            <a:spLocks noChangeArrowheads="1"/>
          </p:cNvSpPr>
          <p:nvPr/>
        </p:nvSpPr>
        <p:spPr bwMode="auto">
          <a:xfrm>
            <a:off x="198438" y="5901851"/>
            <a:ext cx="32607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marL="285750" indent="-285750" eaLnBrk="1" hangingPunct="1">
              <a:buFont typeface="Wingdings" pitchFamily="2" charset="2"/>
              <a:buChar char="Ø"/>
            </a:pPr>
            <a:r>
              <a:rPr lang="en-US" dirty="0" smtClean="0">
                <a:latin typeface="HelloHappyDays" pitchFamily="2" charset="0"/>
                <a:ea typeface="HelloHappyDays" pitchFamily="2" charset="0"/>
              </a:rPr>
              <a:t>Multiplying Fractions</a:t>
            </a:r>
            <a:endParaRPr lang="en-US" b="1" dirty="0">
              <a:latin typeface="HelloHappyDays" pitchFamily="2" charset="0"/>
              <a:ea typeface="HelloHappyDays" pitchFamily="2" charset="0"/>
            </a:endParaRPr>
          </a:p>
        </p:txBody>
      </p:sp>
      <p:sp>
        <p:nvSpPr>
          <p:cNvPr id="53259" name="Rectangle 10"/>
          <p:cNvSpPr>
            <a:spLocks noChangeArrowheads="1"/>
          </p:cNvSpPr>
          <p:nvPr/>
        </p:nvSpPr>
        <p:spPr bwMode="auto">
          <a:xfrm>
            <a:off x="198438" y="8172450"/>
            <a:ext cx="2640012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HelloSmartie" pitchFamily="2" charset="0"/>
                <a:ea typeface="HelloSmartie" pitchFamily="2" charset="0"/>
              </a:rPr>
              <a:t>Reminders</a:t>
            </a:r>
            <a:endParaRPr lang="en-US" dirty="0">
              <a:solidFill>
                <a:schemeClr val="bg1"/>
              </a:solidFill>
              <a:latin typeface="KG Be Still And Know" charset="0"/>
            </a:endParaRPr>
          </a:p>
        </p:txBody>
      </p:sp>
      <p:sp>
        <p:nvSpPr>
          <p:cNvPr id="53260" name="Rectangle 11"/>
          <p:cNvSpPr>
            <a:spLocks noChangeArrowheads="1"/>
          </p:cNvSpPr>
          <p:nvPr/>
        </p:nvSpPr>
        <p:spPr bwMode="auto">
          <a:xfrm>
            <a:off x="3657600" y="2660650"/>
            <a:ext cx="1516063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endParaRPr lang="en-US" dirty="0">
              <a:solidFill>
                <a:schemeClr val="bg1"/>
              </a:solidFill>
              <a:latin typeface="KG Be Still And Know" charset="0"/>
            </a:endParaRPr>
          </a:p>
        </p:txBody>
      </p:sp>
      <p:sp>
        <p:nvSpPr>
          <p:cNvPr id="53261" name="TextBox 12"/>
          <p:cNvSpPr txBox="1">
            <a:spLocks noChangeArrowheads="1"/>
          </p:cNvSpPr>
          <p:nvPr/>
        </p:nvSpPr>
        <p:spPr bwMode="auto">
          <a:xfrm>
            <a:off x="4231482" y="8429924"/>
            <a:ext cx="188436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marL="285750" indent="-285750" eaLnBrk="1" hangingPunct="1">
              <a:buFont typeface="Wingdings" pitchFamily="2" charset="2"/>
              <a:buChar char="ü"/>
            </a:pPr>
            <a:r>
              <a:rPr lang="en-US" sz="2400" dirty="0" smtClean="0">
                <a:latin typeface="HelloAsparagus" pitchFamily="2" charset="0"/>
                <a:ea typeface="HelloAsparagus" pitchFamily="2" charset="0"/>
              </a:rPr>
              <a:t>2/17 </a:t>
            </a:r>
            <a:r>
              <a:rPr lang="en-US" sz="2400" dirty="0">
                <a:latin typeface="HelloAsparagus" pitchFamily="2" charset="0"/>
                <a:ea typeface="HelloAsparagus" pitchFamily="2" charset="0"/>
              </a:rPr>
              <a:t>No School</a:t>
            </a:r>
          </a:p>
        </p:txBody>
      </p:sp>
      <p:sp>
        <p:nvSpPr>
          <p:cNvPr id="53262" name="TextBox 13"/>
          <p:cNvSpPr txBox="1">
            <a:spLocks noChangeArrowheads="1"/>
          </p:cNvSpPr>
          <p:nvPr/>
        </p:nvSpPr>
        <p:spPr bwMode="auto">
          <a:xfrm>
            <a:off x="1946275" y="8474278"/>
            <a:ext cx="1974850" cy="96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marL="285750" indent="-285750" eaLnBrk="1" hangingPunct="1">
              <a:buFont typeface="Wingdings" pitchFamily="2" charset="2"/>
              <a:buChar char="ü"/>
            </a:pPr>
            <a:r>
              <a:rPr lang="en-US" sz="1900" dirty="0" smtClean="0">
                <a:latin typeface="HelloAsparagus" pitchFamily="2" charset="0"/>
                <a:ea typeface="HelloAsparagus" pitchFamily="2" charset="0"/>
              </a:rPr>
              <a:t>2/14 or 2/21 </a:t>
            </a:r>
            <a:r>
              <a:rPr lang="en-US" sz="1900" dirty="0" err="1" smtClean="0">
                <a:latin typeface="HelloAsparagus" pitchFamily="2" charset="0"/>
                <a:ea typeface="HelloAsparagus" pitchFamily="2" charset="0"/>
              </a:rPr>
              <a:t>Scicon</a:t>
            </a:r>
            <a:r>
              <a:rPr lang="en-US" sz="1900" dirty="0" smtClean="0">
                <a:latin typeface="HelloAsparagus" pitchFamily="2" charset="0"/>
                <a:ea typeface="HelloAsparagus" pitchFamily="2" charset="0"/>
              </a:rPr>
              <a:t> Day Trip</a:t>
            </a:r>
            <a:endParaRPr lang="en-US" sz="1900" dirty="0">
              <a:latin typeface="HelloAsparagus" pitchFamily="2" charset="0"/>
              <a:ea typeface="HelloAsparagus" pitchFamily="2" charset="0"/>
            </a:endParaRPr>
          </a:p>
        </p:txBody>
      </p:sp>
      <p:sp>
        <p:nvSpPr>
          <p:cNvPr id="53263" name="TextBox 14"/>
          <p:cNvSpPr txBox="1">
            <a:spLocks noChangeArrowheads="1"/>
          </p:cNvSpPr>
          <p:nvPr/>
        </p:nvSpPr>
        <p:spPr bwMode="auto">
          <a:xfrm>
            <a:off x="3534623" y="2972287"/>
            <a:ext cx="2219325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 marL="285750" indent="-285750" eaLnBrk="1" hangingPunct="1">
              <a:buFont typeface="Wingdings" pitchFamily="2" charset="2"/>
              <a:buChar char="Ø"/>
            </a:pPr>
            <a:r>
              <a:rPr lang="en-US" dirty="0" smtClean="0">
                <a:latin typeface="HelloDeanna" pitchFamily="2" charset="0"/>
                <a:ea typeface="HelloDeanna" pitchFamily="2" charset="0"/>
              </a:rPr>
              <a:t>Complex Sentences</a:t>
            </a:r>
            <a:endParaRPr lang="en-US" dirty="0">
              <a:latin typeface="HelloDeanna" pitchFamily="2" charset="0"/>
              <a:ea typeface="HelloDeanna" pitchFamily="2" charset="0"/>
            </a:endParaRPr>
          </a:p>
          <a:p>
            <a:pPr marL="285750" indent="-285750" eaLnBrk="1" hangingPunct="1">
              <a:buFont typeface="Wingdings" pitchFamily="2" charset="2"/>
              <a:buChar char="Ø"/>
            </a:pPr>
            <a:r>
              <a:rPr lang="en-US" dirty="0" smtClean="0">
                <a:latin typeface="HelloDeanna" pitchFamily="2" charset="0"/>
                <a:ea typeface="HelloDeanna" pitchFamily="2" charset="0"/>
              </a:rPr>
              <a:t>Genre</a:t>
            </a:r>
            <a:r>
              <a:rPr lang="en-US" dirty="0">
                <a:latin typeface="HelloDeanna" pitchFamily="2" charset="0"/>
                <a:ea typeface="HelloDeanna" pitchFamily="2" charset="0"/>
              </a:rPr>
              <a:t>:  </a:t>
            </a:r>
            <a:r>
              <a:rPr lang="en-US" dirty="0" smtClean="0">
                <a:latin typeface="HelloDeanna" pitchFamily="2" charset="0"/>
                <a:ea typeface="HelloDeanna" pitchFamily="2" charset="0"/>
              </a:rPr>
              <a:t>Informational Text</a:t>
            </a:r>
            <a:endParaRPr lang="en-US" dirty="0">
              <a:latin typeface="HelloDeanna" pitchFamily="2" charset="0"/>
              <a:ea typeface="HelloDeanna" pitchFamily="2" charset="0"/>
            </a:endParaRPr>
          </a:p>
          <a:p>
            <a:pPr marL="285750" indent="-285750" eaLnBrk="1" hangingPunct="1">
              <a:buFont typeface="Wingdings" pitchFamily="2" charset="2"/>
              <a:buChar char="Ø"/>
            </a:pPr>
            <a:r>
              <a:rPr lang="en-US" dirty="0" smtClean="0">
                <a:latin typeface="HelloDeanna" pitchFamily="2" charset="0"/>
                <a:ea typeface="HelloDeanna" pitchFamily="2" charset="0"/>
              </a:rPr>
              <a:t>Cause and Effect</a:t>
            </a:r>
          </a:p>
          <a:p>
            <a:pPr marL="285750" indent="-285750" eaLnBrk="1" hangingPunct="1">
              <a:buFont typeface="Wingdings" pitchFamily="2" charset="2"/>
              <a:buChar char="Ø"/>
            </a:pPr>
            <a:r>
              <a:rPr lang="en-US" dirty="0" smtClean="0">
                <a:latin typeface="HelloDeanna" pitchFamily="2" charset="0"/>
                <a:ea typeface="HelloDeanna" pitchFamily="2" charset="0"/>
              </a:rPr>
              <a:t>Reread</a:t>
            </a:r>
          </a:p>
          <a:p>
            <a:pPr marL="285750" indent="-285750" eaLnBrk="1" hangingPunct="1">
              <a:buFont typeface="Wingdings" pitchFamily="2" charset="2"/>
              <a:buChar char="Ø"/>
            </a:pPr>
            <a:r>
              <a:rPr lang="en-US" dirty="0" smtClean="0">
                <a:latin typeface="HelloDeanna" pitchFamily="2" charset="0"/>
                <a:ea typeface="HelloDeanna" pitchFamily="2" charset="0"/>
              </a:rPr>
              <a:t>Context clues</a:t>
            </a:r>
            <a:endParaRPr lang="en-US" dirty="0">
              <a:latin typeface="HelloDeanna" pitchFamily="2" charset="0"/>
              <a:ea typeface="HelloDeanna" pitchFamily="2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3657600" y="2625756"/>
            <a:ext cx="15023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HelloTeacher" pitchFamily="2" charset="0"/>
                <a:ea typeface="HelloTeacher" pitchFamily="2" charset="0"/>
              </a:rPr>
              <a:t>Reading Focus</a:t>
            </a:r>
          </a:p>
        </p:txBody>
      </p:sp>
      <p:sp>
        <p:nvSpPr>
          <p:cNvPr id="3" name="Rectangle 2"/>
          <p:cNvSpPr/>
          <p:nvPr/>
        </p:nvSpPr>
        <p:spPr>
          <a:xfrm>
            <a:off x="3587407" y="4574206"/>
            <a:ext cx="211375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1600" b="1" dirty="0">
                <a:solidFill>
                  <a:prstClr val="black"/>
                </a:solidFill>
                <a:latin typeface="HelloBigSky" pitchFamily="2" charset="0"/>
                <a:ea typeface="HelloBigSky" pitchFamily="2" charset="0"/>
              </a:rPr>
              <a:t>***Expectation to read 30 minutes every night!***</a:t>
            </a:r>
          </a:p>
        </p:txBody>
      </p:sp>
      <p:sp>
        <p:nvSpPr>
          <p:cNvPr id="4" name="Rectangle 3"/>
          <p:cNvSpPr/>
          <p:nvPr/>
        </p:nvSpPr>
        <p:spPr>
          <a:xfrm>
            <a:off x="3697062" y="5404384"/>
            <a:ext cx="209634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HelloScarecrow" pitchFamily="2" charset="0"/>
                <a:ea typeface="HelloScarecrow" pitchFamily="2" charset="0"/>
              </a:rPr>
              <a:t>Vocabulary</a:t>
            </a:r>
            <a:r>
              <a:rPr lang="en-US" dirty="0" smtClean="0">
                <a:latin typeface="HelloScarecrow" pitchFamily="2" charset="0"/>
                <a:ea typeface="HelloScarecrow" pitchFamily="2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HelloRecess" panose="02000603000000000000" pitchFamily="2" charset="0"/>
                <a:ea typeface="HelloRecess" panose="02000603000000000000" pitchFamily="2" charset="0"/>
              </a:rPr>
              <a:t>Charter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HelloRecess" panose="02000603000000000000" pitchFamily="2" charset="0"/>
                <a:ea typeface="HelloRecess" panose="02000603000000000000" pitchFamily="2" charset="0"/>
              </a:rPr>
              <a:t>Claim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HelloRecess" panose="02000603000000000000" pitchFamily="2" charset="0"/>
                <a:ea typeface="HelloRecess" panose="02000603000000000000" pitchFamily="2" charset="0"/>
              </a:rPr>
              <a:t>Colony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HelloRecess" panose="02000603000000000000" pitchFamily="2" charset="0"/>
                <a:ea typeface="HelloRecess" panose="02000603000000000000" pitchFamily="2" charset="0"/>
              </a:rPr>
              <a:t>Conquest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HelloRecess" panose="02000603000000000000" pitchFamily="2" charset="0"/>
                <a:ea typeface="HelloRecess" panose="02000603000000000000" pitchFamily="2" charset="0"/>
              </a:rPr>
              <a:t>Diverse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HelloRecess" panose="02000603000000000000" pitchFamily="2" charset="0"/>
                <a:ea typeface="HelloRecess" panose="02000603000000000000" pitchFamily="2" charset="0"/>
              </a:rPr>
              <a:t>Merchants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HelloRecess" panose="02000603000000000000" pitchFamily="2" charset="0"/>
                <a:ea typeface="HelloRecess" panose="02000603000000000000" pitchFamily="2" charset="0"/>
              </a:rPr>
              <a:t>Navigation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HelloRecess" panose="02000603000000000000" pitchFamily="2" charset="0"/>
                <a:ea typeface="HelloRecess" panose="02000603000000000000" pitchFamily="2" charset="0"/>
              </a:rPr>
              <a:t>Resistance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HelloRecess" panose="02000603000000000000" pitchFamily="2" charset="0"/>
                <a:ea typeface="HelloRecess" panose="02000603000000000000" pitchFamily="2" charset="0"/>
              </a:rPr>
              <a:t>Settlement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HelloRecess" panose="02000603000000000000" pitchFamily="2" charset="0"/>
                <a:ea typeface="HelloRecess" panose="02000603000000000000" pitchFamily="2" charset="0"/>
              </a:rPr>
              <a:t>Warship </a:t>
            </a:r>
          </a:p>
        </p:txBody>
      </p:sp>
      <p:sp>
        <p:nvSpPr>
          <p:cNvPr id="5" name="Rectangle 4"/>
          <p:cNvSpPr/>
          <p:nvPr/>
        </p:nvSpPr>
        <p:spPr>
          <a:xfrm>
            <a:off x="703958" y="5488246"/>
            <a:ext cx="162897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>
                <a:solidFill>
                  <a:schemeClr val="bg1"/>
                </a:solidFill>
                <a:latin typeface="HelloTypewriter" pitchFamily="2" charset="0"/>
                <a:ea typeface="HelloTypewriter" pitchFamily="2" charset="0"/>
              </a:rPr>
              <a:t>Math Focus</a:t>
            </a:r>
          </a:p>
        </p:txBody>
      </p:sp>
      <p:sp>
        <p:nvSpPr>
          <p:cNvPr id="7" name="12-Point Star 6"/>
          <p:cNvSpPr/>
          <p:nvPr/>
        </p:nvSpPr>
        <p:spPr>
          <a:xfrm rot="21012101">
            <a:off x="1207750" y="3706271"/>
            <a:ext cx="2737047" cy="1920012"/>
          </a:xfrm>
          <a:prstGeom prst="star12">
            <a:avLst/>
          </a:prstGeom>
          <a:noFill/>
          <a:ln>
            <a:solidFill>
              <a:schemeClr val="tx1"/>
            </a:solidFill>
            <a:prstDash val="dashDot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HelloHappyDays" pitchFamily="2" charset="0"/>
              <a:ea typeface="HelloHappyDays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 rot="20487189">
            <a:off x="1523440" y="3987202"/>
            <a:ext cx="1919719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HelloHappyDays" pitchFamily="2" charset="0"/>
                <a:ea typeface="HelloHappyDays" pitchFamily="2" charset="0"/>
              </a:rPr>
              <a:t>You should reach </a:t>
            </a:r>
            <a:r>
              <a:rPr lang="en-US" sz="2400" b="1" dirty="0">
                <a:latin typeface="HelloHappyDays" pitchFamily="2" charset="0"/>
                <a:ea typeface="HelloHappyDays" pitchFamily="2" charset="0"/>
              </a:rPr>
              <a:t>6</a:t>
            </a:r>
            <a:r>
              <a:rPr lang="en-US" sz="2400" b="1" dirty="0" smtClean="0">
                <a:latin typeface="HelloHappyDays" pitchFamily="2" charset="0"/>
                <a:ea typeface="HelloHappyDays" pitchFamily="2" charset="0"/>
              </a:rPr>
              <a:t>0% </a:t>
            </a:r>
            <a:r>
              <a:rPr lang="en-US" sz="2000" dirty="0">
                <a:latin typeface="HelloHappyDays" pitchFamily="2" charset="0"/>
                <a:ea typeface="HelloHappyDays" pitchFamily="2" charset="0"/>
              </a:rPr>
              <a:t>of your AR goal by Friday!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43455" y="6271183"/>
            <a:ext cx="2096348" cy="17235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latin typeface="HelloScarecrow" pitchFamily="2" charset="0"/>
                <a:ea typeface="HelloScarecrow" pitchFamily="2" charset="0"/>
              </a:rPr>
              <a:t>Vocabulary</a:t>
            </a:r>
            <a:r>
              <a:rPr lang="en-US" dirty="0" smtClean="0">
                <a:latin typeface="HelloScarecrow" pitchFamily="2" charset="0"/>
                <a:ea typeface="HelloScarecrow" pitchFamily="2" charset="0"/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HelloRecess" panose="02000603000000000000" pitchFamily="2" charset="0"/>
                <a:ea typeface="HelloRecess" panose="02000603000000000000" pitchFamily="2" charset="0"/>
              </a:rPr>
              <a:t>Denominator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HelloRecess" panose="02000603000000000000" pitchFamily="2" charset="0"/>
                <a:ea typeface="HelloRecess" panose="02000603000000000000" pitchFamily="2" charset="0"/>
              </a:rPr>
              <a:t>Equivalent fractions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HelloRecess" panose="02000603000000000000" pitchFamily="2" charset="0"/>
                <a:ea typeface="HelloRecess" panose="02000603000000000000" pitchFamily="2" charset="0"/>
              </a:rPr>
              <a:t>Mixed number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HelloRecess" panose="02000603000000000000" pitchFamily="2" charset="0"/>
                <a:ea typeface="HelloRecess" panose="02000603000000000000" pitchFamily="2" charset="0"/>
              </a:rPr>
              <a:t>Numerator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HelloRecess" panose="02000603000000000000" pitchFamily="2" charset="0"/>
                <a:ea typeface="HelloRecess" panose="02000603000000000000" pitchFamily="2" charset="0"/>
              </a:rPr>
              <a:t>Product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 smtClean="0">
                <a:latin typeface="HelloRecess" panose="02000603000000000000" pitchFamily="2" charset="0"/>
                <a:ea typeface="HelloRecess" panose="02000603000000000000" pitchFamily="2" charset="0"/>
              </a:rPr>
              <a:t>Simplest form</a:t>
            </a:r>
            <a:endParaRPr lang="en-US" sz="1400" dirty="0">
              <a:latin typeface="HelloRecess" panose="02000603000000000000" pitchFamily="2" charset="0"/>
              <a:ea typeface="HelloRecess" panose="020006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8125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1400</TotalTime>
  <Words>99</Words>
  <Application>Microsoft Office PowerPoint</Application>
  <PresentationFormat>Custom</PresentationFormat>
  <Paragraphs>40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0" baseType="lpstr">
      <vt:lpstr>ＭＳ Ｐゴシック</vt:lpstr>
      <vt:lpstr>ＭＳ Ｐゴシック</vt:lpstr>
      <vt:lpstr>Arial</vt:lpstr>
      <vt:lpstr>Calibri</vt:lpstr>
      <vt:lpstr>HelloAsparagus</vt:lpstr>
      <vt:lpstr>HelloBigSky</vt:lpstr>
      <vt:lpstr>HelloDeanna</vt:lpstr>
      <vt:lpstr>HelloHappyDays</vt:lpstr>
      <vt:lpstr>HelloLovebug</vt:lpstr>
      <vt:lpstr>HelloRecess</vt:lpstr>
      <vt:lpstr>HelloScarecrow</vt:lpstr>
      <vt:lpstr>HelloSmartie</vt:lpstr>
      <vt:lpstr>HelloSunshine</vt:lpstr>
      <vt:lpstr>HelloTeacher</vt:lpstr>
      <vt:lpstr>HelloTeacher2</vt:lpstr>
      <vt:lpstr>HelloTypewriter</vt:lpstr>
      <vt:lpstr>KG Be Still And Know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newsletter_1015ppt (1)</dc:title>
  <dc:creator>Kate Wintuska</dc:creator>
  <dc:description/>
  <cp:lastModifiedBy>Gonzalez, Christian</cp:lastModifiedBy>
  <cp:revision>82</cp:revision>
  <cp:lastPrinted>2020-02-07T16:59:58Z</cp:lastPrinted>
  <dcterms:created xsi:type="dcterms:W3CDTF">2015-04-11T21:59:19Z</dcterms:created>
  <dcterms:modified xsi:type="dcterms:W3CDTF">2020-02-07T17:15:19Z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Presentation">
    <vt:lpwstr>newsletter_1015ppt (1)</vt:lpwstr>
  </property>
  <property fmtid="{D5CDD505-2E9C-101B-9397-08002B2CF9AE}" pid="3" name="SlideDescription">
    <vt:lpwstr/>
  </property>
</Properties>
</file>