
<file path=[Content_Types].xml><?xml version="1.0" encoding="utf-8"?>
<Types xmlns="http://schemas.openxmlformats.org/package/2006/content-types">
  <Default ContentType="application/x-fontdata" Extension="fntdata"/>
  <Default ContentType="image/png" Extension="png"/>
  <Default ContentType="application/vnd.openxmlformats-package.relationships+xml" Extension="rels"/>
  <Default ContentType="application/xml" Extension="xml"/>
  <Override ContentType="application/binary" PartName="/ppt/metadata"/>
  <Override ContentType="application/vnd.openxmlformats-officedocument.custom-properties+xml" PartName="/docProps/custom.xml"/>
  <Override ContentType="application/vnd.openxmlformats-officedocument.presentationml.notesMaster+xml" PartName="/ppt/notesMasters/notesMaster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viewProps+xml" PartName="/ppt/viewProps.xml"/>
  <Override ContentType="application/vnd.openxmlformats-officedocument.theme+xml" PartName="/ppt/theme/theme1.xml"/>
  <Override ContentType="application/vnd.openxmlformats-officedocument.theme+xml" PartName="/ppt/theme/theme2.xml"/>
  <Override ContentType="application/vnd.openxmlformats-package.core-properties+xml" PartName="/docProps/core.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7010400" cy="9296400"/>
  <p:embeddedFontLst>
    <p:embeddedFont>
      <p:font typeface="Arial Narrow"/>
      <p:regular r:id="rId32"/>
      <p:bold r:id="rId33"/>
      <p:italic r:id="rId34"/>
      <p:boldItalic r:id="rId35"/>
    </p:embeddedFont>
    <p:embeddedFont>
      <p:font typeface="Century Gothic"/>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55">
          <p15:clr>
            <a:srgbClr val="A4A3A4"/>
          </p15:clr>
        </p15:guide>
        <p15:guide id="2" pos="531">
          <p15:clr>
            <a:srgbClr val="A4A3A4"/>
          </p15:clr>
        </p15:guide>
      </p15:sldGuideLst>
    </p:ext>
    <p:ext uri="{2D200454-40CA-4A62-9FC3-DE9A4176ACB9}">
      <p15:notesGuideLst>
        <p15:guide id="1" orient="horz" pos="2928">
          <p15:clr>
            <a:srgbClr val="A4A3A4"/>
          </p15:clr>
        </p15:guide>
        <p15:guide id="2" pos="2208">
          <p15:clr>
            <a:srgbClr val="A4A3A4"/>
          </p15:clr>
        </p15:guide>
      </p15:notesGuideLst>
    </p:ext>
    <p:ext uri="http://customooxmlschemas.google.com/">
      <go:slidesCustomData xmlns:go="http://customooxmlschemas.google.com/" r:id="rId40" roundtripDataSignature="AMtx7mhqV09ISUXXnJGnZhxZiDHu2z8q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255" orient="horz"/>
        <p:guide pos="531"/>
      </p:guideLst>
    </p:cSldViewPr>
  </p:slideViewPr>
  <p:notesViewPr>
    <p:cSldViewPr snapToGrid="0">
      <p:cViewPr varScale="1">
        <p:scale>
          <a:sx n="100" d="100"/>
          <a:sy n="100" d="100"/>
        </p:scale>
        <p:origin x="0" y="0"/>
      </p:cViewPr>
      <p:guideLst>
        <p:guide pos="2928" orient="horz"/>
        <p:guide pos="2208"/>
      </p:guideLst>
    </p:cSldViewPr>
  </p:notes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ArialNarrow-bold.fntdata"/><Relationship Id="rId10" Type="http://schemas.openxmlformats.org/officeDocument/2006/relationships/slide" Target="slides/slide5.xml"/><Relationship Id="rId32" Type="http://schemas.openxmlformats.org/officeDocument/2006/relationships/font" Target="fonts/ArialNarrow-regular.fntdata"/><Relationship Id="rId13" Type="http://schemas.openxmlformats.org/officeDocument/2006/relationships/slide" Target="slides/slide8.xml"/><Relationship Id="rId35" Type="http://schemas.openxmlformats.org/officeDocument/2006/relationships/font" Target="fonts/ArialNarrow-boldItalic.fntdata"/><Relationship Id="rId12" Type="http://schemas.openxmlformats.org/officeDocument/2006/relationships/slide" Target="slides/slide7.xml"/><Relationship Id="rId34" Type="http://schemas.openxmlformats.org/officeDocument/2006/relationships/font" Target="fonts/ArialNarrow-italic.fntdata"/><Relationship Id="rId15" Type="http://schemas.openxmlformats.org/officeDocument/2006/relationships/slide" Target="slides/slide10.xml"/><Relationship Id="rId37" Type="http://schemas.openxmlformats.org/officeDocument/2006/relationships/font" Target="fonts/CenturyGothic-bold.fntdata"/><Relationship Id="rId14" Type="http://schemas.openxmlformats.org/officeDocument/2006/relationships/slide" Target="slides/slide9.xml"/><Relationship Id="rId36" Type="http://schemas.openxmlformats.org/officeDocument/2006/relationships/font" Target="fonts/CenturyGothic-regular.fntdata"/><Relationship Id="rId17" Type="http://schemas.openxmlformats.org/officeDocument/2006/relationships/slide" Target="slides/slide12.xml"/><Relationship Id="rId39" Type="http://schemas.openxmlformats.org/officeDocument/2006/relationships/font" Target="fonts/CenturyGothic-boldItalic.fntdata"/><Relationship Id="rId16" Type="http://schemas.openxmlformats.org/officeDocument/2006/relationships/slide" Target="slides/slide11.xml"/><Relationship Id="rId38" Type="http://schemas.openxmlformats.org/officeDocument/2006/relationships/font" Target="fonts/CenturyGothic-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4820"/>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4820"/>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4820"/>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p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1: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0" lvl="0" marL="0" rtl="0" algn="l">
              <a:spcBef>
                <a:spcPts val="0"/>
              </a:spcBef>
              <a:spcAft>
                <a:spcPts val="0"/>
              </a:spcAft>
              <a:buNone/>
            </a:pPr>
            <a:r>
              <a:t/>
            </a:r>
            <a:endParaRPr/>
          </a:p>
        </p:txBody>
      </p:sp>
      <p:sp>
        <p:nvSpPr>
          <p:cNvPr id="91" name="Google Shape;91;p1: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7e96c12432_0_0: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g7e96c12432_0_0:notes"/>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97" name="Google Shape;97;g7e96c12432_0_0:notes"/>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p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2: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0" lvl="0" marL="0" rtl="0" algn="l">
              <a:spcBef>
                <a:spcPts val="0"/>
              </a:spcBef>
              <a:spcAft>
                <a:spcPts val="0"/>
              </a:spcAft>
              <a:buNone/>
            </a:pPr>
            <a:r>
              <a:t/>
            </a:r>
            <a:endParaRPr/>
          </a:p>
        </p:txBody>
      </p:sp>
      <p:sp>
        <p:nvSpPr>
          <p:cNvPr id="103" name="Google Shape;103;p2: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7e96c12432_0_6: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g7e96c12432_0_6:notes"/>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0" name="Google Shape;110;g7e96c12432_0_6:notes"/>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701040" y="4415790"/>
            <a:ext cx="5608320" cy="418338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16" name="Google Shape;116;p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7e96c12432_0_13:notes"/>
          <p:cNvSpPr txBox="1"/>
          <p:nvPr>
            <p:ph idx="1" type="body"/>
          </p:nvPr>
        </p:nvSpPr>
        <p:spPr>
          <a:xfrm>
            <a:off x="701040" y="4415790"/>
            <a:ext cx="5608200" cy="41835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2" name="Google Shape;122;g7e96c12432_0_13: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4: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Good Evening Families!</a:t>
            </a:r>
            <a:endParaRPr/>
          </a:p>
          <a:p>
            <a:pPr indent="-171450" lvl="0" marL="171450" rtl="0" algn="l">
              <a:spcBef>
                <a:spcPts val="0"/>
              </a:spcBef>
              <a:spcAft>
                <a:spcPts val="0"/>
              </a:spcAft>
              <a:buClr>
                <a:schemeClr val="dk1"/>
              </a:buClr>
              <a:buSzPts val="1200"/>
              <a:buFont typeface="Arial"/>
              <a:buChar char="•"/>
            </a:pPr>
            <a:r>
              <a:rPr lang="en-US"/>
              <a:t>My name is [insert name] and I’m very excited about all the learning that will take place this year here at [insert school name].</a:t>
            </a:r>
            <a:endParaRPr/>
          </a:p>
          <a:p>
            <a:pPr indent="-171450" lvl="0" marL="171450" rtl="0" algn="l">
              <a:spcBef>
                <a:spcPts val="0"/>
              </a:spcBef>
              <a:spcAft>
                <a:spcPts val="0"/>
              </a:spcAft>
              <a:buClr>
                <a:schemeClr val="dk1"/>
              </a:buClr>
              <a:buSzPts val="1200"/>
              <a:buFont typeface="Arial"/>
              <a:buChar char="•"/>
            </a:pPr>
            <a:r>
              <a:rPr lang="en-US"/>
              <a:t>Tonight, I’d like to share with you a few of the ways that we evaluate the progress of our students whose primary language is not English and what we do with that information.</a:t>
            </a:r>
            <a:endParaRPr/>
          </a:p>
          <a:p>
            <a:pPr indent="-171450" lvl="0" marL="171450" rtl="0" algn="l">
              <a:spcBef>
                <a:spcPts val="0"/>
              </a:spcBef>
              <a:spcAft>
                <a:spcPts val="0"/>
              </a:spcAft>
              <a:buClr>
                <a:schemeClr val="dk1"/>
              </a:buClr>
              <a:buSzPts val="1200"/>
              <a:buFont typeface="Arial"/>
              <a:buChar char="•"/>
            </a:pPr>
            <a:r>
              <a:rPr lang="en-US"/>
              <a:t>I’ll also talk to you about important ways that you can work in partnership with your child’s teacher to ensure their success.</a:t>
            </a:r>
            <a:endParaRPr/>
          </a:p>
          <a:p>
            <a:pPr indent="-171450" lvl="0" marL="171450" rtl="0" algn="l">
              <a:spcBef>
                <a:spcPts val="0"/>
              </a:spcBef>
              <a:spcAft>
                <a:spcPts val="0"/>
              </a:spcAft>
              <a:buClr>
                <a:schemeClr val="dk1"/>
              </a:buClr>
              <a:buSzPts val="1200"/>
              <a:buFont typeface="Arial"/>
              <a:buChar char="•"/>
            </a:pPr>
            <a:r>
              <a:rPr lang="en-US"/>
              <a:t>Let’s get started!</a:t>
            </a:r>
            <a:endParaRPr/>
          </a:p>
          <a:p>
            <a:pPr indent="0" lvl="0" marL="0" rtl="0" algn="l">
              <a:spcBef>
                <a:spcPts val="0"/>
              </a:spcBef>
              <a:spcAft>
                <a:spcPts val="0"/>
              </a:spcAft>
              <a:buNone/>
            </a:pPr>
            <a:r>
              <a:t/>
            </a:r>
            <a:endParaRPr/>
          </a:p>
        </p:txBody>
      </p:sp>
      <p:sp>
        <p:nvSpPr>
          <p:cNvPr id="129" name="Google Shape;129;p4: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7e96c12432_0_20: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7e96c12432_0_20:notes"/>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171450" lvl="0" marL="171450" rtl="0" algn="l">
              <a:spcBef>
                <a:spcPts val="0"/>
              </a:spcBef>
              <a:spcAft>
                <a:spcPts val="0"/>
              </a:spcAft>
              <a:buClr>
                <a:schemeClr val="dk1"/>
              </a:buClr>
              <a:buSzPts val="1200"/>
              <a:buFont typeface="Arial"/>
              <a:buChar char="•"/>
            </a:pPr>
            <a:r>
              <a:rPr lang="en-US"/>
              <a:t>Good Evening Families!</a:t>
            </a:r>
            <a:endParaRPr/>
          </a:p>
          <a:p>
            <a:pPr indent="-171450" lvl="0" marL="171450" rtl="0" algn="l">
              <a:spcBef>
                <a:spcPts val="0"/>
              </a:spcBef>
              <a:spcAft>
                <a:spcPts val="0"/>
              </a:spcAft>
              <a:buClr>
                <a:schemeClr val="dk1"/>
              </a:buClr>
              <a:buSzPts val="1200"/>
              <a:buFont typeface="Arial"/>
              <a:buChar char="•"/>
            </a:pPr>
            <a:r>
              <a:rPr lang="en-US"/>
              <a:t>My name is [insert name] and I’m very excited about all the learning that will take place this year here at [insert school name].</a:t>
            </a:r>
            <a:endParaRPr/>
          </a:p>
          <a:p>
            <a:pPr indent="-171450" lvl="0" marL="171450" rtl="0" algn="l">
              <a:spcBef>
                <a:spcPts val="0"/>
              </a:spcBef>
              <a:spcAft>
                <a:spcPts val="0"/>
              </a:spcAft>
              <a:buClr>
                <a:schemeClr val="dk1"/>
              </a:buClr>
              <a:buSzPts val="1200"/>
              <a:buFont typeface="Arial"/>
              <a:buChar char="•"/>
            </a:pPr>
            <a:r>
              <a:rPr lang="en-US"/>
              <a:t>Tonight, I’d like to share with you a few of the ways that we evaluate the progress of our students whose primary language is not English and what we do with that information.</a:t>
            </a:r>
            <a:endParaRPr/>
          </a:p>
          <a:p>
            <a:pPr indent="-171450" lvl="0" marL="171450" rtl="0" algn="l">
              <a:spcBef>
                <a:spcPts val="0"/>
              </a:spcBef>
              <a:spcAft>
                <a:spcPts val="0"/>
              </a:spcAft>
              <a:buClr>
                <a:schemeClr val="dk1"/>
              </a:buClr>
              <a:buSzPts val="1200"/>
              <a:buFont typeface="Arial"/>
              <a:buChar char="•"/>
            </a:pPr>
            <a:r>
              <a:rPr lang="en-US"/>
              <a:t>I’ll also talk to you about important ways that you can work in partnership with your child’s teacher to ensure their success.</a:t>
            </a:r>
            <a:endParaRPr/>
          </a:p>
          <a:p>
            <a:pPr indent="-171450" lvl="0" marL="171450" rtl="0" algn="l">
              <a:spcBef>
                <a:spcPts val="0"/>
              </a:spcBef>
              <a:spcAft>
                <a:spcPts val="0"/>
              </a:spcAft>
              <a:buClr>
                <a:schemeClr val="dk1"/>
              </a:buClr>
              <a:buSzPts val="1200"/>
              <a:buFont typeface="Arial"/>
              <a:buChar char="•"/>
            </a:pPr>
            <a:r>
              <a:rPr lang="en-US"/>
              <a:t>Let’s get started!</a:t>
            </a:r>
            <a:endParaRPr/>
          </a:p>
          <a:p>
            <a:pPr indent="0" lvl="0" marL="0" rtl="0" algn="l">
              <a:spcBef>
                <a:spcPts val="0"/>
              </a:spcBef>
              <a:spcAft>
                <a:spcPts val="0"/>
              </a:spcAft>
              <a:buNone/>
            </a:pPr>
            <a:r>
              <a:t/>
            </a:r>
            <a:endParaRPr/>
          </a:p>
        </p:txBody>
      </p:sp>
      <p:sp>
        <p:nvSpPr>
          <p:cNvPr id="136" name="Google Shape;136;g7e96c12432_0_20:notes"/>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California is a very diverse state and many of the students in California speak more than one language. </a:t>
            </a:r>
            <a:endParaRPr/>
          </a:p>
          <a:p>
            <a:pPr indent="-171450" lvl="0" marL="171450" rtl="0" algn="l">
              <a:spcBef>
                <a:spcPts val="0"/>
              </a:spcBef>
              <a:spcAft>
                <a:spcPts val="0"/>
              </a:spcAft>
              <a:buClr>
                <a:schemeClr val="dk1"/>
              </a:buClr>
              <a:buSzPts val="1200"/>
              <a:buFont typeface="Arial"/>
              <a:buChar char="•"/>
            </a:pPr>
            <a:r>
              <a:rPr lang="en-US"/>
              <a:t>At this school [44%] of our students are English learners.</a:t>
            </a:r>
            <a:endParaRPr/>
          </a:p>
          <a:p>
            <a:pPr indent="-171450" lvl="0" marL="171450" rtl="0" algn="l">
              <a:spcBef>
                <a:spcPts val="0"/>
              </a:spcBef>
              <a:spcAft>
                <a:spcPts val="0"/>
              </a:spcAft>
              <a:buClr>
                <a:schemeClr val="dk1"/>
              </a:buClr>
              <a:buSzPts val="1200"/>
              <a:buFont typeface="Arial"/>
              <a:buChar char="•"/>
            </a:pPr>
            <a:r>
              <a:rPr lang="en-US"/>
              <a:t>Now I’d like to tell you a little bit more about the ELPAC so you know what to expect when your child participates in this test.</a:t>
            </a:r>
            <a:endParaRPr/>
          </a:p>
        </p:txBody>
      </p:sp>
      <p:sp>
        <p:nvSpPr>
          <p:cNvPr id="143" name="Google Shape;143;p5: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6: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The first important thing to know is that the ELPAC is made up of two separate tests: the Initial ELPAC and the Summative ELPAC. </a:t>
            </a:r>
            <a:endParaRPr/>
          </a:p>
          <a:p>
            <a:pPr indent="-171450" lvl="0" marL="171450" rtl="0" algn="l">
              <a:spcBef>
                <a:spcPts val="0"/>
              </a:spcBef>
              <a:spcAft>
                <a:spcPts val="0"/>
              </a:spcAft>
              <a:buClr>
                <a:schemeClr val="dk1"/>
              </a:buClr>
              <a:buSzPts val="1200"/>
              <a:buFont typeface="Arial"/>
              <a:buChar char="•"/>
            </a:pPr>
            <a:r>
              <a:rPr lang="en-US"/>
              <a:t>Each assessment has a different purpose.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The Initial ELPAC is used to identify a student as either an English learner who needs support to learn English, or as proficient in English.</a:t>
            </a:r>
            <a:endParaRPr/>
          </a:p>
          <a:p>
            <a:pPr indent="-171450" lvl="0" marL="171450" rtl="0" algn="l">
              <a:spcBef>
                <a:spcPts val="0"/>
              </a:spcBef>
              <a:spcAft>
                <a:spcPts val="0"/>
              </a:spcAft>
              <a:buClr>
                <a:schemeClr val="dk1"/>
              </a:buClr>
              <a:buSzPts val="1200"/>
              <a:buFont typeface="Arial"/>
              <a:buChar char="•"/>
            </a:pPr>
            <a:r>
              <a:rPr lang="en-US"/>
              <a:t>The Summative ELPAC is used to measure the skills of English learners. The results will help tell the school or district if the student is ready to be reclassified as proficient in English.</a:t>
            </a:r>
            <a:endParaRPr/>
          </a:p>
        </p:txBody>
      </p:sp>
      <p:sp>
        <p:nvSpPr>
          <p:cNvPr id="150" name="Google Shape;150;p6: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p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7: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Let’s start by answering the question of who takes the ELPAC assessments.</a:t>
            </a:r>
            <a:endParaRPr/>
          </a:p>
          <a:p>
            <a:pPr indent="0" lvl="0" marL="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For the Initial ELPAC, the test is given to students who are new to school in California AND whose Home Language Survey indicates a language other than English. </a:t>
            </a:r>
            <a:endParaRPr/>
          </a:p>
          <a:p>
            <a:pPr indent="-171450" lvl="0" marL="171450" rtl="0" algn="l">
              <a:spcBef>
                <a:spcPts val="0"/>
              </a:spcBef>
              <a:spcAft>
                <a:spcPts val="0"/>
              </a:spcAft>
              <a:buClr>
                <a:schemeClr val="dk1"/>
              </a:buClr>
              <a:buSzPts val="1200"/>
              <a:buFont typeface="Arial"/>
              <a:buChar char="•"/>
            </a:pPr>
            <a:r>
              <a:rPr lang="en-US"/>
              <a:t>If your child is in their first year of school in California you completed a home language survey that asks what languages you speak at home when you enrolled your child in school. </a:t>
            </a:r>
            <a:endParaRPr/>
          </a:p>
          <a:p>
            <a:pPr indent="-171450" lvl="0" marL="171450" rtl="0" algn="l">
              <a:spcBef>
                <a:spcPts val="0"/>
              </a:spcBef>
              <a:spcAft>
                <a:spcPts val="0"/>
              </a:spcAft>
              <a:buClr>
                <a:schemeClr val="dk1"/>
              </a:buClr>
              <a:buSzPts val="1200"/>
              <a:buFont typeface="Arial"/>
              <a:buChar char="•"/>
            </a:pPr>
            <a:r>
              <a:rPr lang="en-US"/>
              <a:t>When you said that your child speaks a language other than English at home, this tells us that we need to give your child the Initial ELPAC so we can learn about their English language proficiency.</a:t>
            </a:r>
            <a:endParaRPr/>
          </a:p>
          <a:p>
            <a:pPr indent="-171450" lvl="0" marL="171450" marR="0" rtl="0" algn="l">
              <a:lnSpc>
                <a:spcPct val="100000"/>
              </a:lnSpc>
              <a:spcBef>
                <a:spcPts val="0"/>
              </a:spcBef>
              <a:spcAft>
                <a:spcPts val="0"/>
              </a:spcAft>
              <a:buClr>
                <a:schemeClr val="dk1"/>
              </a:buClr>
              <a:buSzPts val="1200"/>
              <a:buFont typeface="Arial"/>
              <a:buChar char="•"/>
            </a:pPr>
            <a:r>
              <a:rPr lang="en-US"/>
              <a:t>The Initial ELPAC is given to students within 30 days of enrollment in a California school.</a:t>
            </a:r>
            <a:endParaRPr/>
          </a:p>
          <a:p>
            <a:pPr indent="-171450" lvl="0" marL="171450" marR="0" rtl="0" algn="l">
              <a:lnSpc>
                <a:spcPct val="100000"/>
              </a:lnSpc>
              <a:spcBef>
                <a:spcPts val="0"/>
              </a:spcBef>
              <a:spcAft>
                <a:spcPts val="0"/>
              </a:spcAft>
              <a:buClr>
                <a:schemeClr val="dk1"/>
              </a:buClr>
              <a:buSzPts val="1200"/>
              <a:buFont typeface="Arial"/>
              <a:buChar char="•"/>
            </a:pPr>
            <a:r>
              <a:rPr lang="en-US"/>
              <a:t>Students take the Initial ELPAC only once in their </a:t>
            </a:r>
            <a:r>
              <a:rPr lang="en-US" strike="noStrike"/>
              <a:t>school career</a:t>
            </a:r>
            <a:r>
              <a:rPr lang="en-US"/>
              <a:t>.</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The Summative ELPAC is given to students who have been identified as English learners.</a:t>
            </a:r>
            <a:endParaRPr/>
          </a:p>
          <a:p>
            <a:pPr indent="-171450" lvl="0" marL="171450" rtl="0" algn="l">
              <a:spcBef>
                <a:spcPts val="0"/>
              </a:spcBef>
              <a:spcAft>
                <a:spcPts val="0"/>
              </a:spcAft>
              <a:buClr>
                <a:schemeClr val="dk1"/>
              </a:buClr>
              <a:buSzPts val="1200"/>
              <a:buFont typeface="Arial"/>
              <a:buChar char="•"/>
            </a:pPr>
            <a:r>
              <a:rPr lang="en-US"/>
              <a:t>They will take this test each spring to measure their progress in learning English until they are reclassified as English proficient.</a:t>
            </a:r>
            <a:endParaRPr/>
          </a:p>
        </p:txBody>
      </p:sp>
      <p:sp>
        <p:nvSpPr>
          <p:cNvPr id="159" name="Google Shape;159;p7: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8: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marR="0" rtl="0" algn="l">
              <a:lnSpc>
                <a:spcPct val="100000"/>
              </a:lnSpc>
              <a:spcBef>
                <a:spcPts val="0"/>
              </a:spcBef>
              <a:spcAft>
                <a:spcPts val="0"/>
              </a:spcAft>
              <a:buClr>
                <a:schemeClr val="dk1"/>
              </a:buClr>
              <a:buSzPts val="1200"/>
              <a:buFont typeface="Arial"/>
              <a:buChar char="•"/>
            </a:pPr>
            <a:r>
              <a:rPr lang="en-US"/>
              <a:t>You may be wondering why students need to take the ELPAC, other than the fact that it is a legal requirement. </a:t>
            </a:r>
            <a:endParaRPr/>
          </a:p>
          <a:p>
            <a:pPr indent="-171450" lvl="0" marL="171450" marR="0" rtl="0" algn="l">
              <a:lnSpc>
                <a:spcPct val="100000"/>
              </a:lnSpc>
              <a:spcBef>
                <a:spcPts val="0"/>
              </a:spcBef>
              <a:spcAft>
                <a:spcPts val="0"/>
              </a:spcAft>
              <a:buClr>
                <a:schemeClr val="dk1"/>
              </a:buClr>
              <a:buSzPts val="1200"/>
              <a:buFont typeface="Arial"/>
              <a:buChar char="•"/>
            </a:pPr>
            <a:r>
              <a:rPr lang="en-US"/>
              <a:t>The results of the Initial ELPAC are used to determine if your child needs support in learning English.</a:t>
            </a:r>
            <a:endParaRPr/>
          </a:p>
          <a:p>
            <a:pPr indent="-171450" lvl="0" marL="171450" marR="0" rtl="0" algn="l">
              <a:lnSpc>
                <a:spcPct val="100000"/>
              </a:lnSpc>
              <a:spcBef>
                <a:spcPts val="0"/>
              </a:spcBef>
              <a:spcAft>
                <a:spcPts val="0"/>
              </a:spcAft>
              <a:buClr>
                <a:schemeClr val="dk1"/>
              </a:buClr>
              <a:buSzPts val="1200"/>
              <a:buFont typeface="Arial"/>
              <a:buChar char="•"/>
            </a:pPr>
            <a:r>
              <a:rPr lang="en-US"/>
              <a:t>The Summative ELPAC is the test which will help the teachers gain a better understanding of what type and how much support students need so they can learn in English and be successful in school.</a:t>
            </a:r>
            <a:endParaRPr/>
          </a:p>
          <a:p>
            <a:pPr indent="-171450" lvl="0" marL="171450" marR="0" rtl="0" algn="l">
              <a:lnSpc>
                <a:spcPct val="100000"/>
              </a:lnSpc>
              <a:spcBef>
                <a:spcPts val="0"/>
              </a:spcBef>
              <a:spcAft>
                <a:spcPts val="0"/>
              </a:spcAft>
              <a:buClr>
                <a:schemeClr val="dk1"/>
              </a:buClr>
              <a:buSzPts val="1200"/>
              <a:buFont typeface="Arial"/>
              <a:buChar char="•"/>
            </a:pPr>
            <a:r>
              <a:rPr lang="en-US"/>
              <a:t>Additionally,  and more importantly, it is this annual measure that tells us how much progress students are making in learning English and whether or not they are eligible for reclassification. </a:t>
            </a:r>
            <a:endParaRPr/>
          </a:p>
          <a:p>
            <a:pPr indent="-95250" lvl="0" marL="171450" rtl="0" algn="l">
              <a:spcBef>
                <a:spcPts val="0"/>
              </a:spcBef>
              <a:spcAft>
                <a:spcPts val="0"/>
              </a:spcAft>
              <a:buClr>
                <a:schemeClr val="dk1"/>
              </a:buClr>
              <a:buSzPts val="1200"/>
              <a:buFont typeface="Arial"/>
              <a:buNone/>
            </a:pPr>
            <a:r>
              <a:t/>
            </a:r>
            <a:endParaRPr/>
          </a:p>
        </p:txBody>
      </p:sp>
      <p:sp>
        <p:nvSpPr>
          <p:cNvPr id="169" name="Google Shape;169;p8: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9: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So far, we have talked about why the ELPAC is given and to which students, but what is it? </a:t>
            </a:r>
            <a:endParaRPr/>
          </a:p>
          <a:p>
            <a:pPr indent="-171450" lvl="0" marL="171450" rtl="0" algn="l">
              <a:spcBef>
                <a:spcPts val="0"/>
              </a:spcBef>
              <a:spcAft>
                <a:spcPts val="0"/>
              </a:spcAft>
              <a:buClr>
                <a:schemeClr val="dk1"/>
              </a:buClr>
              <a:buSzPts val="1200"/>
              <a:buFont typeface="Arial"/>
              <a:buChar char="•"/>
            </a:pPr>
            <a:r>
              <a:rPr lang="en-US"/>
              <a:t>The ELPAC is the test that is used to measure how well California students understand English.  </a:t>
            </a:r>
            <a:endParaRPr/>
          </a:p>
          <a:p>
            <a:pPr indent="-171450" lvl="0" marL="171450" rtl="0" algn="l">
              <a:spcBef>
                <a:spcPts val="0"/>
              </a:spcBef>
              <a:spcAft>
                <a:spcPts val="0"/>
              </a:spcAft>
              <a:buClr>
                <a:schemeClr val="dk1"/>
              </a:buClr>
              <a:buSzPts val="1200"/>
              <a:buFont typeface="Arial"/>
              <a:buChar char="•"/>
            </a:pPr>
            <a:r>
              <a:rPr lang="en-US"/>
              <a:t>This test will give </a:t>
            </a:r>
            <a:r>
              <a:rPr lang="en-US" strike="noStrike"/>
              <a:t>you and your </a:t>
            </a:r>
            <a:r>
              <a:rPr lang="en-US"/>
              <a:t>child’s teacher information about your child's progress in learning in English, and how to best support your child at home and at school towards English language proficiency. </a:t>
            </a:r>
            <a:endParaRPr/>
          </a:p>
          <a:p>
            <a:pPr indent="-171450" lvl="0" marL="171450" rtl="0" algn="l">
              <a:spcBef>
                <a:spcPts val="0"/>
              </a:spcBef>
              <a:spcAft>
                <a:spcPts val="0"/>
              </a:spcAft>
              <a:buClr>
                <a:schemeClr val="dk1"/>
              </a:buClr>
              <a:buSzPts val="1200"/>
              <a:buFont typeface="Arial"/>
              <a:buChar char="•"/>
            </a:pPr>
            <a:r>
              <a:rPr lang="en-US"/>
              <a:t>When your child takes the ELPAC, they will be tested in four different areas:</a:t>
            </a:r>
            <a:endParaRPr/>
          </a:p>
          <a:p>
            <a:pPr indent="-171450" lvl="1" marL="628650" rtl="0" algn="l">
              <a:spcBef>
                <a:spcPts val="0"/>
              </a:spcBef>
              <a:spcAft>
                <a:spcPts val="0"/>
              </a:spcAft>
              <a:buClr>
                <a:schemeClr val="dk1"/>
              </a:buClr>
              <a:buSzPts val="1200"/>
              <a:buFont typeface="Arial"/>
              <a:buChar char="•"/>
            </a:pPr>
            <a:r>
              <a:rPr lang="en-US"/>
              <a:t>Reading</a:t>
            </a:r>
            <a:endParaRPr/>
          </a:p>
          <a:p>
            <a:pPr indent="-171450" lvl="1" marL="628650" rtl="0" algn="l">
              <a:spcBef>
                <a:spcPts val="0"/>
              </a:spcBef>
              <a:spcAft>
                <a:spcPts val="0"/>
              </a:spcAft>
              <a:buClr>
                <a:schemeClr val="dk1"/>
              </a:buClr>
              <a:buSzPts val="1200"/>
              <a:buFont typeface="Arial"/>
              <a:buChar char="•"/>
            </a:pPr>
            <a:r>
              <a:rPr lang="en-US"/>
              <a:t>Writing</a:t>
            </a:r>
            <a:endParaRPr/>
          </a:p>
          <a:p>
            <a:pPr indent="-171450" lvl="1" marL="628650" rtl="0" algn="l">
              <a:spcBef>
                <a:spcPts val="0"/>
              </a:spcBef>
              <a:spcAft>
                <a:spcPts val="0"/>
              </a:spcAft>
              <a:buClr>
                <a:schemeClr val="dk1"/>
              </a:buClr>
              <a:buSzPts val="1200"/>
              <a:buFont typeface="Arial"/>
              <a:buChar char="•"/>
            </a:pPr>
            <a:r>
              <a:rPr lang="en-US"/>
              <a:t>Listening, and </a:t>
            </a:r>
            <a:endParaRPr/>
          </a:p>
          <a:p>
            <a:pPr indent="-171450" lvl="1" marL="628650" rtl="0" algn="l">
              <a:spcBef>
                <a:spcPts val="0"/>
              </a:spcBef>
              <a:spcAft>
                <a:spcPts val="0"/>
              </a:spcAft>
              <a:buClr>
                <a:schemeClr val="dk1"/>
              </a:buClr>
              <a:buSzPts val="1200"/>
              <a:buFont typeface="Arial"/>
              <a:buChar char="•"/>
            </a:pPr>
            <a:r>
              <a:rPr lang="en-US"/>
              <a:t>Speaking</a:t>
            </a:r>
            <a:endParaRPr/>
          </a:p>
        </p:txBody>
      </p:sp>
      <p:sp>
        <p:nvSpPr>
          <p:cNvPr id="179" name="Google Shape;179;p9: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10: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0: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marR="0" rtl="0" algn="l">
              <a:lnSpc>
                <a:spcPct val="100000"/>
              </a:lnSpc>
              <a:spcBef>
                <a:spcPts val="0"/>
              </a:spcBef>
              <a:spcAft>
                <a:spcPts val="0"/>
              </a:spcAft>
              <a:buClr>
                <a:schemeClr val="dk1"/>
              </a:buClr>
              <a:buSzPts val="1200"/>
              <a:buFont typeface="Arial"/>
              <a:buChar char="•"/>
            </a:pPr>
            <a:r>
              <a:rPr lang="en-US"/>
              <a:t>How is the ELPAC given to students?</a:t>
            </a:r>
            <a:endParaRPr/>
          </a:p>
          <a:p>
            <a:pPr indent="-171450" lvl="0" marL="171450" marR="0" rtl="0" algn="l">
              <a:lnSpc>
                <a:spcPct val="100000"/>
              </a:lnSpc>
              <a:spcBef>
                <a:spcPts val="0"/>
              </a:spcBef>
              <a:spcAft>
                <a:spcPts val="0"/>
              </a:spcAft>
              <a:buClr>
                <a:schemeClr val="dk1"/>
              </a:buClr>
              <a:buSzPts val="1200"/>
              <a:buFont typeface="Arial"/>
              <a:buChar char="•"/>
            </a:pPr>
            <a:r>
              <a:rPr lang="en-US"/>
              <a:t>The ELPAC is transitioning from a paper-pencil test to a computer based test.</a:t>
            </a:r>
            <a:endParaRPr/>
          </a:p>
          <a:p>
            <a:pPr indent="-171450" lvl="0" marL="171450" marR="0" rtl="0" algn="l">
              <a:lnSpc>
                <a:spcPct val="100000"/>
              </a:lnSpc>
              <a:spcBef>
                <a:spcPts val="0"/>
              </a:spcBef>
              <a:spcAft>
                <a:spcPts val="0"/>
              </a:spcAft>
              <a:buClr>
                <a:schemeClr val="dk1"/>
              </a:buClr>
              <a:buSzPts val="1200"/>
              <a:buFont typeface="Arial"/>
              <a:buChar char="•"/>
            </a:pPr>
            <a:r>
              <a:rPr lang="en-US"/>
              <a:t>They are given by a trained test examiner.</a:t>
            </a:r>
            <a:endParaRPr/>
          </a:p>
          <a:p>
            <a:pPr indent="-171450" lvl="0" marL="171450" marR="0" rtl="0" algn="l">
              <a:lnSpc>
                <a:spcPct val="100000"/>
              </a:lnSpc>
              <a:spcBef>
                <a:spcPts val="0"/>
              </a:spcBef>
              <a:spcAft>
                <a:spcPts val="0"/>
              </a:spcAft>
              <a:buClr>
                <a:schemeClr val="dk1"/>
              </a:buClr>
              <a:buSzPts val="1200"/>
              <a:buFont typeface="Arial"/>
              <a:buChar char="•"/>
            </a:pPr>
            <a:r>
              <a:rPr lang="en-US"/>
              <a:t>For our youngest students in Kindergarten through 2</a:t>
            </a:r>
            <a:r>
              <a:rPr baseline="30000" lang="en-US"/>
              <a:t>nd</a:t>
            </a:r>
            <a:r>
              <a:rPr lang="en-US"/>
              <a:t> grade, the test is given individually.</a:t>
            </a:r>
            <a:endParaRPr/>
          </a:p>
          <a:p>
            <a:pPr indent="-171450" lvl="0" marL="171450" marR="0" rtl="0" algn="l">
              <a:lnSpc>
                <a:spcPct val="100000"/>
              </a:lnSpc>
              <a:spcBef>
                <a:spcPts val="0"/>
              </a:spcBef>
              <a:spcAft>
                <a:spcPts val="0"/>
              </a:spcAft>
              <a:buClr>
                <a:schemeClr val="dk1"/>
              </a:buClr>
              <a:buSzPts val="1200"/>
              <a:buFont typeface="Arial"/>
              <a:buChar char="•"/>
            </a:pPr>
            <a:r>
              <a:rPr lang="en-US"/>
              <a:t>Grade two Listening and Reading will be computer-based and administered one-on-one. However, the Writing domain in grade two will continue to be paper-based and delivered in small groups.</a:t>
            </a:r>
            <a:endParaRPr/>
          </a:p>
          <a:p>
            <a:pPr indent="-171450" lvl="0" marL="171450" marR="0" rtl="0" algn="l">
              <a:lnSpc>
                <a:spcPct val="100000"/>
              </a:lnSpc>
              <a:spcBef>
                <a:spcPts val="0"/>
              </a:spcBef>
              <a:spcAft>
                <a:spcPts val="0"/>
              </a:spcAft>
              <a:buClr>
                <a:schemeClr val="dk1"/>
              </a:buClr>
              <a:buSzPts val="1200"/>
              <a:buFont typeface="Arial"/>
              <a:buChar char="•"/>
            </a:pPr>
            <a:r>
              <a:rPr lang="en-US"/>
              <a:t>For students in grade three and above, the  Listening, Reading, and Writing section is administered in a group. The Speaking section is always done individually. </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p:txBody>
      </p:sp>
      <p:sp>
        <p:nvSpPr>
          <p:cNvPr id="187" name="Google Shape;187;p10: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1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11: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marR="0" rtl="0" algn="l">
              <a:lnSpc>
                <a:spcPct val="100000"/>
              </a:lnSpc>
              <a:spcBef>
                <a:spcPts val="0"/>
              </a:spcBef>
              <a:spcAft>
                <a:spcPts val="0"/>
              </a:spcAft>
              <a:buClr>
                <a:schemeClr val="dk1"/>
              </a:buClr>
              <a:buSzPts val="1200"/>
              <a:buFont typeface="Arial"/>
              <a:buChar char="•"/>
            </a:pPr>
            <a:r>
              <a:rPr lang="en-US"/>
              <a:t>The Initial ELPAC can be given year round because it needs to be given to new students within 30 days of enrollment. </a:t>
            </a:r>
            <a:endParaRPr/>
          </a:p>
          <a:p>
            <a:pPr indent="-171450" lvl="0" marL="171450" rtl="0" algn="l">
              <a:spcBef>
                <a:spcPts val="0"/>
              </a:spcBef>
              <a:spcAft>
                <a:spcPts val="0"/>
              </a:spcAft>
              <a:buClr>
                <a:schemeClr val="dk1"/>
              </a:buClr>
              <a:buSzPts val="1200"/>
              <a:buFont typeface="Arial"/>
              <a:buChar char="•"/>
            </a:pPr>
            <a:r>
              <a:rPr lang="en-US"/>
              <a:t>The Summative ELPAC is given each spring between February 1 and May 31.</a:t>
            </a:r>
            <a:endParaRPr/>
          </a:p>
          <a:p>
            <a:pPr indent="-171450" lvl="0" marL="171450" rtl="0" algn="l">
              <a:spcBef>
                <a:spcPts val="0"/>
              </a:spcBef>
              <a:spcAft>
                <a:spcPts val="0"/>
              </a:spcAft>
              <a:buClr>
                <a:schemeClr val="dk1"/>
              </a:buClr>
              <a:buSzPts val="1200"/>
              <a:buFont typeface="Arial"/>
              <a:buChar char="•"/>
            </a:pPr>
            <a:r>
              <a:rPr lang="en-US"/>
              <a:t>The ELPAC will be given to students at [insert school name] starting on [insert first day of testing].</a:t>
            </a:r>
            <a:endParaRPr/>
          </a:p>
          <a:p>
            <a:pPr indent="0" lvl="0" marL="0" rtl="0" algn="l">
              <a:spcBef>
                <a:spcPts val="0"/>
              </a:spcBef>
              <a:spcAft>
                <a:spcPts val="0"/>
              </a:spcAft>
              <a:buClr>
                <a:schemeClr val="dk1"/>
              </a:buClr>
              <a:buSzPts val="1200"/>
              <a:buFont typeface="Arial"/>
              <a:buNone/>
            </a:pPr>
            <a:r>
              <a:t/>
            </a:r>
            <a:endParaRPr/>
          </a:p>
        </p:txBody>
      </p:sp>
      <p:sp>
        <p:nvSpPr>
          <p:cNvPr id="195" name="Google Shape;195;p11: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1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2: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3736" lvl="0" marL="173736" marR="0" rtl="0" algn="l">
              <a:lnSpc>
                <a:spcPct val="100000"/>
              </a:lnSpc>
              <a:spcBef>
                <a:spcPts val="0"/>
              </a:spcBef>
              <a:spcAft>
                <a:spcPts val="0"/>
              </a:spcAft>
              <a:buClr>
                <a:srgbClr val="FFFF00"/>
              </a:buClr>
              <a:buSzPts val="1200"/>
              <a:buFont typeface="Arial"/>
              <a:buChar char="•"/>
            </a:pPr>
            <a:r>
              <a:rPr b="1" lang="en-US" sz="1200">
                <a:solidFill>
                  <a:srgbClr val="FFFF00"/>
                </a:solidFill>
              </a:rPr>
              <a:t>[BEFORE PRESENTING, SELECT THE SCORE REPORT IMAGE ON THIS SLIDE. GO TO THE “FORMAT” TAB ON THE TOP TOOLBAR. SELECT THE “RESET PICTURE” BUTTON TO REMOVE THE BLUR EFFECT AND REVEAL THE DETAILED REPORT.]</a:t>
            </a:r>
            <a:endParaRPr b="1" sz="1200">
              <a:solidFill>
                <a:srgbClr val="FFFF00"/>
              </a:solidFill>
            </a:endParaRPr>
          </a:p>
          <a:p>
            <a:pPr indent="-97536" lvl="0" marL="173736" marR="0" rtl="0" algn="l">
              <a:lnSpc>
                <a:spcPct val="100000"/>
              </a:lnSpc>
              <a:spcBef>
                <a:spcPts val="0"/>
              </a:spcBef>
              <a:spcAft>
                <a:spcPts val="0"/>
              </a:spcAft>
              <a:buClr>
                <a:schemeClr val="dk1"/>
              </a:buClr>
              <a:buSzPts val="1200"/>
              <a:buFont typeface="Arial"/>
              <a:buNone/>
            </a:pPr>
            <a:r>
              <a:t/>
            </a:r>
            <a:endParaRPr/>
          </a:p>
          <a:p>
            <a:pPr indent="-173736" lvl="0" marL="173736" marR="0" rtl="0" algn="l">
              <a:lnSpc>
                <a:spcPct val="100000"/>
              </a:lnSpc>
              <a:spcBef>
                <a:spcPts val="0"/>
              </a:spcBef>
              <a:spcAft>
                <a:spcPts val="0"/>
              </a:spcAft>
              <a:buClr>
                <a:schemeClr val="dk1"/>
              </a:buClr>
              <a:buSzPts val="1200"/>
              <a:buFont typeface="Arial"/>
              <a:buChar char="•"/>
            </a:pPr>
            <a:r>
              <a:rPr lang="en-US"/>
              <a:t>Your child will receive a Score Report that looks like this one for the Summative ELPAC.</a:t>
            </a:r>
            <a:endParaRPr/>
          </a:p>
          <a:p>
            <a:pPr indent="-173736" lvl="0" marL="173736" marR="0" rtl="0" algn="l">
              <a:lnSpc>
                <a:spcPct val="100000"/>
              </a:lnSpc>
              <a:spcBef>
                <a:spcPts val="0"/>
              </a:spcBef>
              <a:spcAft>
                <a:spcPts val="0"/>
              </a:spcAft>
              <a:buClr>
                <a:schemeClr val="dk1"/>
              </a:buClr>
              <a:buSzPts val="1200"/>
              <a:buFont typeface="Arial"/>
              <a:buChar char="•"/>
            </a:pPr>
            <a:r>
              <a:rPr lang="en-US"/>
              <a:t>Students who take the ELPAC will receive scores in the summer or fall. </a:t>
            </a:r>
            <a:endParaRPr/>
          </a:p>
          <a:p>
            <a:pPr indent="-173736" lvl="0" marL="173736" marR="0" rtl="0" algn="l">
              <a:lnSpc>
                <a:spcPct val="100000"/>
              </a:lnSpc>
              <a:spcBef>
                <a:spcPts val="0"/>
              </a:spcBef>
              <a:spcAft>
                <a:spcPts val="0"/>
              </a:spcAft>
              <a:buClr>
                <a:schemeClr val="dk1"/>
              </a:buClr>
              <a:buSzPts val="1200"/>
              <a:buFont typeface="Arial"/>
              <a:buChar char="•"/>
            </a:pPr>
            <a:r>
              <a:rPr lang="en-US"/>
              <a:t>[Insert more specific information about the timing of this report for your school]</a:t>
            </a:r>
            <a:endParaRPr/>
          </a:p>
          <a:p>
            <a:pPr indent="-173736" lvl="0" marL="173736" marR="0" rtl="0" algn="l">
              <a:lnSpc>
                <a:spcPct val="100000"/>
              </a:lnSpc>
              <a:spcBef>
                <a:spcPts val="0"/>
              </a:spcBef>
              <a:spcAft>
                <a:spcPts val="0"/>
              </a:spcAft>
              <a:buClr>
                <a:schemeClr val="dk1"/>
              </a:buClr>
              <a:buSzPts val="1200"/>
              <a:buFont typeface="Arial"/>
              <a:buChar char="•"/>
            </a:pPr>
            <a:r>
              <a:rPr lang="en-US"/>
              <a:t>It will have their overall score which is a four-digit number.</a:t>
            </a:r>
            <a:endParaRPr/>
          </a:p>
          <a:p>
            <a:pPr indent="-173736" lvl="0" marL="173736" marR="0" rtl="0" algn="l">
              <a:lnSpc>
                <a:spcPct val="100000"/>
              </a:lnSpc>
              <a:spcBef>
                <a:spcPts val="0"/>
              </a:spcBef>
              <a:spcAft>
                <a:spcPts val="0"/>
              </a:spcAft>
              <a:buClr>
                <a:schemeClr val="dk1"/>
              </a:buClr>
              <a:buSzPts val="1200"/>
              <a:buFont typeface="Arial"/>
              <a:buChar char="•"/>
            </a:pPr>
            <a:r>
              <a:rPr lang="en-US" strike="noStrike"/>
              <a:t>The </a:t>
            </a:r>
            <a:r>
              <a:rPr lang="en-US"/>
              <a:t>overall level will be 1, 2, 3, or 4, where 4 is the highest level and means that the student has a good understanding of English. </a:t>
            </a:r>
            <a:endParaRPr/>
          </a:p>
          <a:p>
            <a:pPr indent="-173736" lvl="0" marL="173736" marR="0" rtl="0" algn="l">
              <a:lnSpc>
                <a:spcPct val="100000"/>
              </a:lnSpc>
              <a:spcBef>
                <a:spcPts val="0"/>
              </a:spcBef>
              <a:spcAft>
                <a:spcPts val="0"/>
              </a:spcAft>
              <a:buClr>
                <a:schemeClr val="dk1"/>
              </a:buClr>
              <a:buSzPts val="1200"/>
              <a:buFont typeface="Arial"/>
              <a:buChar char="•"/>
            </a:pPr>
            <a:r>
              <a:rPr lang="en-US"/>
              <a:t>Your child will also receive level scores for Oral Language that includes Listening and Speaking and Written Language that includes Reading and Writing. The level score will be one of the following:</a:t>
            </a:r>
            <a:endParaRPr/>
          </a:p>
          <a:p>
            <a:pPr indent="-173736" lvl="1" marL="630936" marR="0" rtl="0" algn="l">
              <a:lnSpc>
                <a:spcPct val="100000"/>
              </a:lnSpc>
              <a:spcBef>
                <a:spcPts val="0"/>
              </a:spcBef>
              <a:spcAft>
                <a:spcPts val="0"/>
              </a:spcAft>
              <a:buClr>
                <a:schemeClr val="dk1"/>
              </a:buClr>
              <a:buSzPts val="1200"/>
              <a:buFont typeface="Arial"/>
              <a:buChar char="•"/>
            </a:pPr>
            <a:r>
              <a:rPr lang="en-US" strike="noStrike"/>
              <a:t>Beginning</a:t>
            </a:r>
            <a:endParaRPr/>
          </a:p>
          <a:p>
            <a:pPr indent="-173736" lvl="1" marL="630936" marR="0" rtl="0" algn="l">
              <a:lnSpc>
                <a:spcPct val="100000"/>
              </a:lnSpc>
              <a:spcBef>
                <a:spcPts val="0"/>
              </a:spcBef>
              <a:spcAft>
                <a:spcPts val="0"/>
              </a:spcAft>
              <a:buClr>
                <a:schemeClr val="dk1"/>
              </a:buClr>
              <a:buSzPts val="1200"/>
              <a:buFont typeface="Arial"/>
              <a:buChar char="•"/>
            </a:pPr>
            <a:r>
              <a:rPr lang="en-US" strike="noStrike"/>
              <a:t>Somewhat/Moderately, or</a:t>
            </a:r>
            <a:endParaRPr/>
          </a:p>
          <a:p>
            <a:pPr indent="-173736" lvl="1" marL="630936" marR="0" rtl="0" algn="l">
              <a:lnSpc>
                <a:spcPct val="100000"/>
              </a:lnSpc>
              <a:spcBef>
                <a:spcPts val="0"/>
              </a:spcBef>
              <a:spcAft>
                <a:spcPts val="0"/>
              </a:spcAft>
              <a:buClr>
                <a:schemeClr val="dk1"/>
              </a:buClr>
              <a:buSzPts val="1200"/>
              <a:buFont typeface="Arial"/>
              <a:buChar char="•"/>
            </a:pPr>
            <a:r>
              <a:rPr lang="en-US" strike="noStrike"/>
              <a:t>Well Developed</a:t>
            </a:r>
            <a:endParaRPr strike="noStrike"/>
          </a:p>
        </p:txBody>
      </p:sp>
      <p:sp>
        <p:nvSpPr>
          <p:cNvPr id="203" name="Google Shape;203;p12: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p1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3: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0" lvl="0" marL="0" rtl="0" algn="l">
              <a:spcBef>
                <a:spcPts val="0"/>
              </a:spcBef>
              <a:spcAft>
                <a:spcPts val="0"/>
              </a:spcAft>
              <a:buNone/>
            </a:pPr>
            <a:r>
              <a:rPr lang="en-US"/>
              <a:t>The California Department of Education has created a new website for families who want additional information about the student score reports; ca.startingsmarter.org.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website has sample student score reports, additional information on the claim areas for ELA and mathematics, as well as resources for families. Those resources include a link to the learning heroes site, a flyer on how to have an effective parent teacher conference, as well as links to the practice tests.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this website, among other valuable resources, you will find a document created in collaboration with the Parent Teacher Association (PTA) that gives parents additional guidance on what questions to ask teachers in order to create the most supportive environment for your children.</a:t>
            </a:r>
            <a:endParaRPr/>
          </a:p>
        </p:txBody>
      </p:sp>
      <p:sp>
        <p:nvSpPr>
          <p:cNvPr id="210" name="Google Shape;210;p13: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p14: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4: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0" lvl="0" marL="0" marR="0" rtl="0" algn="l">
              <a:lnSpc>
                <a:spcPct val="100000"/>
              </a:lnSpc>
              <a:spcBef>
                <a:spcPts val="0"/>
              </a:spcBef>
              <a:spcAft>
                <a:spcPts val="0"/>
              </a:spcAft>
              <a:buClr>
                <a:schemeClr val="dk1"/>
              </a:buClr>
              <a:buSzPts val="1200"/>
              <a:buFont typeface="Calibri"/>
              <a:buNone/>
            </a:pPr>
            <a:r>
              <a:rPr b="1" lang="en-US"/>
              <a:t>[ BEFORE PRESENTING, YOU MAY CHOOSE TO EMBED THIS VIDEO ON THE SLIDE. IN THE “INSERT” TAB ON THE TOP MENU, SELECT THE “VIDEO” BUTTON, FOLLOWED BY “ONLINE VIDEO” FROM THE DROP-DOWN MENU. PASTE THE FOLLOWING URL INTO THE YOUTUBE SEARCH BOX: https://youtu.be/HS8cVQin_fc (THE SAME URL THAT APPEARS ON THE SLIDE) WHICH WILL LEAD TO THE CALIFORNIA STARTING SMARTER OVERVIEW VIDEO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US"/>
              <a:t>There is a video available that helps explain the starting smarter website to families.</a:t>
            </a:r>
            <a:endParaRPr/>
          </a:p>
        </p:txBody>
      </p:sp>
      <p:sp>
        <p:nvSpPr>
          <p:cNvPr id="218" name="Google Shape;218;p14: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p1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5: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At the start of this presentation I talked about the partnership between you and your child’s teacher. </a:t>
            </a:r>
            <a:endParaRPr/>
          </a:p>
          <a:p>
            <a:pPr indent="-171450" lvl="0" marL="171450" rtl="0" algn="l">
              <a:spcBef>
                <a:spcPts val="0"/>
              </a:spcBef>
              <a:spcAft>
                <a:spcPts val="0"/>
              </a:spcAft>
              <a:buClr>
                <a:schemeClr val="dk1"/>
              </a:buClr>
              <a:buSzPts val="1200"/>
              <a:buFont typeface="Arial"/>
              <a:buChar char="•"/>
            </a:pPr>
            <a:r>
              <a:rPr lang="en-US"/>
              <a:t>Your child’s teacher is the best person to talk to about what your child is learning. </a:t>
            </a:r>
            <a:endParaRPr/>
          </a:p>
          <a:p>
            <a:pPr indent="-171450" lvl="0" marL="171450" rtl="0" algn="l">
              <a:spcBef>
                <a:spcPts val="0"/>
              </a:spcBef>
              <a:spcAft>
                <a:spcPts val="0"/>
              </a:spcAft>
              <a:buClr>
                <a:schemeClr val="dk1"/>
              </a:buClr>
              <a:buSzPts val="1200"/>
              <a:buFont typeface="Arial"/>
              <a:buChar char="•"/>
            </a:pPr>
            <a:r>
              <a:rPr lang="en-US"/>
              <a:t>The best time to contact your child’s teacher is either before or after school. Ask your child’s teacher about how they like to be contacted – either by phone or via e-mail. </a:t>
            </a:r>
            <a:endParaRPr/>
          </a:p>
          <a:p>
            <a:pPr indent="-171450" lvl="0" marL="171450" rtl="0" algn="l">
              <a:spcBef>
                <a:spcPts val="0"/>
              </a:spcBef>
              <a:spcAft>
                <a:spcPts val="0"/>
              </a:spcAft>
              <a:buClr>
                <a:schemeClr val="dk1"/>
              </a:buClr>
              <a:buSzPts val="1200"/>
              <a:buFont typeface="Arial"/>
              <a:buChar char="•"/>
            </a:pPr>
            <a:r>
              <a:rPr lang="en-US"/>
              <a:t>When you talk to your child’s teacher, ask him/her specific questions about your child, ask:</a:t>
            </a:r>
            <a:endParaRPr/>
          </a:p>
          <a:p>
            <a:pPr indent="-171450" lvl="1" marL="628650" rtl="0" algn="l">
              <a:spcBef>
                <a:spcPts val="0"/>
              </a:spcBef>
              <a:spcAft>
                <a:spcPts val="0"/>
              </a:spcAft>
              <a:buClr>
                <a:schemeClr val="dk1"/>
              </a:buClr>
              <a:buSzPts val="1200"/>
              <a:buFont typeface="Arial"/>
              <a:buChar char="•"/>
            </a:pPr>
            <a:r>
              <a:rPr lang="en-US"/>
              <a:t>Where is my child doing well?</a:t>
            </a:r>
            <a:endParaRPr/>
          </a:p>
          <a:p>
            <a:pPr indent="-171450" lvl="1" marL="628650" rtl="0" algn="l">
              <a:spcBef>
                <a:spcPts val="0"/>
              </a:spcBef>
              <a:spcAft>
                <a:spcPts val="0"/>
              </a:spcAft>
              <a:buClr>
                <a:schemeClr val="dk1"/>
              </a:buClr>
              <a:buSzPts val="1200"/>
              <a:buFont typeface="Arial"/>
              <a:buChar char="•"/>
            </a:pPr>
            <a:r>
              <a:rPr lang="en-US"/>
              <a:t>Where might my child need some extra support?</a:t>
            </a:r>
            <a:endParaRPr/>
          </a:p>
          <a:p>
            <a:pPr indent="-171450" lvl="1" marL="628650" rtl="0" algn="l">
              <a:spcBef>
                <a:spcPts val="0"/>
              </a:spcBef>
              <a:spcAft>
                <a:spcPts val="0"/>
              </a:spcAft>
              <a:buClr>
                <a:schemeClr val="dk1"/>
              </a:buClr>
              <a:buSzPts val="1200"/>
              <a:buFont typeface="Arial"/>
              <a:buChar char="•"/>
            </a:pPr>
            <a:r>
              <a:rPr lang="en-US"/>
              <a:t>Who will provide that extra support?</a:t>
            </a:r>
            <a:endParaRPr/>
          </a:p>
          <a:p>
            <a:pPr indent="-171450" lvl="1" marL="628650" rtl="0" algn="l">
              <a:spcBef>
                <a:spcPts val="0"/>
              </a:spcBef>
              <a:spcAft>
                <a:spcPts val="0"/>
              </a:spcAft>
              <a:buClr>
                <a:schemeClr val="dk1"/>
              </a:buClr>
              <a:buSzPts val="1200"/>
              <a:buFont typeface="Arial"/>
              <a:buChar char="•"/>
            </a:pPr>
            <a:r>
              <a:rPr lang="en-US"/>
              <a:t>How can I and other family members help at home?</a:t>
            </a:r>
            <a:endParaRPr/>
          </a:p>
          <a:p>
            <a:pPr indent="-171450" lvl="0" marL="171450" rtl="0" algn="l">
              <a:spcBef>
                <a:spcPts val="0"/>
              </a:spcBef>
              <a:spcAft>
                <a:spcPts val="0"/>
              </a:spcAft>
              <a:buClr>
                <a:schemeClr val="dk1"/>
              </a:buClr>
              <a:buSzPts val="1200"/>
              <a:buFont typeface="Arial"/>
              <a:buChar char="•"/>
            </a:pPr>
            <a:r>
              <a:rPr lang="en-US"/>
              <a:t>Those are just a few examples of how to start a conversation with your child’s teacher.</a:t>
            </a:r>
            <a:endParaRPr/>
          </a:p>
        </p:txBody>
      </p:sp>
      <p:sp>
        <p:nvSpPr>
          <p:cNvPr id="225" name="Google Shape;225;p15: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7e96c12432_0_34: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g7e96c12432_0_34:notes"/>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171450" lvl="0" marL="171450" rtl="0" algn="l">
              <a:spcBef>
                <a:spcPts val="0"/>
              </a:spcBef>
              <a:spcAft>
                <a:spcPts val="0"/>
              </a:spcAft>
              <a:buClr>
                <a:schemeClr val="dk1"/>
              </a:buClr>
              <a:buSzPts val="1200"/>
              <a:buFont typeface="Arial"/>
              <a:buChar char="•"/>
            </a:pPr>
            <a:r>
              <a:rPr lang="en-US"/>
              <a:t>At the start of this presentation I talked about the partnership between you and your child’s teacher. </a:t>
            </a:r>
            <a:endParaRPr/>
          </a:p>
          <a:p>
            <a:pPr indent="-171450" lvl="0" marL="171450" rtl="0" algn="l">
              <a:spcBef>
                <a:spcPts val="0"/>
              </a:spcBef>
              <a:spcAft>
                <a:spcPts val="0"/>
              </a:spcAft>
              <a:buClr>
                <a:schemeClr val="dk1"/>
              </a:buClr>
              <a:buSzPts val="1200"/>
              <a:buFont typeface="Arial"/>
              <a:buChar char="•"/>
            </a:pPr>
            <a:r>
              <a:rPr lang="en-US"/>
              <a:t>Your child’s teacher is the best person to talk to about what your child is learning. </a:t>
            </a:r>
            <a:endParaRPr/>
          </a:p>
          <a:p>
            <a:pPr indent="-171450" lvl="0" marL="171450" rtl="0" algn="l">
              <a:spcBef>
                <a:spcPts val="0"/>
              </a:spcBef>
              <a:spcAft>
                <a:spcPts val="0"/>
              </a:spcAft>
              <a:buClr>
                <a:schemeClr val="dk1"/>
              </a:buClr>
              <a:buSzPts val="1200"/>
              <a:buFont typeface="Arial"/>
              <a:buChar char="•"/>
            </a:pPr>
            <a:r>
              <a:rPr lang="en-US"/>
              <a:t>The best time to contact your child’s teacher is either before or after school. Ask your child’s teacher about how they like to be contacted – either by phone or via e-mail. </a:t>
            </a:r>
            <a:endParaRPr/>
          </a:p>
          <a:p>
            <a:pPr indent="-171450" lvl="0" marL="171450" rtl="0" algn="l">
              <a:spcBef>
                <a:spcPts val="0"/>
              </a:spcBef>
              <a:spcAft>
                <a:spcPts val="0"/>
              </a:spcAft>
              <a:buClr>
                <a:schemeClr val="dk1"/>
              </a:buClr>
              <a:buSzPts val="1200"/>
              <a:buFont typeface="Arial"/>
              <a:buChar char="•"/>
            </a:pPr>
            <a:r>
              <a:rPr lang="en-US"/>
              <a:t>When you talk to your child’s teacher, ask him/her specific questions about your child, ask:</a:t>
            </a:r>
            <a:endParaRPr/>
          </a:p>
          <a:p>
            <a:pPr indent="-171450" lvl="1" marL="628650" rtl="0" algn="l">
              <a:spcBef>
                <a:spcPts val="0"/>
              </a:spcBef>
              <a:spcAft>
                <a:spcPts val="0"/>
              </a:spcAft>
              <a:buClr>
                <a:schemeClr val="dk1"/>
              </a:buClr>
              <a:buSzPts val="1200"/>
              <a:buFont typeface="Arial"/>
              <a:buChar char="•"/>
            </a:pPr>
            <a:r>
              <a:rPr lang="en-US"/>
              <a:t>Where is my child doing well?</a:t>
            </a:r>
            <a:endParaRPr/>
          </a:p>
          <a:p>
            <a:pPr indent="-171450" lvl="1" marL="628650" rtl="0" algn="l">
              <a:spcBef>
                <a:spcPts val="0"/>
              </a:spcBef>
              <a:spcAft>
                <a:spcPts val="0"/>
              </a:spcAft>
              <a:buClr>
                <a:schemeClr val="dk1"/>
              </a:buClr>
              <a:buSzPts val="1200"/>
              <a:buFont typeface="Arial"/>
              <a:buChar char="•"/>
            </a:pPr>
            <a:r>
              <a:rPr lang="en-US"/>
              <a:t>Where might my child need some extra support?</a:t>
            </a:r>
            <a:endParaRPr/>
          </a:p>
          <a:p>
            <a:pPr indent="-171450" lvl="1" marL="628650" rtl="0" algn="l">
              <a:spcBef>
                <a:spcPts val="0"/>
              </a:spcBef>
              <a:spcAft>
                <a:spcPts val="0"/>
              </a:spcAft>
              <a:buClr>
                <a:schemeClr val="dk1"/>
              </a:buClr>
              <a:buSzPts val="1200"/>
              <a:buFont typeface="Arial"/>
              <a:buChar char="•"/>
            </a:pPr>
            <a:r>
              <a:rPr lang="en-US"/>
              <a:t>Who will provide that extra support?</a:t>
            </a:r>
            <a:endParaRPr/>
          </a:p>
          <a:p>
            <a:pPr indent="-171450" lvl="1" marL="628650" rtl="0" algn="l">
              <a:spcBef>
                <a:spcPts val="0"/>
              </a:spcBef>
              <a:spcAft>
                <a:spcPts val="0"/>
              </a:spcAft>
              <a:buClr>
                <a:schemeClr val="dk1"/>
              </a:buClr>
              <a:buSzPts val="1200"/>
              <a:buFont typeface="Arial"/>
              <a:buChar char="•"/>
            </a:pPr>
            <a:r>
              <a:rPr lang="en-US"/>
              <a:t>How can I and other family members help at home?</a:t>
            </a:r>
            <a:endParaRPr/>
          </a:p>
          <a:p>
            <a:pPr indent="-171450" lvl="0" marL="171450" rtl="0" algn="l">
              <a:spcBef>
                <a:spcPts val="0"/>
              </a:spcBef>
              <a:spcAft>
                <a:spcPts val="0"/>
              </a:spcAft>
              <a:buClr>
                <a:schemeClr val="dk1"/>
              </a:buClr>
              <a:buSzPts val="1200"/>
              <a:buFont typeface="Arial"/>
              <a:buChar char="•"/>
            </a:pPr>
            <a:r>
              <a:rPr lang="en-US"/>
              <a:t>Those are just a few examples of how to start a conversation with your child’s teacher.</a:t>
            </a:r>
            <a:endParaRPr/>
          </a:p>
        </p:txBody>
      </p:sp>
      <p:sp>
        <p:nvSpPr>
          <p:cNvPr id="233" name="Google Shape;233;g7e96c12432_0_34:notes"/>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p1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6: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Additionally, here are a few other ways that you can help your child be successful:</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b="1" lang="en-US"/>
              <a:t>[For elementary schools]</a:t>
            </a:r>
            <a:endParaRPr/>
          </a:p>
          <a:p>
            <a:pPr indent="-171450" lvl="0" marL="171450" rtl="0" algn="l">
              <a:spcBef>
                <a:spcPts val="0"/>
              </a:spcBef>
              <a:spcAft>
                <a:spcPts val="0"/>
              </a:spcAft>
              <a:buClr>
                <a:schemeClr val="dk1"/>
              </a:buClr>
              <a:buSzPts val="1200"/>
              <a:buFont typeface="Arial"/>
              <a:buChar char="•"/>
            </a:pPr>
            <a:r>
              <a:rPr lang="en-US"/>
              <a:t>Encourage your child to read daily.</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b="1" lang="en-US"/>
              <a:t>[For middle and high schools]</a:t>
            </a:r>
            <a:endParaRPr/>
          </a:p>
          <a:p>
            <a:pPr indent="-171450" lvl="0" marL="171450" rtl="0" algn="l">
              <a:spcBef>
                <a:spcPts val="0"/>
              </a:spcBef>
              <a:spcAft>
                <a:spcPts val="0"/>
              </a:spcAft>
              <a:buClr>
                <a:schemeClr val="dk1"/>
              </a:buClr>
              <a:buSzPts val="1200"/>
              <a:buFont typeface="Arial"/>
              <a:buChar char="•"/>
            </a:pPr>
            <a:r>
              <a:rPr lang="en-US"/>
              <a:t>Your child will likely have homework every day. You can help support their success by making sure your child has a quiet place at home to do that work that is free from distractions.</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b="1" lang="en-US"/>
              <a:t>[For all students]</a:t>
            </a:r>
            <a:endParaRPr b="1"/>
          </a:p>
          <a:p>
            <a:pPr indent="-171450" lvl="0" marL="171450" rtl="0" algn="l">
              <a:spcBef>
                <a:spcPts val="0"/>
              </a:spcBef>
              <a:spcAft>
                <a:spcPts val="0"/>
              </a:spcAft>
              <a:buClr>
                <a:schemeClr val="dk1"/>
              </a:buClr>
              <a:buSzPts val="1200"/>
              <a:buFont typeface="Arial"/>
              <a:buChar char="•"/>
            </a:pPr>
            <a:r>
              <a:rPr lang="en-US"/>
              <a:t>When it’s time for testing, talk to your child about the test. Make sure your child knows that the tests are important, but they are just one measure of learning. The teacher uses that information along with other information to make sure your child is getting the support they need.</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If you’re interested, the California Department of Education has also developed ELPAC Practice Tests that you can access from home on the computer. You can look at sample test questions and get familiar with the way questions are presented on the computer. More information about the ELPAC Practice Tests are on the Parent Resources flyer that you received today/tonight.</a:t>
            </a:r>
            <a:endParaRPr/>
          </a:p>
        </p:txBody>
      </p:sp>
      <p:sp>
        <p:nvSpPr>
          <p:cNvPr id="241" name="Google Shape;241;p16: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7e96c12432_0_42: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7e96c12432_0_42:notes"/>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171450" lvl="0" marL="171450" rtl="0" algn="l">
              <a:spcBef>
                <a:spcPts val="0"/>
              </a:spcBef>
              <a:spcAft>
                <a:spcPts val="0"/>
              </a:spcAft>
              <a:buClr>
                <a:schemeClr val="dk1"/>
              </a:buClr>
              <a:buSzPts val="1200"/>
              <a:buFont typeface="Arial"/>
              <a:buChar char="•"/>
            </a:pPr>
            <a:r>
              <a:rPr lang="en-US"/>
              <a:t>Additionally, here are a few other ways that you can help your child be successful:</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b="1" lang="en-US"/>
              <a:t>[For elementary schools]</a:t>
            </a:r>
            <a:endParaRPr/>
          </a:p>
          <a:p>
            <a:pPr indent="-171450" lvl="0" marL="171450" rtl="0" algn="l">
              <a:spcBef>
                <a:spcPts val="0"/>
              </a:spcBef>
              <a:spcAft>
                <a:spcPts val="0"/>
              </a:spcAft>
              <a:buClr>
                <a:schemeClr val="dk1"/>
              </a:buClr>
              <a:buSzPts val="1200"/>
              <a:buFont typeface="Arial"/>
              <a:buChar char="•"/>
            </a:pPr>
            <a:r>
              <a:rPr lang="en-US"/>
              <a:t>Encourage your child to read daily.</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b="1" lang="en-US"/>
              <a:t>[For middle and high schools]</a:t>
            </a:r>
            <a:endParaRPr/>
          </a:p>
          <a:p>
            <a:pPr indent="-171450" lvl="0" marL="171450" rtl="0" algn="l">
              <a:spcBef>
                <a:spcPts val="0"/>
              </a:spcBef>
              <a:spcAft>
                <a:spcPts val="0"/>
              </a:spcAft>
              <a:buClr>
                <a:schemeClr val="dk1"/>
              </a:buClr>
              <a:buSzPts val="1200"/>
              <a:buFont typeface="Arial"/>
              <a:buChar char="•"/>
            </a:pPr>
            <a:r>
              <a:rPr lang="en-US"/>
              <a:t>Your child will likely have homework every day. You can help support their success by making sure your child has a quiet place at home to do that work that is free from distractions.</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b="1" lang="en-US"/>
              <a:t>[For all students]</a:t>
            </a:r>
            <a:endParaRPr b="1"/>
          </a:p>
          <a:p>
            <a:pPr indent="-171450" lvl="0" marL="171450" rtl="0" algn="l">
              <a:spcBef>
                <a:spcPts val="0"/>
              </a:spcBef>
              <a:spcAft>
                <a:spcPts val="0"/>
              </a:spcAft>
              <a:buClr>
                <a:schemeClr val="dk1"/>
              </a:buClr>
              <a:buSzPts val="1200"/>
              <a:buFont typeface="Arial"/>
              <a:buChar char="•"/>
            </a:pPr>
            <a:r>
              <a:rPr lang="en-US"/>
              <a:t>When it’s time for testing, talk to your child about the test. Make sure your child knows that the tests are important, but they are just one measure of learning. The teacher uses that information along with other information to make sure your child is getting the support they need.</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If you’re interested, the California Department of Education has also developed ELPAC Practice Tests that you can access from home on the computer. You can look at sample test questions and get familiar with the way questions are presented on the computer. More information about the ELPAC Practice Tests are on the Parent Resources flyer that you received today/tonight.</a:t>
            </a:r>
            <a:endParaRPr/>
          </a:p>
        </p:txBody>
      </p:sp>
      <p:sp>
        <p:nvSpPr>
          <p:cNvPr id="249" name="Google Shape;249;g7e96c12432_0_42:notes"/>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p17: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7: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450" lvl="0" marL="171450" rtl="0" algn="l">
              <a:spcBef>
                <a:spcPts val="0"/>
              </a:spcBef>
              <a:spcAft>
                <a:spcPts val="0"/>
              </a:spcAft>
              <a:buClr>
                <a:schemeClr val="dk1"/>
              </a:buClr>
              <a:buSzPts val="1200"/>
              <a:buFont typeface="Arial"/>
              <a:buChar char="•"/>
            </a:pPr>
            <a:r>
              <a:rPr lang="en-US"/>
              <a:t>The California Department of Education has developed a series called the Parent Guide to Understanding. These are designed to be simple overview that answer the critical questions of what, why, who, how, and when about each assessment. </a:t>
            </a:r>
            <a:endParaRPr/>
          </a:p>
          <a:p>
            <a:pPr indent="-171450" lvl="1" marL="628650" rtl="0" algn="l">
              <a:spcBef>
                <a:spcPts val="0"/>
              </a:spcBef>
              <a:spcAft>
                <a:spcPts val="0"/>
              </a:spcAft>
              <a:buClr>
                <a:schemeClr val="dk1"/>
              </a:buClr>
              <a:buSzPts val="1200"/>
              <a:buFont typeface="Arial"/>
              <a:buChar char="•"/>
            </a:pPr>
            <a:r>
              <a:rPr lang="en-US"/>
              <a:t>[</a:t>
            </a:r>
            <a:r>
              <a:rPr b="1" lang="en-US"/>
              <a:t>NOTE</a:t>
            </a:r>
            <a:r>
              <a:rPr lang="en-US"/>
              <a:t>: Suggest providing parents a printed copy of the Parent Guide to Understanding the ELPAC]</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You can find those on the Web site listed on this slide. </a:t>
            </a:r>
            <a:endParaRPr/>
          </a:p>
          <a:p>
            <a:pPr indent="-171450" lvl="0" marL="171450" rtl="0" algn="l">
              <a:spcBef>
                <a:spcPts val="0"/>
              </a:spcBef>
              <a:spcAft>
                <a:spcPts val="0"/>
              </a:spcAft>
              <a:buClr>
                <a:schemeClr val="dk1"/>
              </a:buClr>
              <a:buSzPts val="1200"/>
              <a:buFont typeface="Arial"/>
              <a:buChar char="•"/>
            </a:pPr>
            <a:r>
              <a:rPr lang="en-US"/>
              <a:t>There are also practice tests available that will help you and your child understand the type of test questions that they might receive. You can take the practice tests from home with your child. </a:t>
            </a:r>
            <a:endParaRPr/>
          </a:p>
        </p:txBody>
      </p:sp>
      <p:sp>
        <p:nvSpPr>
          <p:cNvPr id="257" name="Google Shape;257;p17: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g7e96c12432_0_51: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g7e96c12432_0_51:notes"/>
          <p:cNvSpPr txBox="1"/>
          <p:nvPr>
            <p:ph idx="1" type="body"/>
          </p:nvPr>
        </p:nvSpPr>
        <p:spPr>
          <a:xfrm>
            <a:off x="701040" y="4415790"/>
            <a:ext cx="5608200" cy="4183500"/>
          </a:xfrm>
          <a:prstGeom prst="rect">
            <a:avLst/>
          </a:prstGeom>
          <a:noFill/>
          <a:ln>
            <a:noFill/>
          </a:ln>
        </p:spPr>
        <p:txBody>
          <a:bodyPr anchorCtr="0" anchor="t" bIns="46575" lIns="93175" spcFirstLastPara="1" rIns="93175" wrap="square" tIns="46575">
            <a:noAutofit/>
          </a:bodyPr>
          <a:lstStyle/>
          <a:p>
            <a:pPr indent="-171450" lvl="0" marL="171450" rtl="0" algn="l">
              <a:spcBef>
                <a:spcPts val="0"/>
              </a:spcBef>
              <a:spcAft>
                <a:spcPts val="0"/>
              </a:spcAft>
              <a:buClr>
                <a:schemeClr val="dk1"/>
              </a:buClr>
              <a:buSzPts val="1200"/>
              <a:buFont typeface="Arial"/>
              <a:buChar char="•"/>
            </a:pPr>
            <a:r>
              <a:rPr lang="en-US"/>
              <a:t>The California Department of Education has developed a series called the Parent Guide to Understanding. These are designed to be simple overview that answer the critical questions of what, why, who, how, and when about each assessment. </a:t>
            </a:r>
            <a:endParaRPr/>
          </a:p>
          <a:p>
            <a:pPr indent="-171450" lvl="1" marL="628650" rtl="0" algn="l">
              <a:spcBef>
                <a:spcPts val="0"/>
              </a:spcBef>
              <a:spcAft>
                <a:spcPts val="0"/>
              </a:spcAft>
              <a:buClr>
                <a:schemeClr val="dk1"/>
              </a:buClr>
              <a:buSzPts val="1200"/>
              <a:buFont typeface="Arial"/>
              <a:buChar char="•"/>
            </a:pPr>
            <a:r>
              <a:rPr lang="en-US"/>
              <a:t>[</a:t>
            </a:r>
            <a:r>
              <a:rPr b="1" lang="en-US"/>
              <a:t>NOTE</a:t>
            </a:r>
            <a:r>
              <a:rPr lang="en-US"/>
              <a:t>: Suggest providing parents a printed copy of the Parent Guide to Understanding the ELPAC]</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You can find those on the Web site listed on this slide. </a:t>
            </a:r>
            <a:endParaRPr/>
          </a:p>
          <a:p>
            <a:pPr indent="-171450" lvl="0" marL="171450" rtl="0" algn="l">
              <a:spcBef>
                <a:spcPts val="0"/>
              </a:spcBef>
              <a:spcAft>
                <a:spcPts val="0"/>
              </a:spcAft>
              <a:buClr>
                <a:schemeClr val="dk1"/>
              </a:buClr>
              <a:buSzPts val="1200"/>
              <a:buFont typeface="Arial"/>
              <a:buChar char="•"/>
            </a:pPr>
            <a:r>
              <a:rPr lang="en-US"/>
              <a:t>There are also practice tests available that will help you and your child understand the type of test questions that they might receive. You can take the practice tests from home with your child. </a:t>
            </a:r>
            <a:endParaRPr/>
          </a:p>
        </p:txBody>
      </p:sp>
      <p:sp>
        <p:nvSpPr>
          <p:cNvPr id="264" name="Google Shape;264;g7e96c12432_0_51:notes"/>
          <p:cNvSpPr txBox="1"/>
          <p:nvPr>
            <p:ph idx="12" type="sldNum"/>
          </p:nvPr>
        </p:nvSpPr>
        <p:spPr>
          <a:xfrm>
            <a:off x="3970938" y="8829967"/>
            <a:ext cx="3037800" cy="4647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7e837bccf6_0_0:notes"/>
          <p:cNvSpPr/>
          <p:nvPr>
            <p:ph idx="2" type="sldImg"/>
          </p:nvPr>
        </p:nvSpPr>
        <p:spPr>
          <a:xfrm>
            <a:off x="406400" y="696913"/>
            <a:ext cx="6197700" cy="34863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7e837bccf6_0_0:notes"/>
          <p:cNvSpPr txBox="1"/>
          <p:nvPr>
            <p:ph idx="1" type="body"/>
          </p:nvPr>
        </p:nvSpPr>
        <p:spPr>
          <a:xfrm>
            <a:off x="701040" y="4415790"/>
            <a:ext cx="5608200" cy="4183500"/>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71" name="Google Shape;271;g7e837bccf6_0_0:notes"/>
          <p:cNvSpPr txBox="1"/>
          <p:nvPr>
            <p:ph idx="12" type="sldNum"/>
          </p:nvPr>
        </p:nvSpPr>
        <p:spPr>
          <a:xfrm>
            <a:off x="3970938" y="8829967"/>
            <a:ext cx="3037800" cy="464700"/>
          </a:xfrm>
          <a:prstGeom prst="rect">
            <a:avLst/>
          </a:prstGeom>
        </p:spPr>
        <p:txBody>
          <a:bodyPr anchorCtr="0" anchor="b" bIns="46575" lIns="93175" spcFirstLastPara="1" rIns="93175"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p18: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8:notes"/>
          <p:cNvSpPr txBox="1"/>
          <p:nvPr>
            <p:ph idx="1" type="body"/>
          </p:nvPr>
        </p:nvSpPr>
        <p:spPr>
          <a:xfrm>
            <a:off x="701040" y="4415790"/>
            <a:ext cx="5608320" cy="4183380"/>
          </a:xfrm>
          <a:prstGeom prst="rect">
            <a:avLst/>
          </a:prstGeom>
          <a:noFill/>
          <a:ln>
            <a:noFill/>
          </a:ln>
        </p:spPr>
        <p:txBody>
          <a:bodyPr anchorCtr="0" anchor="t" bIns="46575" lIns="93175" spcFirstLastPara="1" rIns="93175" wrap="square" tIns="46575">
            <a:normAutofit/>
          </a:bodyPr>
          <a:lstStyle/>
          <a:p>
            <a:pPr indent="-171039" lvl="0" marL="171039" rtl="0" algn="l">
              <a:spcBef>
                <a:spcPts val="0"/>
              </a:spcBef>
              <a:spcAft>
                <a:spcPts val="0"/>
              </a:spcAft>
              <a:buClr>
                <a:schemeClr val="dk1"/>
              </a:buClr>
              <a:buSzPts val="1200"/>
              <a:buFont typeface="Arial"/>
              <a:buChar char="•"/>
            </a:pPr>
            <a:r>
              <a:rPr lang="en-US"/>
              <a:t>That brings us to the end of today/tonight’s presentation.</a:t>
            </a:r>
            <a:endParaRPr/>
          </a:p>
          <a:p>
            <a:pPr indent="-171039" lvl="0" marL="171039" rtl="0" algn="l">
              <a:spcBef>
                <a:spcPts val="0"/>
              </a:spcBef>
              <a:spcAft>
                <a:spcPts val="0"/>
              </a:spcAft>
              <a:buClr>
                <a:schemeClr val="dk1"/>
              </a:buClr>
              <a:buSzPts val="1200"/>
              <a:buFont typeface="Arial"/>
              <a:buChar char="•"/>
            </a:pPr>
            <a:r>
              <a:rPr lang="en-US"/>
              <a:t>We’ll take a moment to answer some of your questions now. </a:t>
            </a:r>
            <a:endParaRPr/>
          </a:p>
          <a:p>
            <a:pPr indent="-171039" lvl="0" marL="171039" rtl="0" algn="l">
              <a:spcBef>
                <a:spcPts val="0"/>
              </a:spcBef>
              <a:spcAft>
                <a:spcPts val="0"/>
              </a:spcAft>
              <a:buClr>
                <a:schemeClr val="dk1"/>
              </a:buClr>
              <a:buSzPts val="1200"/>
              <a:buFont typeface="Arial"/>
              <a:buChar char="•"/>
            </a:pPr>
            <a:r>
              <a:rPr lang="en-US"/>
              <a:t>Thank you for coming today/tonight!</a:t>
            </a:r>
            <a:endParaRPr/>
          </a:p>
        </p:txBody>
      </p:sp>
      <p:sp>
        <p:nvSpPr>
          <p:cNvPr id="278" name="Google Shape;278;p18:notes"/>
          <p:cNvSpPr txBox="1"/>
          <p:nvPr>
            <p:ph idx="12" type="sldNum"/>
          </p:nvPr>
        </p:nvSpPr>
        <p:spPr>
          <a:xfrm>
            <a:off x="3970938" y="8829967"/>
            <a:ext cx="3037840" cy="46482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5" name="Shape 15"/>
        <p:cNvGrpSpPr/>
        <p:nvPr/>
      </p:nvGrpSpPr>
      <p:grpSpPr>
        <a:xfrm>
          <a:off x="0" y="0"/>
          <a:ext cx="0" cy="0"/>
          <a:chOff x="0" y="0"/>
          <a:chExt cx="0" cy="0"/>
        </a:xfrm>
      </p:grpSpPr>
      <p:sp>
        <p:nvSpPr>
          <p:cNvPr id="16" name="Google Shape;16;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38562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0" name="Shape 20"/>
        <p:cNvGrpSpPr/>
        <p:nvPr/>
      </p:nvGrpSpPr>
      <p:grpSpPr>
        <a:xfrm>
          <a:off x="0" y="0"/>
          <a:ext cx="0" cy="0"/>
          <a:chOff x="0" y="0"/>
          <a:chExt cx="0" cy="0"/>
        </a:xfrm>
      </p:grpSpPr>
      <p:sp>
        <p:nvSpPr>
          <p:cNvPr id="21" name="Google Shape;2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38562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6" name="Shape 26"/>
        <p:cNvGrpSpPr/>
        <p:nvPr/>
      </p:nvGrpSpPr>
      <p:grpSpPr>
        <a:xfrm>
          <a:off x="0" y="0"/>
          <a:ext cx="0" cy="0"/>
          <a:chOff x="0" y="0"/>
          <a:chExt cx="0" cy="0"/>
        </a:xfrm>
      </p:grpSpPr>
      <p:sp>
        <p:nvSpPr>
          <p:cNvPr id="27" name="Google Shape;27;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rgbClr val="385623"/>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 name="Google Shape;2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2" name="Shape 32"/>
        <p:cNvGrpSpPr/>
        <p:nvPr/>
      </p:nvGrpSpPr>
      <p:grpSpPr>
        <a:xfrm>
          <a:off x="0" y="0"/>
          <a:ext cx="0" cy="0"/>
          <a:chOff x="0" y="0"/>
          <a:chExt cx="0" cy="0"/>
        </a:xfrm>
      </p:grpSpPr>
      <p:sp>
        <p:nvSpPr>
          <p:cNvPr id="33" name="Google Shape;33;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38562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1" name="Shape 41"/>
        <p:cNvGrpSpPr/>
        <p:nvPr/>
      </p:nvGrpSpPr>
      <p:grpSpPr>
        <a:xfrm>
          <a:off x="0" y="0"/>
          <a:ext cx="0" cy="0"/>
          <a:chOff x="0" y="0"/>
          <a:chExt cx="0" cy="0"/>
        </a:xfrm>
      </p:grpSpPr>
      <p:sp>
        <p:nvSpPr>
          <p:cNvPr id="42" name="Google Shape;42;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38562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8" name="Shape 48"/>
        <p:cNvGrpSpPr/>
        <p:nvPr/>
      </p:nvGrpSpPr>
      <p:grpSpPr>
        <a:xfrm>
          <a:off x="0" y="0"/>
          <a:ext cx="0" cy="0"/>
          <a:chOff x="0" y="0"/>
          <a:chExt cx="0" cy="0"/>
        </a:xfrm>
      </p:grpSpPr>
      <p:sp>
        <p:nvSpPr>
          <p:cNvPr id="49" name="Google Shape;49;p2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385623"/>
              </a:buClr>
              <a:buSzPts val="6000"/>
              <a:buFont typeface="Century Gothic"/>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 name="Google Shape;5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
        <p:nvSpPr>
          <p:cNvPr id="55" name="Google Shape;5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385623"/>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385623"/>
              </a:buClr>
              <a:buSzPts val="3200"/>
              <a:buFont typeface="Century Gothic"/>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8" name="Google Shape;68;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38562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38562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raph and Table Layout">
  <p:cSld name="Graph and Table Layout">
    <p:spTree>
      <p:nvGrpSpPr>
        <p:cNvPr id="84" name="Shape 84"/>
        <p:cNvGrpSpPr/>
        <p:nvPr/>
      </p:nvGrpSpPr>
      <p:grpSpPr>
        <a:xfrm>
          <a:off x="0" y="0"/>
          <a:ext cx="0" cy="0"/>
          <a:chOff x="0" y="0"/>
          <a:chExt cx="0" cy="0"/>
        </a:xfrm>
      </p:grpSpPr>
      <p:sp>
        <p:nvSpPr>
          <p:cNvPr id="85" name="Google Shape;85;p32"/>
          <p:cNvSpPr txBox="1"/>
          <p:nvPr>
            <p:ph type="title"/>
          </p:nvPr>
        </p:nvSpPr>
        <p:spPr>
          <a:xfrm>
            <a:off x="726018" y="548640"/>
            <a:ext cx="10739967" cy="566738"/>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11376F"/>
              </a:buClr>
              <a:buSzPts val="4000"/>
              <a:buFont typeface="Arial"/>
              <a:buNone/>
              <a:defRPr b="1" sz="4000">
                <a:solidFill>
                  <a:srgbClr val="11376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86" name="Google Shape;86;p32"/>
          <p:cNvCxnSpPr/>
          <p:nvPr/>
        </p:nvCxnSpPr>
        <p:spPr>
          <a:xfrm>
            <a:off x="726018" y="1141620"/>
            <a:ext cx="10739965" cy="0"/>
          </a:xfrm>
          <a:prstGeom prst="straightConnector1">
            <a:avLst/>
          </a:prstGeom>
          <a:noFill/>
          <a:ln cap="flat" cmpd="sng" w="12700">
            <a:solidFill>
              <a:srgbClr val="9BC872"/>
            </a:solidFill>
            <a:prstDash val="solid"/>
            <a:miter lim="800000"/>
            <a:headEnd len="sm" w="sm" type="none"/>
            <a:tailEnd len="sm" w="sm" type="none"/>
          </a:ln>
        </p:spPr>
      </p:cxnSp>
      <p:sp>
        <p:nvSpPr>
          <p:cNvPr id="87" name="Google Shape;87;p32"/>
          <p:cNvSpPr txBox="1"/>
          <p:nvPr>
            <p:ph idx="1" type="body"/>
          </p:nvPr>
        </p:nvSpPr>
        <p:spPr>
          <a:xfrm>
            <a:off x="609600" y="1441342"/>
            <a:ext cx="10972800" cy="4684822"/>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rgbClr val="11376F"/>
              </a:buClr>
              <a:buSzPts val="2800"/>
              <a:buChar char="•"/>
              <a:defRPr>
                <a:solidFill>
                  <a:srgbClr val="11376F"/>
                </a:solidFill>
              </a:defRPr>
            </a:lvl1pPr>
            <a:lvl2pPr indent="-381000" lvl="1" marL="914400" algn="l">
              <a:lnSpc>
                <a:spcPct val="90000"/>
              </a:lnSpc>
              <a:spcBef>
                <a:spcPts val="500"/>
              </a:spcBef>
              <a:spcAft>
                <a:spcPts val="0"/>
              </a:spcAft>
              <a:buClr>
                <a:srgbClr val="11376F"/>
              </a:buClr>
              <a:buSzPts val="2400"/>
              <a:buChar char="•"/>
              <a:defRPr>
                <a:solidFill>
                  <a:srgbClr val="11376F"/>
                </a:solidFill>
              </a:defRPr>
            </a:lvl2pPr>
            <a:lvl3pPr indent="-355600" lvl="2" marL="1371600" algn="l">
              <a:lnSpc>
                <a:spcPct val="90000"/>
              </a:lnSpc>
              <a:spcBef>
                <a:spcPts val="500"/>
              </a:spcBef>
              <a:spcAft>
                <a:spcPts val="0"/>
              </a:spcAft>
              <a:buClr>
                <a:srgbClr val="11376F"/>
              </a:buClr>
              <a:buSzPts val="2000"/>
              <a:buChar char="•"/>
              <a:defRPr>
                <a:solidFill>
                  <a:srgbClr val="11376F"/>
                </a:solidFill>
              </a:defRPr>
            </a:lvl3pPr>
            <a:lvl4pPr indent="-342900" lvl="3" marL="1828800" algn="l">
              <a:lnSpc>
                <a:spcPct val="90000"/>
              </a:lnSpc>
              <a:spcBef>
                <a:spcPts val="500"/>
              </a:spcBef>
              <a:spcAft>
                <a:spcPts val="0"/>
              </a:spcAft>
              <a:buClr>
                <a:srgbClr val="11376F"/>
              </a:buClr>
              <a:buSzPts val="1800"/>
              <a:buChar char="•"/>
              <a:defRPr>
                <a:solidFill>
                  <a:srgbClr val="11376F"/>
                </a:solidFill>
              </a:defRPr>
            </a:lvl4pPr>
            <a:lvl5pPr indent="-342900" lvl="4" marL="2286000" algn="l">
              <a:lnSpc>
                <a:spcPct val="90000"/>
              </a:lnSpc>
              <a:spcBef>
                <a:spcPts val="500"/>
              </a:spcBef>
              <a:spcAft>
                <a:spcPts val="0"/>
              </a:spcAft>
              <a:buClr>
                <a:srgbClr val="11376F"/>
              </a:buClr>
              <a:buSzPts val="1800"/>
              <a:buChar char="•"/>
              <a:defRPr>
                <a:solidFill>
                  <a:srgbClr val="11376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385623"/>
              </a:buClr>
              <a:buSzPts val="6000"/>
              <a:buFont typeface="Century Gothic"/>
              <a:buNone/>
              <a:defRPr b="1" i="0" sz="6000" u="none" cap="none" strike="noStrike">
                <a:solidFill>
                  <a:srgbClr val="385623"/>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cde.ca.gov/ta/tg/ep/elpacparentguide.asp" TargetMode="External"/><Relationship Id="rId4" Type="http://schemas.openxmlformats.org/officeDocument/2006/relationships/hyperlink" Target="http://www.elpac.org/resources/practicetes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hyperlink" Target="https://elpac.startingsmarter.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youtu.be/HS8cVQin_fc" TargetMode="External"/><Relationship Id="rId4" Type="http://schemas.openxmlformats.org/officeDocument/2006/relationships/hyperlink" Target="https://www.youtube.com/watch?v=sAZAsNNir5o"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www.cde.ca.gov/ta/tg/ep/elpacparentguide.asp" TargetMode="External"/><Relationship Id="rId4" Type="http://schemas.openxmlformats.org/officeDocument/2006/relationships/hyperlink" Target="http://www.elpac.org/resources/practicetest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
          <p:cNvSpPr txBox="1"/>
          <p:nvPr>
            <p:ph type="title"/>
          </p:nvPr>
        </p:nvSpPr>
        <p:spPr>
          <a:xfrm>
            <a:off x="792956" y="365125"/>
            <a:ext cx="10744200" cy="623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00"/>
              <a:buFont typeface="Century Gothic"/>
              <a:buNone/>
            </a:pPr>
            <a:r>
              <a:rPr b="0" lang="en-US"/>
              <a:t>GRAPEVINE ELEMENTARY </a:t>
            </a:r>
            <a:br>
              <a:rPr b="0" lang="en-US"/>
            </a:br>
            <a:br>
              <a:rPr b="0" lang="en-US"/>
            </a:br>
            <a:r>
              <a:rPr lang="en-US" sz="6600"/>
              <a:t>Talking to Parents </a:t>
            </a:r>
            <a:br>
              <a:rPr lang="en-US"/>
            </a:br>
            <a:r>
              <a:rPr b="0" lang="en-US" sz="5400"/>
              <a:t>About the English Language Proficiency Assessments for California (ELPAC)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g7e96c12432_0_0"/>
          <p:cNvSpPr txBox="1"/>
          <p:nvPr>
            <p:ph type="title"/>
          </p:nvPr>
        </p:nvSpPr>
        <p:spPr>
          <a:xfrm>
            <a:off x="792956" y="365125"/>
            <a:ext cx="10744200" cy="62358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00"/>
              <a:buFont typeface="Century Gothic"/>
              <a:buNone/>
            </a:pPr>
            <a:r>
              <a:rPr b="0" lang="en-US"/>
              <a:t>GRAPEVINE ELEMENTARY </a:t>
            </a:r>
            <a:br>
              <a:rPr b="0" lang="en-US"/>
            </a:br>
            <a:r>
              <a:rPr lang="en-US" sz="6600"/>
              <a:t>Hablando con los padres</a:t>
            </a:r>
            <a:endParaRPr sz="6600"/>
          </a:p>
          <a:p>
            <a:pPr indent="0" lvl="0" marL="0" rtl="0" algn="ctr">
              <a:lnSpc>
                <a:spcPct val="90000"/>
              </a:lnSpc>
              <a:spcBef>
                <a:spcPts val="0"/>
              </a:spcBef>
              <a:spcAft>
                <a:spcPts val="0"/>
              </a:spcAft>
              <a:buClr>
                <a:schemeClr val="dk1"/>
              </a:buClr>
              <a:buSzPts val="1100"/>
              <a:buFont typeface="Arial"/>
              <a:buNone/>
            </a:pPr>
            <a:r>
              <a:rPr b="0" lang="en-US"/>
              <a:t>Acerca de las evaluaciones de dominio del idioma inglés para California (ELPAC)</a:t>
            </a:r>
            <a:endParaRPr b="0"/>
          </a:p>
          <a:p>
            <a:pPr indent="0" lvl="0" marL="0" rtl="0" algn="ctr">
              <a:lnSpc>
                <a:spcPct val="90000"/>
              </a:lnSpc>
              <a:spcBef>
                <a:spcPts val="0"/>
              </a:spcBef>
              <a:spcAft>
                <a:spcPts val="0"/>
              </a:spcAft>
              <a:buClr>
                <a:srgbClr val="385623"/>
              </a:buClr>
              <a:buSzPts val="6000"/>
              <a:buFont typeface="Century Gothic"/>
              <a:buNone/>
            </a:pPr>
            <a:r>
              <a:t/>
            </a:r>
            <a:endParaRPr sz="6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5400"/>
              <a:buFont typeface="Century Gothic"/>
              <a:buNone/>
            </a:pPr>
            <a:r>
              <a:rPr lang="en-US" sz="5400"/>
              <a:t>The Intent of This Presentation</a:t>
            </a:r>
            <a:endParaRPr sz="5400"/>
          </a:p>
        </p:txBody>
      </p:sp>
      <p:sp>
        <p:nvSpPr>
          <p:cNvPr id="106" name="Google Shape;106;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1" marL="457200" rtl="0" algn="l">
              <a:lnSpc>
                <a:spcPct val="90000"/>
              </a:lnSpc>
              <a:spcBef>
                <a:spcPts val="0"/>
              </a:spcBef>
              <a:spcAft>
                <a:spcPts val="0"/>
              </a:spcAft>
              <a:buClr>
                <a:schemeClr val="dk1"/>
              </a:buClr>
              <a:buSzPts val="2400"/>
              <a:buNone/>
            </a:pPr>
            <a:r>
              <a:rPr lang="en-US"/>
              <a:t>This presentation is intended for use to provide information to </a:t>
            </a:r>
            <a:r>
              <a:rPr b="1" lang="en-US" sz="3200">
                <a:solidFill>
                  <a:srgbClr val="385623"/>
                </a:solidFill>
                <a:latin typeface="Arial Narrow"/>
                <a:ea typeface="Arial Narrow"/>
                <a:cs typeface="Arial Narrow"/>
                <a:sym typeface="Arial Narrow"/>
              </a:rPr>
              <a:t>parents and guardians </a:t>
            </a:r>
            <a:r>
              <a:rPr lang="en-US"/>
              <a:t>about the ELPAC. It includes:</a:t>
            </a:r>
            <a:br>
              <a:rPr lang="en-US"/>
            </a:br>
            <a:endParaRPr/>
          </a:p>
          <a:p>
            <a:pPr indent="-228600" lvl="2" marL="1143000" rtl="0" algn="l">
              <a:lnSpc>
                <a:spcPct val="90000"/>
              </a:lnSpc>
              <a:spcBef>
                <a:spcPts val="500"/>
              </a:spcBef>
              <a:spcAft>
                <a:spcPts val="0"/>
              </a:spcAft>
              <a:buClr>
                <a:schemeClr val="dk1"/>
              </a:buClr>
              <a:buSzPts val="2400"/>
              <a:buChar char="•"/>
            </a:pPr>
            <a:r>
              <a:rPr lang="en-US" sz="2400"/>
              <a:t>A description of why the ELPAC is given</a:t>
            </a:r>
            <a:endParaRPr/>
          </a:p>
          <a:p>
            <a:pPr indent="-228600" lvl="2" marL="1143000" rtl="0" algn="l">
              <a:lnSpc>
                <a:spcPct val="90000"/>
              </a:lnSpc>
              <a:spcBef>
                <a:spcPts val="500"/>
              </a:spcBef>
              <a:spcAft>
                <a:spcPts val="0"/>
              </a:spcAft>
              <a:buClr>
                <a:schemeClr val="dk1"/>
              </a:buClr>
              <a:buSzPts val="2400"/>
              <a:buChar char="•"/>
            </a:pPr>
            <a:r>
              <a:rPr lang="en-US" sz="2400"/>
              <a:t>Information on who takes the ELPAC</a:t>
            </a:r>
            <a:endParaRPr/>
          </a:p>
          <a:p>
            <a:pPr indent="-228600" lvl="2" marL="1143000" rtl="0" algn="l">
              <a:lnSpc>
                <a:spcPct val="90000"/>
              </a:lnSpc>
              <a:spcBef>
                <a:spcPts val="500"/>
              </a:spcBef>
              <a:spcAft>
                <a:spcPts val="0"/>
              </a:spcAft>
              <a:buClr>
                <a:schemeClr val="dk1"/>
              </a:buClr>
              <a:buSzPts val="2400"/>
              <a:buChar char="•"/>
            </a:pPr>
            <a:r>
              <a:rPr lang="en-US" sz="2400"/>
              <a:t>An overview of test administration for the ELPAC</a:t>
            </a:r>
            <a:endParaRPr/>
          </a:p>
          <a:p>
            <a:pPr indent="-228600" lvl="2" marL="1143000" rtl="0" algn="l">
              <a:lnSpc>
                <a:spcPct val="90000"/>
              </a:lnSpc>
              <a:spcBef>
                <a:spcPts val="500"/>
              </a:spcBef>
              <a:spcAft>
                <a:spcPts val="0"/>
              </a:spcAft>
              <a:buClr>
                <a:schemeClr val="dk1"/>
              </a:buClr>
              <a:buSzPts val="2400"/>
              <a:buChar char="•"/>
            </a:pPr>
            <a:r>
              <a:rPr lang="en-US" sz="2400"/>
              <a:t>Information on how test results are reported</a:t>
            </a:r>
            <a:endParaRPr/>
          </a:p>
          <a:p>
            <a:pPr indent="-228600" lvl="2" marL="1143000" rtl="0" algn="l">
              <a:lnSpc>
                <a:spcPct val="90000"/>
              </a:lnSpc>
              <a:spcBef>
                <a:spcPts val="500"/>
              </a:spcBef>
              <a:spcAft>
                <a:spcPts val="0"/>
              </a:spcAft>
              <a:buClr>
                <a:schemeClr val="dk1"/>
              </a:buClr>
              <a:buSzPts val="2400"/>
              <a:buChar char="•"/>
            </a:pPr>
            <a:r>
              <a:rPr lang="en-US" sz="2400"/>
              <a:t>Available resources for parents related to the ELPAC</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g7e96c12432_0_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5400"/>
              <a:buFont typeface="Century Gothic"/>
              <a:buNone/>
            </a:pPr>
            <a:r>
              <a:rPr lang="en-US" sz="5000"/>
              <a:t>El Objetivo de esta </a:t>
            </a:r>
            <a:r>
              <a:rPr lang="en-US" sz="5000"/>
              <a:t>Presentación</a:t>
            </a:r>
            <a:endParaRPr sz="5000"/>
          </a:p>
        </p:txBody>
      </p:sp>
      <p:sp>
        <p:nvSpPr>
          <p:cNvPr id="113" name="Google Shape;113;g7e96c12432_0_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500"/>
              </a:spcBef>
              <a:spcAft>
                <a:spcPts val="0"/>
              </a:spcAft>
              <a:buNone/>
            </a:pPr>
            <a:r>
              <a:rPr lang="en-US" sz="2400"/>
              <a:t>Esta presentación está diseñada para proporcionar información a los padres y tutores sobre ELPAC. Incluye:</a:t>
            </a:r>
            <a:endParaRPr sz="2400"/>
          </a:p>
          <a:p>
            <a:pPr indent="0" lvl="0" marL="0" rtl="0" algn="l">
              <a:lnSpc>
                <a:spcPct val="90000"/>
              </a:lnSpc>
              <a:spcBef>
                <a:spcPts val="500"/>
              </a:spcBef>
              <a:spcAft>
                <a:spcPts val="0"/>
              </a:spcAft>
              <a:buNone/>
            </a:pPr>
            <a:r>
              <a:t/>
            </a:r>
            <a:endParaRPr sz="2400"/>
          </a:p>
          <a:p>
            <a:pPr indent="-228600" lvl="2" marL="1143000" rtl="0" algn="l">
              <a:lnSpc>
                <a:spcPct val="90000"/>
              </a:lnSpc>
              <a:spcBef>
                <a:spcPts val="500"/>
              </a:spcBef>
              <a:spcAft>
                <a:spcPts val="0"/>
              </a:spcAft>
              <a:buSzPts val="2400"/>
              <a:buChar char="•"/>
            </a:pPr>
            <a:r>
              <a:rPr lang="en-US" sz="2400"/>
              <a:t>Una descripción de por qué se da ELPAC</a:t>
            </a:r>
            <a:endParaRPr sz="2400"/>
          </a:p>
          <a:p>
            <a:pPr indent="-228600" lvl="2" marL="1143000" rtl="0" algn="l">
              <a:lnSpc>
                <a:spcPct val="90000"/>
              </a:lnSpc>
              <a:spcBef>
                <a:spcPts val="500"/>
              </a:spcBef>
              <a:spcAft>
                <a:spcPts val="0"/>
              </a:spcAft>
              <a:buSzPts val="2400"/>
              <a:buChar char="•"/>
            </a:pPr>
            <a:r>
              <a:rPr lang="en-US" sz="2400"/>
              <a:t>Información sobre quién toma el ELPAC</a:t>
            </a:r>
            <a:endParaRPr sz="2400"/>
          </a:p>
          <a:p>
            <a:pPr indent="-228600" lvl="2" marL="1143000" rtl="0" algn="l">
              <a:lnSpc>
                <a:spcPct val="90000"/>
              </a:lnSpc>
              <a:spcBef>
                <a:spcPts val="500"/>
              </a:spcBef>
              <a:spcAft>
                <a:spcPts val="0"/>
              </a:spcAft>
              <a:buSzPts val="2400"/>
              <a:buChar char="•"/>
            </a:pPr>
            <a:r>
              <a:rPr lang="en-US" sz="2400"/>
              <a:t>Una descripción general de la administración de pruebas para ELPAC</a:t>
            </a:r>
            <a:endParaRPr sz="2400"/>
          </a:p>
          <a:p>
            <a:pPr indent="-228600" lvl="2" marL="1143000" rtl="0" algn="l">
              <a:lnSpc>
                <a:spcPct val="90000"/>
              </a:lnSpc>
              <a:spcBef>
                <a:spcPts val="500"/>
              </a:spcBef>
              <a:spcAft>
                <a:spcPts val="0"/>
              </a:spcAft>
              <a:buSzPts val="2400"/>
              <a:buChar char="•"/>
            </a:pPr>
            <a:r>
              <a:rPr lang="en-US" sz="2400"/>
              <a:t>Información sobre cómo se informan los resultados de las pruebas.</a:t>
            </a:r>
            <a:endParaRPr sz="2400"/>
          </a:p>
          <a:p>
            <a:pPr indent="-228600" lvl="2" marL="1143000" rtl="0" algn="l">
              <a:lnSpc>
                <a:spcPct val="90000"/>
              </a:lnSpc>
              <a:spcBef>
                <a:spcPts val="500"/>
              </a:spcBef>
              <a:spcAft>
                <a:spcPts val="0"/>
              </a:spcAft>
              <a:buSzPts val="2400"/>
              <a:buChar char="•"/>
            </a:pPr>
            <a:r>
              <a:rPr lang="en-US" sz="2400"/>
              <a:t>Recursos disponibles para padres relacionados con ELPAC</a:t>
            </a:r>
            <a:endParaRPr sz="2400"/>
          </a:p>
          <a:p>
            <a:pPr indent="0" lvl="0" marL="1143000" rtl="0" algn="l">
              <a:lnSpc>
                <a:spcPct val="90000"/>
              </a:lnSpc>
              <a:spcBef>
                <a:spcPts val="500"/>
              </a:spcBef>
              <a:spcAft>
                <a:spcPts val="0"/>
              </a:spcAft>
              <a:buNone/>
            </a:pPr>
            <a:r>
              <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Recommended Handouts</a:t>
            </a:r>
            <a:endParaRPr/>
          </a:p>
        </p:txBody>
      </p:sp>
      <p:sp>
        <p:nvSpPr>
          <p:cNvPr id="119" name="Google Shape;1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800"/>
              <a:buChar char="•"/>
            </a:pPr>
            <a:r>
              <a:rPr lang="en-US"/>
              <a:t>Parent Guide to Understanding</a:t>
            </a:r>
            <a:endParaRPr/>
          </a:p>
          <a:p>
            <a:pPr indent="-457200" lvl="1" marL="914400" rtl="0" algn="l">
              <a:lnSpc>
                <a:spcPct val="90000"/>
              </a:lnSpc>
              <a:spcBef>
                <a:spcPts val="500"/>
              </a:spcBef>
              <a:spcAft>
                <a:spcPts val="0"/>
              </a:spcAft>
              <a:buClr>
                <a:schemeClr val="dk1"/>
              </a:buClr>
              <a:buSzPts val="2400"/>
              <a:buChar char="•"/>
            </a:pPr>
            <a:r>
              <a:rPr lang="en-US"/>
              <a:t>Available in seven languages</a:t>
            </a:r>
            <a:endParaRPr/>
          </a:p>
          <a:p>
            <a:pPr indent="-457200" lvl="1" marL="914400" rtl="0" algn="l">
              <a:lnSpc>
                <a:spcPct val="90000"/>
              </a:lnSpc>
              <a:spcBef>
                <a:spcPts val="500"/>
              </a:spcBef>
              <a:spcAft>
                <a:spcPts val="0"/>
              </a:spcAft>
              <a:buClr>
                <a:schemeClr val="dk1"/>
              </a:buClr>
              <a:buSzPts val="2400"/>
              <a:buChar char="•"/>
            </a:pPr>
            <a:r>
              <a:rPr lang="en-US" u="sng">
                <a:solidFill>
                  <a:schemeClr val="hlink"/>
                </a:solidFill>
                <a:hlinkClick r:id="rId3"/>
              </a:rPr>
              <a:t>https://www.cde.ca.gov/ta/tg/ep/elpacparentguide.asp</a:t>
            </a:r>
            <a:endParaRPr/>
          </a:p>
          <a:p>
            <a:pPr indent="-279400" lvl="0" marL="457200" rtl="0" algn="l">
              <a:lnSpc>
                <a:spcPct val="90000"/>
              </a:lnSpc>
              <a:spcBef>
                <a:spcPts val="1000"/>
              </a:spcBef>
              <a:spcAft>
                <a:spcPts val="0"/>
              </a:spcAft>
              <a:buClr>
                <a:schemeClr val="dk1"/>
              </a:buClr>
              <a:buSzPts val="2800"/>
              <a:buNone/>
            </a:pPr>
            <a:r>
              <a:t/>
            </a:r>
            <a:endParaRPr/>
          </a:p>
          <a:p>
            <a:pPr indent="-457200" lvl="0" marL="457200" rtl="0" algn="l">
              <a:lnSpc>
                <a:spcPct val="90000"/>
              </a:lnSpc>
              <a:spcBef>
                <a:spcPts val="1000"/>
              </a:spcBef>
              <a:spcAft>
                <a:spcPts val="0"/>
              </a:spcAft>
              <a:buClr>
                <a:schemeClr val="dk1"/>
              </a:buClr>
              <a:buSzPts val="2800"/>
              <a:buChar char="•"/>
            </a:pPr>
            <a:r>
              <a:rPr lang="en-US"/>
              <a:t>ELPAC Practice Test Flyer</a:t>
            </a:r>
            <a:endParaRPr/>
          </a:p>
          <a:p>
            <a:pPr indent="-457200" lvl="1" marL="914400" rtl="0" algn="l">
              <a:lnSpc>
                <a:spcPct val="90000"/>
              </a:lnSpc>
              <a:spcBef>
                <a:spcPts val="500"/>
              </a:spcBef>
              <a:spcAft>
                <a:spcPts val="0"/>
              </a:spcAft>
              <a:buClr>
                <a:schemeClr val="dk1"/>
              </a:buClr>
              <a:buSzPts val="2400"/>
              <a:buChar char="•"/>
            </a:pPr>
            <a:r>
              <a:rPr lang="en-US" u="sng">
                <a:solidFill>
                  <a:schemeClr val="hlink"/>
                </a:solidFill>
                <a:hlinkClick r:id="rId4"/>
              </a:rPr>
              <a:t>http://www.elpac.org/resources/practicetests/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g7e96c12432_0_1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Folletos recomendados</a:t>
            </a:r>
            <a:endParaRPr/>
          </a:p>
        </p:txBody>
      </p:sp>
      <p:sp>
        <p:nvSpPr>
          <p:cNvPr id="125" name="Google Shape;125;g7e96c12432_0_1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57200" lvl="0" marL="457200" rtl="0" algn="l">
              <a:lnSpc>
                <a:spcPct val="90000"/>
              </a:lnSpc>
              <a:spcBef>
                <a:spcPts val="0"/>
              </a:spcBef>
              <a:spcAft>
                <a:spcPts val="0"/>
              </a:spcAft>
              <a:buSzPts val="2800"/>
              <a:buChar char="•"/>
            </a:pPr>
            <a:r>
              <a:rPr lang="en-US"/>
              <a:t>Guía para padres para comprender:</a:t>
            </a:r>
            <a:endParaRPr/>
          </a:p>
          <a:p>
            <a:pPr indent="0" lvl="0" marL="228600" rtl="0" algn="l">
              <a:lnSpc>
                <a:spcPct val="90000"/>
              </a:lnSpc>
              <a:spcBef>
                <a:spcPts val="0"/>
              </a:spcBef>
              <a:spcAft>
                <a:spcPts val="0"/>
              </a:spcAft>
              <a:buNone/>
            </a:pPr>
            <a:r>
              <a:t/>
            </a:r>
            <a:endParaRPr/>
          </a:p>
          <a:p>
            <a:pPr indent="-292100" lvl="1" marL="685800" rtl="0" algn="l">
              <a:lnSpc>
                <a:spcPct val="90000"/>
              </a:lnSpc>
              <a:spcBef>
                <a:spcPts val="0"/>
              </a:spcBef>
              <a:spcAft>
                <a:spcPts val="0"/>
              </a:spcAft>
              <a:buSzPts val="2800"/>
              <a:buChar char="•"/>
            </a:pPr>
            <a:r>
              <a:rPr lang="en-US"/>
              <a:t>Disponible en siete idiomas.</a:t>
            </a:r>
            <a:endParaRPr/>
          </a:p>
          <a:p>
            <a:pPr indent="-292100" lvl="1" marL="685800" rtl="0" algn="l">
              <a:lnSpc>
                <a:spcPct val="90000"/>
              </a:lnSpc>
              <a:spcBef>
                <a:spcPts val="0"/>
              </a:spcBef>
              <a:spcAft>
                <a:spcPts val="0"/>
              </a:spcAft>
              <a:buSzPts val="2800"/>
              <a:buChar char="•"/>
            </a:pPr>
            <a:r>
              <a:rPr lang="en-US"/>
              <a:t>https://www.cde.ca.gov/ta/tg/ep/elpacparentguide.asp</a:t>
            </a:r>
            <a:endParaRPr/>
          </a:p>
          <a:p>
            <a:pPr indent="0" lvl="0" marL="228600" rtl="0" algn="l">
              <a:lnSpc>
                <a:spcPct val="90000"/>
              </a:lnSpc>
              <a:spcBef>
                <a:spcPts val="0"/>
              </a:spcBef>
              <a:spcAft>
                <a:spcPts val="0"/>
              </a:spcAft>
              <a:buNone/>
            </a:pPr>
            <a:r>
              <a:t/>
            </a:r>
            <a:endParaRPr/>
          </a:p>
          <a:p>
            <a:pPr indent="-457200" lvl="0" marL="457200" rtl="0" algn="l">
              <a:lnSpc>
                <a:spcPct val="90000"/>
              </a:lnSpc>
              <a:spcBef>
                <a:spcPts val="0"/>
              </a:spcBef>
              <a:spcAft>
                <a:spcPts val="0"/>
              </a:spcAft>
              <a:buSzPts val="2800"/>
              <a:buChar char="•"/>
            </a:pPr>
            <a:r>
              <a:rPr lang="en-US"/>
              <a:t>Folleto de prueba práctica de ELPAC</a:t>
            </a:r>
            <a:endParaRPr/>
          </a:p>
          <a:p>
            <a:pPr indent="0" lvl="0" marL="228600" rtl="0" algn="l">
              <a:lnSpc>
                <a:spcPct val="90000"/>
              </a:lnSpc>
              <a:spcBef>
                <a:spcPts val="0"/>
              </a:spcBef>
              <a:spcAft>
                <a:spcPts val="0"/>
              </a:spcAft>
              <a:buNone/>
            </a:pPr>
            <a:r>
              <a:t/>
            </a:r>
            <a:endParaRPr/>
          </a:p>
          <a:p>
            <a:pPr indent="-292100" lvl="1" marL="685800" rtl="0" algn="l">
              <a:lnSpc>
                <a:spcPct val="90000"/>
              </a:lnSpc>
              <a:spcBef>
                <a:spcPts val="0"/>
              </a:spcBef>
              <a:spcAft>
                <a:spcPts val="0"/>
              </a:spcAft>
              <a:buSzPts val="2800"/>
              <a:buChar char="•"/>
            </a:pPr>
            <a:r>
              <a:rPr lang="en-US"/>
              <a:t>http://www.elpac.org/resources/practicetests/</a:t>
            </a:r>
            <a:endParaRPr/>
          </a:p>
          <a:p>
            <a:pPr indent="0" lvl="0" marL="228600" rtl="0" algn="l">
              <a:lnSpc>
                <a:spcPct val="90000"/>
              </a:lnSpc>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4"/>
          <p:cNvSpPr txBox="1"/>
          <p:nvPr>
            <p:ph type="ctrTitle"/>
          </p:nvPr>
        </p:nvSpPr>
        <p:spPr>
          <a:xfrm>
            <a:off x="630195" y="942147"/>
            <a:ext cx="11046939" cy="3306296"/>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385623"/>
              </a:buClr>
              <a:buSzPts val="6600"/>
              <a:buFont typeface="Century Gothic"/>
              <a:buNone/>
            </a:pPr>
            <a:r>
              <a:rPr b="1" lang="en-US" sz="6600"/>
              <a:t>Understanding the English Language Proficiency Assessments for California (ELPAC)</a:t>
            </a:r>
            <a:endParaRPr/>
          </a:p>
        </p:txBody>
      </p:sp>
      <p:sp>
        <p:nvSpPr>
          <p:cNvPr id="132" name="Google Shape;132;p4"/>
          <p:cNvSpPr txBox="1"/>
          <p:nvPr>
            <p:ph idx="1" type="subTitle"/>
          </p:nvPr>
        </p:nvSpPr>
        <p:spPr>
          <a:xfrm>
            <a:off x="1581664" y="5079336"/>
            <a:ext cx="9144000" cy="1321464"/>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Clr>
                <a:schemeClr val="dk1"/>
              </a:buClr>
              <a:buSzPts val="2400"/>
              <a:buNone/>
            </a:pPr>
            <a:r>
              <a:t/>
            </a:r>
            <a:endParaRPr/>
          </a:p>
          <a:p>
            <a:pPr indent="0" lvl="0" marL="0" rtl="0" algn="ctr">
              <a:lnSpc>
                <a:spcPct val="90000"/>
              </a:lnSpc>
              <a:spcBef>
                <a:spcPts val="1000"/>
              </a:spcBef>
              <a:spcAft>
                <a:spcPts val="0"/>
              </a:spcAft>
              <a:buClr>
                <a:schemeClr val="dk1"/>
              </a:buClr>
              <a:buSzPts val="5400"/>
              <a:buNone/>
            </a:pPr>
            <a:r>
              <a:t/>
            </a:r>
            <a:endParaRPr sz="5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g7e96c12432_0_20"/>
          <p:cNvSpPr txBox="1"/>
          <p:nvPr>
            <p:ph type="ctrTitle"/>
          </p:nvPr>
        </p:nvSpPr>
        <p:spPr>
          <a:xfrm>
            <a:off x="630195" y="942147"/>
            <a:ext cx="11046900" cy="33063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385623"/>
              </a:buClr>
              <a:buSzPts val="6600"/>
              <a:buFont typeface="Century Gothic"/>
              <a:buNone/>
            </a:pPr>
            <a:r>
              <a:rPr lang="en-US" sz="6600"/>
              <a:t>Comprensión de las evaluaciones de dominio del idioma inglés para California (ELPAC)</a:t>
            </a:r>
            <a:endParaRPr/>
          </a:p>
        </p:txBody>
      </p:sp>
      <p:sp>
        <p:nvSpPr>
          <p:cNvPr id="139" name="Google Shape;139;g7e96c12432_0_20"/>
          <p:cNvSpPr txBox="1"/>
          <p:nvPr>
            <p:ph idx="1" type="subTitle"/>
          </p:nvPr>
        </p:nvSpPr>
        <p:spPr>
          <a:xfrm>
            <a:off x="1581664" y="5079336"/>
            <a:ext cx="9144000" cy="13215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1000"/>
              </a:spcBef>
              <a:spcAft>
                <a:spcPts val="0"/>
              </a:spcAft>
              <a:buClr>
                <a:schemeClr val="dk1"/>
              </a:buClr>
              <a:buSzPts val="2400"/>
              <a:buNone/>
            </a:pPr>
            <a:r>
              <a:t/>
            </a:r>
            <a:endParaRPr/>
          </a:p>
          <a:p>
            <a:pPr indent="0" lvl="0" marL="0" rtl="0" algn="ctr">
              <a:lnSpc>
                <a:spcPct val="90000"/>
              </a:lnSpc>
              <a:spcBef>
                <a:spcPts val="1000"/>
              </a:spcBef>
              <a:spcAft>
                <a:spcPts val="0"/>
              </a:spcAft>
              <a:buClr>
                <a:schemeClr val="dk1"/>
              </a:buClr>
              <a:buSzPts val="5400"/>
              <a:buNone/>
            </a:pPr>
            <a:r>
              <a:t/>
            </a:r>
            <a:endParaRPr sz="5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About the ELPAC </a:t>
            </a:r>
            <a:endParaRPr/>
          </a:p>
          <a:p>
            <a:pPr indent="0" lvl="0" marL="0" rtl="0" algn="ctr">
              <a:lnSpc>
                <a:spcPct val="90000"/>
              </a:lnSpc>
              <a:spcBef>
                <a:spcPts val="0"/>
              </a:spcBef>
              <a:spcAft>
                <a:spcPts val="0"/>
              </a:spcAft>
              <a:buClr>
                <a:srgbClr val="385623"/>
              </a:buClr>
              <a:buSzPts val="6000"/>
              <a:buFont typeface="Century Gothic"/>
              <a:buNone/>
            </a:pPr>
            <a:r>
              <a:rPr lang="en-US"/>
              <a:t>Sobre el ELPAC</a:t>
            </a:r>
            <a:endParaRPr/>
          </a:p>
        </p:txBody>
      </p:sp>
      <p:pic>
        <p:nvPicPr>
          <p:cNvPr descr="Graphic illustration depicting a globe with greetings in several languages across the continents." id="146" name="Google Shape;146;p5"/>
          <p:cNvPicPr preferRelativeResize="0"/>
          <p:nvPr>
            <p:ph idx="1" type="body"/>
          </p:nvPr>
        </p:nvPicPr>
        <p:blipFill rotWithShape="1">
          <a:blip r:embed="rId3">
            <a:alphaModFix/>
          </a:blip>
          <a:srcRect b="0" l="0" r="0" t="0"/>
          <a:stretch/>
        </p:blipFill>
        <p:spPr>
          <a:xfrm>
            <a:off x="4000008" y="1825625"/>
            <a:ext cx="4191984" cy="435133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sz="4800"/>
              <a:t>The ELPAC Has Two Assessments </a:t>
            </a:r>
            <a:endParaRPr sz="4800"/>
          </a:p>
          <a:p>
            <a:pPr indent="0" lvl="0" marL="0" rtl="0" algn="l">
              <a:lnSpc>
                <a:spcPct val="90000"/>
              </a:lnSpc>
              <a:spcBef>
                <a:spcPts val="0"/>
              </a:spcBef>
              <a:spcAft>
                <a:spcPts val="0"/>
              </a:spcAft>
              <a:buClr>
                <a:srgbClr val="385623"/>
              </a:buClr>
              <a:buSzPts val="6000"/>
              <a:buFont typeface="Century Gothic"/>
              <a:buNone/>
            </a:pPr>
            <a:r>
              <a:rPr lang="en-US" sz="4800"/>
              <a:t>El ELPAC tiene dos evaluaciones</a:t>
            </a:r>
            <a:endParaRPr sz="4800"/>
          </a:p>
        </p:txBody>
      </p:sp>
      <p:pic>
        <p:nvPicPr>
          <p:cNvPr descr="Initial ELPAC and Summative ELPAC" id="153" name="Google Shape;153;p6"/>
          <p:cNvPicPr preferRelativeResize="0"/>
          <p:nvPr>
            <p:ph idx="1" type="body"/>
          </p:nvPr>
        </p:nvPicPr>
        <p:blipFill rotWithShape="1">
          <a:blip r:embed="rId3">
            <a:alphaModFix/>
          </a:blip>
          <a:srcRect b="0" l="0" r="0" t="0"/>
          <a:stretch/>
        </p:blipFill>
        <p:spPr>
          <a:xfrm>
            <a:off x="3688662" y="1825625"/>
            <a:ext cx="5301102" cy="4790954"/>
          </a:xfrm>
          <a:prstGeom prst="rect">
            <a:avLst/>
          </a:prstGeom>
          <a:noFill/>
          <a:ln>
            <a:noFill/>
          </a:ln>
        </p:spPr>
      </p:pic>
      <p:sp>
        <p:nvSpPr>
          <p:cNvPr id="154" name="Google Shape;154;p6"/>
          <p:cNvSpPr txBox="1"/>
          <p:nvPr/>
        </p:nvSpPr>
        <p:spPr>
          <a:xfrm>
            <a:off x="1708550" y="5505375"/>
            <a:ext cx="1803600" cy="80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t>INICIAL </a:t>
            </a:r>
            <a:endParaRPr sz="3600"/>
          </a:p>
        </p:txBody>
      </p:sp>
      <p:sp>
        <p:nvSpPr>
          <p:cNvPr id="155" name="Google Shape;155;p6"/>
          <p:cNvSpPr txBox="1"/>
          <p:nvPr/>
        </p:nvSpPr>
        <p:spPr>
          <a:xfrm>
            <a:off x="9122350" y="4305175"/>
            <a:ext cx="2790000" cy="80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t>SUMATIVO</a:t>
            </a:r>
            <a:endParaRPr sz="3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7"/>
          <p:cNvSpPr txBox="1"/>
          <p:nvPr>
            <p:ph type="title"/>
          </p:nvPr>
        </p:nvSpPr>
        <p:spPr>
          <a:xfrm>
            <a:off x="355951" y="365125"/>
            <a:ext cx="109995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t/>
            </a:r>
            <a:endParaRPr sz="3600"/>
          </a:p>
          <a:p>
            <a:pPr indent="0" lvl="0" marL="0" rtl="0" algn="l">
              <a:lnSpc>
                <a:spcPct val="90000"/>
              </a:lnSpc>
              <a:spcBef>
                <a:spcPts val="0"/>
              </a:spcBef>
              <a:spcAft>
                <a:spcPts val="0"/>
              </a:spcAft>
              <a:buClr>
                <a:srgbClr val="385623"/>
              </a:buClr>
              <a:buSzPts val="6000"/>
              <a:buFont typeface="Century Gothic"/>
              <a:buNone/>
            </a:pPr>
            <a:r>
              <a:rPr lang="en-US" sz="3600"/>
              <a:t>Who:Students in grades K through 12</a:t>
            </a:r>
            <a:endParaRPr sz="3600"/>
          </a:p>
          <a:p>
            <a:pPr indent="0" lvl="0" marL="0" rtl="0" algn="l">
              <a:lnSpc>
                <a:spcPct val="90000"/>
              </a:lnSpc>
              <a:spcBef>
                <a:spcPts val="0"/>
              </a:spcBef>
              <a:spcAft>
                <a:spcPts val="0"/>
              </a:spcAft>
              <a:buClr>
                <a:srgbClr val="385623"/>
              </a:buClr>
              <a:buSzPts val="6000"/>
              <a:buFont typeface="Century Gothic"/>
              <a:buNone/>
            </a:pPr>
            <a:r>
              <a:rPr lang="en-US" sz="3600"/>
              <a:t>Quién</a:t>
            </a:r>
            <a:r>
              <a:rPr lang="en-US" sz="3600"/>
              <a:t>:Estudiantes en grados K a 12</a:t>
            </a:r>
            <a:endParaRPr sz="3600"/>
          </a:p>
          <a:p>
            <a:pPr indent="0" lvl="0" marL="0" rtl="0" algn="l">
              <a:lnSpc>
                <a:spcPct val="90000"/>
              </a:lnSpc>
              <a:spcBef>
                <a:spcPts val="0"/>
              </a:spcBef>
              <a:spcAft>
                <a:spcPts val="0"/>
              </a:spcAft>
              <a:buClr>
                <a:srgbClr val="385623"/>
              </a:buClr>
              <a:buSzPts val="6000"/>
              <a:buFont typeface="Century Gothic"/>
              <a:buNone/>
            </a:pPr>
            <a:r>
              <a:t/>
            </a:r>
            <a:endParaRPr sz="4800"/>
          </a:p>
        </p:txBody>
      </p:sp>
      <p:sp>
        <p:nvSpPr>
          <p:cNvPr id="162" name="Google Shape;162;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None/>
            </a:pPr>
            <a:r>
              <a:rPr lang="en-US" sz="3200"/>
              <a:t>Initial ELPAC</a:t>
            </a:r>
            <a:br>
              <a:rPr lang="en-US" sz="3200"/>
            </a:br>
            <a:r>
              <a:rPr lang="en-US" sz="3200"/>
              <a:t>ELPAC Inicial </a:t>
            </a:r>
            <a:endParaRPr/>
          </a:p>
        </p:txBody>
      </p:sp>
      <p:pic>
        <p:nvPicPr>
          <p:cNvPr descr="Initial ELPAC is administered based on completion of a home language survey." id="163" name="Google Shape;163;p7"/>
          <p:cNvPicPr preferRelativeResize="0"/>
          <p:nvPr>
            <p:ph idx="2" type="body"/>
          </p:nvPr>
        </p:nvPicPr>
        <p:blipFill rotWithShape="1">
          <a:blip r:embed="rId3">
            <a:alphaModFix/>
          </a:blip>
          <a:srcRect b="0" l="0" r="0" t="0"/>
          <a:stretch/>
        </p:blipFill>
        <p:spPr>
          <a:xfrm>
            <a:off x="2061935" y="2505075"/>
            <a:ext cx="2713492" cy="3684588"/>
          </a:xfrm>
          <a:prstGeom prst="rect">
            <a:avLst/>
          </a:prstGeom>
          <a:noFill/>
          <a:ln>
            <a:noFill/>
          </a:ln>
        </p:spPr>
      </p:pic>
      <p:sp>
        <p:nvSpPr>
          <p:cNvPr id="164" name="Google Shape;164;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None/>
            </a:pPr>
            <a:r>
              <a:rPr lang="en-US" sz="3200"/>
              <a:t>Summative ELPAC</a:t>
            </a:r>
            <a:endParaRPr sz="3200"/>
          </a:p>
          <a:p>
            <a:pPr indent="0" lvl="0" marL="0" rtl="0" algn="ctr">
              <a:lnSpc>
                <a:spcPct val="90000"/>
              </a:lnSpc>
              <a:spcBef>
                <a:spcPts val="0"/>
              </a:spcBef>
              <a:spcAft>
                <a:spcPts val="0"/>
              </a:spcAft>
              <a:buClr>
                <a:schemeClr val="dk1"/>
              </a:buClr>
              <a:buSzPts val="3200"/>
              <a:buNone/>
            </a:pPr>
            <a:r>
              <a:rPr lang="en-US" sz="3200"/>
              <a:t>ELPAC Sumativo</a:t>
            </a:r>
            <a:endParaRPr sz="3200"/>
          </a:p>
        </p:txBody>
      </p:sp>
      <p:pic>
        <p:nvPicPr>
          <p:cNvPr descr="Summative ELPAC is administered to English Learner students." id="165" name="Google Shape;165;p7"/>
          <p:cNvPicPr preferRelativeResize="0"/>
          <p:nvPr>
            <p:ph idx="4" type="body"/>
          </p:nvPr>
        </p:nvPicPr>
        <p:blipFill rotWithShape="1">
          <a:blip r:embed="rId4">
            <a:alphaModFix/>
          </a:blip>
          <a:srcRect b="0" l="0" r="0" t="0"/>
          <a:stretch/>
        </p:blipFill>
        <p:spPr>
          <a:xfrm>
            <a:off x="6883384" y="2505075"/>
            <a:ext cx="3760820" cy="36845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85623"/>
              </a:buClr>
              <a:buSzPts val="6000"/>
              <a:buFont typeface="Century Gothic"/>
              <a:buNone/>
            </a:pPr>
            <a:r>
              <a:rPr lang="en-US"/>
              <a:t>Why - Por que:</a:t>
            </a:r>
            <a:endParaRPr/>
          </a:p>
        </p:txBody>
      </p:sp>
      <p:sp>
        <p:nvSpPr>
          <p:cNvPr id="172" name="Google Shape;172;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None/>
            </a:pPr>
            <a:r>
              <a:rPr lang="en-US" sz="3200"/>
              <a:t>Initial ELPAC</a:t>
            </a:r>
            <a:endParaRPr sz="3200"/>
          </a:p>
          <a:p>
            <a:pPr indent="0" lvl="0" marL="0" rtl="0" algn="ctr">
              <a:lnSpc>
                <a:spcPct val="90000"/>
              </a:lnSpc>
              <a:spcBef>
                <a:spcPts val="0"/>
              </a:spcBef>
              <a:spcAft>
                <a:spcPts val="0"/>
              </a:spcAft>
              <a:buClr>
                <a:schemeClr val="dk1"/>
              </a:buClr>
              <a:buSzPts val="3200"/>
              <a:buNone/>
            </a:pPr>
            <a:r>
              <a:rPr lang="en-US" sz="3200"/>
              <a:t>ELPAC Inicial</a:t>
            </a:r>
            <a:endParaRPr sz="3200"/>
          </a:p>
        </p:txBody>
      </p:sp>
      <p:sp>
        <p:nvSpPr>
          <p:cNvPr id="173" name="Google Shape;173;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None/>
            </a:pPr>
            <a:r>
              <a:rPr lang="en-US" sz="3200"/>
              <a:t>Summative ELPAC</a:t>
            </a:r>
            <a:endParaRPr sz="3200"/>
          </a:p>
          <a:p>
            <a:pPr indent="0" lvl="0" marL="0" rtl="0" algn="ctr">
              <a:lnSpc>
                <a:spcPct val="90000"/>
              </a:lnSpc>
              <a:spcBef>
                <a:spcPts val="0"/>
              </a:spcBef>
              <a:spcAft>
                <a:spcPts val="0"/>
              </a:spcAft>
              <a:buClr>
                <a:schemeClr val="dk1"/>
              </a:buClr>
              <a:buSzPts val="3200"/>
              <a:buNone/>
            </a:pPr>
            <a:r>
              <a:rPr lang="en-US" sz="3200"/>
              <a:t>ELPAC Sumativo</a:t>
            </a:r>
            <a:endParaRPr sz="3200"/>
          </a:p>
        </p:txBody>
      </p:sp>
      <p:pic>
        <p:nvPicPr>
          <p:cNvPr descr="The goal of Summative ELPAC administration is to support students until they are reclassified." id="174" name="Google Shape;174;p8"/>
          <p:cNvPicPr preferRelativeResize="0"/>
          <p:nvPr>
            <p:ph idx="4" type="body"/>
          </p:nvPr>
        </p:nvPicPr>
        <p:blipFill rotWithShape="1">
          <a:blip r:embed="rId3">
            <a:alphaModFix/>
          </a:blip>
          <a:srcRect b="0" l="0" r="0" t="0"/>
          <a:stretch/>
        </p:blipFill>
        <p:spPr>
          <a:xfrm>
            <a:off x="6384373" y="2505075"/>
            <a:ext cx="4758841" cy="3684588"/>
          </a:xfrm>
          <a:prstGeom prst="rect">
            <a:avLst/>
          </a:prstGeom>
          <a:noFill/>
          <a:ln>
            <a:noFill/>
          </a:ln>
        </p:spPr>
      </p:pic>
      <p:pic>
        <p:nvPicPr>
          <p:cNvPr descr="The goal of Initial ELPAC administration is to determine whether students need help learning English." id="175" name="Google Shape;175;p8"/>
          <p:cNvPicPr preferRelativeResize="0"/>
          <p:nvPr>
            <p:ph idx="2" type="body"/>
          </p:nvPr>
        </p:nvPicPr>
        <p:blipFill rotWithShape="1">
          <a:blip r:embed="rId4">
            <a:alphaModFix/>
          </a:blip>
          <a:srcRect b="0" l="0" r="0" t="0"/>
          <a:stretch/>
        </p:blipFill>
        <p:spPr>
          <a:xfrm>
            <a:off x="964838" y="2505075"/>
            <a:ext cx="4907687" cy="36845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What- Que:</a:t>
            </a:r>
            <a:endParaRPr/>
          </a:p>
        </p:txBody>
      </p:sp>
      <p:pic>
        <p:nvPicPr>
          <p:cNvPr descr="Graphic illustration depicting a group of students seated at desks." id="182" name="Google Shape;182;p9"/>
          <p:cNvPicPr preferRelativeResize="0"/>
          <p:nvPr>
            <p:ph idx="1" type="body"/>
          </p:nvPr>
        </p:nvPicPr>
        <p:blipFill rotWithShape="1">
          <a:blip r:embed="rId3">
            <a:alphaModFix/>
          </a:blip>
          <a:srcRect b="0" l="0" r="0" t="0"/>
          <a:stretch/>
        </p:blipFill>
        <p:spPr>
          <a:xfrm>
            <a:off x="388033" y="3829605"/>
            <a:ext cx="7271149" cy="3028395"/>
          </a:xfrm>
          <a:prstGeom prst="rect">
            <a:avLst/>
          </a:prstGeom>
          <a:noFill/>
          <a:ln>
            <a:noFill/>
          </a:ln>
        </p:spPr>
      </p:pic>
      <p:pic>
        <p:nvPicPr>
          <p:cNvPr descr="Listening, Speaking, Reading, and Writing." id="183" name="Google Shape;183;p9"/>
          <p:cNvPicPr preferRelativeResize="0"/>
          <p:nvPr>
            <p:ph idx="2" type="body"/>
          </p:nvPr>
        </p:nvPicPr>
        <p:blipFill rotWithShape="1">
          <a:blip r:embed="rId4">
            <a:alphaModFix/>
          </a:blip>
          <a:srcRect b="0" l="0" r="0" t="0"/>
          <a:stretch/>
        </p:blipFill>
        <p:spPr>
          <a:xfrm>
            <a:off x="7866183" y="760620"/>
            <a:ext cx="3540369" cy="360493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85623"/>
              </a:buClr>
              <a:buSzPts val="6000"/>
              <a:buFont typeface="Century Gothic"/>
              <a:buNone/>
            </a:pPr>
            <a:r>
              <a:rPr lang="en-US"/>
              <a:t>How - Como:</a:t>
            </a:r>
            <a:endParaRPr/>
          </a:p>
        </p:txBody>
      </p:sp>
      <p:sp>
        <p:nvSpPr>
          <p:cNvPr id="190" name="Google Shape;190;p10"/>
          <p:cNvSpPr txBox="1"/>
          <p:nvPr>
            <p:ph idx="2" type="body"/>
          </p:nvPr>
        </p:nvSpPr>
        <p:spPr>
          <a:xfrm>
            <a:off x="5542063" y="1938733"/>
            <a:ext cx="6494766" cy="3590437"/>
          </a:xfrm>
          <a:prstGeom prst="rect">
            <a:avLst/>
          </a:prstGeom>
          <a:noFill/>
          <a:ln>
            <a:noFill/>
          </a:ln>
        </p:spPr>
        <p:txBody>
          <a:bodyPr anchorCtr="0" anchor="ctr" bIns="45700" lIns="91425" spcFirstLastPara="1" rIns="91425" wrap="square" tIns="45700">
            <a:normAutofit/>
          </a:bodyPr>
          <a:lstStyle/>
          <a:p>
            <a:pPr indent="-190500" lvl="0" marL="228600" rtl="0" algn="l">
              <a:lnSpc>
                <a:spcPct val="90000"/>
              </a:lnSpc>
              <a:spcBef>
                <a:spcPts val="0"/>
              </a:spcBef>
              <a:spcAft>
                <a:spcPts val="0"/>
              </a:spcAft>
              <a:buClr>
                <a:schemeClr val="dk1"/>
              </a:buClr>
              <a:buSzPts val="3000"/>
              <a:buChar char="•"/>
            </a:pPr>
            <a:r>
              <a:rPr lang="en-US" sz="3000"/>
              <a:t>Computer–Based</a:t>
            </a:r>
            <a:endParaRPr sz="3000"/>
          </a:p>
          <a:p>
            <a:pPr indent="-190500" lvl="0" marL="228600" rtl="0" algn="l">
              <a:lnSpc>
                <a:spcPct val="90000"/>
              </a:lnSpc>
              <a:spcBef>
                <a:spcPts val="0"/>
              </a:spcBef>
              <a:spcAft>
                <a:spcPts val="0"/>
              </a:spcAft>
              <a:buSzPts val="3000"/>
              <a:buChar char="•"/>
            </a:pPr>
            <a:r>
              <a:rPr lang="en-US" sz="3000"/>
              <a:t>Basado en computadora</a:t>
            </a:r>
            <a:endParaRPr sz="3000"/>
          </a:p>
          <a:p>
            <a:pPr indent="-190500" lvl="0" marL="228600" rtl="0" algn="l">
              <a:lnSpc>
                <a:spcPct val="90000"/>
              </a:lnSpc>
              <a:spcBef>
                <a:spcPts val="1000"/>
              </a:spcBef>
              <a:spcAft>
                <a:spcPts val="0"/>
              </a:spcAft>
              <a:buClr>
                <a:schemeClr val="dk1"/>
              </a:buClr>
              <a:buSzPts val="3000"/>
              <a:buChar char="•"/>
            </a:pPr>
            <a:r>
              <a:rPr b="1" lang="en-US" sz="3000"/>
              <a:t>By a Test Examiner</a:t>
            </a:r>
            <a:endParaRPr b="1" sz="3000"/>
          </a:p>
          <a:p>
            <a:pPr indent="-304800" lvl="0" marL="228600" rtl="0" algn="l">
              <a:spcBef>
                <a:spcPts val="0"/>
              </a:spcBef>
              <a:spcAft>
                <a:spcPts val="0"/>
              </a:spcAft>
              <a:buSzPts val="3000"/>
              <a:buChar char="•"/>
            </a:pPr>
            <a:r>
              <a:rPr b="1" lang="en-US" sz="3000"/>
              <a:t>Por un examinador de prueba</a:t>
            </a:r>
            <a:endParaRPr b="1" sz="3000"/>
          </a:p>
          <a:p>
            <a:pPr indent="-190500" lvl="0" marL="228600" rtl="0" algn="l">
              <a:lnSpc>
                <a:spcPct val="90000"/>
              </a:lnSpc>
              <a:spcBef>
                <a:spcPts val="1000"/>
              </a:spcBef>
              <a:spcAft>
                <a:spcPts val="0"/>
              </a:spcAft>
              <a:buClr>
                <a:schemeClr val="dk1"/>
              </a:buClr>
              <a:buSzPts val="3000"/>
              <a:buChar char="•"/>
            </a:pPr>
            <a:r>
              <a:rPr lang="en-US" sz="3000"/>
              <a:t>In groups or individually</a:t>
            </a:r>
            <a:endParaRPr sz="3000"/>
          </a:p>
          <a:p>
            <a:pPr indent="-190500" lvl="0" marL="228600" rtl="0" algn="l">
              <a:lnSpc>
                <a:spcPct val="90000"/>
              </a:lnSpc>
              <a:spcBef>
                <a:spcPts val="1000"/>
              </a:spcBef>
              <a:spcAft>
                <a:spcPts val="0"/>
              </a:spcAft>
              <a:buClr>
                <a:schemeClr val="dk1"/>
              </a:buClr>
              <a:buSzPts val="3000"/>
              <a:buChar char="•"/>
            </a:pPr>
            <a:r>
              <a:rPr lang="en-US" sz="3000"/>
              <a:t>En grupos o individualmente</a:t>
            </a:r>
            <a:r>
              <a:rPr lang="en-US" sz="3000"/>
              <a:t> </a:t>
            </a:r>
            <a:endParaRPr sz="3000"/>
          </a:p>
        </p:txBody>
      </p:sp>
      <p:pic>
        <p:nvPicPr>
          <p:cNvPr descr="Graphic illustration depicting a student using a laptop computer." id="191" name="Google Shape;191;p10"/>
          <p:cNvPicPr preferRelativeResize="0"/>
          <p:nvPr>
            <p:ph idx="1" type="body"/>
          </p:nvPr>
        </p:nvPicPr>
        <p:blipFill rotWithShape="1">
          <a:blip r:embed="rId3">
            <a:alphaModFix/>
          </a:blip>
          <a:srcRect b="0" l="0" r="0" t="0"/>
          <a:stretch/>
        </p:blipFill>
        <p:spPr>
          <a:xfrm>
            <a:off x="713090" y="1825625"/>
            <a:ext cx="4517419" cy="43513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When- Cuando:</a:t>
            </a:r>
            <a:endParaRPr/>
          </a:p>
        </p:txBody>
      </p:sp>
      <p:sp>
        <p:nvSpPr>
          <p:cNvPr id="198" name="Google Shape;198;p11"/>
          <p:cNvSpPr txBox="1"/>
          <p:nvPr>
            <p:ph idx="1" type="body"/>
          </p:nvPr>
        </p:nvSpPr>
        <p:spPr>
          <a:xfrm>
            <a:off x="838200" y="2247656"/>
            <a:ext cx="10515600" cy="1828800"/>
          </a:xfrm>
          <a:prstGeom prst="rect">
            <a:avLst/>
          </a:prstGeom>
          <a:solidFill>
            <a:srgbClr val="1E4E7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2F2F2"/>
              </a:buClr>
              <a:buSzPts val="2800"/>
              <a:buNone/>
            </a:pPr>
            <a:r>
              <a:rPr b="1" lang="en-US">
                <a:solidFill>
                  <a:srgbClr val="F2F2F2"/>
                </a:solidFill>
              </a:rPr>
              <a:t>Initial ELPAC- ELPAC Inicial </a:t>
            </a:r>
            <a:endParaRPr/>
          </a:p>
          <a:p>
            <a:pPr indent="0" lvl="0" marL="0" rtl="0" algn="ctr">
              <a:lnSpc>
                <a:spcPct val="90000"/>
              </a:lnSpc>
              <a:spcBef>
                <a:spcPts val="1000"/>
              </a:spcBef>
              <a:spcAft>
                <a:spcPts val="0"/>
              </a:spcAft>
              <a:buClr>
                <a:srgbClr val="F2F2F2"/>
              </a:buClr>
              <a:buSzPts val="2800"/>
              <a:buNone/>
            </a:pPr>
            <a:r>
              <a:rPr b="1" lang="en-US">
                <a:solidFill>
                  <a:srgbClr val="F2F2F2"/>
                </a:solidFill>
              </a:rPr>
              <a:t>July 1 – June 30</a:t>
            </a:r>
            <a:endParaRPr b="1">
              <a:solidFill>
                <a:srgbClr val="F2F2F2"/>
              </a:solidFill>
            </a:endParaRPr>
          </a:p>
          <a:p>
            <a:pPr indent="0" lvl="0" marL="0" rtl="0" algn="ctr">
              <a:lnSpc>
                <a:spcPct val="90000"/>
              </a:lnSpc>
              <a:spcBef>
                <a:spcPts val="1000"/>
              </a:spcBef>
              <a:spcAft>
                <a:spcPts val="0"/>
              </a:spcAft>
              <a:buClr>
                <a:srgbClr val="F2F2F2"/>
              </a:buClr>
              <a:buSzPts val="2800"/>
              <a:buNone/>
            </a:pPr>
            <a:r>
              <a:rPr b="1" lang="en-US">
                <a:solidFill>
                  <a:srgbClr val="F2F2F2"/>
                </a:solidFill>
              </a:rPr>
              <a:t>Julio 1- Junio 30 </a:t>
            </a:r>
            <a:endParaRPr b="1">
              <a:solidFill>
                <a:srgbClr val="F2F2F2"/>
              </a:solidFill>
            </a:endParaRPr>
          </a:p>
        </p:txBody>
      </p:sp>
      <p:sp>
        <p:nvSpPr>
          <p:cNvPr id="199" name="Google Shape;199;p11"/>
          <p:cNvSpPr txBox="1"/>
          <p:nvPr>
            <p:ph idx="2" type="body"/>
          </p:nvPr>
        </p:nvSpPr>
        <p:spPr>
          <a:xfrm>
            <a:off x="7086599" y="3851373"/>
            <a:ext cx="3511296" cy="1828800"/>
          </a:xfrm>
          <a:prstGeom prst="rect">
            <a:avLst/>
          </a:prstGeom>
          <a:solidFill>
            <a:srgbClr val="FEE59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en-US"/>
              <a:t>Summative ELPAC</a:t>
            </a:r>
            <a:endParaRPr b="1"/>
          </a:p>
          <a:p>
            <a:pPr indent="0" lvl="0" marL="0" rtl="0" algn="ctr">
              <a:lnSpc>
                <a:spcPct val="90000"/>
              </a:lnSpc>
              <a:spcBef>
                <a:spcPts val="0"/>
              </a:spcBef>
              <a:spcAft>
                <a:spcPts val="0"/>
              </a:spcAft>
              <a:buClr>
                <a:schemeClr val="dk1"/>
              </a:buClr>
              <a:buSzPts val="2800"/>
              <a:buNone/>
            </a:pPr>
            <a:r>
              <a:rPr b="1" lang="en-US"/>
              <a:t>ELPAC Sumativo </a:t>
            </a:r>
            <a:endParaRPr b="1"/>
          </a:p>
          <a:p>
            <a:pPr indent="0" lvl="0" marL="0" rtl="0" algn="ctr">
              <a:lnSpc>
                <a:spcPct val="90000"/>
              </a:lnSpc>
              <a:spcBef>
                <a:spcPts val="1000"/>
              </a:spcBef>
              <a:spcAft>
                <a:spcPts val="0"/>
              </a:spcAft>
              <a:buClr>
                <a:schemeClr val="dk1"/>
              </a:buClr>
              <a:buSzPts val="2800"/>
              <a:buNone/>
            </a:pPr>
            <a:r>
              <a:rPr b="1" lang="en-US"/>
              <a:t>Feb 1 – May 31</a:t>
            </a:r>
            <a:endParaRPr b="1"/>
          </a:p>
          <a:p>
            <a:pPr indent="0" lvl="0" marL="0" rtl="0" algn="ctr">
              <a:lnSpc>
                <a:spcPct val="90000"/>
              </a:lnSpc>
              <a:spcBef>
                <a:spcPts val="1000"/>
              </a:spcBef>
              <a:spcAft>
                <a:spcPts val="0"/>
              </a:spcAft>
              <a:buClr>
                <a:schemeClr val="dk1"/>
              </a:buClr>
              <a:buSzPts val="2800"/>
              <a:buNone/>
            </a:pPr>
            <a:r>
              <a:rPr b="1" lang="en-US"/>
              <a:t>Feb 1- Mayo 31 </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385623"/>
              </a:buClr>
              <a:buSzPts val="6000"/>
              <a:buFont typeface="Century Gothic"/>
              <a:buNone/>
            </a:pPr>
            <a:r>
              <a:rPr lang="en-US"/>
              <a:t>Scores:</a:t>
            </a:r>
            <a:endParaRPr/>
          </a:p>
          <a:p>
            <a:pPr indent="0" lvl="0" marL="0" rtl="0" algn="l">
              <a:lnSpc>
                <a:spcPct val="90000"/>
              </a:lnSpc>
              <a:spcBef>
                <a:spcPts val="0"/>
              </a:spcBef>
              <a:spcAft>
                <a:spcPts val="0"/>
              </a:spcAft>
              <a:buClr>
                <a:srgbClr val="385623"/>
              </a:buClr>
              <a:buSzPts val="6000"/>
              <a:buFont typeface="Century Gothic"/>
              <a:buNone/>
            </a:pPr>
            <a:r>
              <a:rPr lang="en-US"/>
              <a:t>Resultados: </a:t>
            </a:r>
            <a:endParaRPr/>
          </a:p>
        </p:txBody>
      </p:sp>
      <p:pic>
        <p:nvPicPr>
          <p:cNvPr descr="Screen capture displaying preview of the student score report." id="206" name="Google Shape;206;p12"/>
          <p:cNvPicPr preferRelativeResize="0"/>
          <p:nvPr>
            <p:ph idx="1" type="body"/>
          </p:nvPr>
        </p:nvPicPr>
        <p:blipFill rotWithShape="1">
          <a:blip r:embed="rId3">
            <a:alphaModFix/>
          </a:blip>
          <a:srcRect b="0" l="0" r="0" t="0"/>
          <a:stretch/>
        </p:blipFill>
        <p:spPr>
          <a:xfrm>
            <a:off x="5200741" y="365125"/>
            <a:ext cx="5300382" cy="621792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13"/>
          <p:cNvSpPr txBox="1"/>
          <p:nvPr>
            <p:ph type="title"/>
          </p:nvPr>
        </p:nvSpPr>
        <p:spPr>
          <a:xfrm>
            <a:off x="838200" y="365125"/>
            <a:ext cx="3843130" cy="628933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sz="3600"/>
              <a:t>Starting Smarter</a:t>
            </a:r>
            <a:endParaRPr sz="3600"/>
          </a:p>
          <a:p>
            <a:pPr indent="0" lvl="0" marL="0" rtl="0" algn="l">
              <a:lnSpc>
                <a:spcPct val="90000"/>
              </a:lnSpc>
              <a:spcBef>
                <a:spcPts val="0"/>
              </a:spcBef>
              <a:spcAft>
                <a:spcPts val="0"/>
              </a:spcAft>
              <a:buClr>
                <a:srgbClr val="385623"/>
              </a:buClr>
              <a:buSzPts val="6000"/>
              <a:buFont typeface="Century Gothic"/>
              <a:buNone/>
            </a:pPr>
            <a:r>
              <a:t/>
            </a:r>
            <a:endParaRPr sz="3600"/>
          </a:p>
          <a:p>
            <a:pPr indent="0" lvl="0" marL="0" rtl="0" algn="l">
              <a:lnSpc>
                <a:spcPct val="90000"/>
              </a:lnSpc>
              <a:spcBef>
                <a:spcPts val="0"/>
              </a:spcBef>
              <a:spcAft>
                <a:spcPts val="0"/>
              </a:spcAft>
              <a:buClr>
                <a:srgbClr val="385623"/>
              </a:buClr>
              <a:buSzPts val="6000"/>
              <a:buFont typeface="Century Gothic"/>
              <a:buNone/>
            </a:pPr>
            <a:r>
              <a:rPr lang="en-US" sz="3600"/>
              <a:t>Comenzando con el buen pie</a:t>
            </a:r>
            <a:endParaRPr sz="3600"/>
          </a:p>
        </p:txBody>
      </p:sp>
      <p:pic>
        <p:nvPicPr>
          <p:cNvPr descr="Graphic illustration depicting a student with their parents and teacher at a parent-teacher conference." id="213" name="Google Shape;213;p13"/>
          <p:cNvPicPr preferRelativeResize="0"/>
          <p:nvPr>
            <p:ph idx="1" type="body"/>
          </p:nvPr>
        </p:nvPicPr>
        <p:blipFill rotWithShape="1">
          <a:blip r:embed="rId3">
            <a:alphaModFix/>
          </a:blip>
          <a:srcRect b="0" l="51919" r="9143" t="28198"/>
          <a:stretch/>
        </p:blipFill>
        <p:spPr>
          <a:xfrm>
            <a:off x="4681330" y="833128"/>
            <a:ext cx="6559828" cy="5702059"/>
          </a:xfrm>
          <a:prstGeom prst="rect">
            <a:avLst/>
          </a:prstGeom>
          <a:noFill/>
          <a:ln>
            <a:noFill/>
          </a:ln>
        </p:spPr>
      </p:pic>
      <p:sp>
        <p:nvSpPr>
          <p:cNvPr id="214" name="Google Shape;214;p13"/>
          <p:cNvSpPr txBox="1"/>
          <p:nvPr>
            <p:ph idx="2" type="body"/>
          </p:nvPr>
        </p:nvSpPr>
        <p:spPr>
          <a:xfrm>
            <a:off x="944217" y="5916164"/>
            <a:ext cx="10409583" cy="521598"/>
          </a:xfrm>
          <a:prstGeom prst="rect">
            <a:avLst/>
          </a:prstGeom>
          <a:noFill/>
          <a:ln>
            <a:noFill/>
          </a:ln>
        </p:spPr>
        <p:txBody>
          <a:bodyPr anchorCtr="0" anchor="t" bIns="45700" lIns="91425" spcFirstLastPara="1" rIns="91425" wrap="square" tIns="45700">
            <a:normAutofit/>
          </a:bodyPr>
          <a:lstStyle/>
          <a:p>
            <a:pPr indent="0" lvl="0" marL="0" rtl="0" algn="ctr">
              <a:lnSpc>
                <a:spcPct val="70000"/>
              </a:lnSpc>
              <a:spcBef>
                <a:spcPts val="0"/>
              </a:spcBef>
              <a:spcAft>
                <a:spcPts val="0"/>
              </a:spcAft>
              <a:buClr>
                <a:srgbClr val="0000FF"/>
              </a:buClr>
              <a:buSzPts val="3607"/>
              <a:buNone/>
            </a:pPr>
            <a:r>
              <a:rPr lang="en-US" sz="3607" u="sng">
                <a:solidFill>
                  <a:srgbClr val="0000FF"/>
                </a:solidFill>
                <a:hlinkClick r:id="rId4"/>
              </a:rPr>
              <a:t>https://elpac.startingsmarter.org</a:t>
            </a:r>
            <a:endParaRPr sz="3607" u="sng">
              <a:solidFill>
                <a:srgbClr val="0000FF"/>
              </a:solidFill>
            </a:endParaRPr>
          </a:p>
          <a:p>
            <a:pPr indent="0" lvl="0" marL="0" rtl="0" algn="l">
              <a:lnSpc>
                <a:spcPct val="70000"/>
              </a:lnSpc>
              <a:spcBef>
                <a:spcPts val="1000"/>
              </a:spcBef>
              <a:spcAft>
                <a:spcPts val="0"/>
              </a:spcAft>
              <a:buClr>
                <a:schemeClr val="dk1"/>
              </a:buClr>
              <a:buSzPts val="2590"/>
              <a:buNone/>
            </a:pPr>
            <a:r>
              <a:t/>
            </a:r>
            <a:endParaRPr sz="259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Videos</a:t>
            </a:r>
            <a:endParaRPr/>
          </a:p>
        </p:txBody>
      </p:sp>
      <p:sp>
        <p:nvSpPr>
          <p:cNvPr id="221" name="Google Shape;221;p14"/>
          <p:cNvSpPr txBox="1"/>
          <p:nvPr>
            <p:ph idx="1" type="body"/>
          </p:nvPr>
        </p:nvSpPr>
        <p:spPr>
          <a:xfrm>
            <a:off x="838200" y="3272589"/>
            <a:ext cx="10515600" cy="69783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None/>
            </a:pPr>
            <a:r>
              <a:rPr lang="en-US" sz="3600"/>
              <a:t>English :</a:t>
            </a:r>
            <a:endParaRPr sz="3600"/>
          </a:p>
          <a:p>
            <a:pPr indent="0" lvl="0" marL="0" rtl="0" algn="ctr">
              <a:lnSpc>
                <a:spcPct val="90000"/>
              </a:lnSpc>
              <a:spcBef>
                <a:spcPts val="0"/>
              </a:spcBef>
              <a:spcAft>
                <a:spcPts val="0"/>
              </a:spcAft>
              <a:buClr>
                <a:schemeClr val="dk1"/>
              </a:buClr>
              <a:buSzPts val="3600"/>
              <a:buNone/>
            </a:pPr>
            <a:r>
              <a:rPr lang="en-US" sz="3600"/>
              <a:t> </a:t>
            </a:r>
            <a:r>
              <a:rPr lang="en-US" sz="3600" u="sng">
                <a:solidFill>
                  <a:schemeClr val="hlink"/>
                </a:solidFill>
                <a:hlinkClick r:id="rId3"/>
              </a:rPr>
              <a:t>https://youtu.be/HS8cVQin_fc</a:t>
            </a:r>
            <a:endParaRPr sz="3600"/>
          </a:p>
          <a:p>
            <a:pPr indent="0" lvl="0" marL="0" rtl="0" algn="ctr">
              <a:lnSpc>
                <a:spcPct val="90000"/>
              </a:lnSpc>
              <a:spcBef>
                <a:spcPts val="0"/>
              </a:spcBef>
              <a:spcAft>
                <a:spcPts val="0"/>
              </a:spcAft>
              <a:buClr>
                <a:schemeClr val="dk1"/>
              </a:buClr>
              <a:buSzPts val="3600"/>
              <a:buNone/>
            </a:pPr>
            <a:r>
              <a:t/>
            </a:r>
            <a:endParaRPr sz="3600"/>
          </a:p>
          <a:p>
            <a:pPr indent="0" lvl="0" marL="0" rtl="0" algn="ctr">
              <a:lnSpc>
                <a:spcPct val="90000"/>
              </a:lnSpc>
              <a:spcBef>
                <a:spcPts val="0"/>
              </a:spcBef>
              <a:spcAft>
                <a:spcPts val="0"/>
              </a:spcAft>
              <a:buClr>
                <a:schemeClr val="dk1"/>
              </a:buClr>
              <a:buSzPts val="3600"/>
              <a:buNone/>
            </a:pPr>
            <a:r>
              <a:rPr lang="en-US" sz="3600"/>
              <a:t>Spanish: </a:t>
            </a:r>
            <a:r>
              <a:rPr lang="en-US" sz="3600" u="sng">
                <a:solidFill>
                  <a:schemeClr val="hlink"/>
                </a:solidFill>
                <a:hlinkClick r:id="rId4"/>
              </a:rPr>
              <a:t>https://www.youtube.com/watch?v=sAZAsNNir5o</a:t>
            </a:r>
            <a:endParaRPr sz="3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15"/>
          <p:cNvSpPr txBox="1"/>
          <p:nvPr>
            <p:ph type="title"/>
          </p:nvPr>
        </p:nvSpPr>
        <p:spPr>
          <a:xfrm>
            <a:off x="838199" y="365125"/>
            <a:ext cx="10841831"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Ask your child’s teacher:  </a:t>
            </a:r>
            <a:endParaRPr/>
          </a:p>
        </p:txBody>
      </p:sp>
      <p:sp>
        <p:nvSpPr>
          <p:cNvPr id="228" name="Google Shape;228;p15"/>
          <p:cNvSpPr txBox="1"/>
          <p:nvPr>
            <p:ph idx="1" type="body"/>
          </p:nvPr>
        </p:nvSpPr>
        <p:spPr>
          <a:xfrm>
            <a:off x="572191" y="2124883"/>
            <a:ext cx="5795357" cy="4351338"/>
          </a:xfrm>
          <a:prstGeom prst="rect">
            <a:avLst/>
          </a:prstGeom>
          <a:noFill/>
          <a:ln>
            <a:noFill/>
          </a:ln>
        </p:spPr>
        <p:txBody>
          <a:bodyPr anchorCtr="0" anchor="ctr" bIns="45700" lIns="91425" spcFirstLastPara="1" rIns="91425" wrap="square" tIns="45700">
            <a:normAutofit/>
          </a:bodyPr>
          <a:lstStyle/>
          <a:p>
            <a:pPr indent="-457200" lvl="1" marL="857250" rtl="0" algn="l">
              <a:lnSpc>
                <a:spcPct val="90000"/>
              </a:lnSpc>
              <a:spcBef>
                <a:spcPts val="0"/>
              </a:spcBef>
              <a:spcAft>
                <a:spcPts val="0"/>
              </a:spcAft>
              <a:buClr>
                <a:schemeClr val="dk1"/>
              </a:buClr>
              <a:buSzPts val="2800"/>
              <a:buChar char="•"/>
            </a:pPr>
            <a:r>
              <a:rPr lang="en-US" sz="2800"/>
              <a:t>In what areas is my child doing well?</a:t>
            </a:r>
            <a:endParaRPr/>
          </a:p>
          <a:p>
            <a:pPr indent="-457200" lvl="1" marL="857250" rtl="0" algn="l">
              <a:lnSpc>
                <a:spcPct val="90000"/>
              </a:lnSpc>
              <a:spcBef>
                <a:spcPts val="500"/>
              </a:spcBef>
              <a:spcAft>
                <a:spcPts val="0"/>
              </a:spcAft>
              <a:buClr>
                <a:schemeClr val="dk1"/>
              </a:buClr>
              <a:buSzPts val="2800"/>
              <a:buChar char="•"/>
            </a:pPr>
            <a:r>
              <a:rPr lang="en-US" sz="2800"/>
              <a:t>In what areas might my child need some extra support?</a:t>
            </a:r>
            <a:endParaRPr/>
          </a:p>
          <a:p>
            <a:pPr indent="-457200" lvl="1" marL="857250" rtl="0" algn="l">
              <a:lnSpc>
                <a:spcPct val="90000"/>
              </a:lnSpc>
              <a:spcBef>
                <a:spcPts val="500"/>
              </a:spcBef>
              <a:spcAft>
                <a:spcPts val="0"/>
              </a:spcAft>
              <a:buClr>
                <a:schemeClr val="dk1"/>
              </a:buClr>
              <a:buSzPts val="2800"/>
              <a:buChar char="•"/>
            </a:pPr>
            <a:r>
              <a:rPr lang="en-US" sz="2800"/>
              <a:t>How can I help support my child at home?</a:t>
            </a:r>
            <a:endParaRPr/>
          </a:p>
          <a:p>
            <a:pPr indent="-457200" lvl="1" marL="857250" rtl="0" algn="l">
              <a:lnSpc>
                <a:spcPct val="90000"/>
              </a:lnSpc>
              <a:spcBef>
                <a:spcPts val="500"/>
              </a:spcBef>
              <a:spcAft>
                <a:spcPts val="0"/>
              </a:spcAft>
              <a:buClr>
                <a:schemeClr val="dk1"/>
              </a:buClr>
              <a:buSzPts val="2800"/>
              <a:buChar char="•"/>
            </a:pPr>
            <a:r>
              <a:rPr lang="en-US" sz="2800"/>
              <a:t>How are you supporting my child at school?</a:t>
            </a:r>
            <a:endParaRPr/>
          </a:p>
        </p:txBody>
      </p:sp>
      <p:pic>
        <p:nvPicPr>
          <p:cNvPr descr="Graphic illustration depicting a teacher reaching out to shake hands with a student's parent." id="229" name="Google Shape;229;p15"/>
          <p:cNvPicPr preferRelativeResize="0"/>
          <p:nvPr>
            <p:ph idx="2" type="body"/>
          </p:nvPr>
        </p:nvPicPr>
        <p:blipFill rotWithShape="1">
          <a:blip r:embed="rId3">
            <a:alphaModFix/>
          </a:blip>
          <a:srcRect b="0" l="0" r="0" t="0"/>
          <a:stretch/>
        </p:blipFill>
        <p:spPr>
          <a:xfrm>
            <a:off x="6832212" y="2541025"/>
            <a:ext cx="4847818" cy="326125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g7e96c12432_0_34"/>
          <p:cNvSpPr txBox="1"/>
          <p:nvPr>
            <p:ph type="title"/>
          </p:nvPr>
        </p:nvSpPr>
        <p:spPr>
          <a:xfrm>
            <a:off x="838199" y="365125"/>
            <a:ext cx="108417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Pregunten a su maestra/o</a:t>
            </a:r>
            <a:r>
              <a:rPr lang="en-US"/>
              <a:t>:  </a:t>
            </a:r>
            <a:endParaRPr/>
          </a:p>
        </p:txBody>
      </p:sp>
      <p:sp>
        <p:nvSpPr>
          <p:cNvPr id="236" name="Google Shape;236;g7e96c12432_0_34"/>
          <p:cNvSpPr txBox="1"/>
          <p:nvPr>
            <p:ph idx="1" type="body"/>
          </p:nvPr>
        </p:nvSpPr>
        <p:spPr>
          <a:xfrm>
            <a:off x="572191" y="2124883"/>
            <a:ext cx="5795400" cy="4351200"/>
          </a:xfrm>
          <a:prstGeom prst="rect">
            <a:avLst/>
          </a:prstGeom>
          <a:noFill/>
          <a:ln>
            <a:noFill/>
          </a:ln>
        </p:spPr>
        <p:txBody>
          <a:bodyPr anchorCtr="0" anchor="ctr" bIns="45700" lIns="91425" spcFirstLastPara="1" rIns="91425" wrap="square" tIns="45700">
            <a:noAutofit/>
          </a:bodyPr>
          <a:lstStyle/>
          <a:p>
            <a:pPr indent="-457200" lvl="1" marL="857250" rtl="0" algn="l">
              <a:lnSpc>
                <a:spcPct val="90000"/>
              </a:lnSpc>
              <a:spcBef>
                <a:spcPts val="500"/>
              </a:spcBef>
              <a:spcAft>
                <a:spcPts val="0"/>
              </a:spcAft>
              <a:buSzPts val="2800"/>
              <a:buChar char="•"/>
            </a:pPr>
            <a:r>
              <a:rPr lang="en-US" sz="2800"/>
              <a:t>¿En qué áreas está bien mi hijo/a?</a:t>
            </a:r>
            <a:endParaRPr sz="2800"/>
          </a:p>
          <a:p>
            <a:pPr indent="-457200" lvl="1" marL="857250" rtl="0" algn="l">
              <a:lnSpc>
                <a:spcPct val="90000"/>
              </a:lnSpc>
              <a:spcBef>
                <a:spcPts val="500"/>
              </a:spcBef>
              <a:spcAft>
                <a:spcPts val="0"/>
              </a:spcAft>
              <a:buSzPts val="2800"/>
              <a:buChar char="•"/>
            </a:pPr>
            <a:r>
              <a:rPr lang="en-US" sz="2800"/>
              <a:t>¿En qué áreas podría mi hijo/a necesitar apoyo adicional?</a:t>
            </a:r>
            <a:endParaRPr sz="2800"/>
          </a:p>
          <a:p>
            <a:pPr indent="-457200" lvl="1" marL="857250" rtl="0" algn="l">
              <a:lnSpc>
                <a:spcPct val="90000"/>
              </a:lnSpc>
              <a:spcBef>
                <a:spcPts val="500"/>
              </a:spcBef>
              <a:spcAft>
                <a:spcPts val="0"/>
              </a:spcAft>
              <a:buSzPts val="2800"/>
              <a:buChar char="•"/>
            </a:pPr>
            <a:r>
              <a:rPr lang="en-US" sz="2800"/>
              <a:t>¿Cómo puedo ayudar a mantener a mi hijo/a en casa?</a:t>
            </a:r>
            <a:endParaRPr sz="2800"/>
          </a:p>
          <a:p>
            <a:pPr indent="-457200" lvl="1" marL="857250" rtl="0" algn="l">
              <a:lnSpc>
                <a:spcPct val="90000"/>
              </a:lnSpc>
              <a:spcBef>
                <a:spcPts val="500"/>
              </a:spcBef>
              <a:spcAft>
                <a:spcPts val="0"/>
              </a:spcAft>
              <a:buSzPts val="2800"/>
              <a:buChar char="•"/>
            </a:pPr>
            <a:r>
              <a:rPr lang="en-US" sz="2800"/>
              <a:t>¿Cómo estás apoyando a mi hijo/a en la escuela?</a:t>
            </a:r>
            <a:endParaRPr sz="2800"/>
          </a:p>
          <a:p>
            <a:pPr indent="-457200" lvl="1" marL="857250" rtl="0" algn="l">
              <a:lnSpc>
                <a:spcPct val="90000"/>
              </a:lnSpc>
              <a:spcBef>
                <a:spcPts val="500"/>
              </a:spcBef>
              <a:spcAft>
                <a:spcPts val="0"/>
              </a:spcAft>
              <a:buSzPts val="2800"/>
              <a:buChar char="•"/>
            </a:pPr>
            <a:r>
              <a:t/>
            </a:r>
            <a:endParaRPr sz="2800"/>
          </a:p>
        </p:txBody>
      </p:sp>
      <p:pic>
        <p:nvPicPr>
          <p:cNvPr descr="Graphic illustration depicting a teacher reaching out to shake hands with a student's parent." id="237" name="Google Shape;237;g7e96c12432_0_34"/>
          <p:cNvPicPr preferRelativeResize="0"/>
          <p:nvPr>
            <p:ph idx="2" type="body"/>
          </p:nvPr>
        </p:nvPicPr>
        <p:blipFill rotWithShape="1">
          <a:blip r:embed="rId3">
            <a:alphaModFix/>
          </a:blip>
          <a:srcRect b="0" l="0" r="0" t="0"/>
          <a:stretch/>
        </p:blipFill>
        <p:spPr>
          <a:xfrm>
            <a:off x="6832212" y="2541025"/>
            <a:ext cx="4847700" cy="3261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16"/>
          <p:cNvSpPr txBox="1"/>
          <p:nvPr>
            <p:ph type="title"/>
          </p:nvPr>
        </p:nvSpPr>
        <p:spPr>
          <a:xfrm>
            <a:off x="838200" y="365125"/>
            <a:ext cx="10834688"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Help Your Child Succeed </a:t>
            </a:r>
            <a:endParaRPr/>
          </a:p>
        </p:txBody>
      </p:sp>
      <p:sp>
        <p:nvSpPr>
          <p:cNvPr id="244" name="Google Shape;244;p16"/>
          <p:cNvSpPr txBox="1"/>
          <p:nvPr>
            <p:ph idx="1" type="body"/>
          </p:nvPr>
        </p:nvSpPr>
        <p:spPr>
          <a:xfrm>
            <a:off x="838199" y="1825625"/>
            <a:ext cx="6155268"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Read with your child</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Ask your child to tell you what he or she sees in the picture or what is happening in the picture. </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Provide your child with opportunities to use language</a:t>
            </a:r>
            <a:endParaRPr/>
          </a:p>
        </p:txBody>
      </p:sp>
      <p:pic>
        <p:nvPicPr>
          <p:cNvPr descr="Graphic illustration depicting a student and parent holding hands." id="245" name="Google Shape;245;p16"/>
          <p:cNvPicPr preferRelativeResize="0"/>
          <p:nvPr>
            <p:ph idx="2" type="body"/>
          </p:nvPr>
        </p:nvPicPr>
        <p:blipFill rotWithShape="1">
          <a:blip r:embed="rId3">
            <a:alphaModFix/>
          </a:blip>
          <a:srcRect b="29490" l="0" r="0" t="0"/>
          <a:stretch/>
        </p:blipFill>
        <p:spPr>
          <a:xfrm>
            <a:off x="7515137" y="1825624"/>
            <a:ext cx="3847130" cy="4729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g7e96c12432_0_42"/>
          <p:cNvSpPr txBox="1"/>
          <p:nvPr>
            <p:ph type="title"/>
          </p:nvPr>
        </p:nvSpPr>
        <p:spPr>
          <a:xfrm>
            <a:off x="142375" y="365125"/>
            <a:ext cx="118887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Ayude a su hijo/a a tener éxito</a:t>
            </a:r>
            <a:endParaRPr/>
          </a:p>
        </p:txBody>
      </p:sp>
      <p:sp>
        <p:nvSpPr>
          <p:cNvPr id="252" name="Google Shape;252;g7e96c12432_0_42"/>
          <p:cNvSpPr txBox="1"/>
          <p:nvPr>
            <p:ph idx="1" type="body"/>
          </p:nvPr>
        </p:nvSpPr>
        <p:spPr>
          <a:xfrm>
            <a:off x="838199" y="1825625"/>
            <a:ext cx="6155400" cy="4351200"/>
          </a:xfrm>
          <a:prstGeom prst="rect">
            <a:avLst/>
          </a:prstGeom>
          <a:noFill/>
          <a:ln>
            <a:noFill/>
          </a:ln>
        </p:spPr>
        <p:txBody>
          <a:bodyPr anchorCtr="0" anchor="t" bIns="45700" lIns="91425" spcFirstLastPara="1" rIns="91425" wrap="square" tIns="45700">
            <a:noAutofit/>
          </a:bodyPr>
          <a:lstStyle/>
          <a:p>
            <a:pPr indent="-50800" lvl="0" marL="22860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SzPts val="2800"/>
              <a:buChar char="•"/>
            </a:pPr>
            <a:r>
              <a:rPr lang="en-US"/>
              <a:t>Lee con tu hijo/a</a:t>
            </a:r>
            <a:endParaRPr/>
          </a:p>
          <a:p>
            <a:pPr indent="0" lvl="0" marL="228600" rtl="0" algn="l">
              <a:lnSpc>
                <a:spcPct val="90000"/>
              </a:lnSpc>
              <a:spcBef>
                <a:spcPts val="1000"/>
              </a:spcBef>
              <a:spcAft>
                <a:spcPts val="0"/>
              </a:spcAft>
              <a:buNone/>
            </a:pPr>
            <a:r>
              <a:t/>
            </a:r>
            <a:endParaRPr/>
          </a:p>
          <a:p>
            <a:pPr indent="-228600" lvl="0" marL="228600" rtl="0" algn="l">
              <a:lnSpc>
                <a:spcPct val="90000"/>
              </a:lnSpc>
              <a:spcBef>
                <a:spcPts val="1000"/>
              </a:spcBef>
              <a:spcAft>
                <a:spcPts val="0"/>
              </a:spcAft>
              <a:buSzPts val="2800"/>
              <a:buChar char="•"/>
            </a:pPr>
            <a:r>
              <a:rPr lang="en-US"/>
              <a:t>Pídale a su hijo/a que le diga qué ve en la imagen o qué está sucediendo en la imagen.</a:t>
            </a:r>
            <a:endParaRPr/>
          </a:p>
          <a:p>
            <a:pPr indent="0" lvl="0" marL="0" rtl="0" algn="l">
              <a:lnSpc>
                <a:spcPct val="90000"/>
              </a:lnSpc>
              <a:spcBef>
                <a:spcPts val="1000"/>
              </a:spcBef>
              <a:spcAft>
                <a:spcPts val="0"/>
              </a:spcAft>
              <a:buNone/>
            </a:pPr>
            <a:r>
              <a:t/>
            </a:r>
            <a:endParaRPr/>
          </a:p>
          <a:p>
            <a:pPr indent="-228600" lvl="0" marL="228600" rtl="0" algn="l">
              <a:lnSpc>
                <a:spcPct val="90000"/>
              </a:lnSpc>
              <a:spcBef>
                <a:spcPts val="1000"/>
              </a:spcBef>
              <a:spcAft>
                <a:spcPts val="0"/>
              </a:spcAft>
              <a:buSzPts val="2800"/>
              <a:buChar char="•"/>
            </a:pPr>
            <a:r>
              <a:rPr lang="en-US"/>
              <a:t>Brinde a su hijo/a oportunidades para usar el lenguaje</a:t>
            </a:r>
            <a:endParaRPr/>
          </a:p>
          <a:p>
            <a:pPr indent="-165100" lvl="0" marL="228600" rtl="0" algn="l">
              <a:lnSpc>
                <a:spcPct val="90000"/>
              </a:lnSpc>
              <a:spcBef>
                <a:spcPts val="1000"/>
              </a:spcBef>
              <a:spcAft>
                <a:spcPts val="0"/>
              </a:spcAft>
              <a:buSzPts val="1800"/>
              <a:buChar char="•"/>
            </a:pPr>
            <a:r>
              <a:t/>
            </a:r>
            <a:endParaRPr/>
          </a:p>
        </p:txBody>
      </p:sp>
      <p:pic>
        <p:nvPicPr>
          <p:cNvPr descr="Graphic illustration depicting a student and parent holding hands." id="253" name="Google Shape;253;g7e96c12432_0_42"/>
          <p:cNvPicPr preferRelativeResize="0"/>
          <p:nvPr>
            <p:ph idx="2" type="body"/>
          </p:nvPr>
        </p:nvPicPr>
        <p:blipFill rotWithShape="1">
          <a:blip r:embed="rId3">
            <a:alphaModFix/>
          </a:blip>
          <a:srcRect b="29488" l="0" r="0" t="0"/>
          <a:stretch/>
        </p:blipFill>
        <p:spPr>
          <a:xfrm>
            <a:off x="7515137" y="1825624"/>
            <a:ext cx="3847200" cy="4729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Learn More:</a:t>
            </a:r>
            <a:endParaRPr/>
          </a:p>
        </p:txBody>
      </p:sp>
      <p:sp>
        <p:nvSpPr>
          <p:cNvPr id="260" name="Google Shape;260;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800"/>
              <a:buChar char="•"/>
            </a:pPr>
            <a:r>
              <a:rPr lang="en-US"/>
              <a:t>Review the Parent Guide to Understanding</a:t>
            </a:r>
            <a:endParaRPr/>
          </a:p>
          <a:p>
            <a:pPr indent="-457200" lvl="1" marL="914400" rtl="0" algn="l">
              <a:lnSpc>
                <a:spcPct val="90000"/>
              </a:lnSpc>
              <a:spcBef>
                <a:spcPts val="500"/>
              </a:spcBef>
              <a:spcAft>
                <a:spcPts val="0"/>
              </a:spcAft>
              <a:buClr>
                <a:schemeClr val="dk1"/>
              </a:buClr>
              <a:buSzPts val="2400"/>
              <a:buChar char="•"/>
            </a:pPr>
            <a:r>
              <a:rPr lang="en-US"/>
              <a:t>Available in seven languages</a:t>
            </a:r>
            <a:endParaRPr/>
          </a:p>
          <a:p>
            <a:pPr indent="-457200" lvl="1" marL="914400" rtl="0" algn="l">
              <a:lnSpc>
                <a:spcPct val="90000"/>
              </a:lnSpc>
              <a:spcBef>
                <a:spcPts val="500"/>
              </a:spcBef>
              <a:spcAft>
                <a:spcPts val="0"/>
              </a:spcAft>
              <a:buClr>
                <a:schemeClr val="dk1"/>
              </a:buClr>
              <a:buSzPts val="2400"/>
              <a:buChar char="•"/>
            </a:pPr>
            <a:r>
              <a:rPr lang="en-US" u="sng">
                <a:solidFill>
                  <a:schemeClr val="hlink"/>
                </a:solidFill>
                <a:hlinkClick r:id="rId3"/>
              </a:rPr>
              <a:t>https://www.cde.ca.gov/ta/tg/ep/elpacparentguide.asp</a:t>
            </a:r>
            <a:endParaRPr/>
          </a:p>
          <a:p>
            <a:pPr indent="-279400" lvl="0" marL="457200" rtl="0" algn="l">
              <a:lnSpc>
                <a:spcPct val="90000"/>
              </a:lnSpc>
              <a:spcBef>
                <a:spcPts val="1000"/>
              </a:spcBef>
              <a:spcAft>
                <a:spcPts val="0"/>
              </a:spcAft>
              <a:buClr>
                <a:schemeClr val="dk1"/>
              </a:buClr>
              <a:buSzPts val="2800"/>
              <a:buNone/>
            </a:pPr>
            <a:r>
              <a:t/>
            </a:r>
            <a:endParaRPr/>
          </a:p>
          <a:p>
            <a:pPr indent="-457200" lvl="0" marL="457200" rtl="0" algn="l">
              <a:lnSpc>
                <a:spcPct val="90000"/>
              </a:lnSpc>
              <a:spcBef>
                <a:spcPts val="1000"/>
              </a:spcBef>
              <a:spcAft>
                <a:spcPts val="0"/>
              </a:spcAft>
              <a:buClr>
                <a:schemeClr val="dk1"/>
              </a:buClr>
              <a:buSzPts val="2800"/>
              <a:buChar char="•"/>
            </a:pPr>
            <a:r>
              <a:rPr lang="en-US"/>
              <a:t>Take an ELPAC Practice Test with your child at home</a:t>
            </a:r>
            <a:endParaRPr/>
          </a:p>
          <a:p>
            <a:pPr indent="-457200" lvl="1" marL="914400" rtl="0" algn="l">
              <a:lnSpc>
                <a:spcPct val="90000"/>
              </a:lnSpc>
              <a:spcBef>
                <a:spcPts val="500"/>
              </a:spcBef>
              <a:spcAft>
                <a:spcPts val="0"/>
              </a:spcAft>
              <a:buClr>
                <a:schemeClr val="dk1"/>
              </a:buClr>
              <a:buSzPts val="2400"/>
              <a:buChar char="•"/>
            </a:pPr>
            <a:r>
              <a:rPr lang="en-US" u="sng">
                <a:solidFill>
                  <a:schemeClr val="hlink"/>
                </a:solidFill>
                <a:hlinkClick r:id="rId4"/>
              </a:rPr>
              <a:t>http://www.elpac.org/resources/practicetests/</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g7e96c12432_0_5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385623"/>
              </a:buClr>
              <a:buSzPts val="6000"/>
              <a:buFont typeface="Century Gothic"/>
              <a:buNone/>
            </a:pPr>
            <a:r>
              <a:rPr lang="en-US"/>
              <a:t>Learn More:</a:t>
            </a:r>
            <a:endParaRPr/>
          </a:p>
        </p:txBody>
      </p:sp>
      <p:sp>
        <p:nvSpPr>
          <p:cNvPr id="267" name="Google Shape;267;g7e96c12432_0_5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342900" lvl="0" marL="457200" rtl="0" algn="l">
              <a:lnSpc>
                <a:spcPct val="90000"/>
              </a:lnSpc>
              <a:spcBef>
                <a:spcPts val="1000"/>
              </a:spcBef>
              <a:spcAft>
                <a:spcPts val="0"/>
              </a:spcAft>
              <a:buSzPts val="1800"/>
              <a:buChar char="-"/>
            </a:pPr>
            <a:r>
              <a:rPr lang="en-US"/>
              <a:t> </a:t>
            </a:r>
            <a:r>
              <a:rPr lang="en-US"/>
              <a:t>Revise la Guía para padres para comprender</a:t>
            </a:r>
            <a:endParaRPr/>
          </a:p>
          <a:p>
            <a:pPr indent="0" lvl="0" marL="0" rtl="0" algn="l">
              <a:lnSpc>
                <a:spcPct val="90000"/>
              </a:lnSpc>
              <a:spcBef>
                <a:spcPts val="1000"/>
              </a:spcBef>
              <a:spcAft>
                <a:spcPts val="0"/>
              </a:spcAft>
              <a:buClr>
                <a:schemeClr val="dk1"/>
              </a:buClr>
              <a:buSzPts val="1100"/>
              <a:buFont typeface="Arial"/>
              <a:buNone/>
            </a:pPr>
            <a:r>
              <a:rPr lang="en-US"/>
              <a:t>Disponible en siete idiomas.</a:t>
            </a:r>
            <a:endParaRPr/>
          </a:p>
          <a:p>
            <a:pPr indent="0" lvl="0" marL="0" rtl="0" algn="l">
              <a:lnSpc>
                <a:spcPct val="90000"/>
              </a:lnSpc>
              <a:spcBef>
                <a:spcPts val="1000"/>
              </a:spcBef>
              <a:spcAft>
                <a:spcPts val="0"/>
              </a:spcAft>
              <a:buClr>
                <a:schemeClr val="dk1"/>
              </a:buClr>
              <a:buSzPts val="1100"/>
              <a:buFont typeface="Arial"/>
              <a:buNone/>
            </a:pPr>
            <a:r>
              <a:rPr lang="en-US"/>
              <a:t>https://www.cde.ca.gov/ta/tg/ep/elpacparentguide.asp</a:t>
            </a:r>
            <a:endParaRPr/>
          </a:p>
          <a:p>
            <a:pPr indent="0" lvl="0" marL="0" rtl="0" algn="l">
              <a:lnSpc>
                <a:spcPct val="90000"/>
              </a:lnSpc>
              <a:spcBef>
                <a:spcPts val="1000"/>
              </a:spcBef>
              <a:spcAft>
                <a:spcPts val="0"/>
              </a:spcAft>
              <a:buClr>
                <a:schemeClr val="dk1"/>
              </a:buClr>
              <a:buSzPts val="1100"/>
              <a:buFont typeface="Arial"/>
              <a:buNone/>
            </a:pPr>
            <a:r>
              <a:t/>
            </a:r>
            <a:endParaRPr/>
          </a:p>
          <a:p>
            <a:pPr indent="-342900" lvl="0" marL="457200" rtl="0" algn="l">
              <a:lnSpc>
                <a:spcPct val="90000"/>
              </a:lnSpc>
              <a:spcBef>
                <a:spcPts val="1000"/>
              </a:spcBef>
              <a:spcAft>
                <a:spcPts val="0"/>
              </a:spcAft>
              <a:buSzPts val="1800"/>
              <a:buChar char="-"/>
            </a:pPr>
            <a:r>
              <a:rPr lang="en-US"/>
              <a:t>Tome una prueba de práctica ELPAC con su hijo en casa</a:t>
            </a:r>
            <a:endParaRPr/>
          </a:p>
          <a:p>
            <a:pPr indent="0" lvl="0" marL="0" rtl="0" algn="l">
              <a:lnSpc>
                <a:spcPct val="90000"/>
              </a:lnSpc>
              <a:spcBef>
                <a:spcPts val="1000"/>
              </a:spcBef>
              <a:spcAft>
                <a:spcPts val="0"/>
              </a:spcAft>
              <a:buClr>
                <a:schemeClr val="dk1"/>
              </a:buClr>
              <a:buSzPts val="1100"/>
              <a:buFont typeface="Arial"/>
              <a:buNone/>
            </a:pPr>
            <a:r>
              <a:rPr lang="en-US"/>
              <a:t>http://www.elpac.org/resources/practicetests/</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g7e837bccf6_0_0"/>
          <p:cNvSpPr txBox="1"/>
          <p:nvPr>
            <p:ph type="title"/>
          </p:nvPr>
        </p:nvSpPr>
        <p:spPr>
          <a:xfrm>
            <a:off x="838200" y="365125"/>
            <a:ext cx="105156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ELPAC Dates</a:t>
            </a:r>
            <a:endParaRPr/>
          </a:p>
        </p:txBody>
      </p:sp>
      <p:sp>
        <p:nvSpPr>
          <p:cNvPr id="274" name="Google Shape;274;g7e837bccf6_0_0"/>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2nd Grade-5th Grade (Individual-Speaking/2nd Grade All Tests)</a:t>
            </a:r>
            <a:endParaRPr/>
          </a:p>
          <a:p>
            <a:pPr indent="-342900" lvl="0" marL="457200" rtl="0" algn="l">
              <a:spcBef>
                <a:spcPts val="1000"/>
              </a:spcBef>
              <a:spcAft>
                <a:spcPts val="0"/>
              </a:spcAft>
              <a:buSzPts val="1800"/>
              <a:buChar char="•"/>
            </a:pPr>
            <a:r>
              <a:rPr lang="en-US"/>
              <a:t>March 4th-9th</a:t>
            </a:r>
            <a:endParaRPr/>
          </a:p>
          <a:p>
            <a:pPr indent="0" lvl="0" marL="0" rtl="0" algn="l">
              <a:spcBef>
                <a:spcPts val="1000"/>
              </a:spcBef>
              <a:spcAft>
                <a:spcPts val="0"/>
              </a:spcAft>
              <a:buNone/>
            </a:pPr>
            <a:r>
              <a:rPr lang="en-US"/>
              <a:t>3rd-5th Grade (Group-Listening, Writing, Reading)</a:t>
            </a:r>
            <a:endParaRPr/>
          </a:p>
          <a:p>
            <a:pPr indent="-342900" lvl="0" marL="457200" rtl="0" algn="l">
              <a:spcBef>
                <a:spcPts val="1000"/>
              </a:spcBef>
              <a:spcAft>
                <a:spcPts val="0"/>
              </a:spcAft>
              <a:buSzPts val="1800"/>
              <a:buChar char="•"/>
            </a:pPr>
            <a:r>
              <a:rPr lang="en-US"/>
              <a:t>March 9th-20th</a:t>
            </a:r>
            <a:endParaRPr/>
          </a:p>
          <a:p>
            <a:pPr indent="0" lvl="0" marL="0" rtl="0" algn="l">
              <a:spcBef>
                <a:spcPts val="1000"/>
              </a:spcBef>
              <a:spcAft>
                <a:spcPts val="0"/>
              </a:spcAft>
              <a:buNone/>
            </a:pPr>
            <a:r>
              <a:rPr lang="en-US"/>
              <a:t>Tk-1st Grade (Individual-Listening, Speaking, Reading, Writing)</a:t>
            </a:r>
            <a:endParaRPr/>
          </a:p>
          <a:p>
            <a:pPr indent="-342900" lvl="0" marL="457200" rtl="0" algn="l">
              <a:spcBef>
                <a:spcPts val="1000"/>
              </a:spcBef>
              <a:spcAft>
                <a:spcPts val="0"/>
              </a:spcAft>
              <a:buSzPts val="1800"/>
              <a:buChar char="•"/>
            </a:pPr>
            <a:r>
              <a:rPr lang="en-US"/>
              <a:t>April 8th-9th</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385623"/>
              </a:buClr>
              <a:buSzPts val="6000"/>
              <a:buFont typeface="Century Gothic"/>
              <a:buNone/>
            </a:pPr>
            <a:r>
              <a:rPr lang="en-US"/>
              <a:t>Questions- Preguntas </a:t>
            </a:r>
            <a:endParaRPr/>
          </a:p>
        </p:txBody>
      </p:sp>
      <p:pic>
        <p:nvPicPr>
          <p:cNvPr descr="Q&amp;A" id="281" name="Google Shape;281;p18"/>
          <p:cNvPicPr preferRelativeResize="0"/>
          <p:nvPr>
            <p:ph idx="1" type="body"/>
          </p:nvPr>
        </p:nvPicPr>
        <p:blipFill rotWithShape="1">
          <a:blip r:embed="rId3">
            <a:alphaModFix/>
          </a:blip>
          <a:srcRect b="0" l="0" r="0" t="0"/>
          <a:stretch/>
        </p:blipFill>
        <p:spPr>
          <a:xfrm>
            <a:off x="3081013" y="1532192"/>
            <a:ext cx="6029973" cy="472053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2015-03-16T04:11:08Z</dcterms:created>
  <dc:creator>Rafael Olavide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548B26D1-49EC-4DDA-9CA1-DEA02BDC749A</vt:lpwstr>
  </property>
  <property fmtid="{D5CDD505-2E9C-101B-9397-08002B2CF9AE}" pid="3" name="ArticulatePath">
    <vt:lpwstr>PPT for Understanding Summative Results v 7-18-17</vt:lpwstr>
  </property>
  <property fmtid="{D5CDD505-2E9C-101B-9397-08002B2CF9AE}" pid="4" name="Language">
    <vt:lpwstr>English</vt:lpwstr>
  </property>
  <property fmtid="{D5CDD505-2E9C-101B-9397-08002B2CF9AE}" pid="5" name="ContentTypeId">
    <vt:lpwstr>0x0101007489E93F9BACF645BE4122E428189838</vt:lpwstr>
  </property>
</Properties>
</file>