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21" r:id="rId1"/>
  </p:sldMasterIdLst>
  <p:notesMasterIdLst>
    <p:notesMasterId r:id="rId27"/>
  </p:notesMasterIdLst>
  <p:handoutMasterIdLst>
    <p:handoutMasterId r:id="rId28"/>
  </p:handoutMasterIdLst>
  <p:sldIdLst>
    <p:sldId id="324" r:id="rId2"/>
    <p:sldId id="315" r:id="rId3"/>
    <p:sldId id="295" r:id="rId4"/>
    <p:sldId id="278" r:id="rId5"/>
    <p:sldId id="301" r:id="rId6"/>
    <p:sldId id="299" r:id="rId7"/>
    <p:sldId id="298" r:id="rId8"/>
    <p:sldId id="297" r:id="rId9"/>
    <p:sldId id="293" r:id="rId10"/>
    <p:sldId id="287" r:id="rId11"/>
    <p:sldId id="321" r:id="rId12"/>
    <p:sldId id="325" r:id="rId13"/>
    <p:sldId id="326" r:id="rId14"/>
    <p:sldId id="327" r:id="rId15"/>
    <p:sldId id="322" r:id="rId16"/>
    <p:sldId id="328" r:id="rId17"/>
    <p:sldId id="329" r:id="rId18"/>
    <p:sldId id="323" r:id="rId19"/>
    <p:sldId id="330" r:id="rId20"/>
    <p:sldId id="304" r:id="rId21"/>
    <p:sldId id="303" r:id="rId22"/>
    <p:sldId id="306" r:id="rId23"/>
    <p:sldId id="307" r:id="rId24"/>
    <p:sldId id="320" r:id="rId25"/>
    <p:sldId id="279" r:id="rId26"/>
  </p:sldIdLst>
  <p:sldSz cx="9144000" cy="6858000" type="screen4x3"/>
  <p:notesSz cx="7010400" cy="9296400"/>
  <p:custShowLst>
    <p:custShow name="Custom Show 1" id="0">
      <p:sldLst>
        <p:sld r:id="rId5"/>
        <p:sld r:id="rId26"/>
      </p:sldLst>
    </p:custShow>
  </p:custShowLst>
  <p:defaultTextStyle>
    <a:defPPr>
      <a:defRPr lang="en-US"/>
    </a:defPPr>
    <a:lvl1pPr algn="l" defTabSz="457200" rtl="0" eaLnBrk="0" fontAlgn="base" hangingPunct="0">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Book Antiqua" panose="02040602050305030304" pitchFamily="18" charset="0"/>
        <a:ea typeface="MS PGothic" panose="020B0600070205080204" pitchFamily="34" charset="-128"/>
        <a:cs typeface="+mn-cs"/>
      </a:defRPr>
    </a:lvl5pPr>
    <a:lvl6pPr marL="2286000" algn="l" defTabSz="914400" rtl="0" eaLnBrk="1" latinLnBrk="0" hangingPunct="1">
      <a:defRPr kern="1200">
        <a:solidFill>
          <a:schemeClr val="tx1"/>
        </a:solidFill>
        <a:latin typeface="Book Antiqua" panose="02040602050305030304" pitchFamily="18" charset="0"/>
        <a:ea typeface="MS PGothic" panose="020B0600070205080204" pitchFamily="34" charset="-128"/>
        <a:cs typeface="+mn-cs"/>
      </a:defRPr>
    </a:lvl6pPr>
    <a:lvl7pPr marL="2743200" algn="l" defTabSz="914400" rtl="0" eaLnBrk="1" latinLnBrk="0" hangingPunct="1">
      <a:defRPr kern="1200">
        <a:solidFill>
          <a:schemeClr val="tx1"/>
        </a:solidFill>
        <a:latin typeface="Book Antiqua" panose="02040602050305030304" pitchFamily="18" charset="0"/>
        <a:ea typeface="MS PGothic" panose="020B0600070205080204" pitchFamily="34" charset="-128"/>
        <a:cs typeface="+mn-cs"/>
      </a:defRPr>
    </a:lvl7pPr>
    <a:lvl8pPr marL="3200400" algn="l" defTabSz="914400" rtl="0" eaLnBrk="1" latinLnBrk="0" hangingPunct="1">
      <a:defRPr kern="1200">
        <a:solidFill>
          <a:schemeClr val="tx1"/>
        </a:solidFill>
        <a:latin typeface="Book Antiqua" panose="02040602050305030304" pitchFamily="18" charset="0"/>
        <a:ea typeface="MS PGothic" panose="020B0600070205080204" pitchFamily="34" charset="-128"/>
        <a:cs typeface="+mn-cs"/>
      </a:defRPr>
    </a:lvl8pPr>
    <a:lvl9pPr marL="3657600" algn="l" defTabSz="914400" rtl="0" eaLnBrk="1" latinLnBrk="0" hangingPunct="1">
      <a:defRPr kern="1200">
        <a:solidFill>
          <a:schemeClr val="tx1"/>
        </a:solidFill>
        <a:latin typeface="Book Antiqua" panose="02040602050305030304" pitchFamily="18"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28B16"/>
    <a:srgbClr val="6188C7"/>
    <a:srgbClr val="5577AE"/>
    <a:srgbClr val="9FD6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76565"/>
  </p:normalViewPr>
  <p:slideViewPr>
    <p:cSldViewPr snapToGrid="0" snapToObjects="1">
      <p:cViewPr varScale="1">
        <p:scale>
          <a:sx n="84" d="100"/>
          <a:sy n="84" d="100"/>
        </p:scale>
        <p:origin x="231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6"/>
            <a:ext cx="3037840" cy="466434"/>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n-US" altLang="en-US"/>
          </a:p>
        </p:txBody>
      </p:sp>
      <p:sp>
        <p:nvSpPr>
          <p:cNvPr id="3" name="Date Placeholder 2"/>
          <p:cNvSpPr>
            <a:spLocks noGrp="1"/>
          </p:cNvSpPr>
          <p:nvPr>
            <p:ph type="dt" sz="quarter" idx="1"/>
          </p:nvPr>
        </p:nvSpPr>
        <p:spPr>
          <a:xfrm>
            <a:off x="3970938" y="6"/>
            <a:ext cx="3037840" cy="466434"/>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167260F7-81F0-404B-948B-961E627ED2B2}" type="datetimeFigureOut">
              <a:rPr lang="en-US" altLang="en-US"/>
              <a:pPr/>
              <a:t>5/29/2019</a:t>
            </a:fld>
            <a:endParaRPr lang="en-US" altLang="en-US"/>
          </a:p>
        </p:txBody>
      </p:sp>
      <p:sp>
        <p:nvSpPr>
          <p:cNvPr id="4" name="Footer Placeholder 3"/>
          <p:cNvSpPr>
            <a:spLocks noGrp="1"/>
          </p:cNvSpPr>
          <p:nvPr>
            <p:ph type="ftr" sz="quarter" idx="2"/>
          </p:nvPr>
        </p:nvSpPr>
        <p:spPr>
          <a:xfrm>
            <a:off x="0" y="8829967"/>
            <a:ext cx="3037840" cy="466433"/>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CEAC10C4-7504-4808-AC85-6AFF5537322A}" type="slidenum">
              <a:rPr lang="en-US" altLang="en-US"/>
              <a:pPr/>
              <a:t>‹#›</a:t>
            </a:fld>
            <a:endParaRPr lang="en-US" altLang="en-US"/>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anose="020F0502020204030204" pitchFamily="34" charset="0"/>
              </a:defRPr>
            </a:lvl1pPr>
          </a:lstStyle>
          <a:p>
            <a:endParaRPr lang="en-US" alt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fld id="{CD4E3D9B-6916-4D69-9F9D-2BABA52089BC}" type="datetimeFigureOut">
              <a:rPr lang="en-US" altLang="en-US"/>
              <a:pPr/>
              <a:t>5/29/2019</a:t>
            </a:fld>
            <a:endParaRPr lang="en-US" alt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29967"/>
            <a:ext cx="3037840" cy="46482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anose="020F0502020204030204" pitchFamily="34" charset="0"/>
              </a:defRPr>
            </a:lvl1pPr>
          </a:lstStyle>
          <a:p>
            <a:endParaRPr lang="en-US" alt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D4C9741D-651E-4A0C-9C8C-DA538D47C920}" type="slidenum">
              <a:rPr lang="en-US" altLang="en-US"/>
              <a:pPr/>
              <a:t>‹#›</a:t>
            </a:fld>
            <a:endParaRPr lang="en-US" altLang="en-US"/>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99563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Arial" panose="020B0604020202020204" pitchFamily="34" charset="0"/>
              </a:rPr>
              <a:t>Welcome to </a:t>
            </a:r>
            <a:r>
              <a:rPr lang="en-US" altLang="ja-JP" smtClean="0">
                <a:latin typeface="Arial" panose="020B0604020202020204" pitchFamily="34" charset="0"/>
              </a:rPr>
              <a:t>“MLA Formatting and Style Guide“. This Power Point Presentation is designed to introduce your students to the basics of MLA Formatting and Style. You might want to supplement the presentation with more detailed information available on the OWL</a:t>
            </a:r>
            <a:r>
              <a:rPr lang="ja-JP" altLang="en-US" smtClean="0">
                <a:latin typeface="Arial" panose="020B0604020202020204" pitchFamily="34" charset="0"/>
              </a:rPr>
              <a:t>’</a:t>
            </a:r>
            <a:r>
              <a:rPr lang="en-US" altLang="ja-JP" smtClean="0">
                <a:latin typeface="Arial" panose="020B0604020202020204" pitchFamily="34" charset="0"/>
              </a:rPr>
              <a:t>s “MLA Formatting and Style Guide“ at http://owl.english.purdue.edu/owl/resource/747/01/</a:t>
            </a:r>
          </a:p>
          <a:p>
            <a:pPr eaLnBrk="1" hangingPunct="1">
              <a:spcBef>
                <a:spcPct val="0"/>
              </a:spcBef>
            </a:pPr>
            <a:endParaRPr lang="en-US" altLang="en-US" smtClean="0">
              <a:latin typeface="Arial" panose="020B0604020202020204" pitchFamily="34" charset="0"/>
            </a:endParaRPr>
          </a:p>
          <a:p>
            <a:pPr eaLnBrk="1" hangingPunct="1">
              <a:spcBef>
                <a:spcPct val="0"/>
              </a:spcBef>
            </a:pPr>
            <a:r>
              <a:rPr lang="en-US" altLang="en-US" smtClean="0">
                <a:latin typeface="Arial" panose="020B0604020202020204" pitchFamily="34" charset="0"/>
              </a:rPr>
              <a:t>Designer: Ethan Sproat</a:t>
            </a:r>
          </a:p>
          <a:p>
            <a:pPr eaLnBrk="1" hangingPunct="1">
              <a:spcBef>
                <a:spcPct val="0"/>
              </a:spcBef>
            </a:pPr>
            <a:r>
              <a:rPr lang="en-US" altLang="en-US" smtClean="0">
                <a:latin typeface="Arial" panose="020B0604020202020204" pitchFamily="34" charset="0"/>
              </a:rPr>
              <a:t>Based on slide designs from the OWL </a:t>
            </a:r>
            <a:r>
              <a:rPr lang="en-US" altLang="ja-JP" smtClean="0">
                <a:latin typeface="Arial" panose="020B0604020202020204" pitchFamily="34" charset="0"/>
              </a:rPr>
              <a:t>“APA Formatting and Style Guide “powerpoint by Jennifer Liethen Kunka and Elena Lawrick.</a:t>
            </a:r>
          </a:p>
          <a:p>
            <a:pPr eaLnBrk="1" hangingPunct="1">
              <a:spcBef>
                <a:spcPct val="0"/>
              </a:spcBef>
            </a:pPr>
            <a:r>
              <a:rPr lang="en-US" altLang="en-US" smtClean="0">
                <a:latin typeface="Arial" panose="020B0604020202020204" pitchFamily="34" charset="0"/>
              </a:rPr>
              <a:t>Contributors: Tony Russell, Alllen Brizee, Jennifer Liethen Kunka, Joe Barbato, Dave Neyhart, Erin E. Karper, Karl Stolley, Kristen Seas, Tony Russell, and Elizabeth Angeli.</a:t>
            </a:r>
          </a:p>
          <a:p>
            <a:pPr eaLnBrk="1" hangingPunct="1">
              <a:spcBef>
                <a:spcPct val="0"/>
              </a:spcBef>
            </a:pPr>
            <a:r>
              <a:rPr lang="en-US" altLang="en-US" smtClean="0"/>
              <a:t>Revising Author: Arielle McKee, 2014</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Arial" panose="020B0604020202020204" pitchFamily="34" charset="0"/>
              </a:rPr>
              <a:t>This slide presents three basic areas regulated by MLA students need to be aware of—document format, in-text citations, and works cited. The following slides provide detailed explanations regarding each area.</a:t>
            </a:r>
          </a:p>
          <a:p>
            <a:pPr eaLnBrk="1" hangingPunct="1">
              <a:spcBef>
                <a:spcPct val="0"/>
              </a:spcBef>
            </a:pP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Notes Placeholder 2"/>
          <p:cNvSpPr>
            <a:spLocks noGrp="1"/>
          </p:cNvSpPr>
          <p:nvPr>
            <p:ph type="body" idx="1"/>
          </p:nvPr>
        </p:nvSpPr>
        <p:spPr bwMode="auto">
          <a:extLst>
            <a:ext uri="{909E8E84-426E-40dd-AFC4-6F175D3DCCD1}"/>
            <a:ext uri="{91240B29-F687-4f45-9708-019B960494DF}"/>
          </a:extLst>
        </p:spPr>
        <p:txBody>
          <a:bodyPr wrap="square" numCol="1" anchor="t" anchorCtr="0" compatLnSpc="1">
            <a:prstTxWarp prst="textNoShape">
              <a:avLst/>
            </a:prstTxWarp>
          </a:bodyPr>
          <a:lstStyle/>
          <a:p>
            <a:pPr marL="171450" indent="-171450" eaLnBrk="1" hangingPunct="1">
              <a:lnSpc>
                <a:spcPct val="90000"/>
              </a:lnSpc>
              <a:spcBef>
                <a:spcPct val="0"/>
              </a:spcBef>
              <a:buFontTx/>
              <a:buChar char="•"/>
            </a:pPr>
            <a:r>
              <a:rPr lang="en-US" altLang="en-US" dirty="0" smtClean="0">
                <a:latin typeface="Arial" panose="020B0604020202020204" pitchFamily="34" charset="0"/>
              </a:rPr>
              <a:t>The entire document should be double-spaced, including the heading, block quotations, and list of works cited. There should be no extra space between paragraphs.</a:t>
            </a:r>
          </a:p>
          <a:p>
            <a:pPr marL="171450" indent="-171450" eaLnBrk="1" hangingPunct="1">
              <a:lnSpc>
                <a:spcPct val="90000"/>
              </a:lnSpc>
              <a:spcBef>
                <a:spcPct val="0"/>
              </a:spcBef>
              <a:buFontTx/>
              <a:buChar char="•"/>
            </a:pPr>
            <a:r>
              <a:rPr lang="en-US" altLang="en-US" dirty="0" smtClean="0">
                <a:latin typeface="Arial" panose="020B0604020202020204" pitchFamily="34" charset="0"/>
              </a:rPr>
              <a:t>Leave only one space after periods or other punctuation marks (unless otherwise instructed by your instructor).</a:t>
            </a:r>
          </a:p>
          <a:p>
            <a:pPr marL="171450" indent="-171450" eaLnBrk="1" hangingPunct="1">
              <a:lnSpc>
                <a:spcPct val="90000"/>
              </a:lnSpc>
              <a:spcBef>
                <a:spcPct val="0"/>
              </a:spcBef>
              <a:buFontTx/>
              <a:buChar char="•"/>
            </a:pPr>
            <a:r>
              <a:rPr lang="en-US" altLang="en-US" dirty="0" smtClean="0">
                <a:latin typeface="Arial" panose="020B0604020202020204" pitchFamily="34" charset="0"/>
              </a:rPr>
              <a:t>Set the margins of your document to 1 inch on all sides</a:t>
            </a:r>
          </a:p>
          <a:p>
            <a:pPr marL="171450" indent="-171450" eaLnBrk="1" hangingPunct="1">
              <a:lnSpc>
                <a:spcPct val="90000"/>
              </a:lnSpc>
              <a:spcBef>
                <a:spcPct val="0"/>
              </a:spcBef>
              <a:buFontTx/>
              <a:buChar char="•"/>
            </a:pPr>
            <a:r>
              <a:rPr lang="en-US" altLang="en-US" dirty="0" smtClean="0">
                <a:latin typeface="Arial" panose="020B0604020202020204" pitchFamily="34" charset="0"/>
              </a:rPr>
              <a:t>Indent the first line of paragraphs one half-inch from the left margin. MLA recommends that you use the Tab key as opposed to pushing the Space Bar five times.</a:t>
            </a:r>
          </a:p>
          <a:p>
            <a:pPr marL="171450" indent="-171450" eaLnBrk="1" hangingPunct="1">
              <a:spcBef>
                <a:spcPct val="0"/>
              </a:spcBef>
            </a:pPr>
            <a:endParaRPr lang="en-US" alt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altLang="en-US" smtClean="0">
                <a:latin typeface="Arial" panose="020B0604020202020204" pitchFamily="34" charset="0"/>
              </a:rPr>
              <a:t>Create a header that numbers all pages consecutively in the upper right-hand corner, one-half inch from the top and flush with the right margin. (Note: Your instructor may ask that you omit the number on your first page. Always follow your instructor's guidelines.)</a:t>
            </a:r>
          </a:p>
          <a:p>
            <a:pPr eaLnBrk="1" hangingPunct="1">
              <a:lnSpc>
                <a:spcPct val="90000"/>
              </a:lnSpc>
              <a:spcBef>
                <a:spcPct val="0"/>
              </a:spcBef>
            </a:pPr>
            <a:r>
              <a:rPr lang="en-US" altLang="en-US" smtClean="0">
                <a:latin typeface="Arial" panose="020B0604020202020204" pitchFamily="34" charset="0"/>
              </a:rPr>
              <a:t>･Use italics throughout your essay for the titles of longer works</a:t>
            </a:r>
          </a:p>
          <a:p>
            <a:pPr eaLnBrk="1" hangingPunct="1">
              <a:lnSpc>
                <a:spcPct val="90000"/>
              </a:lnSpc>
              <a:spcBef>
                <a:spcPct val="0"/>
              </a:spcBef>
            </a:pPr>
            <a:r>
              <a:rPr lang="en-US" altLang="en-US" smtClean="0">
                <a:latin typeface="Arial" panose="020B0604020202020204" pitchFamily="34" charset="0"/>
              </a:rPr>
              <a:t>･If you have any endnotes, include them on a separate page before your works-cited list. Title the section Notes (centered, unformatted).</a:t>
            </a:r>
          </a:p>
          <a:p>
            <a:pPr eaLnBrk="1" hangingPunct="1">
              <a:spcBef>
                <a:spcPct val="0"/>
              </a:spcBef>
            </a:pPr>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2" eaLnBrk="1" hangingPunct="1">
              <a:spcBef>
                <a:spcPct val="0"/>
              </a:spcBef>
            </a:pPr>
            <a:r>
              <a:rPr lang="en-US" altLang="en-US" dirty="0" smtClean="0">
                <a:latin typeface="Arial" panose="020B0604020202020204" pitchFamily="34" charset="0"/>
              </a:rPr>
              <a:t>Basic In-Text Citation Rules</a:t>
            </a:r>
          </a:p>
          <a:p>
            <a:pPr lvl="2" eaLnBrk="1" hangingPunct="1">
              <a:spcBef>
                <a:spcPct val="0"/>
              </a:spcBef>
            </a:pPr>
            <a:endParaRPr lang="en-US" altLang="en-US" dirty="0" smtClean="0">
              <a:latin typeface="Arial" panose="020B0604020202020204" pitchFamily="34" charset="0"/>
            </a:endParaRPr>
          </a:p>
          <a:p>
            <a:pPr lvl="2" eaLnBrk="1" hangingPunct="1">
              <a:spcBef>
                <a:spcPct val="0"/>
              </a:spcBef>
              <a:buFontTx/>
              <a:buChar char="•"/>
            </a:pPr>
            <a:r>
              <a:rPr lang="en-US" altLang="en-US" dirty="0" smtClean="0">
                <a:latin typeface="Arial" panose="020B0604020202020204" pitchFamily="34" charset="0"/>
              </a:rPr>
              <a:t>The source information in a parenthetical citation should direct readers to the source’</a:t>
            </a:r>
            <a:r>
              <a:rPr lang="en-US" altLang="ja-JP" dirty="0" smtClean="0">
                <a:latin typeface="Arial" panose="020B0604020202020204" pitchFamily="34" charset="0"/>
              </a:rPr>
              <a:t>s entry in the works-cited list.</a:t>
            </a:r>
          </a:p>
          <a:p>
            <a:pPr lvl="2" eaLnBrk="1" hangingPunct="1">
              <a:spcBef>
                <a:spcPct val="0"/>
              </a:spcBef>
            </a:pPr>
            <a:endParaRPr lang="en-US" altLang="ja-JP" dirty="0" smtClean="0">
              <a:latin typeface="Arial" panose="020B0604020202020204" pitchFamily="34" charset="0"/>
            </a:endParaRPr>
          </a:p>
          <a:p>
            <a:pPr lvl="2" eaLnBrk="1" hangingPunct="1">
              <a:spcBef>
                <a:spcPct val="0"/>
              </a:spcBef>
              <a:buFontTx/>
              <a:buChar char="•"/>
            </a:pPr>
            <a:r>
              <a:rPr lang="en-US" altLang="ja-JP" dirty="0" smtClean="0">
                <a:latin typeface="Arial" panose="020B0604020202020204" pitchFamily="34" charset="0"/>
              </a:rPr>
              <a:t>The in-text citation should be placed, if possible, where there is a natural pause in your text. If the citation refers to a direct quotation, it should be placed directly following the closing quotation mark.</a:t>
            </a:r>
          </a:p>
          <a:p>
            <a:pPr lvl="2" eaLnBrk="1" hangingPunct="1">
              <a:spcBef>
                <a:spcPct val="0"/>
              </a:spcBef>
            </a:pPr>
            <a:endParaRPr lang="en-US" altLang="ja-JP" dirty="0" smtClean="0">
              <a:latin typeface="Arial" panose="020B0604020202020204" pitchFamily="34" charset="0"/>
            </a:endParaRPr>
          </a:p>
          <a:p>
            <a:pPr lvl="2" eaLnBrk="1" hangingPunct="1">
              <a:spcBef>
                <a:spcPct val="0"/>
              </a:spcBef>
              <a:buFontTx/>
              <a:buChar char="•"/>
            </a:pPr>
            <a:r>
              <a:rPr lang="en-US" altLang="en-US" dirty="0" smtClean="0">
                <a:latin typeface="Arial" panose="020B0604020202020204" pitchFamily="34" charset="0"/>
              </a:rPr>
              <a:t>Any source information that you provide in-text must correspond to the source information on the works-cited page. More specifically, whatever signal word or phrase you provide to your readers in the text, must be the first thing that appears on the left-hand margin of the corresponding entry in the works-cited list (so the author’s last name or the title, usually, with no punctuation in between)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2" eaLnBrk="1" hangingPunct="1">
              <a:spcBef>
                <a:spcPct val="0"/>
              </a:spcBef>
            </a:pPr>
            <a:r>
              <a:rPr lang="en-US" altLang="en-US" dirty="0" smtClean="0">
                <a:latin typeface="Arial" panose="020B0604020202020204" pitchFamily="34" charset="0"/>
              </a:rPr>
              <a:t>In-Text Citations: Author-Page Style</a:t>
            </a:r>
          </a:p>
          <a:p>
            <a:pPr lvl="2" eaLnBrk="1" hangingPunct="1">
              <a:spcBef>
                <a:spcPct val="0"/>
              </a:spcBef>
            </a:pPr>
            <a:endParaRPr lang="en-US" altLang="en-US" dirty="0" smtClean="0">
              <a:latin typeface="Arial" panose="020B0604020202020204" pitchFamily="34" charset="0"/>
            </a:endParaRPr>
          </a:p>
          <a:p>
            <a:pPr lvl="2" eaLnBrk="1" hangingPunct="1">
              <a:spcBef>
                <a:spcPct val="0"/>
              </a:spcBef>
            </a:pPr>
            <a:r>
              <a:rPr lang="en-US" altLang="en-US" dirty="0" smtClean="0">
                <a:latin typeface="Arial" panose="020B0604020202020204" pitchFamily="34" charset="0"/>
              </a:rPr>
              <a:t>MLA format follows the author-page method of in-text citation. This means that the author's last name and the page number(s) from which the quotation or paraphrase is taken must appear in the text, and a complete reference should appear in your works-cited page. The author's name may appear either in the sentence itself or in parentheses following the quotation or paraphrase, but the page number(s) should always appear in the parentheses, not in the text of your sentence.</a:t>
            </a:r>
          </a:p>
          <a:p>
            <a:pPr lvl="2" eaLnBrk="1" hangingPunct="1">
              <a:spcBef>
                <a:spcPct val="0"/>
              </a:spcBef>
            </a:pPr>
            <a:endParaRPr lang="en-US" altLang="en-US" dirty="0" smtClean="0">
              <a:latin typeface="Arial" panose="020B0604020202020204" pitchFamily="34" charset="0"/>
            </a:endParaRPr>
          </a:p>
          <a:p>
            <a:pPr lvl="2" eaLnBrk="1" hangingPunct="1">
              <a:spcBef>
                <a:spcPct val="0"/>
              </a:spcBef>
            </a:pPr>
            <a:r>
              <a:rPr lang="en-US" altLang="en-US" dirty="0" smtClean="0">
                <a:latin typeface="Arial" panose="020B0604020202020204" pitchFamily="34" charset="0"/>
              </a:rPr>
              <a:t>Since the majority (if not all) of the resources are from</a:t>
            </a:r>
            <a:r>
              <a:rPr lang="en-US" altLang="en-US" baseline="0" dirty="0" smtClean="0">
                <a:latin typeface="Arial" panose="020B0604020202020204" pitchFamily="34" charset="0"/>
              </a:rPr>
              <a:t> online databases, the examples are shown for those, not books with page numbers.</a:t>
            </a:r>
            <a:endParaRPr lang="en-US" altLang="en-US" dirty="0" smtClean="0">
              <a:latin typeface="Arial" panose="020B0604020202020204" pitchFamily="34" charset="0"/>
            </a:endParaRPr>
          </a:p>
          <a:p>
            <a:pPr lvl="2" eaLnBrk="1" hangingPunct="1">
              <a:spcBef>
                <a:spcPct val="0"/>
              </a:spcBef>
            </a:pPr>
            <a:endParaRPr lang="en-US" altLang="en-US" dirty="0" smtClean="0">
              <a:latin typeface="Arial" panose="020B0604020202020204" pitchFamily="34" charset="0"/>
            </a:endParaRPr>
          </a:p>
          <a:p>
            <a:pPr lvl="2" eaLnBrk="1" hangingPunct="1">
              <a:spcBef>
                <a:spcPct val="0"/>
              </a:spcBef>
            </a:pPr>
            <a:r>
              <a:rPr lang="en-US" altLang="en-US" dirty="0" smtClean="0">
                <a:latin typeface="Arial" panose="020B0604020202020204" pitchFamily="34" charset="0"/>
              </a:rPr>
              <a:t>Both citations in the in-text examples on this slide, tell readers that the information in the is a work by the author, William Wordsworth. If readers want more information about this source, they can turn to the works-cited list, where, under Wordsworth, they would find the information in the corresponding entry also shown on this slide. </a:t>
            </a:r>
          </a:p>
          <a:p>
            <a:pPr eaLnBrk="1" hangingPunct="1">
              <a:spcBef>
                <a:spcPct val="0"/>
              </a:spcBef>
            </a:pPr>
            <a:endParaRPr lang="en-US"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spcAft>
                <a:spcPts val="1200"/>
              </a:spcAft>
            </a:pPr>
            <a:r>
              <a:rPr lang="en-US" altLang="en-US" b="1" dirty="0" smtClean="0">
                <a:latin typeface="Arial" panose="020B0604020202020204" pitchFamily="34" charset="0"/>
              </a:rPr>
              <a:t>In-text Citations for Print Sources with No Known Author</a:t>
            </a:r>
          </a:p>
          <a:p>
            <a:pPr eaLnBrk="1" hangingPunct="1">
              <a:spcBef>
                <a:spcPct val="0"/>
              </a:spcBef>
              <a:spcAft>
                <a:spcPts val="1200"/>
              </a:spcAft>
            </a:pPr>
            <a:endParaRPr lang="en-US" altLang="en-US" b="1" dirty="0" smtClean="0">
              <a:latin typeface="Arial" panose="020B0604020202020204" pitchFamily="34" charset="0"/>
            </a:endParaRPr>
          </a:p>
          <a:p>
            <a:pPr eaLnBrk="1" hangingPunct="1">
              <a:spcBef>
                <a:spcPct val="0"/>
              </a:spcBef>
              <a:spcAft>
                <a:spcPts val="1200"/>
              </a:spcAft>
            </a:pPr>
            <a:r>
              <a:rPr lang="en-US" altLang="en-US" dirty="0" smtClean="0">
                <a:latin typeface="Verdana" panose="020B0604030504040204" pitchFamily="34" charset="0"/>
              </a:rPr>
              <a:t>When a source has no known author, use a shortened title of the work instead of an author name. Place the title in quotation marks if it's a short work (e.g. articles) or italicize it if it's a longer work (e.g. plays, books, television shows, entire websites) and provide a page number.</a:t>
            </a:r>
          </a:p>
          <a:p>
            <a:pPr eaLnBrk="1" hangingPunct="1">
              <a:spcBef>
                <a:spcPct val="0"/>
              </a:spcBef>
              <a:spcAft>
                <a:spcPts val="1200"/>
              </a:spcAft>
            </a:pPr>
            <a:endParaRPr lang="en-US" altLang="en-US" dirty="0" smtClean="0">
              <a:latin typeface="Verdana" panose="020B0604030504040204" pitchFamily="34" charset="0"/>
            </a:endParaRPr>
          </a:p>
          <a:p>
            <a:pPr eaLnBrk="1" hangingPunct="1">
              <a:spcBef>
                <a:spcPct val="0"/>
              </a:spcBef>
              <a:spcAft>
                <a:spcPts val="1200"/>
              </a:spcAft>
            </a:pPr>
            <a:r>
              <a:rPr lang="en-US" altLang="en-US" dirty="0" smtClean="0">
                <a:latin typeface="Verdana" panose="020B0604030504040204" pitchFamily="34" charset="0"/>
              </a:rPr>
              <a:t>In this example, since the reader does not know the author of the article, an abbreviated title of the article appears in the parenthetical citation which corresponds to the full name of the article which appears first at the left-hand margin of its respective entry in the works-cited list. Thus, the writer includes the title in quotation marks as the signal phrase in the parenthetical citation in order to lead the reader directly to the source on the works-cited page. </a:t>
            </a:r>
            <a:endParaRPr lang="en-US" alt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spcAft>
                <a:spcPts val="1200"/>
              </a:spcAft>
            </a:pPr>
            <a:r>
              <a:rPr lang="en-US" altLang="en-US" b="1" dirty="0" smtClean="0">
                <a:latin typeface="Arial" panose="020B0604020202020204" pitchFamily="34" charset="0"/>
              </a:rPr>
              <a:t>Citing a Work by Multiple Authors</a:t>
            </a:r>
          </a:p>
          <a:p>
            <a:pPr eaLnBrk="1" hangingPunct="1">
              <a:spcBef>
                <a:spcPct val="0"/>
              </a:spcBef>
              <a:spcAft>
                <a:spcPts val="1200"/>
              </a:spcAft>
            </a:pPr>
            <a:endParaRPr lang="en-US" altLang="en-US" b="1" dirty="0" smtClean="0">
              <a:latin typeface="Arial" panose="020B0604020202020204" pitchFamily="34" charset="0"/>
            </a:endParaRPr>
          </a:p>
          <a:p>
            <a:pPr eaLnBrk="1" hangingPunct="1">
              <a:spcBef>
                <a:spcPct val="0"/>
              </a:spcBef>
              <a:spcAft>
                <a:spcPts val="1200"/>
              </a:spcAft>
            </a:pPr>
            <a:r>
              <a:rPr lang="en-US" altLang="en-US" dirty="0" smtClean="0">
                <a:latin typeface="Arial" panose="020B0604020202020204" pitchFamily="34" charset="0"/>
              </a:rPr>
              <a:t>If the entry in the works-cited list begins with the names of two authors, include both last names in the in-text citation, connected by </a:t>
            </a:r>
            <a:r>
              <a:rPr lang="en-US" altLang="en-US" i="1" dirty="0" smtClean="0">
                <a:latin typeface="Arial" panose="020B0604020202020204" pitchFamily="34" charset="0"/>
              </a:rPr>
              <a:t>and</a:t>
            </a:r>
            <a:r>
              <a:rPr lang="en-US" altLang="en-US" dirty="0" smtClean="0">
                <a:latin typeface="Arial" panose="020B0604020202020204" pitchFamily="34" charset="0"/>
              </a:rPr>
              <a:t>.</a:t>
            </a:r>
          </a:p>
          <a:p>
            <a:pPr eaLnBrk="1" hangingPunct="1">
              <a:spcBef>
                <a:spcPct val="0"/>
              </a:spcBef>
              <a:spcAft>
                <a:spcPts val="1200"/>
              </a:spcAft>
            </a:pPr>
            <a:r>
              <a:rPr lang="en-US" altLang="en-US" dirty="0" smtClean="0">
                <a:latin typeface="Arial" panose="020B0604020202020204" pitchFamily="34" charset="0"/>
              </a:rPr>
              <a:t>If the source has three or more authors, the entry in the works-cited list should begin with the first author’s name followed by et al. The in-text citation should follow suit.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07251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9415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94185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505489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96073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306495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97565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02534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780905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2" eaLnBrk="1" hangingPunct="1">
              <a:spcBef>
                <a:spcPct val="0"/>
              </a:spcBef>
            </a:pPr>
            <a:r>
              <a:rPr lang="en-US" altLang="en-US" dirty="0" smtClean="0">
                <a:latin typeface="Arial" panose="020B0604020202020204" pitchFamily="34" charset="0"/>
              </a:rPr>
              <a:t>･In the upper left-hand corner of the first page, list your name, your instructor's name, the course, and the date. Again, be sure to use double-spaced text.</a:t>
            </a:r>
          </a:p>
          <a:p>
            <a:pPr lvl="2" eaLnBrk="1" hangingPunct="1">
              <a:spcBef>
                <a:spcPct val="0"/>
              </a:spcBef>
            </a:pPr>
            <a:r>
              <a:rPr lang="en-US" altLang="en-US" dirty="0" smtClean="0">
                <a:latin typeface="Arial" panose="020B0604020202020204" pitchFamily="34" charset="0"/>
              </a:rPr>
              <a:t>･Double space again and center the title.</a:t>
            </a:r>
          </a:p>
          <a:p>
            <a:pPr lvl="2" eaLnBrk="1" hangingPunct="1">
              <a:spcBef>
                <a:spcPct val="0"/>
              </a:spcBef>
            </a:pPr>
            <a:r>
              <a:rPr lang="en-US" altLang="en-US" dirty="0" smtClean="0">
                <a:latin typeface="Arial" panose="020B0604020202020204" pitchFamily="34" charset="0"/>
              </a:rPr>
              <a:t>Do not underline, italicize, or place your title in quotation marks; write the title in Title Case (standard capitalization), not in all capital letters.</a:t>
            </a:r>
          </a:p>
          <a:p>
            <a:pPr lvl="2" eaLnBrk="1" hangingPunct="1">
              <a:spcBef>
                <a:spcPct val="0"/>
              </a:spcBef>
            </a:pPr>
            <a:r>
              <a:rPr lang="en-US" altLang="en-US" dirty="0" smtClean="0">
                <a:latin typeface="Arial" panose="020B0604020202020204" pitchFamily="34" charset="0"/>
              </a:rPr>
              <a:t>･Use quotation marks and/or italics when referring to other works in your title, just as you would in your text: Fear and Loathing in Las Vegas as Morality Play; Human Weariness in “After Apple Picking</a:t>
            </a:r>
            <a:r>
              <a:rPr lang="en-US" altLang="ja-JP" dirty="0" smtClean="0">
                <a:latin typeface="Arial" panose="020B0604020202020204" pitchFamily="34" charset="0"/>
              </a:rPr>
              <a:t>“</a:t>
            </a:r>
          </a:p>
          <a:p>
            <a:pPr lvl="2" eaLnBrk="1" hangingPunct="1">
              <a:spcBef>
                <a:spcPct val="0"/>
              </a:spcBef>
            </a:pPr>
            <a:r>
              <a:rPr lang="en-US" altLang="en-US" dirty="0" smtClean="0">
                <a:latin typeface="Arial" panose="020B0604020202020204" pitchFamily="34" charset="0"/>
              </a:rPr>
              <a:t>･Double space between the title and the first line of the text.</a:t>
            </a:r>
          </a:p>
          <a:p>
            <a:pPr lvl="2" eaLnBrk="1" hangingPunct="1">
              <a:spcBef>
                <a:spcPct val="0"/>
              </a:spcBef>
            </a:pPr>
            <a:endParaRPr lang="en-US" alt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2" eaLnBrk="1" hangingPunct="1">
              <a:spcBef>
                <a:spcPct val="0"/>
              </a:spcBef>
            </a:pPr>
            <a:r>
              <a:rPr lang="en-US" altLang="en-US" dirty="0" smtClean="0">
                <a:latin typeface="Arial" panose="020B0604020202020204" pitchFamily="34" charset="0"/>
              </a:rPr>
              <a:t>Section Headings</a:t>
            </a:r>
          </a:p>
          <a:p>
            <a:pPr lvl="2" eaLnBrk="1" hangingPunct="1">
              <a:spcBef>
                <a:spcPct val="0"/>
              </a:spcBef>
            </a:pPr>
            <a:r>
              <a:rPr lang="en-US" altLang="en-US" dirty="0" smtClean="0">
                <a:latin typeface="Arial" panose="020B0604020202020204" pitchFamily="34" charset="0"/>
              </a:rPr>
              <a:t>Writers sometimes use Section Headings to improve a document</a:t>
            </a:r>
            <a:r>
              <a:rPr lang="ja-JP" altLang="en-US" dirty="0" smtClean="0">
                <a:latin typeface="Arial" panose="020B0604020202020204" pitchFamily="34" charset="0"/>
              </a:rPr>
              <a:t>’</a:t>
            </a:r>
            <a:r>
              <a:rPr lang="en-US" altLang="ja-JP" dirty="0" smtClean="0">
                <a:latin typeface="Arial" panose="020B0604020202020204" pitchFamily="34" charset="0"/>
              </a:rPr>
              <a:t>s readability. These sections may include individual chapters or other named parts of a book or essay.</a:t>
            </a:r>
          </a:p>
          <a:p>
            <a:pPr lvl="2" eaLnBrk="1" hangingPunct="1">
              <a:spcBef>
                <a:spcPct val="0"/>
              </a:spcBef>
            </a:pPr>
            <a:r>
              <a:rPr lang="en-US" altLang="en-US" dirty="0" smtClean="0">
                <a:latin typeface="Arial" panose="020B0604020202020204" pitchFamily="34" charset="0"/>
              </a:rPr>
              <a:t>Essays</a:t>
            </a:r>
          </a:p>
          <a:p>
            <a:pPr eaLnBrk="1" hangingPunct="1">
              <a:spcBef>
                <a:spcPct val="0"/>
              </a:spcBef>
            </a:pPr>
            <a:r>
              <a:rPr lang="en-US" altLang="en-US" dirty="0" smtClean="0"/>
              <a:t>	They can be numbered if they are also numbered in the Table of Contents.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While these examples are in different mediums (the first one is a periodical, the second is a printed book), they are both formatted according to the list of key elements. Note: there are other types of author situations, such as multiple authors, translators, editors, corporate authors, performers, and pseudonyms (such as online user names). Refer to the 8</a:t>
            </a:r>
            <a:r>
              <a:rPr lang="en-US" altLang="en-US" baseline="30000" smtClean="0"/>
              <a:t>th</a:t>
            </a:r>
            <a:r>
              <a:rPr lang="en-US" altLang="en-US" smtClean="0"/>
              <a:t> edition handbook or the MLA online Style Center https://style.mla.org/ for more information.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Optima" charset="0"/>
              </a:rPr>
              <a:t>The title of the source should follow the author’s name. Depending upon the type of source, it should be listed in italics or quotation marks. </a:t>
            </a:r>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859810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7028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36346" y="1788454"/>
            <a:ext cx="6270922" cy="2098226"/>
          </a:xfrm>
        </p:spPr>
        <p:txBody>
          <a:bodyPr anchor="b">
            <a:noAutofit/>
          </a:bodyPr>
          <a:lstStyle>
            <a:lvl1pPr algn="ctr">
              <a:defRPr sz="60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009930" y="3956280"/>
            <a:ext cx="5123755" cy="1086237"/>
          </a:xfrm>
        </p:spPr>
        <p:txBody>
          <a:bodyPr>
            <a:normAutofit/>
          </a:bodyPr>
          <a:lstStyle>
            <a:lvl1pPr marL="0" indent="0" algn="ctr">
              <a:lnSpc>
                <a:spcPct val="112000"/>
              </a:lnSpc>
              <a:spcBef>
                <a:spcPts val="0"/>
              </a:spcBef>
              <a:spcAft>
                <a:spcPts val="0"/>
              </a:spcAft>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564644" y="6453386"/>
            <a:ext cx="1205958" cy="404614"/>
          </a:xfrm>
        </p:spPr>
        <p:txBody>
          <a:bodyPr/>
          <a:lstStyle>
            <a:lvl1pPr>
              <a:defRPr baseline="0">
                <a:solidFill>
                  <a:schemeClr val="tx2"/>
                </a:solidFill>
              </a:defRPr>
            </a:lvl1pPr>
          </a:lstStyle>
          <a:p>
            <a:fld id="{9B4B39AE-F9AD-4C99-9857-5597769B745E}" type="datetimeFigureOut">
              <a:rPr lang="en-US" altLang="en-US" smtClean="0"/>
              <a:pPr/>
              <a:t>5/29/2019</a:t>
            </a:fld>
            <a:endParaRPr lang="en-US" altLang="en-US"/>
          </a:p>
        </p:txBody>
      </p:sp>
      <p:sp>
        <p:nvSpPr>
          <p:cNvPr id="5" name="Footer Placeholder 4"/>
          <p:cNvSpPr>
            <a:spLocks noGrp="1"/>
          </p:cNvSpPr>
          <p:nvPr>
            <p:ph type="ftr" sz="quarter" idx="11"/>
          </p:nvPr>
        </p:nvSpPr>
        <p:spPr>
          <a:xfrm>
            <a:off x="1938041" y="6453386"/>
            <a:ext cx="5267533" cy="404614"/>
          </a:xfrm>
        </p:spPr>
        <p:txBody>
          <a:bodyPr/>
          <a:lstStyle>
            <a:lvl1pPr algn="ctr">
              <a:defRPr baseline="0">
                <a:solidFill>
                  <a:schemeClr val="tx2"/>
                </a:solidFill>
              </a:defRPr>
            </a:lvl1pPr>
          </a:lstStyle>
          <a:p>
            <a:endParaRPr lang="en-US" altLang="en-US"/>
          </a:p>
        </p:txBody>
      </p:sp>
      <p:sp>
        <p:nvSpPr>
          <p:cNvPr id="6" name="Slide Number Placeholder 5"/>
          <p:cNvSpPr>
            <a:spLocks noGrp="1"/>
          </p:cNvSpPr>
          <p:nvPr>
            <p:ph type="sldNum" sz="quarter" idx="12"/>
          </p:nvPr>
        </p:nvSpPr>
        <p:spPr>
          <a:xfrm>
            <a:off x="7373012" y="6453386"/>
            <a:ext cx="1197219" cy="404614"/>
          </a:xfrm>
        </p:spPr>
        <p:txBody>
          <a:bodyPr/>
          <a:lstStyle>
            <a:lvl1pPr>
              <a:defRPr baseline="0">
                <a:solidFill>
                  <a:schemeClr val="tx2"/>
                </a:solidFill>
              </a:defRPr>
            </a:lvl1pPr>
          </a:lstStyle>
          <a:p>
            <a:fld id="{DEE9F5D2-DABD-461C-82FF-4B80C7F956B3}" type="slidenum">
              <a:rPr lang="en-US" altLang="en-US" smtClean="0"/>
              <a:pPr/>
              <a:t>‹#›</a:t>
            </a:fld>
            <a:endParaRPr lang="en-US" altLang="en-US"/>
          </a:p>
        </p:txBody>
      </p:sp>
      <p:grpSp>
        <p:nvGrpSpPr>
          <p:cNvPr id="8" name="Group 7"/>
          <p:cNvGrpSpPr/>
          <p:nvPr/>
        </p:nvGrpSpPr>
        <p:grpSpPr>
          <a:xfrm>
            <a:off x="564643" y="744469"/>
            <a:ext cx="8005589" cy="5349671"/>
            <a:chOff x="564643" y="744469"/>
            <a:chExt cx="8005589" cy="5349671"/>
          </a:xfrm>
        </p:grpSpPr>
        <p:sp>
          <p:nvSpPr>
            <p:cNvPr id="11" name="Freeform 6"/>
            <p:cNvSpPr/>
            <p:nvPr/>
          </p:nvSpPr>
          <p:spPr bwMode="auto">
            <a:xfrm>
              <a:off x="6113972" y="1685652"/>
              <a:ext cx="2456260" cy="4408488"/>
            </a:xfrm>
            <a:custGeom>
              <a:avLst/>
              <a:gdLst/>
              <a:ahLst/>
              <a:cxnLst/>
              <a:rect l="l" t="t" r="r" b="b"/>
              <a:pathLst>
                <a:path w="10000" h="10000">
                  <a:moveTo>
                    <a:pt x="8761" y="0"/>
                  </a:moveTo>
                  <a:lnTo>
                    <a:pt x="10000" y="0"/>
                  </a:lnTo>
                  <a:lnTo>
                    <a:pt x="10000" y="10000"/>
                  </a:lnTo>
                  <a:lnTo>
                    <a:pt x="0" y="10000"/>
                  </a:lnTo>
                  <a:lnTo>
                    <a:pt x="0" y="9357"/>
                  </a:lnTo>
                  <a:lnTo>
                    <a:pt x="8761" y="935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564643" y="744469"/>
              <a:ext cx="2456505" cy="4408488"/>
            </a:xfrm>
            <a:custGeom>
              <a:avLst/>
              <a:gdLst/>
              <a:ahLst/>
              <a:cxnLst/>
              <a:rect l="l" t="t" r="r" b="b"/>
              <a:pathLst>
                <a:path w="10001" h="10000">
                  <a:moveTo>
                    <a:pt x="8762" y="0"/>
                  </a:moveTo>
                  <a:lnTo>
                    <a:pt x="10001" y="0"/>
                  </a:lnTo>
                  <a:lnTo>
                    <a:pt x="10001" y="10000"/>
                  </a:lnTo>
                  <a:lnTo>
                    <a:pt x="1" y="10000"/>
                  </a:lnTo>
                  <a:cubicBezTo>
                    <a:pt x="-2" y="9766"/>
                    <a:pt x="4" y="9586"/>
                    <a:pt x="1" y="9352"/>
                  </a:cubicBezTo>
                  <a:lnTo>
                    <a:pt x="8762" y="9346"/>
                  </a:lnTo>
                  <a:lnTo>
                    <a:pt x="8762"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668861664"/>
      </p:ext>
    </p:extLst>
  </p:cSld>
  <p:clrMapOvr>
    <a:masterClrMapping/>
  </p:clrMapOvr>
  <p:transition>
    <p:cu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03D4DDD-D135-4B01-AFE4-7A39A77AE001}" type="datetimeFigureOut">
              <a:rPr lang="en-US" altLang="en-US" smtClean="0"/>
              <a:pPr/>
              <a:t>5/29/2019</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CA9A8C1A-5CE9-48FB-BEF3-43C0DA0A09E6}" type="slidenum">
              <a:rPr lang="en-US" altLang="en-US" smtClean="0"/>
              <a:pPr/>
              <a:t>‹#›</a:t>
            </a:fld>
            <a:endParaRPr lang="en-US" altLang="en-US"/>
          </a:p>
        </p:txBody>
      </p:sp>
    </p:spTree>
    <p:extLst>
      <p:ext uri="{BB962C8B-B14F-4D97-AF65-F5344CB8AC3E}">
        <p14:creationId xmlns:p14="http://schemas.microsoft.com/office/powerpoint/2010/main" val="61161162"/>
      </p:ext>
    </p:extLst>
  </p:cSld>
  <p:clrMapOvr>
    <a:masterClrMapping/>
  </p:clrMapOvr>
  <p:transition>
    <p:cut/>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73769" y="1301361"/>
            <a:ext cx="7209728" cy="2852737"/>
          </a:xfrm>
        </p:spPr>
        <p:txBody>
          <a:bodyPr anchor="b">
            <a:normAutofit/>
          </a:bodyPr>
          <a:lstStyle>
            <a:lvl1pPr algn="r">
              <a:defRPr sz="6000" cap="all"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73769" y="4216328"/>
            <a:ext cx="7209728" cy="1143324"/>
          </a:xfrm>
        </p:spPr>
        <p:txBody>
          <a:bodyPr/>
          <a:lstStyle>
            <a:lvl1pPr marL="0" indent="0" algn="r">
              <a:lnSpc>
                <a:spcPct val="112000"/>
              </a:lnSpc>
              <a:spcBef>
                <a:spcPts val="0"/>
              </a:spcBef>
              <a:spcAft>
                <a:spcPts val="0"/>
              </a:spcAft>
              <a:buNone/>
              <a:defRPr sz="1800">
                <a:solidFill>
                  <a:schemeClr val="tx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54181" y="6453386"/>
            <a:ext cx="1216807" cy="404614"/>
          </a:xfrm>
        </p:spPr>
        <p:txBody>
          <a:bodyPr/>
          <a:lstStyle>
            <a:lvl1pPr>
              <a:defRPr>
                <a:solidFill>
                  <a:schemeClr val="tx2"/>
                </a:solidFill>
              </a:defRPr>
            </a:lvl1pPr>
          </a:lstStyle>
          <a:p>
            <a:fld id="{A2086DA1-A444-4EE3-B2FF-5B76439C72A8}" type="datetimeFigureOut">
              <a:rPr lang="en-US" altLang="en-US" smtClean="0"/>
              <a:pPr/>
              <a:t>5/29/2019</a:t>
            </a:fld>
            <a:endParaRPr lang="en-US" altLang="en-US"/>
          </a:p>
        </p:txBody>
      </p:sp>
      <p:sp>
        <p:nvSpPr>
          <p:cNvPr id="5" name="Footer Placeholder 4"/>
          <p:cNvSpPr>
            <a:spLocks noGrp="1"/>
          </p:cNvSpPr>
          <p:nvPr>
            <p:ph type="ftr" sz="quarter" idx="11"/>
          </p:nvPr>
        </p:nvSpPr>
        <p:spPr>
          <a:xfrm>
            <a:off x="1938234" y="6453386"/>
            <a:ext cx="5267533" cy="404614"/>
          </a:xfrm>
        </p:spPr>
        <p:txBody>
          <a:bodyPr/>
          <a:lstStyle>
            <a:lvl1pPr algn="ctr">
              <a:defRPr>
                <a:solidFill>
                  <a:schemeClr val="tx2"/>
                </a:solidFill>
              </a:defRPr>
            </a:lvl1pPr>
          </a:lstStyle>
          <a:p>
            <a:endParaRPr lang="en-US" altLang="en-US"/>
          </a:p>
        </p:txBody>
      </p:sp>
      <p:sp>
        <p:nvSpPr>
          <p:cNvPr id="6" name="Slide Number Placeholder 5"/>
          <p:cNvSpPr>
            <a:spLocks noGrp="1"/>
          </p:cNvSpPr>
          <p:nvPr>
            <p:ph type="sldNum" sz="quarter" idx="12"/>
          </p:nvPr>
        </p:nvSpPr>
        <p:spPr>
          <a:xfrm>
            <a:off x="7373012" y="6453386"/>
            <a:ext cx="1197219" cy="404614"/>
          </a:xfrm>
        </p:spPr>
        <p:txBody>
          <a:bodyPr/>
          <a:lstStyle>
            <a:lvl1pPr>
              <a:defRPr>
                <a:solidFill>
                  <a:schemeClr val="tx2"/>
                </a:solidFill>
              </a:defRPr>
            </a:lvl1pPr>
          </a:lstStyle>
          <a:p>
            <a:fld id="{7C82E0A4-7FB4-46CD-9398-0A00F35784C2}" type="slidenum">
              <a:rPr lang="en-US" altLang="en-US" smtClean="0"/>
              <a:pPr/>
              <a:t>‹#›</a:t>
            </a:fld>
            <a:endParaRPr lang="en-US" altLang="en-US"/>
          </a:p>
        </p:txBody>
      </p:sp>
      <p:sp>
        <p:nvSpPr>
          <p:cNvPr id="7" name="Freeform 6"/>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bg2"/>
          </a:solidFill>
          <a:ln w="0">
            <a:noFill/>
            <a:prstDash val="solid"/>
            <a:round/>
            <a:headEnd/>
            <a:tailEnd/>
          </a:ln>
        </p:spPr>
      </p:sp>
      <p:sp>
        <p:nvSpPr>
          <p:cNvPr id="8" name="Freeform 7" title="Crop Mark"/>
          <p:cNvSpPr/>
          <p:nvPr/>
        </p:nvSpPr>
        <p:spPr bwMode="auto">
          <a:xfrm>
            <a:off x="6113972" y="1685652"/>
            <a:ext cx="2456260"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3639260567"/>
      </p:ext>
    </p:extLst>
  </p:cSld>
  <p:clrMapOvr>
    <a:overrideClrMapping bg1="dk1" tx1="lt1" bg2="dk2" tx2="lt2" accent1="accent1" accent2="accent2" accent3="accent3" accent4="accent4" accent5="accent5" accent6="accent6" hlink="hlink" folHlink="folHlink"/>
  </p:clrMapOvr>
  <p:transition>
    <p:cu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1028700" y="2286000"/>
            <a:ext cx="3335840"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894052" y="2286000"/>
            <a:ext cx="3335840"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33DC1ED-4B5F-4925-B78A-2BE8AC244422}" type="datetimeFigureOut">
              <a:rPr lang="en-US" altLang="en-US" smtClean="0"/>
              <a:pPr/>
              <a:t>5/29/2019</a:t>
            </a:fld>
            <a:endParaRPr lang="en-US" altLang="en-US"/>
          </a:p>
        </p:txBody>
      </p:sp>
      <p:sp>
        <p:nvSpPr>
          <p:cNvPr id="6" name="Footer Placeholder 5"/>
          <p:cNvSpPr>
            <a:spLocks noGrp="1"/>
          </p:cNvSpPr>
          <p:nvPr>
            <p:ph type="ftr" sz="quarter" idx="11"/>
          </p:nvPr>
        </p:nvSpPr>
        <p:spPr/>
        <p:txBody>
          <a:bodyPr/>
          <a:lstStyle/>
          <a:p>
            <a:endParaRPr lang="en-US" altLang="en-US"/>
          </a:p>
        </p:txBody>
      </p:sp>
      <p:sp>
        <p:nvSpPr>
          <p:cNvPr id="7" name="Slide Number Placeholder 6"/>
          <p:cNvSpPr>
            <a:spLocks noGrp="1"/>
          </p:cNvSpPr>
          <p:nvPr>
            <p:ph type="sldNum" sz="quarter" idx="12"/>
          </p:nvPr>
        </p:nvSpPr>
        <p:spPr/>
        <p:txBody>
          <a:bodyPr/>
          <a:lstStyle/>
          <a:p>
            <a:fld id="{905C8C7B-B257-4065-A88B-21CD82B67DFA}" type="slidenum">
              <a:rPr lang="en-US" altLang="en-US" smtClean="0"/>
              <a:pPr/>
              <a:t>‹#›</a:t>
            </a:fld>
            <a:endParaRPr lang="en-US" altLang="en-US"/>
          </a:p>
        </p:txBody>
      </p:sp>
    </p:spTree>
    <p:extLst>
      <p:ext uri="{BB962C8B-B14F-4D97-AF65-F5344CB8AC3E}">
        <p14:creationId xmlns:p14="http://schemas.microsoft.com/office/powerpoint/2010/main" val="3871594215"/>
      </p:ext>
    </p:extLst>
  </p:cSld>
  <p:clrMapOvr>
    <a:masterClrMapping/>
  </p:clrMapOvr>
  <p:transition>
    <p:cut/>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685800"/>
            <a:ext cx="7200900" cy="1485900"/>
          </a:xfrm>
        </p:spPr>
        <p:txBody>
          <a:bodyPr/>
          <a:lstStyle>
            <a:lvl1pPr>
              <a:defRPr>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28700" y="2340230"/>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1028700" y="3305208"/>
            <a:ext cx="3335839"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893760" y="2349754"/>
            <a:ext cx="3335840" cy="823912"/>
          </a:xfrm>
        </p:spPr>
        <p:txBody>
          <a:bodyPr anchor="b">
            <a:noAutofit/>
          </a:bodyPr>
          <a:lstStyle>
            <a:lvl1pPr marL="0" indent="0">
              <a:lnSpc>
                <a:spcPct val="84000"/>
              </a:lnSpc>
              <a:spcBef>
                <a:spcPts val="0"/>
              </a:spcBef>
              <a:spcAft>
                <a:spcPts val="0"/>
              </a:spcAft>
              <a:buNone/>
              <a:defRPr sz="2400" b="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893760" y="3305208"/>
            <a:ext cx="3335840"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3242A45-3082-4667-AFC3-038C04A65545}" type="datetimeFigureOut">
              <a:rPr lang="en-US" altLang="en-US" smtClean="0"/>
              <a:pPr/>
              <a:t>5/29/2019</a:t>
            </a:fld>
            <a:endParaRPr lang="en-US" altLang="en-US"/>
          </a:p>
        </p:txBody>
      </p:sp>
      <p:sp>
        <p:nvSpPr>
          <p:cNvPr id="8" name="Footer Placeholder 7"/>
          <p:cNvSpPr>
            <a:spLocks noGrp="1"/>
          </p:cNvSpPr>
          <p:nvPr>
            <p:ph type="ftr" sz="quarter" idx="11"/>
          </p:nvPr>
        </p:nvSpPr>
        <p:spPr/>
        <p:txBody>
          <a:bodyPr/>
          <a:lstStyle/>
          <a:p>
            <a:endParaRPr lang="en-US" altLang="en-US"/>
          </a:p>
        </p:txBody>
      </p:sp>
      <p:sp>
        <p:nvSpPr>
          <p:cNvPr id="9" name="Slide Number Placeholder 8"/>
          <p:cNvSpPr>
            <a:spLocks noGrp="1"/>
          </p:cNvSpPr>
          <p:nvPr>
            <p:ph type="sldNum" sz="quarter" idx="12"/>
          </p:nvPr>
        </p:nvSpPr>
        <p:spPr/>
        <p:txBody>
          <a:bodyPr/>
          <a:lstStyle/>
          <a:p>
            <a:fld id="{8657018E-E522-432A-B265-3FAAC17D49CA}" type="slidenum">
              <a:rPr lang="en-US" altLang="en-US" smtClean="0"/>
              <a:pPr/>
              <a:t>‹#›</a:t>
            </a:fld>
            <a:endParaRPr lang="en-US" altLang="en-US"/>
          </a:p>
        </p:txBody>
      </p:sp>
    </p:spTree>
    <p:extLst>
      <p:ext uri="{BB962C8B-B14F-4D97-AF65-F5344CB8AC3E}">
        <p14:creationId xmlns:p14="http://schemas.microsoft.com/office/powerpoint/2010/main" val="2874045576"/>
      </p:ext>
    </p:extLst>
  </p:cSld>
  <p:clrMapOvr>
    <a:masterClrMapping/>
  </p:clrMapOvr>
  <p:transition>
    <p:cut/>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5C194E8-9F93-441B-9A26-FCCA29D2F3CD}" type="datetimeFigureOut">
              <a:rPr lang="en-US" altLang="en-US" smtClean="0"/>
              <a:pPr/>
              <a:t>5/29/2019</a:t>
            </a:fld>
            <a:endParaRPr lang="en-US" altLang="en-US"/>
          </a:p>
        </p:txBody>
      </p:sp>
      <p:sp>
        <p:nvSpPr>
          <p:cNvPr id="4" name="Footer Placeholder 3"/>
          <p:cNvSpPr>
            <a:spLocks noGrp="1"/>
          </p:cNvSpPr>
          <p:nvPr>
            <p:ph type="ftr" sz="quarter" idx="11"/>
          </p:nvPr>
        </p:nvSpPr>
        <p:spPr/>
        <p:txBody>
          <a:bodyPr/>
          <a:lstStyle/>
          <a:p>
            <a:endParaRPr lang="en-US" altLang="en-US"/>
          </a:p>
        </p:txBody>
      </p:sp>
      <p:sp>
        <p:nvSpPr>
          <p:cNvPr id="5" name="Slide Number Placeholder 4"/>
          <p:cNvSpPr>
            <a:spLocks noGrp="1"/>
          </p:cNvSpPr>
          <p:nvPr>
            <p:ph type="sldNum" sz="quarter" idx="12"/>
          </p:nvPr>
        </p:nvSpPr>
        <p:spPr/>
        <p:txBody>
          <a:bodyPr/>
          <a:lstStyle/>
          <a:p>
            <a:fld id="{7A595B01-952D-4D1A-8849-3F890EC6F677}" type="slidenum">
              <a:rPr lang="en-US" altLang="en-US" smtClean="0"/>
              <a:pPr/>
              <a:t>‹#›</a:t>
            </a:fld>
            <a:endParaRPr lang="en-US" altLang="en-US"/>
          </a:p>
        </p:txBody>
      </p:sp>
    </p:spTree>
    <p:extLst>
      <p:ext uri="{BB962C8B-B14F-4D97-AF65-F5344CB8AC3E}">
        <p14:creationId xmlns:p14="http://schemas.microsoft.com/office/powerpoint/2010/main" val="3253266548"/>
      </p:ext>
    </p:extLst>
  </p:cSld>
  <p:clrMapOvr>
    <a:masterClrMapping/>
  </p:clrMapOvr>
  <p:transition>
    <p:cu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E3841E-E8C7-49D8-A836-C01AC3BB93E4}" type="datetimeFigureOut">
              <a:rPr lang="en-US" altLang="en-US" smtClean="0"/>
              <a:pPr/>
              <a:t>5/29/2019</a:t>
            </a:fld>
            <a:endParaRPr lang="en-US" altLang="en-US"/>
          </a:p>
        </p:txBody>
      </p:sp>
      <p:sp>
        <p:nvSpPr>
          <p:cNvPr id="3" name="Footer Placeholder 2"/>
          <p:cNvSpPr>
            <a:spLocks noGrp="1"/>
          </p:cNvSpPr>
          <p:nvPr>
            <p:ph type="ftr" sz="quarter" idx="11"/>
          </p:nvPr>
        </p:nvSpPr>
        <p:spPr/>
        <p:txBody>
          <a:bodyPr/>
          <a:lstStyle/>
          <a:p>
            <a:endParaRPr lang="en-US" altLang="en-US"/>
          </a:p>
        </p:txBody>
      </p:sp>
      <p:sp>
        <p:nvSpPr>
          <p:cNvPr id="4" name="Slide Number Placeholder 3"/>
          <p:cNvSpPr>
            <a:spLocks noGrp="1"/>
          </p:cNvSpPr>
          <p:nvPr>
            <p:ph type="sldNum" sz="quarter" idx="12"/>
          </p:nvPr>
        </p:nvSpPr>
        <p:spPr/>
        <p:txBody>
          <a:bodyPr/>
          <a:lstStyle/>
          <a:p>
            <a:fld id="{3BB2441C-E047-4D31-B934-7B34D530BA45}" type="slidenum">
              <a:rPr lang="en-US" altLang="en-US" smtClean="0"/>
              <a:pPr/>
              <a:t>‹#›</a:t>
            </a:fld>
            <a:endParaRPr lang="en-US" altLang="en-US"/>
          </a:p>
        </p:txBody>
      </p:sp>
    </p:spTree>
    <p:extLst>
      <p:ext uri="{BB962C8B-B14F-4D97-AF65-F5344CB8AC3E}">
        <p14:creationId xmlns:p14="http://schemas.microsoft.com/office/powerpoint/2010/main" val="1253115231"/>
      </p:ext>
    </p:extLst>
  </p:cSld>
  <p:clrMapOvr>
    <a:masterClrMapping/>
  </p:clrMapOvr>
  <p:transition>
    <p:cut/>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Autofit/>
          </a:bodyPr>
          <a:lstStyle>
            <a:lvl1pPr>
              <a:lnSpc>
                <a:spcPct val="84000"/>
              </a:lnSpc>
              <a:defRPr sz="4400" baseline="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92015" y="685801"/>
            <a:ext cx="3909060" cy="5175250"/>
          </a:xfrm>
        </p:spPr>
        <p:txBody>
          <a:bodyPr/>
          <a:lstStyle>
            <a:lvl1pPr>
              <a:defRPr sz="1500"/>
            </a:lvl1pPr>
            <a:lvl2pPr>
              <a:defRPr sz="1500"/>
            </a:lvl2pPr>
            <a:lvl3pPr>
              <a:defRPr sz="1350"/>
            </a:lvl3pPr>
            <a:lvl4pPr>
              <a:defRPr sz="135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42925" y="2856344"/>
            <a:ext cx="2891790" cy="3011056"/>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049CABEA-406A-48D4-B2B9-F61CFDC860B1}" type="datetimeFigureOut">
              <a:rPr lang="en-US" altLang="en-US" smtClean="0"/>
              <a:pPr/>
              <a:t>5/29/2019</a:t>
            </a:fld>
            <a:endParaRPr lang="en-US" alt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altLang="en-US"/>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22CD7C6E-0753-43FC-A419-103ACC8C1FD8}" type="slidenum">
              <a:rPr lang="en-US" altLang="en-US" smtClean="0"/>
              <a:pPr/>
              <a:t>‹#›</a:t>
            </a:fld>
            <a:endParaRPr lang="en-US" alt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66385352"/>
      </p:ext>
    </p:extLst>
  </p:cSld>
  <p:clrMapOvr>
    <a:masterClrMapping/>
  </p:clrMapOvr>
  <p:transition>
    <p:cut/>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397764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2925" y="685800"/>
            <a:ext cx="2891790" cy="2157884"/>
          </a:xfrm>
        </p:spPr>
        <p:txBody>
          <a:bodyPr anchor="t">
            <a:normAutofit/>
          </a:bodyPr>
          <a:lstStyle>
            <a:lvl1pPr>
              <a:lnSpc>
                <a:spcPct val="84000"/>
              </a:lnSpc>
              <a:defRPr sz="44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149090" y="1"/>
            <a:ext cx="4994910" cy="6857999"/>
          </a:xfrm>
        </p:spPr>
        <p:txBody>
          <a:bodyPr anchor="t">
            <a:normAutofit/>
          </a:bodyPr>
          <a:lstStyle>
            <a:lvl1pPr marL="0" indent="0">
              <a:buNone/>
              <a:defRPr sz="1500"/>
            </a:lvl1pPr>
            <a:lvl2pPr marL="342900" indent="0">
              <a:buNone/>
              <a:defRPr sz="1500"/>
            </a:lvl2pPr>
            <a:lvl3pPr marL="685800" indent="0">
              <a:buNone/>
              <a:defRPr sz="15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542925" y="2855968"/>
            <a:ext cx="2891790" cy="3011432"/>
          </a:xfrm>
        </p:spPr>
        <p:txBody>
          <a:bodyPr>
            <a:normAutofit/>
          </a:bodyPr>
          <a:lstStyle>
            <a:lvl1pPr marL="0" indent="0">
              <a:lnSpc>
                <a:spcPct val="113000"/>
              </a:lnSpc>
              <a:spcBef>
                <a:spcPts val="0"/>
              </a:spcBef>
              <a:spcAft>
                <a:spcPts val="1500"/>
              </a:spcAft>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a:xfrm>
            <a:off x="542925" y="6453386"/>
            <a:ext cx="903429" cy="404614"/>
          </a:xfrm>
        </p:spPr>
        <p:txBody>
          <a:bodyPr/>
          <a:lstStyle>
            <a:lvl1pPr>
              <a:defRPr>
                <a:solidFill>
                  <a:schemeClr val="tx2"/>
                </a:solidFill>
              </a:defRPr>
            </a:lvl1pPr>
          </a:lstStyle>
          <a:p>
            <a:fld id="{65B73AAB-0139-4A15-8123-92385C045DD6}" type="datetimeFigureOut">
              <a:rPr lang="en-US" altLang="en-US" smtClean="0"/>
              <a:pPr/>
              <a:t>5/29/2019</a:t>
            </a:fld>
            <a:endParaRPr lang="en-US" altLang="en-US"/>
          </a:p>
        </p:txBody>
      </p:sp>
      <p:sp>
        <p:nvSpPr>
          <p:cNvPr id="6" name="Footer Placeholder 5"/>
          <p:cNvSpPr>
            <a:spLocks noGrp="1"/>
          </p:cNvSpPr>
          <p:nvPr>
            <p:ph type="ftr" sz="quarter" idx="11"/>
          </p:nvPr>
        </p:nvSpPr>
        <p:spPr>
          <a:xfrm>
            <a:off x="1654459" y="6453386"/>
            <a:ext cx="1780256"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7412355" y="6453386"/>
            <a:ext cx="1197219" cy="404614"/>
          </a:xfrm>
        </p:spPr>
        <p:txBody>
          <a:bodyPr/>
          <a:lstStyle>
            <a:lvl1pPr>
              <a:defRPr>
                <a:solidFill>
                  <a:schemeClr val="tx2"/>
                </a:solidFill>
              </a:defRPr>
            </a:lvl1pPr>
          </a:lstStyle>
          <a:p>
            <a:fld id="{3200ADB4-05A1-4EBB-B797-A5310D69D69D}" type="slidenum">
              <a:rPr lang="en-US" altLang="en-US" smtClean="0"/>
              <a:pPr/>
              <a:t>‹#›</a:t>
            </a:fld>
            <a:endParaRPr lang="en-US" altLang="en-US"/>
          </a:p>
        </p:txBody>
      </p:sp>
      <p:sp>
        <p:nvSpPr>
          <p:cNvPr id="9" name="Rectangle 8"/>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Divider Bar"/>
          <p:cNvSpPr/>
          <p:nvPr/>
        </p:nvSpPr>
        <p:spPr>
          <a:xfrm>
            <a:off x="3977640"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86536188"/>
      </p:ext>
    </p:extLst>
  </p:cSld>
  <p:clrMapOvr>
    <a:masterClrMapping/>
  </p:clrMapOvr>
  <p:transition>
    <p:cut/>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8700" y="2295526"/>
            <a:ext cx="7200900" cy="357187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D5E6F9-6603-4C06-AC69-630027114F8B}" type="datetimeFigureOut">
              <a:rPr lang="en-US" altLang="en-US" smtClean="0"/>
              <a:pPr/>
              <a:t>5/29/2019</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56FA0AF8-2094-4A6C-BE93-1727CB77AD28}" type="slidenum">
              <a:rPr lang="en-US" altLang="en-US" smtClean="0"/>
              <a:pPr/>
              <a:t>‹#›</a:t>
            </a:fld>
            <a:endParaRPr lang="en-US" altLang="en-US"/>
          </a:p>
        </p:txBody>
      </p:sp>
    </p:spTree>
    <p:extLst>
      <p:ext uri="{BB962C8B-B14F-4D97-AF65-F5344CB8AC3E}">
        <p14:creationId xmlns:p14="http://schemas.microsoft.com/office/powerpoint/2010/main" val="1445050687"/>
      </p:ext>
    </p:extLst>
  </p:cSld>
  <p:clrMapOvr>
    <a:masterClrMapping/>
  </p:clrMapOvr>
  <p:transition>
    <p:cut/>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0797" y="624156"/>
            <a:ext cx="1490950" cy="52432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8700" y="624156"/>
            <a:ext cx="5724525" cy="52432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F5D6FFA-C64A-462E-BDC7-DEEE70DC6566}" type="datetimeFigureOut">
              <a:rPr lang="en-US" altLang="en-US" smtClean="0"/>
              <a:pPr/>
              <a:t>5/29/2019</a:t>
            </a:fld>
            <a:endParaRPr lang="en-US" altLang="en-US"/>
          </a:p>
        </p:txBody>
      </p:sp>
      <p:sp>
        <p:nvSpPr>
          <p:cNvPr id="5" name="Footer Placeholder 4"/>
          <p:cNvSpPr>
            <a:spLocks noGrp="1"/>
          </p:cNvSpPr>
          <p:nvPr>
            <p:ph type="ftr" sz="quarter" idx="11"/>
          </p:nvPr>
        </p:nvSpPr>
        <p:spPr/>
        <p:txBody>
          <a:bodyPr/>
          <a:lstStyle/>
          <a:p>
            <a:endParaRPr lang="en-US" altLang="en-US"/>
          </a:p>
        </p:txBody>
      </p:sp>
      <p:sp>
        <p:nvSpPr>
          <p:cNvPr id="6" name="Slide Number Placeholder 5"/>
          <p:cNvSpPr>
            <a:spLocks noGrp="1"/>
          </p:cNvSpPr>
          <p:nvPr>
            <p:ph type="sldNum" sz="quarter" idx="12"/>
          </p:nvPr>
        </p:nvSpPr>
        <p:spPr/>
        <p:txBody>
          <a:bodyPr/>
          <a:lstStyle/>
          <a:p>
            <a:fld id="{7E70D5F7-C4AE-4F0E-A074-D502BDEEAB5E}" type="slidenum">
              <a:rPr lang="en-US" altLang="en-US" smtClean="0"/>
              <a:pPr/>
              <a:t>‹#›</a:t>
            </a:fld>
            <a:endParaRPr lang="en-US" altLang="en-US"/>
          </a:p>
        </p:txBody>
      </p:sp>
    </p:spTree>
    <p:extLst>
      <p:ext uri="{BB962C8B-B14F-4D97-AF65-F5344CB8AC3E}">
        <p14:creationId xmlns:p14="http://schemas.microsoft.com/office/powerpoint/2010/main" val="3868459746"/>
      </p:ext>
    </p:extLst>
  </p:cSld>
  <p:clrMapOvr>
    <a:masterClrMapping/>
  </p:clrMapOvr>
  <p:transition>
    <p:cu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8700" y="685800"/>
            <a:ext cx="7200900" cy="14859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8700" y="2286000"/>
            <a:ext cx="7200900" cy="35814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42987" y="6453386"/>
            <a:ext cx="903429" cy="404614"/>
          </a:xfrm>
          <a:prstGeom prst="rect">
            <a:avLst/>
          </a:prstGeom>
        </p:spPr>
        <p:txBody>
          <a:bodyPr vert="horz" lIns="91440" tIns="45720" rIns="91440" bIns="45720" rtlCol="0" anchor="ctr"/>
          <a:lstStyle>
            <a:lvl1pPr algn="l">
              <a:defRPr sz="1000" baseline="0">
                <a:solidFill>
                  <a:schemeClr val="tx2"/>
                </a:solidFill>
              </a:defRPr>
            </a:lvl1pPr>
          </a:lstStyle>
          <a:p>
            <a:fld id="{DAD52E71-5A1E-4894-B88A-4B48250B42CD}" type="datetimeFigureOut">
              <a:rPr lang="en-US" altLang="en-US" smtClean="0"/>
              <a:pPr/>
              <a:t>5/29/2019</a:t>
            </a:fld>
            <a:endParaRPr lang="en-US" altLang="en-US"/>
          </a:p>
        </p:txBody>
      </p:sp>
      <p:sp>
        <p:nvSpPr>
          <p:cNvPr id="5" name="Footer Placeholder 4"/>
          <p:cNvSpPr>
            <a:spLocks noGrp="1"/>
          </p:cNvSpPr>
          <p:nvPr>
            <p:ph type="ftr" sz="quarter" idx="3"/>
          </p:nvPr>
        </p:nvSpPr>
        <p:spPr>
          <a:xfrm>
            <a:off x="2170173" y="6453386"/>
            <a:ext cx="4710623" cy="404614"/>
          </a:xfrm>
          <a:prstGeom prst="rect">
            <a:avLst/>
          </a:prstGeom>
        </p:spPr>
        <p:txBody>
          <a:bodyPr vert="horz" lIns="91440" tIns="45720" rIns="91440" bIns="45720" rtlCol="0" anchor="ctr"/>
          <a:lstStyle>
            <a:lvl1pPr algn="l">
              <a:defRPr sz="1000" baseline="0">
                <a:solidFill>
                  <a:schemeClr val="tx2"/>
                </a:solidFill>
              </a:defRPr>
            </a:lvl1pPr>
          </a:lstStyle>
          <a:p>
            <a:endParaRPr lang="en-US" altLang="en-US"/>
          </a:p>
        </p:txBody>
      </p:sp>
      <p:sp>
        <p:nvSpPr>
          <p:cNvPr id="6" name="Slide Number Placeholder 5"/>
          <p:cNvSpPr>
            <a:spLocks noGrp="1"/>
          </p:cNvSpPr>
          <p:nvPr>
            <p:ph type="sldNum" sz="quarter" idx="4"/>
          </p:nvPr>
        </p:nvSpPr>
        <p:spPr>
          <a:xfrm>
            <a:off x="7104552" y="6453386"/>
            <a:ext cx="1197219" cy="404614"/>
          </a:xfrm>
          <a:prstGeom prst="rect">
            <a:avLst/>
          </a:prstGeom>
        </p:spPr>
        <p:txBody>
          <a:bodyPr vert="horz" lIns="91440" tIns="45720" rIns="91440" bIns="45720" rtlCol="0" anchor="ctr"/>
          <a:lstStyle>
            <a:lvl1pPr algn="r">
              <a:defRPr sz="1000" baseline="0">
                <a:solidFill>
                  <a:schemeClr val="tx2"/>
                </a:solidFill>
              </a:defRPr>
            </a:lvl1pPr>
          </a:lstStyle>
          <a:p>
            <a:fld id="{8F7A14AC-34A2-41B6-8E24-80DA67B76FE7}" type="slidenum">
              <a:rPr lang="en-US" altLang="en-US" smtClean="0"/>
              <a:pPr/>
              <a:t>‹#›</a:t>
            </a:fld>
            <a:endParaRPr lang="en-US" altLang="en-US"/>
          </a:p>
        </p:txBody>
      </p:sp>
      <p:sp>
        <p:nvSpPr>
          <p:cNvPr id="9" name="Rectangle 8"/>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title="Side bar"/>
          <p:cNvSpPr/>
          <p:nvPr/>
        </p:nvSpPr>
        <p:spPr>
          <a:xfrm>
            <a:off x="358571" y="376"/>
            <a:ext cx="17145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4293144"/>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Lst>
  <p:transition>
    <p:cut/>
  </p:transition>
  <p:timing>
    <p:tnLst>
      <p:par>
        <p:cTn id="1" dur="indefinite" restart="never" nodeType="tmRoot"/>
      </p:par>
    </p:tnLst>
  </p:timing>
  <p:txStyles>
    <p:title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6858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6858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12">
          <p15:clr>
            <a:srgbClr val="F26B43"/>
          </p15:clr>
        </p15:guide>
        <p15:guide id="2" pos="936">
          <p15:clr>
            <a:srgbClr val="F26B43"/>
          </p15:clr>
        </p15:guide>
        <p15:guide id="3" pos="864">
          <p15:clr>
            <a:srgbClr val="F26B43"/>
          </p15:clr>
        </p15:guide>
        <p15:guide id="0" orient="horz" pos="1368">
          <p15:clr>
            <a:srgbClr val="F26B43"/>
          </p15:clr>
        </p15:guide>
        <p15:guide id="4" orient="horz" pos="1440">
          <p15:clr>
            <a:srgbClr val="F26B43"/>
          </p15:clr>
        </p15:guide>
        <p15:guide id="5" orient="horz" pos="3696">
          <p15:clr>
            <a:srgbClr val="F26B43"/>
          </p15:clr>
        </p15:guide>
        <p15:guide id="6" orient="horz" pos="432">
          <p15:clr>
            <a:srgbClr val="F26B43"/>
          </p15:clr>
        </p15:guide>
        <p15:guide id="7" orient="horz" pos="1512">
          <p15:clr>
            <a:srgbClr val="F26B43"/>
          </p15:clr>
        </p15:guide>
        <p15:guide id="8" pos="5184">
          <p15:clr>
            <a:srgbClr val="F26B43"/>
          </p15:clr>
        </p15:guide>
        <p15:guide id="9" pos="702">
          <p15:clr>
            <a:srgbClr val="F26B43"/>
          </p15:clr>
        </p15:guide>
        <p15:guide id="10" pos="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www.beyonce" TargetMode="Externa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Writing the extended essay!</a:t>
            </a:r>
            <a:endParaRPr lang="en-US" dirty="0"/>
          </a:p>
        </p:txBody>
      </p:sp>
      <p:sp>
        <p:nvSpPr>
          <p:cNvPr id="3" name="Subtitle 2"/>
          <p:cNvSpPr>
            <a:spLocks noGrp="1"/>
          </p:cNvSpPr>
          <p:nvPr>
            <p:ph type="subTitle" idx="1"/>
          </p:nvPr>
        </p:nvSpPr>
        <p:spPr/>
        <p:txBody>
          <a:bodyPr/>
          <a:lstStyle/>
          <a:p>
            <a:r>
              <a:rPr lang="en-US" dirty="0" smtClean="0"/>
              <a:t>The Purdue OWL is your friend!</a:t>
            </a:r>
            <a:endParaRPr lang="en-US" dirty="0"/>
          </a:p>
        </p:txBody>
      </p:sp>
      <p:grpSp>
        <p:nvGrpSpPr>
          <p:cNvPr id="4" name="Group 5"/>
          <p:cNvGrpSpPr>
            <a:grpSpLocks/>
          </p:cNvGrpSpPr>
          <p:nvPr/>
        </p:nvGrpSpPr>
        <p:grpSpPr bwMode="auto">
          <a:xfrm>
            <a:off x="0" y="4146868"/>
            <a:ext cx="9144000" cy="2762250"/>
            <a:chOff x="0" y="2220850"/>
            <a:chExt cx="9144000" cy="2762588"/>
          </a:xfrm>
        </p:grpSpPr>
        <p:sp>
          <p:nvSpPr>
            <p:cNvPr id="5" name="Rectangle 4"/>
            <p:cNvSpPr>
              <a:spLocks noChangeArrowheads="1"/>
            </p:cNvSpPr>
            <p:nvPr/>
          </p:nvSpPr>
          <p:spPr bwMode="auto">
            <a:xfrm>
              <a:off x="0" y="3194106"/>
              <a:ext cx="9144000" cy="118759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6"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40776821"/>
      </p:ext>
    </p:extLst>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1" name="Group 5"/>
          <p:cNvGrpSpPr>
            <a:grpSpLocks/>
          </p:cNvGrpSpPr>
          <p:nvPr/>
        </p:nvGrpSpPr>
        <p:grpSpPr bwMode="auto">
          <a:xfrm>
            <a:off x="0" y="3278188"/>
            <a:ext cx="9144000" cy="2762250"/>
            <a:chOff x="0" y="2220850"/>
            <a:chExt cx="9144000" cy="2762588"/>
          </a:xfrm>
        </p:grpSpPr>
        <p:sp>
          <p:nvSpPr>
            <p:cNvPr id="5" name="Rectangle 4"/>
            <p:cNvSpPr>
              <a:spLocks noChangeArrowheads="1"/>
            </p:cNvSpPr>
            <p:nvPr/>
          </p:nvSpPr>
          <p:spPr bwMode="auto">
            <a:xfrm>
              <a:off x="0" y="3194106"/>
              <a:ext cx="9144000" cy="118759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15365"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extBox 6"/>
          <p:cNvSpPr txBox="1"/>
          <p:nvPr/>
        </p:nvSpPr>
        <p:spPr>
          <a:xfrm>
            <a:off x="722488" y="1326357"/>
            <a:ext cx="8421511" cy="646112"/>
          </a:xfrm>
          <a:prstGeom prst="rect">
            <a:avLst/>
          </a:prstGeom>
          <a:noFill/>
        </p:spPr>
        <p:txBody>
          <a:bodyPr wrap="square">
            <a:spAutoFit/>
          </a:bodyPr>
          <a:lstStyle/>
          <a:p>
            <a:pPr eaLnBrk="1" fontAlgn="auto" hangingPunct="1">
              <a:spcBef>
                <a:spcPts val="0"/>
              </a:spcBef>
              <a:spcAft>
                <a:spcPts val="0"/>
              </a:spcAft>
              <a:defRPr/>
            </a:pPr>
            <a:r>
              <a:rPr lang="en-US" sz="3600" spc="-100" dirty="0">
                <a:latin typeface="+mn-lt"/>
                <a:ea typeface="+mn-ea"/>
                <a:cs typeface="Book Antiqua"/>
              </a:rPr>
              <a:t>MLA 8th Edition Formatting and Style Guide</a:t>
            </a:r>
          </a:p>
        </p:txBody>
      </p:sp>
      <p:sp>
        <p:nvSpPr>
          <p:cNvPr id="15363" name="TextBox 1"/>
          <p:cNvSpPr txBox="1">
            <a:spLocks noChangeArrowheads="1"/>
          </p:cNvSpPr>
          <p:nvPr/>
        </p:nvSpPr>
        <p:spPr bwMode="auto">
          <a:xfrm>
            <a:off x="2038350" y="6291263"/>
            <a:ext cx="5489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1400"/>
              <a:t>Purdue OWL Staff</a:t>
            </a:r>
          </a:p>
          <a:p>
            <a:pPr eaLnBrk="1" hangingPunct="1">
              <a:spcBef>
                <a:spcPct val="0"/>
              </a:spcBef>
              <a:buFontTx/>
              <a:buNone/>
            </a:pPr>
            <a:r>
              <a:rPr lang="en-US" altLang="en-US" sz="1400"/>
              <a:t>Brought to you in cooperation with the Purdue Online Writing Lab</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301397" y="1782763"/>
            <a:ext cx="4540250" cy="3040062"/>
          </a:xfrm>
          <a:prstGeom prst="rect">
            <a:avLst/>
          </a:prstGeom>
          <a:noFill/>
        </p:spPr>
        <p:txBody>
          <a:bodyPr>
            <a:spAutoFit/>
          </a:bodyPr>
          <a:lstStyle>
            <a:lvl1pPr>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eaLnBrk="1" hangingPunct="1"/>
            <a:r>
              <a:rPr lang="en-US" altLang="en-US" sz="2800" b="1" dirty="0">
                <a:latin typeface="Optima" charset="0"/>
              </a:rPr>
              <a:t>MLA regulates:</a:t>
            </a:r>
          </a:p>
          <a:p>
            <a:pPr eaLnBrk="1" hangingPunct="1"/>
            <a:endParaRPr lang="en-US" altLang="en-US" sz="1200" dirty="0">
              <a:latin typeface="Optima" charset="0"/>
            </a:endParaRPr>
          </a:p>
          <a:p>
            <a:pPr eaLnBrk="1" hangingPunct="1">
              <a:lnSpc>
                <a:spcPct val="150000"/>
              </a:lnSpc>
              <a:buFont typeface="Arial" panose="020B0604020202020204" pitchFamily="34" charset="0"/>
              <a:buChar char="•"/>
            </a:pPr>
            <a:r>
              <a:rPr lang="en-US" altLang="en-US" sz="2800" dirty="0">
                <a:latin typeface="Optima" charset="0"/>
              </a:rPr>
              <a:t>document format</a:t>
            </a:r>
          </a:p>
          <a:p>
            <a:pPr eaLnBrk="1" hangingPunct="1">
              <a:lnSpc>
                <a:spcPct val="150000"/>
              </a:lnSpc>
              <a:buFont typeface="Arial" panose="020B0604020202020204" pitchFamily="34" charset="0"/>
              <a:buChar char="•"/>
            </a:pPr>
            <a:r>
              <a:rPr lang="en-US" altLang="en-US" sz="2800" dirty="0">
                <a:latin typeface="Optima" charset="0"/>
              </a:rPr>
              <a:t>in-text citations</a:t>
            </a:r>
          </a:p>
          <a:p>
            <a:pPr eaLnBrk="1" hangingPunct="1">
              <a:lnSpc>
                <a:spcPct val="150000"/>
              </a:lnSpc>
              <a:buFont typeface="Arial" panose="020B0604020202020204" pitchFamily="34" charset="0"/>
              <a:buChar char="•"/>
            </a:pPr>
            <a:r>
              <a:rPr lang="en-US" altLang="en-US" sz="2800" dirty="0">
                <a:latin typeface="Optima" charset="0"/>
              </a:rPr>
              <a:t>works-cited list</a:t>
            </a:r>
          </a:p>
          <a:p>
            <a:pPr eaLnBrk="1" hangingPunct="1">
              <a:lnSpc>
                <a:spcPct val="150000"/>
              </a:lnSpc>
              <a:buFont typeface="Arial" panose="020B0604020202020204" pitchFamily="34" charset="0"/>
              <a:buChar char="•"/>
            </a:pPr>
            <a:endParaRPr lang="en-US" altLang="en-US" dirty="0">
              <a:latin typeface="Optima" charset="0"/>
            </a:endParaRPr>
          </a:p>
        </p:txBody>
      </p:sp>
      <p:sp>
        <p:nvSpPr>
          <p:cNvPr id="19458" name="TextBox 8"/>
          <p:cNvSpPr txBox="1">
            <a:spLocks noChangeArrowheads="1"/>
          </p:cNvSpPr>
          <p:nvPr/>
        </p:nvSpPr>
        <p:spPr bwMode="auto">
          <a:xfrm>
            <a:off x="985838" y="3117850"/>
            <a:ext cx="4556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lvl="1" eaLnBrk="1" hangingPunct="1">
              <a:spcBef>
                <a:spcPct val="0"/>
              </a:spcBef>
              <a:buFontTx/>
              <a:buNone/>
            </a:pPr>
            <a:endParaRPr lang="en-US" altLang="en-US" sz="1800">
              <a:latin typeface="Optima" charset="0"/>
            </a:endParaRPr>
          </a:p>
        </p:txBody>
      </p:sp>
      <p:pic>
        <p:nvPicPr>
          <p:cNvPr id="1946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26088" y="1054100"/>
            <a:ext cx="2760663" cy="412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Box 5"/>
          <p:cNvSpPr txBox="1">
            <a:spLocks noChangeArrowheads="1"/>
          </p:cNvSpPr>
          <p:nvPr/>
        </p:nvSpPr>
        <p:spPr bwMode="auto">
          <a:xfrm>
            <a:off x="1189920" y="1611952"/>
            <a:ext cx="7080250" cy="4678204"/>
          </a:xfrm>
          <a:prstGeom prst="rect">
            <a:avLst/>
          </a:prstGeom>
          <a:solidFill>
            <a:schemeClr val="bg1"/>
          </a:solidFill>
          <a:ln>
            <a:noFill/>
          </a:ln>
          <a:extLst>
            <a:ext uri="{909E8E84-426E-40dd-AFC4-6F175D3DCCD1}"/>
            <a:ext uri="{91240B29-F687-4f45-9708-019B960494DF}"/>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693738" indent="-236538">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000" b="1" dirty="0">
                <a:latin typeface="Optima" charset="0"/>
                <a:cs typeface="Arial" panose="020B0604020202020204" pitchFamily="34" charset="0"/>
              </a:rPr>
              <a:t>This presentation will cover:</a:t>
            </a:r>
          </a:p>
          <a:p>
            <a:pPr eaLnBrk="1" hangingPunct="1">
              <a:spcBef>
                <a:spcPct val="0"/>
              </a:spcBef>
              <a:buFontTx/>
              <a:buNone/>
            </a:pPr>
            <a:endParaRPr lang="en-US" altLang="en-US" sz="2000" b="1" dirty="0">
              <a:latin typeface="Optima" charset="0"/>
              <a:cs typeface="Arial" panose="020B0604020202020204" pitchFamily="34" charset="0"/>
            </a:endParaRPr>
          </a:p>
          <a:p>
            <a:pPr lvl="1" eaLnBrk="1" hangingPunct="1">
              <a:spcBef>
                <a:spcPct val="0"/>
              </a:spcBef>
              <a:buFont typeface="Arial" panose="020B0604020202020204" pitchFamily="34" charset="0"/>
              <a:buChar char="•"/>
            </a:pPr>
            <a:r>
              <a:rPr lang="en-US" altLang="en-US" sz="2000" dirty="0">
                <a:latin typeface="Optima" charset="0"/>
                <a:cs typeface="Arial" panose="020B0604020202020204" pitchFamily="34" charset="0"/>
              </a:rPr>
              <a:t>How to format a paper in MLA style </a:t>
            </a:r>
            <a:r>
              <a:rPr lang="en-US" altLang="en-US" sz="2000" dirty="0" smtClean="0">
                <a:latin typeface="Optima" charset="0"/>
                <a:cs typeface="Arial" panose="020B0604020202020204" pitchFamily="34" charset="0"/>
              </a:rPr>
              <a:t>(7</a:t>
            </a:r>
            <a:r>
              <a:rPr lang="en-US" altLang="en-US" sz="2000" baseline="30000" dirty="0" smtClean="0">
                <a:latin typeface="Optima" charset="0"/>
                <a:cs typeface="Arial" panose="020B0604020202020204" pitchFamily="34" charset="0"/>
              </a:rPr>
              <a:t>th</a:t>
            </a:r>
            <a:r>
              <a:rPr lang="en-US" altLang="en-US" sz="2000" dirty="0" smtClean="0">
                <a:latin typeface="Optima" charset="0"/>
                <a:cs typeface="Arial" panose="020B0604020202020204" pitchFamily="34" charset="0"/>
              </a:rPr>
              <a:t> or 8</a:t>
            </a:r>
            <a:r>
              <a:rPr lang="en-US" altLang="en-US" sz="2000" baseline="30000" dirty="0" smtClean="0">
                <a:latin typeface="Optima" charset="0"/>
                <a:cs typeface="Arial" panose="020B0604020202020204" pitchFamily="34" charset="0"/>
              </a:rPr>
              <a:t>th</a:t>
            </a:r>
            <a:r>
              <a:rPr lang="en-US" altLang="en-US" sz="2000" dirty="0" smtClean="0">
                <a:latin typeface="Optima" charset="0"/>
                <a:cs typeface="Arial" panose="020B0604020202020204" pitchFamily="34" charset="0"/>
              </a:rPr>
              <a:t> </a:t>
            </a:r>
            <a:r>
              <a:rPr lang="en-US" altLang="en-US" sz="2000" dirty="0">
                <a:latin typeface="Optima" charset="0"/>
                <a:cs typeface="Arial" panose="020B0604020202020204" pitchFamily="34" charset="0"/>
              </a:rPr>
              <a:t>ed.)</a:t>
            </a:r>
          </a:p>
          <a:p>
            <a:pPr lvl="2" eaLnBrk="1" hangingPunct="1">
              <a:spcBef>
                <a:spcPts val="1200"/>
              </a:spcBef>
            </a:pPr>
            <a:r>
              <a:rPr lang="en-US" altLang="en-US" sz="2000" dirty="0">
                <a:latin typeface="Optima" charset="0"/>
                <a:cs typeface="Arial" panose="020B0604020202020204" pitchFamily="34" charset="0"/>
              </a:rPr>
              <a:t>General guidelines</a:t>
            </a:r>
          </a:p>
          <a:p>
            <a:pPr lvl="2" eaLnBrk="1" hangingPunct="1">
              <a:spcBef>
                <a:spcPts val="1200"/>
              </a:spcBef>
            </a:pPr>
            <a:r>
              <a:rPr lang="en-US" altLang="en-US" sz="2000" dirty="0">
                <a:latin typeface="Optima" charset="0"/>
                <a:cs typeface="Arial" panose="020B0604020202020204" pitchFamily="34" charset="0"/>
              </a:rPr>
              <a:t>In-text citations</a:t>
            </a:r>
          </a:p>
          <a:p>
            <a:pPr lvl="3" eaLnBrk="1" hangingPunct="1">
              <a:spcBef>
                <a:spcPct val="0"/>
              </a:spcBef>
            </a:pPr>
            <a:r>
              <a:rPr lang="en-US" altLang="en-US" sz="1600" dirty="0">
                <a:latin typeface="Optima" charset="0"/>
                <a:cs typeface="Arial" panose="020B0604020202020204" pitchFamily="34" charset="0"/>
              </a:rPr>
              <a:t>Formatting quotations</a:t>
            </a:r>
          </a:p>
          <a:p>
            <a:pPr lvl="3" eaLnBrk="1" hangingPunct="1">
              <a:spcBef>
                <a:spcPct val="0"/>
              </a:spcBef>
            </a:pPr>
            <a:r>
              <a:rPr lang="en-US" altLang="en-US" sz="1600" dirty="0">
                <a:latin typeface="Optima" charset="0"/>
                <a:cs typeface="Arial" panose="020B0604020202020204" pitchFamily="34" charset="0"/>
              </a:rPr>
              <a:t>More than one way to cite a </a:t>
            </a:r>
            <a:r>
              <a:rPr lang="en-US" altLang="en-US" sz="1600" dirty="0" smtClean="0">
                <a:latin typeface="Optima" charset="0"/>
                <a:cs typeface="Arial" panose="020B0604020202020204" pitchFamily="34" charset="0"/>
              </a:rPr>
              <a:t>source</a:t>
            </a:r>
          </a:p>
          <a:p>
            <a:pPr marL="1200150" lvl="3" indent="-285750" eaLnBrk="1" hangingPunct="1">
              <a:spcBef>
                <a:spcPct val="0"/>
              </a:spcBef>
              <a:buFont typeface="Arial" panose="020B0604020202020204" pitchFamily="34" charset="0"/>
              <a:buChar char="•"/>
            </a:pPr>
            <a:endParaRPr lang="en-US" altLang="en-US" sz="1600" dirty="0">
              <a:latin typeface="Optima" charset="0"/>
              <a:cs typeface="Arial" panose="020B0604020202020204" pitchFamily="34" charset="0"/>
            </a:endParaRPr>
          </a:p>
          <a:p>
            <a:pPr lvl="2" eaLnBrk="1" hangingPunct="1">
              <a:spcBef>
                <a:spcPct val="0"/>
              </a:spcBef>
            </a:pPr>
            <a:r>
              <a:rPr lang="en-US" altLang="en-US" sz="2000" dirty="0" smtClean="0">
                <a:latin typeface="Optima" charset="0"/>
                <a:cs typeface="Arial" panose="020B0604020202020204" pitchFamily="34" charset="0"/>
              </a:rPr>
              <a:t>Introductions &amp; Conclusions</a:t>
            </a:r>
          </a:p>
          <a:p>
            <a:pPr lvl="2" eaLnBrk="1" hangingPunct="1">
              <a:spcBef>
                <a:spcPts val="1200"/>
              </a:spcBef>
            </a:pPr>
            <a:r>
              <a:rPr lang="en-US" altLang="en-US" sz="2000" dirty="0" smtClean="0">
                <a:latin typeface="Optima" charset="0"/>
                <a:cs typeface="Arial" panose="020B0604020202020204" pitchFamily="34" charset="0"/>
              </a:rPr>
              <a:t>Note-taking</a:t>
            </a:r>
          </a:p>
          <a:p>
            <a:pPr lvl="2" eaLnBrk="1" hangingPunct="1">
              <a:spcBef>
                <a:spcPts val="1200"/>
              </a:spcBef>
            </a:pPr>
            <a:r>
              <a:rPr lang="en-US" altLang="en-US" sz="2000" dirty="0" smtClean="0">
                <a:latin typeface="Optima" charset="0"/>
                <a:cs typeface="Arial" panose="020B0604020202020204" pitchFamily="34" charset="0"/>
              </a:rPr>
              <a:t>Section headings</a:t>
            </a:r>
          </a:p>
          <a:p>
            <a:pPr lvl="2" eaLnBrk="1" hangingPunct="1">
              <a:spcBef>
                <a:spcPts val="1200"/>
              </a:spcBef>
            </a:pPr>
            <a:r>
              <a:rPr lang="en-US" altLang="en-US" sz="2000" dirty="0" smtClean="0">
                <a:latin typeface="Optima" charset="0"/>
                <a:cs typeface="Arial" panose="020B0604020202020204" pitchFamily="34" charset="0"/>
              </a:rPr>
              <a:t>Works Cited</a:t>
            </a:r>
            <a:endParaRPr lang="en-US" altLang="en-US" sz="2000" dirty="0">
              <a:latin typeface="Optima" charset="0"/>
              <a:cs typeface="Arial" panose="020B0604020202020204" pitchFamily="34" charset="0"/>
            </a:endParaRPr>
          </a:p>
          <a:p>
            <a:pPr lvl="2" eaLnBrk="1" hangingPunct="1">
              <a:spcBef>
                <a:spcPct val="0"/>
              </a:spcBef>
              <a:buFontTx/>
              <a:buNone/>
            </a:pPr>
            <a:endParaRPr lang="en-US" altLang="en-US" sz="2000" dirty="0">
              <a:latin typeface="Optima" charset="0"/>
              <a:cs typeface="Arial" panose="020B0604020202020204" pitchFamily="34" charset="0"/>
            </a:endParaRPr>
          </a:p>
        </p:txBody>
      </p:sp>
      <p:sp>
        <p:nvSpPr>
          <p:cNvPr id="2" name="TextBox 1"/>
          <p:cNvSpPr txBox="1"/>
          <p:nvPr/>
        </p:nvSpPr>
        <p:spPr>
          <a:xfrm>
            <a:off x="1309511" y="688622"/>
            <a:ext cx="6626578" cy="923330"/>
          </a:xfrm>
          <a:prstGeom prst="rect">
            <a:avLst/>
          </a:prstGeom>
          <a:noFill/>
        </p:spPr>
        <p:txBody>
          <a:bodyPr wrap="square" rtlCol="0">
            <a:spAutoFit/>
          </a:bodyPr>
          <a:lstStyle/>
          <a:p>
            <a:pPr algn="ctr"/>
            <a:r>
              <a:rPr lang="en-US" sz="5400" b="1" dirty="0" smtClean="0">
                <a:solidFill>
                  <a:srgbClr val="F28B16"/>
                </a:solidFill>
              </a:rPr>
              <a:t>Overview</a:t>
            </a:r>
            <a:endParaRPr lang="en-US" sz="5400" b="1" dirty="0">
              <a:solidFill>
                <a:srgbClr val="F28B16"/>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Box 5"/>
          <p:cNvSpPr txBox="1">
            <a:spLocks noChangeArrowheads="1"/>
          </p:cNvSpPr>
          <p:nvPr/>
        </p:nvSpPr>
        <p:spPr bwMode="auto">
          <a:xfrm>
            <a:off x="963966" y="1699155"/>
            <a:ext cx="7870825"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693738" indent="-236538">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Tx/>
              <a:buNone/>
            </a:pPr>
            <a:r>
              <a:rPr lang="en-US" altLang="en-US" sz="2400" b="1" dirty="0">
                <a:latin typeface="Optima" charset="0"/>
                <a:ea typeface="ヒラギノ角ゴ Pro W3" charset="-128"/>
              </a:rPr>
              <a:t>An MLA Style paper should:</a:t>
            </a:r>
          </a:p>
          <a:p>
            <a:pPr lvl="1" eaLnBrk="1" hangingPunct="1">
              <a:lnSpc>
                <a:spcPct val="150000"/>
              </a:lnSpc>
              <a:spcBef>
                <a:spcPct val="0"/>
              </a:spcBef>
              <a:buFont typeface="Arial" panose="020B0604020202020204" pitchFamily="34" charset="0"/>
              <a:buChar char="•"/>
            </a:pPr>
            <a:r>
              <a:rPr lang="en-US" altLang="en-US" sz="2400" dirty="0">
                <a:latin typeface="Optima" charset="0"/>
                <a:ea typeface="ヒラギノ角ゴ Pro W3" charset="-128"/>
              </a:rPr>
              <a:t> Be typed on white 8.5</a:t>
            </a:r>
            <a:r>
              <a:rPr lang="en-US" altLang="ja-JP" sz="2400" dirty="0">
                <a:latin typeface="Optima" charset="0"/>
                <a:ea typeface="ヒラギノ角ゴ Pro W3" charset="-128"/>
              </a:rPr>
              <a:t>“ x 11“ paper</a:t>
            </a:r>
            <a:endParaRPr lang="en-US" altLang="en-US" sz="1200" dirty="0">
              <a:latin typeface="Optima" charset="0"/>
              <a:ea typeface="ヒラギノ角ゴ Pro W3" charset="-128"/>
            </a:endParaRPr>
          </a:p>
          <a:p>
            <a:pPr lvl="1" eaLnBrk="1" hangingPunct="1">
              <a:lnSpc>
                <a:spcPct val="150000"/>
              </a:lnSpc>
              <a:spcBef>
                <a:spcPct val="0"/>
              </a:spcBef>
              <a:buFont typeface="Arial" panose="020B0604020202020204" pitchFamily="34" charset="0"/>
              <a:buChar char="•"/>
            </a:pPr>
            <a:r>
              <a:rPr lang="en-US" altLang="en-US" sz="2400" dirty="0">
                <a:latin typeface="Optima" charset="0"/>
                <a:ea typeface="ヒラギノ角ゴ Pro W3" charset="-128"/>
              </a:rPr>
              <a:t> Double-space everything</a:t>
            </a:r>
            <a:endParaRPr lang="en-US" altLang="en-US" sz="1200" dirty="0">
              <a:latin typeface="Optima" charset="0"/>
              <a:ea typeface="ヒラギノ角ゴ Pro W3" charset="-128"/>
            </a:endParaRPr>
          </a:p>
          <a:p>
            <a:pPr lvl="1" eaLnBrk="1" hangingPunct="1">
              <a:lnSpc>
                <a:spcPct val="150000"/>
              </a:lnSpc>
              <a:spcBef>
                <a:spcPct val="0"/>
              </a:spcBef>
              <a:buFont typeface="Arial" panose="020B0604020202020204" pitchFamily="34" charset="0"/>
              <a:buChar char="•"/>
            </a:pPr>
            <a:r>
              <a:rPr lang="en-US" altLang="en-US" sz="2400" dirty="0">
                <a:latin typeface="Optima" charset="0"/>
                <a:ea typeface="ヒラギノ角ゴ Pro W3" charset="-128"/>
              </a:rPr>
              <a:t> Use 12 pt. </a:t>
            </a:r>
            <a:r>
              <a:rPr lang="en-US" altLang="en-US" sz="2400" dirty="0" smtClean="0">
                <a:latin typeface="Optima" charset="0"/>
                <a:ea typeface="ヒラギノ角ゴ Pro W3" charset="-128"/>
              </a:rPr>
              <a:t>Calibri (or </a:t>
            </a:r>
            <a:r>
              <a:rPr lang="en-US" altLang="en-US" sz="2400" dirty="0">
                <a:latin typeface="Optima" charset="0"/>
                <a:ea typeface="ヒラギノ角ゴ Pro W3" charset="-128"/>
              </a:rPr>
              <a:t>similar) font </a:t>
            </a:r>
            <a:endParaRPr lang="en-US" altLang="en-US" sz="1200" dirty="0">
              <a:latin typeface="Optima" charset="0"/>
              <a:ea typeface="ヒラギノ角ゴ Pro W3" charset="-128"/>
            </a:endParaRPr>
          </a:p>
          <a:p>
            <a:pPr lvl="1" eaLnBrk="1" hangingPunct="1">
              <a:lnSpc>
                <a:spcPct val="150000"/>
              </a:lnSpc>
              <a:spcBef>
                <a:spcPct val="0"/>
              </a:spcBef>
              <a:buFont typeface="Arial" panose="020B0604020202020204" pitchFamily="34" charset="0"/>
              <a:buChar char="•"/>
            </a:pPr>
            <a:r>
              <a:rPr lang="en-US" altLang="en-US" sz="2400" dirty="0">
                <a:latin typeface="Optima" charset="0"/>
                <a:ea typeface="ヒラギノ角ゴ Pro W3" charset="-128"/>
              </a:rPr>
              <a:t> Leave only one space after punctuation</a:t>
            </a:r>
            <a:endParaRPr lang="en-US" altLang="en-US" sz="1200" dirty="0">
              <a:latin typeface="Optima" charset="0"/>
              <a:ea typeface="ヒラギノ角ゴ Pro W3" charset="-128"/>
            </a:endParaRPr>
          </a:p>
          <a:p>
            <a:pPr lvl="1" eaLnBrk="1" hangingPunct="1">
              <a:lnSpc>
                <a:spcPct val="150000"/>
              </a:lnSpc>
              <a:spcBef>
                <a:spcPct val="0"/>
              </a:spcBef>
              <a:buFont typeface="Arial" panose="020B0604020202020204" pitchFamily="34" charset="0"/>
              <a:buChar char="•"/>
            </a:pPr>
            <a:r>
              <a:rPr lang="en-US" altLang="en-US" sz="2400" dirty="0">
                <a:latin typeface="Optima" charset="0"/>
                <a:ea typeface="ヒラギノ角ゴ Pro W3" charset="-128"/>
              </a:rPr>
              <a:t> Set all margins to 1 inch on all sides</a:t>
            </a:r>
            <a:endParaRPr lang="en-US" altLang="en-US" sz="1200" dirty="0">
              <a:latin typeface="Optima" charset="0"/>
              <a:ea typeface="ヒラギノ角ゴ Pro W3" charset="-128"/>
            </a:endParaRPr>
          </a:p>
          <a:p>
            <a:pPr lvl="1" eaLnBrk="1" hangingPunct="1">
              <a:lnSpc>
                <a:spcPct val="150000"/>
              </a:lnSpc>
              <a:spcBef>
                <a:spcPct val="0"/>
              </a:spcBef>
              <a:buFont typeface="Arial" panose="020B0604020202020204" pitchFamily="34" charset="0"/>
              <a:buChar char="•"/>
            </a:pPr>
            <a:r>
              <a:rPr lang="en-US" altLang="en-US" sz="2400" dirty="0">
                <a:latin typeface="Optima" charset="0"/>
                <a:ea typeface="ヒラギノ角ゴ Pro W3" charset="-128"/>
              </a:rPr>
              <a:t> Indent the first line of paragraphs one half-inch</a:t>
            </a:r>
          </a:p>
        </p:txBody>
      </p:sp>
      <p:sp>
        <p:nvSpPr>
          <p:cNvPr id="2" name="TextBox 1"/>
          <p:cNvSpPr txBox="1"/>
          <p:nvPr/>
        </p:nvSpPr>
        <p:spPr>
          <a:xfrm>
            <a:off x="1253067" y="474133"/>
            <a:ext cx="6716889" cy="923330"/>
          </a:xfrm>
          <a:prstGeom prst="rect">
            <a:avLst/>
          </a:prstGeom>
          <a:noFill/>
        </p:spPr>
        <p:txBody>
          <a:bodyPr wrap="square" rtlCol="0">
            <a:spAutoFit/>
          </a:bodyPr>
          <a:lstStyle/>
          <a:p>
            <a:pPr algn="ctr"/>
            <a:r>
              <a:rPr lang="en-US" sz="5400" b="1" dirty="0" smtClean="0">
                <a:solidFill>
                  <a:srgbClr val="F28B16"/>
                </a:solidFill>
              </a:rPr>
              <a:t>General Guidelines</a:t>
            </a:r>
            <a:endParaRPr lang="en-US" sz="5400" b="1" dirty="0">
              <a:solidFill>
                <a:srgbClr val="F28B16"/>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44563" y="2311400"/>
            <a:ext cx="7254875" cy="3416320"/>
          </a:xfrm>
          <a:prstGeom prst="rect">
            <a:avLst/>
          </a:prstGeom>
          <a:noFill/>
        </p:spPr>
        <p:txBody>
          <a:bodyPr>
            <a:spAutoFit/>
          </a:bodyPr>
          <a:lstStyle>
            <a:lvl1pPr marL="342900" indent="-342900">
              <a:defRPr>
                <a:solidFill>
                  <a:schemeClr val="tx1"/>
                </a:solidFill>
                <a:latin typeface="Book Antiqua" panose="02040602050305030304" pitchFamily="18" charset="0"/>
                <a:ea typeface="MS PGothic" panose="020B0600070205080204" pitchFamily="34" charset="-128"/>
              </a:defRPr>
            </a:lvl1pPr>
            <a:lvl2pPr marL="742950" indent="-285750">
              <a:defRPr>
                <a:solidFill>
                  <a:schemeClr val="tx1"/>
                </a:solidFill>
                <a:latin typeface="Book Antiqua" panose="02040602050305030304" pitchFamily="18" charset="0"/>
                <a:ea typeface="MS PGothic" panose="020B0600070205080204" pitchFamily="34" charset="-128"/>
              </a:defRPr>
            </a:lvl2pPr>
            <a:lvl3pPr marL="1143000" indent="-228600">
              <a:defRPr>
                <a:solidFill>
                  <a:schemeClr val="tx1"/>
                </a:solidFill>
                <a:latin typeface="Book Antiqua" panose="02040602050305030304" pitchFamily="18" charset="0"/>
                <a:ea typeface="MS PGothic" panose="020B0600070205080204" pitchFamily="34" charset="-128"/>
              </a:defRPr>
            </a:lvl3pPr>
            <a:lvl4pPr marL="1600200" indent="-228600">
              <a:defRPr>
                <a:solidFill>
                  <a:schemeClr val="tx1"/>
                </a:solidFill>
                <a:latin typeface="Book Antiqua" panose="02040602050305030304" pitchFamily="18" charset="0"/>
                <a:ea typeface="MS PGothic" panose="020B0600070205080204" pitchFamily="34" charset="-128"/>
              </a:defRPr>
            </a:lvl4pPr>
            <a:lvl5pPr marL="2057400" indent="-228600">
              <a:defRPr>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pPr>
            <a:r>
              <a:rPr lang="en-US" altLang="en-US" sz="2400" b="1" dirty="0">
                <a:latin typeface="Optima" charset="0"/>
                <a:ea typeface="ヒラギノ角ゴ Pro W3" charset="-128"/>
              </a:rPr>
              <a:t>An MLA Style paper should:</a:t>
            </a:r>
            <a:endParaRPr lang="en-US" altLang="en-US" sz="2400" dirty="0">
              <a:latin typeface="Optima" charset="0"/>
            </a:endParaRPr>
          </a:p>
          <a:p>
            <a:pPr eaLnBrk="1" hangingPunct="1">
              <a:lnSpc>
                <a:spcPct val="150000"/>
              </a:lnSpc>
              <a:buFont typeface="Arial" panose="020B0604020202020204" pitchFamily="34" charset="0"/>
              <a:buChar char="•"/>
            </a:pPr>
            <a:r>
              <a:rPr lang="en-US" altLang="en-US" sz="2400" dirty="0">
                <a:latin typeface="Optima" charset="0"/>
              </a:rPr>
              <a:t>Have a header with page numbers located in the upper right-hand corner</a:t>
            </a:r>
          </a:p>
          <a:p>
            <a:pPr eaLnBrk="1" hangingPunct="1">
              <a:lnSpc>
                <a:spcPct val="150000"/>
              </a:lnSpc>
              <a:buFont typeface="Arial" panose="020B0604020202020204" pitchFamily="34" charset="0"/>
              <a:buChar char="•"/>
            </a:pPr>
            <a:r>
              <a:rPr lang="en-US" altLang="en-US" sz="2400" dirty="0">
                <a:latin typeface="Optima" charset="0"/>
              </a:rPr>
              <a:t>Use italics for </a:t>
            </a:r>
            <a:r>
              <a:rPr lang="en-US" altLang="en-US" sz="2400" dirty="0" smtClean="0">
                <a:latin typeface="Optima" charset="0"/>
              </a:rPr>
              <a:t>resource titles</a:t>
            </a:r>
          </a:p>
          <a:p>
            <a:pPr eaLnBrk="1" hangingPunct="1">
              <a:lnSpc>
                <a:spcPct val="150000"/>
              </a:lnSpc>
              <a:buFont typeface="Arial" panose="020B0604020202020204" pitchFamily="34" charset="0"/>
              <a:buChar char="•"/>
            </a:pPr>
            <a:r>
              <a:rPr lang="en-US" altLang="en-US" sz="2400" dirty="0" smtClean="0">
                <a:latin typeface="Optima" charset="0"/>
              </a:rPr>
              <a:t>Use quotation marks for article titles</a:t>
            </a:r>
            <a:endParaRPr lang="en-US" altLang="en-US" sz="2400" dirty="0">
              <a:latin typeface="Optima" charset="0"/>
            </a:endParaRPr>
          </a:p>
          <a:p>
            <a:pPr eaLnBrk="1" hangingPunct="1">
              <a:lnSpc>
                <a:spcPct val="150000"/>
              </a:lnSpc>
              <a:buFont typeface="Arial" panose="020B0604020202020204" pitchFamily="34" charset="0"/>
              <a:buChar char="•"/>
            </a:pPr>
            <a:r>
              <a:rPr lang="en-US" altLang="en-US" sz="2400" dirty="0">
                <a:latin typeface="Optima" charset="0"/>
              </a:rPr>
              <a:t>Place </a:t>
            </a:r>
            <a:r>
              <a:rPr lang="en-US" altLang="en-US" sz="2400" dirty="0" smtClean="0">
                <a:latin typeface="Optima" charset="0"/>
              </a:rPr>
              <a:t>works cited </a:t>
            </a:r>
            <a:r>
              <a:rPr lang="en-US" altLang="en-US" sz="2400" dirty="0">
                <a:latin typeface="Optima" charset="0"/>
              </a:rPr>
              <a:t>on a separate page </a:t>
            </a:r>
            <a:r>
              <a:rPr lang="en-US" altLang="en-US" sz="2400" dirty="0" smtClean="0">
                <a:latin typeface="Optima" charset="0"/>
              </a:rPr>
              <a:t>at the end</a:t>
            </a:r>
            <a:endParaRPr lang="en-US" altLang="en-US" sz="2400" dirty="0">
              <a:latin typeface="Optima" charset="0"/>
            </a:endParaRPr>
          </a:p>
        </p:txBody>
      </p:sp>
      <p:sp>
        <p:nvSpPr>
          <p:cNvPr id="8" name="TextBox 7"/>
          <p:cNvSpPr txBox="1"/>
          <p:nvPr/>
        </p:nvSpPr>
        <p:spPr>
          <a:xfrm>
            <a:off x="1253067" y="474133"/>
            <a:ext cx="6716889" cy="1477328"/>
          </a:xfrm>
          <a:prstGeom prst="rect">
            <a:avLst/>
          </a:prstGeom>
          <a:noFill/>
        </p:spPr>
        <p:txBody>
          <a:bodyPr wrap="square" rtlCol="0">
            <a:spAutoFit/>
          </a:bodyPr>
          <a:lstStyle/>
          <a:p>
            <a:pPr algn="ctr"/>
            <a:r>
              <a:rPr lang="en-US" sz="5400" b="1" dirty="0" smtClean="0">
                <a:solidFill>
                  <a:srgbClr val="F28B16"/>
                </a:solidFill>
              </a:rPr>
              <a:t>General Guidelines</a:t>
            </a:r>
          </a:p>
          <a:p>
            <a:pPr algn="ctr"/>
            <a:r>
              <a:rPr lang="en-US" sz="3600" b="1" dirty="0" smtClean="0">
                <a:solidFill>
                  <a:srgbClr val="F28B16"/>
                </a:solidFill>
              </a:rPr>
              <a:t>(Continued)</a:t>
            </a:r>
            <a:endParaRPr lang="en-US" sz="3600" b="1" dirty="0">
              <a:solidFill>
                <a:srgbClr val="F28B16"/>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Box 5"/>
          <p:cNvSpPr txBox="1">
            <a:spLocks noChangeArrowheads="1"/>
          </p:cNvSpPr>
          <p:nvPr/>
        </p:nvSpPr>
        <p:spPr bwMode="auto">
          <a:xfrm>
            <a:off x="950736" y="2051403"/>
            <a:ext cx="8032750" cy="40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Clr>
                <a:schemeClr val="tx1"/>
              </a:buClr>
              <a:buFontTx/>
              <a:buNone/>
            </a:pPr>
            <a:r>
              <a:rPr lang="en-US" altLang="en-US" sz="2400" dirty="0">
                <a:latin typeface="Optima" charset="0"/>
              </a:rPr>
              <a:t>An </a:t>
            </a:r>
            <a:r>
              <a:rPr lang="en-US" altLang="en-US" sz="2400" b="1" dirty="0">
                <a:solidFill>
                  <a:srgbClr val="000090"/>
                </a:solidFill>
                <a:latin typeface="Optima" charset="0"/>
              </a:rPr>
              <a:t>in-text citation </a:t>
            </a:r>
            <a:r>
              <a:rPr lang="en-US" altLang="en-US" sz="2400" dirty="0">
                <a:latin typeface="Optima" charset="0"/>
              </a:rPr>
              <a:t>is a brief reference in your text that indicates the source you consulted. </a:t>
            </a:r>
          </a:p>
          <a:p>
            <a:pPr lvl="1" eaLnBrk="1" hangingPunct="1">
              <a:lnSpc>
                <a:spcPct val="150000"/>
              </a:lnSpc>
              <a:spcBef>
                <a:spcPct val="0"/>
              </a:spcBef>
              <a:spcAft>
                <a:spcPts val="1200"/>
              </a:spcAft>
              <a:buClr>
                <a:schemeClr val="tx1"/>
              </a:buClr>
            </a:pPr>
            <a:r>
              <a:rPr lang="en-US" altLang="en-US" sz="1800" dirty="0">
                <a:latin typeface="Optima" charset="0"/>
              </a:rPr>
              <a:t>It should direct readers to the entry in your works-cited list for that source.</a:t>
            </a:r>
          </a:p>
          <a:p>
            <a:pPr lvl="1" eaLnBrk="1" hangingPunct="1">
              <a:lnSpc>
                <a:spcPct val="150000"/>
              </a:lnSpc>
              <a:spcBef>
                <a:spcPct val="0"/>
              </a:spcBef>
              <a:spcAft>
                <a:spcPts val="1200"/>
              </a:spcAft>
              <a:buClr>
                <a:schemeClr val="tx1"/>
              </a:buClr>
            </a:pPr>
            <a:r>
              <a:rPr lang="en-US" altLang="en-US" sz="1800" dirty="0">
                <a:latin typeface="Optima" charset="0"/>
              </a:rPr>
              <a:t>It should be unobtrusive: provide the citation information without interrupting your own text.</a:t>
            </a:r>
          </a:p>
          <a:p>
            <a:pPr lvl="1" eaLnBrk="1" hangingPunct="1">
              <a:lnSpc>
                <a:spcPct val="150000"/>
              </a:lnSpc>
              <a:spcBef>
                <a:spcPct val="0"/>
              </a:spcBef>
              <a:spcAft>
                <a:spcPts val="1200"/>
              </a:spcAft>
              <a:buClr>
                <a:schemeClr val="tx1"/>
              </a:buClr>
            </a:pPr>
            <a:r>
              <a:rPr lang="en-US" altLang="en-US" sz="1800" dirty="0">
                <a:latin typeface="Optima" charset="0"/>
              </a:rPr>
              <a:t>In general, the in-text citation will be the author’s last name (or abbreviated title</a:t>
            </a:r>
            <a:r>
              <a:rPr lang="en-US" altLang="en-US" sz="1800" dirty="0" smtClean="0">
                <a:latin typeface="Optima" charset="0"/>
              </a:rPr>
              <a:t>), </a:t>
            </a:r>
            <a:r>
              <a:rPr lang="en-US" altLang="en-US" sz="1800" dirty="0">
                <a:latin typeface="Optima" charset="0"/>
              </a:rPr>
              <a:t>enclosed in parentheses.</a:t>
            </a:r>
          </a:p>
        </p:txBody>
      </p:sp>
      <p:sp>
        <p:nvSpPr>
          <p:cNvPr id="8" name="TextBox 7"/>
          <p:cNvSpPr txBox="1"/>
          <p:nvPr/>
        </p:nvSpPr>
        <p:spPr>
          <a:xfrm>
            <a:off x="1253067" y="474133"/>
            <a:ext cx="6716889" cy="1415772"/>
          </a:xfrm>
          <a:prstGeom prst="rect">
            <a:avLst/>
          </a:prstGeom>
          <a:noFill/>
        </p:spPr>
        <p:txBody>
          <a:bodyPr wrap="square" rtlCol="0">
            <a:spAutoFit/>
          </a:bodyPr>
          <a:lstStyle/>
          <a:p>
            <a:pPr algn="ctr"/>
            <a:r>
              <a:rPr lang="en-US" sz="5400" b="1" dirty="0" smtClean="0">
                <a:solidFill>
                  <a:srgbClr val="F28B16"/>
                </a:solidFill>
              </a:rPr>
              <a:t>In-Text Citations</a:t>
            </a:r>
          </a:p>
          <a:p>
            <a:pPr algn="ctr"/>
            <a:r>
              <a:rPr lang="en-US" sz="3200" b="1" dirty="0" smtClean="0">
                <a:solidFill>
                  <a:srgbClr val="F28B16"/>
                </a:solidFill>
              </a:rPr>
              <a:t>(The Basics)</a:t>
            </a:r>
            <a:endParaRPr lang="en-US" sz="3200" b="1" dirty="0">
              <a:solidFill>
                <a:srgbClr val="F28B16"/>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13"/>
          <p:cNvSpPr txBox="1">
            <a:spLocks noChangeArrowheads="1"/>
          </p:cNvSpPr>
          <p:nvPr/>
        </p:nvSpPr>
        <p:spPr bwMode="auto">
          <a:xfrm>
            <a:off x="699911" y="4680626"/>
            <a:ext cx="70394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2400" dirty="0">
                <a:latin typeface="Calibri" panose="020F0502020204030204" pitchFamily="34" charset="0"/>
                <a:cs typeface="Calibri" panose="020F0502020204030204" pitchFamily="34" charset="0"/>
              </a:rPr>
              <a:t>Wordsworth, William. </a:t>
            </a:r>
            <a:r>
              <a:rPr lang="en-US" altLang="en-US" sz="2400" i="1" dirty="0">
                <a:latin typeface="Calibri" panose="020F0502020204030204" pitchFamily="34" charset="0"/>
                <a:cs typeface="Calibri" panose="020F0502020204030204" pitchFamily="34" charset="0"/>
              </a:rPr>
              <a:t>Lyrical Ballads</a:t>
            </a:r>
            <a:r>
              <a:rPr lang="en-US" altLang="en-US" sz="2400" dirty="0">
                <a:latin typeface="Calibri" panose="020F0502020204030204" pitchFamily="34" charset="0"/>
                <a:cs typeface="Calibri" panose="020F0502020204030204" pitchFamily="34" charset="0"/>
              </a:rPr>
              <a:t>. Oxford UP, 1967. </a:t>
            </a:r>
          </a:p>
        </p:txBody>
      </p:sp>
      <p:sp>
        <p:nvSpPr>
          <p:cNvPr id="9" name="TextBox 8"/>
          <p:cNvSpPr txBox="1"/>
          <p:nvPr/>
        </p:nvSpPr>
        <p:spPr>
          <a:xfrm>
            <a:off x="1253067" y="474133"/>
            <a:ext cx="6716889" cy="923330"/>
          </a:xfrm>
          <a:prstGeom prst="rect">
            <a:avLst/>
          </a:prstGeom>
          <a:noFill/>
        </p:spPr>
        <p:txBody>
          <a:bodyPr wrap="square" rtlCol="0">
            <a:spAutoFit/>
          </a:bodyPr>
          <a:lstStyle/>
          <a:p>
            <a:pPr algn="ctr"/>
            <a:r>
              <a:rPr lang="en-US" sz="5400" b="1" dirty="0" smtClean="0">
                <a:solidFill>
                  <a:srgbClr val="F28B16"/>
                </a:solidFill>
              </a:rPr>
              <a:t>In-Text Example</a:t>
            </a:r>
            <a:endParaRPr lang="en-US" sz="5400" b="1" dirty="0">
              <a:solidFill>
                <a:srgbClr val="F28B16"/>
              </a:solidFill>
            </a:endParaRPr>
          </a:p>
        </p:txBody>
      </p:sp>
      <p:sp>
        <p:nvSpPr>
          <p:cNvPr id="2" name="TextBox 1"/>
          <p:cNvSpPr txBox="1"/>
          <p:nvPr/>
        </p:nvSpPr>
        <p:spPr>
          <a:xfrm>
            <a:off x="699911" y="1546578"/>
            <a:ext cx="7958667" cy="2954655"/>
          </a:xfrm>
          <a:prstGeom prst="rect">
            <a:avLst/>
          </a:prstGeom>
          <a:solidFill>
            <a:schemeClr val="bg1"/>
          </a:solidFill>
        </p:spPr>
        <p:txBody>
          <a:bodyPr wrap="square" rtlCol="0">
            <a:spAutoFit/>
          </a:bodyPr>
          <a:lstStyle/>
          <a:p>
            <a:r>
              <a:rPr lang="en-US" sz="2400" dirty="0">
                <a:latin typeface="Calibri" panose="020F0502020204030204" pitchFamily="34" charset="0"/>
                <a:cs typeface="Calibri" panose="020F0502020204030204" pitchFamily="34" charset="0"/>
              </a:rPr>
              <a:t>In-Text Example:</a:t>
            </a:r>
          </a:p>
          <a:p>
            <a:r>
              <a:rPr lang="en-US" sz="2400" dirty="0">
                <a:latin typeface="Calibri" panose="020F0502020204030204" pitchFamily="34" charset="0"/>
                <a:cs typeface="Calibri" panose="020F0502020204030204" pitchFamily="34" charset="0"/>
              </a:rPr>
              <a:t> </a:t>
            </a:r>
          </a:p>
          <a:p>
            <a:r>
              <a:rPr lang="en-US" sz="2400" dirty="0">
                <a:latin typeface="Calibri" panose="020F0502020204030204" pitchFamily="34" charset="0"/>
                <a:cs typeface="Calibri" panose="020F0502020204030204" pitchFamily="34" charset="0"/>
              </a:rPr>
              <a:t>Wordsworth stated that Romantic poetry was marked by a “spontaneous overflow of powerful feelings”. </a:t>
            </a:r>
          </a:p>
          <a:p>
            <a:r>
              <a:rPr lang="en-US" sz="2400" dirty="0">
                <a:latin typeface="Calibri" panose="020F0502020204030204" pitchFamily="34" charset="0"/>
                <a:cs typeface="Calibri" panose="020F0502020204030204" pitchFamily="34" charset="0"/>
              </a:rPr>
              <a:t> </a:t>
            </a:r>
          </a:p>
          <a:p>
            <a:r>
              <a:rPr lang="en-US" sz="2400" dirty="0">
                <a:latin typeface="Calibri" panose="020F0502020204030204" pitchFamily="34" charset="0"/>
                <a:cs typeface="Calibri" panose="020F0502020204030204" pitchFamily="34" charset="0"/>
              </a:rPr>
              <a:t>Romantic poetry is characterized by the “spontaneous overflow of powerful feelings” (Wordsworth).</a:t>
            </a:r>
          </a:p>
          <a:p>
            <a:endParaRPr lang="en-US" dirty="0"/>
          </a:p>
        </p:txBody>
      </p:sp>
      <p:sp>
        <p:nvSpPr>
          <p:cNvPr id="3" name="Rectangle 2"/>
          <p:cNvSpPr/>
          <p:nvPr/>
        </p:nvSpPr>
        <p:spPr>
          <a:xfrm>
            <a:off x="2032000" y="5459147"/>
            <a:ext cx="5508977" cy="923330"/>
          </a:xfrm>
          <a:prstGeom prst="rect">
            <a:avLst/>
          </a:prstGeom>
        </p:spPr>
        <p:txBody>
          <a:bodyPr wrap="square">
            <a:spAutoFit/>
          </a:bodyPr>
          <a:lstStyle/>
          <a:p>
            <a:pPr eaLnBrk="1" hangingPunct="1"/>
            <a:r>
              <a:rPr lang="en-US" altLang="en-US" sz="1800" b="1" dirty="0" smtClean="0">
                <a:solidFill>
                  <a:srgbClr val="F28B16"/>
                </a:solidFill>
                <a:latin typeface="Optima" charset="0"/>
              </a:rPr>
              <a:t>If the essay provides a signal word or phrase—usually the author’s last name—the citation does not need to also include that information.</a:t>
            </a:r>
            <a:endParaRPr lang="en-US" altLang="en-US" sz="1800" b="1" dirty="0">
              <a:solidFill>
                <a:srgbClr val="F28B16"/>
              </a:solidFill>
              <a:latin typeface="Optima"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extBox 5"/>
          <p:cNvSpPr txBox="1">
            <a:spLocks noChangeArrowheads="1"/>
          </p:cNvSpPr>
          <p:nvPr/>
        </p:nvSpPr>
        <p:spPr bwMode="auto">
          <a:xfrm>
            <a:off x="771878" y="211667"/>
            <a:ext cx="78486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Tx/>
              <a:buNone/>
            </a:pPr>
            <a:r>
              <a:rPr lang="en-US" altLang="en-US" sz="2400" b="1" dirty="0">
                <a:latin typeface="Optima" charset="0"/>
              </a:rPr>
              <a:t>How to cite a work with no known author</a:t>
            </a:r>
            <a:r>
              <a:rPr lang="en-US" altLang="en-US" sz="2400" dirty="0">
                <a:latin typeface="Optima" charset="0"/>
              </a:rPr>
              <a:t>:</a:t>
            </a:r>
          </a:p>
          <a:p>
            <a:pPr eaLnBrk="1" hangingPunct="1">
              <a:lnSpc>
                <a:spcPct val="150000"/>
              </a:lnSpc>
              <a:spcBef>
                <a:spcPct val="0"/>
              </a:spcBef>
              <a:buFontTx/>
              <a:buNone/>
            </a:pPr>
            <a:r>
              <a:rPr lang="en-US" altLang="en-US" sz="2400" dirty="0">
                <a:solidFill>
                  <a:srgbClr val="0070C0"/>
                </a:solidFill>
                <a:latin typeface="Optima" charset="0"/>
              </a:rPr>
              <a:t>We see so many global warming hotspots in North America likely because this region has </a:t>
            </a:r>
            <a:r>
              <a:rPr lang="en-US" altLang="ja-JP" sz="2400" dirty="0">
                <a:solidFill>
                  <a:srgbClr val="0070C0"/>
                </a:solidFill>
                <a:latin typeface="Optima" charset="0"/>
                <a:ea typeface="ヒラギノ角ゴ Pro W3" charset="-128"/>
              </a:rPr>
              <a:t>“more readily accessible climatic data and more comprehensive programs to monitor and study environmental change…” (“Impact of Global Warming</a:t>
            </a:r>
            <a:r>
              <a:rPr lang="en-US" altLang="ja-JP" sz="2400" dirty="0" smtClean="0">
                <a:solidFill>
                  <a:srgbClr val="0070C0"/>
                </a:solidFill>
                <a:latin typeface="Optima" charset="0"/>
                <a:ea typeface="ヒラギノ角ゴ Pro W3" charset="-128"/>
              </a:rPr>
              <a:t>”).</a:t>
            </a:r>
            <a:endParaRPr lang="en-US" altLang="en-US" sz="2400" dirty="0">
              <a:solidFill>
                <a:srgbClr val="0070C0"/>
              </a:solidFill>
              <a:latin typeface="Optima" charset="0"/>
              <a:ea typeface="ヒラギノ角ゴ Pro W3" charset="-128"/>
            </a:endParaRPr>
          </a:p>
        </p:txBody>
      </p:sp>
      <p:sp>
        <p:nvSpPr>
          <p:cNvPr id="8" name="TextBox 5"/>
          <p:cNvSpPr txBox="1">
            <a:spLocks noChangeArrowheads="1"/>
          </p:cNvSpPr>
          <p:nvPr/>
        </p:nvSpPr>
        <p:spPr bwMode="auto">
          <a:xfrm>
            <a:off x="673453" y="4004204"/>
            <a:ext cx="794702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Tx/>
              <a:buNone/>
            </a:pPr>
            <a:r>
              <a:rPr lang="en-US" altLang="en-US" sz="2400" b="1" dirty="0">
                <a:latin typeface="Optima" charset="0"/>
              </a:rPr>
              <a:t>Corresponding Entry in the List of Works Cited:</a:t>
            </a:r>
          </a:p>
          <a:p>
            <a:pPr eaLnBrk="1" hangingPunct="1">
              <a:lnSpc>
                <a:spcPct val="200000"/>
              </a:lnSpc>
              <a:spcBef>
                <a:spcPct val="0"/>
              </a:spcBef>
              <a:buFontTx/>
              <a:buNone/>
            </a:pPr>
            <a:r>
              <a:rPr lang="en-US" altLang="ja-JP" sz="2400" dirty="0">
                <a:solidFill>
                  <a:srgbClr val="0070C0"/>
                </a:solidFill>
                <a:latin typeface="Optima" charset="0"/>
                <a:ea typeface="ヒラギノ角ゴ Pro W3" charset="-128"/>
              </a:rPr>
              <a:t>“The Impact of Global Warming in North America.” </a:t>
            </a:r>
            <a:r>
              <a:rPr lang="en-US" altLang="en-US" sz="2400" i="1" dirty="0">
                <a:solidFill>
                  <a:srgbClr val="0070C0"/>
                </a:solidFill>
                <a:latin typeface="Optima" charset="0"/>
                <a:ea typeface="ヒラギノ角ゴ Pro W3" charset="-128"/>
              </a:rPr>
              <a:t>Global 	Warming: Early Signs</a:t>
            </a:r>
            <a:r>
              <a:rPr lang="en-US" altLang="en-US" sz="2400" dirty="0">
                <a:solidFill>
                  <a:srgbClr val="0070C0"/>
                </a:solidFill>
                <a:latin typeface="Optima" charset="0"/>
                <a:ea typeface="ヒラギノ角ゴ Pro W3" charset="-128"/>
              </a:rPr>
              <a:t>. </a:t>
            </a:r>
            <a:r>
              <a:rPr lang="en-US" altLang="en-US" sz="2400" dirty="0" smtClean="0">
                <a:solidFill>
                  <a:srgbClr val="0070C0"/>
                </a:solidFill>
                <a:latin typeface="Optima" charset="0"/>
                <a:ea typeface="ヒラギノ角ゴ Pro W3" charset="-128"/>
              </a:rPr>
              <a:t>2015. </a:t>
            </a:r>
            <a:r>
              <a:rPr lang="en-US" altLang="en-US" sz="2400" dirty="0">
                <a:solidFill>
                  <a:srgbClr val="0070C0"/>
                </a:solidFill>
                <a:latin typeface="Optima" charset="0"/>
                <a:ea typeface="ヒラギノ角ゴ Pro W3" charset="-128"/>
              </a:rPr>
              <a:t>Accessed 23 Mar. </a:t>
            </a:r>
            <a:r>
              <a:rPr lang="en-US" altLang="en-US" sz="2400" dirty="0" smtClean="0">
                <a:solidFill>
                  <a:srgbClr val="0070C0"/>
                </a:solidFill>
                <a:latin typeface="Optima" charset="0"/>
                <a:ea typeface="ヒラギノ角ゴ Pro W3" charset="-128"/>
              </a:rPr>
              <a:t>2017.</a:t>
            </a:r>
            <a:endParaRPr lang="en-US" altLang="en-US" sz="2400" dirty="0">
              <a:solidFill>
                <a:srgbClr val="0070C0"/>
              </a:solidFill>
              <a:latin typeface="Optima" charset="0"/>
              <a:ea typeface="ヒラギノ角ゴ Pro W3" charset="-128"/>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Box 5"/>
          <p:cNvSpPr txBox="1">
            <a:spLocks noChangeArrowheads="1"/>
          </p:cNvSpPr>
          <p:nvPr/>
        </p:nvSpPr>
        <p:spPr bwMode="auto">
          <a:xfrm>
            <a:off x="816327" y="764999"/>
            <a:ext cx="7962900"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60000"/>
              </a:lnSpc>
              <a:spcBef>
                <a:spcPct val="0"/>
              </a:spcBef>
              <a:buFontTx/>
              <a:buNone/>
            </a:pPr>
            <a:r>
              <a:rPr lang="en-US" altLang="en-US" sz="2400" b="1" dirty="0">
                <a:latin typeface="Optima" charset="0"/>
              </a:rPr>
              <a:t>Work by Multiple Authors</a:t>
            </a:r>
          </a:p>
          <a:p>
            <a:pPr eaLnBrk="1" hangingPunct="1">
              <a:lnSpc>
                <a:spcPct val="160000"/>
              </a:lnSpc>
              <a:spcBef>
                <a:spcPct val="0"/>
              </a:spcBef>
              <a:buFontTx/>
              <a:buNone/>
            </a:pPr>
            <a:r>
              <a:rPr lang="en-US" altLang="en-US" sz="2000" i="1" dirty="0">
                <a:latin typeface="Optima" charset="0"/>
              </a:rPr>
              <a:t>In-text Examples:</a:t>
            </a:r>
          </a:p>
          <a:p>
            <a:pPr eaLnBrk="1" hangingPunct="1">
              <a:spcBef>
                <a:spcPct val="0"/>
              </a:spcBef>
              <a:buFontTx/>
              <a:buNone/>
            </a:pPr>
            <a:r>
              <a:rPr lang="en-US" altLang="en-US" sz="2000" dirty="0">
                <a:solidFill>
                  <a:srgbClr val="0070C0"/>
                </a:solidFill>
                <a:latin typeface="Optima" charset="0"/>
              </a:rPr>
              <a:t>Smith et al. argues that tougher gun control is not needed in the United </a:t>
            </a:r>
            <a:r>
              <a:rPr lang="en-US" altLang="en-US" sz="2000" dirty="0" smtClean="0">
                <a:solidFill>
                  <a:srgbClr val="0070C0"/>
                </a:solidFill>
                <a:latin typeface="Optima" charset="0"/>
              </a:rPr>
              <a:t>States.</a:t>
            </a:r>
            <a:endParaRPr lang="en-US" altLang="en-US" sz="2000" dirty="0">
              <a:solidFill>
                <a:srgbClr val="0070C0"/>
              </a:solidFill>
              <a:latin typeface="Optima" charset="0"/>
            </a:endParaRPr>
          </a:p>
          <a:p>
            <a:pPr eaLnBrk="1" hangingPunct="1">
              <a:spcBef>
                <a:spcPct val="0"/>
              </a:spcBef>
              <a:buFontTx/>
              <a:buNone/>
            </a:pPr>
            <a:endParaRPr lang="en-US" altLang="en-US" sz="2000" dirty="0">
              <a:solidFill>
                <a:srgbClr val="0070C0"/>
              </a:solidFill>
              <a:latin typeface="Optima" charset="0"/>
            </a:endParaRPr>
          </a:p>
          <a:p>
            <a:pPr eaLnBrk="1" hangingPunct="1">
              <a:spcBef>
                <a:spcPct val="0"/>
              </a:spcBef>
              <a:spcAft>
                <a:spcPts val="4000"/>
              </a:spcAft>
              <a:buFontTx/>
              <a:buNone/>
            </a:pPr>
            <a:r>
              <a:rPr lang="en-US" altLang="en-US" sz="2000" dirty="0">
                <a:solidFill>
                  <a:srgbClr val="0070C0"/>
                </a:solidFill>
                <a:latin typeface="Optima" charset="0"/>
              </a:rPr>
              <a:t>The authors state: “Tighter gun control in the United States erodes Second Amendment rights” (Smith et al</a:t>
            </a:r>
            <a:r>
              <a:rPr lang="en-US" altLang="en-US" sz="2000" dirty="0" smtClean="0">
                <a:solidFill>
                  <a:srgbClr val="0070C0"/>
                </a:solidFill>
                <a:latin typeface="Optima" charset="0"/>
              </a:rPr>
              <a:t>.).</a:t>
            </a:r>
            <a:endParaRPr lang="en-US" altLang="en-US" sz="2000" dirty="0">
              <a:solidFill>
                <a:srgbClr val="0070C0"/>
              </a:solidFill>
              <a:latin typeface="Optima" charset="0"/>
            </a:endParaRPr>
          </a:p>
          <a:p>
            <a:pPr eaLnBrk="1" hangingPunct="1">
              <a:spcBef>
                <a:spcPct val="0"/>
              </a:spcBef>
              <a:spcAft>
                <a:spcPts val="4000"/>
              </a:spcAft>
              <a:buFontTx/>
              <a:buNone/>
            </a:pPr>
            <a:r>
              <a:rPr lang="en-US" altLang="en-US" sz="2000" dirty="0">
                <a:solidFill>
                  <a:srgbClr val="0070C0"/>
                </a:solidFill>
                <a:latin typeface="Optima" charset="0"/>
              </a:rPr>
              <a:t>A 2016 study suggests that stricter gun control in the United States will significantly prevent accidental shootings (Strong and </a:t>
            </a:r>
            <a:r>
              <a:rPr lang="en-US" altLang="en-US" sz="2000" dirty="0" smtClean="0">
                <a:solidFill>
                  <a:srgbClr val="0070C0"/>
                </a:solidFill>
                <a:latin typeface="Optima" charset="0"/>
              </a:rPr>
              <a:t>Ellis).  </a:t>
            </a:r>
            <a:endParaRPr lang="en-US" altLang="en-US" sz="2000" dirty="0">
              <a:solidFill>
                <a:srgbClr val="0070C0"/>
              </a:solidFill>
              <a:latin typeface="Optima" charset="0"/>
            </a:endParaRPr>
          </a:p>
          <a:p>
            <a:pPr eaLnBrk="1" hangingPunct="1">
              <a:spcBef>
                <a:spcPct val="0"/>
              </a:spcBef>
              <a:spcAft>
                <a:spcPts val="4000"/>
              </a:spcAft>
              <a:buFontTx/>
              <a:buNone/>
            </a:pPr>
            <a:endParaRPr lang="en-US" altLang="en-US" sz="2000" dirty="0">
              <a:solidFill>
                <a:srgbClr val="0070C0"/>
              </a:solidFill>
              <a:latin typeface="Optima" charset="0"/>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8610"/>
            <a:ext cx="6777990" cy="646331"/>
          </a:xfrm>
          <a:prstGeom prst="rect">
            <a:avLst/>
          </a:prstGeom>
          <a:noFill/>
        </p:spPr>
        <p:txBody>
          <a:bodyPr wrap="square" rtlCol="0">
            <a:spAutoFit/>
          </a:bodyPr>
          <a:lstStyle/>
          <a:p>
            <a:r>
              <a:rPr lang="en-US" sz="3600" dirty="0" smtClean="0">
                <a:solidFill>
                  <a:srgbClr val="FF0000"/>
                </a:solidFill>
              </a:rPr>
              <a:t>Writing an Introduction </a:t>
            </a:r>
            <a:endParaRPr lang="en-US" sz="3600" dirty="0">
              <a:solidFill>
                <a:srgbClr val="FF0000"/>
              </a:solidFill>
            </a:endParaRPr>
          </a:p>
        </p:txBody>
      </p:sp>
      <p:sp>
        <p:nvSpPr>
          <p:cNvPr id="3" name="TextBox 2"/>
          <p:cNvSpPr txBox="1"/>
          <p:nvPr/>
        </p:nvSpPr>
        <p:spPr>
          <a:xfrm>
            <a:off x="914400" y="1714500"/>
            <a:ext cx="8229600" cy="4154984"/>
          </a:xfrm>
          <a:prstGeom prst="rect">
            <a:avLst/>
          </a:prstGeom>
          <a:noFill/>
        </p:spPr>
        <p:txBody>
          <a:bodyPr wrap="square" rtlCol="0">
            <a:spAutoFit/>
          </a:bodyPr>
          <a:lstStyle/>
          <a:p>
            <a:pPr marL="571500" indent="-571500">
              <a:spcAft>
                <a:spcPts val="3000"/>
              </a:spcAft>
              <a:buAutoNum type="arabicPeriod"/>
            </a:pPr>
            <a:r>
              <a:rPr lang="en-US" sz="3200" dirty="0" smtClean="0">
                <a:latin typeface="Calibri" panose="020F0502020204030204" pitchFamily="34" charset="0"/>
                <a:cs typeface="Calibri" panose="020F0502020204030204" pitchFamily="34" charset="0"/>
              </a:rPr>
              <a:t>Hook </a:t>
            </a:r>
          </a:p>
          <a:p>
            <a:pPr marL="571500" indent="-571500">
              <a:spcAft>
                <a:spcPts val="3000"/>
              </a:spcAft>
              <a:buAutoNum type="arabicPeriod"/>
            </a:pPr>
            <a:r>
              <a:rPr lang="en-US" sz="3200" dirty="0" smtClean="0">
                <a:latin typeface="Calibri" panose="020F0502020204030204" pitchFamily="34" charset="0"/>
                <a:cs typeface="Calibri" panose="020F0502020204030204" pitchFamily="34" charset="0"/>
              </a:rPr>
              <a:t>Transition / Background Information</a:t>
            </a:r>
          </a:p>
          <a:p>
            <a:pPr marL="571500" indent="-571500">
              <a:spcAft>
                <a:spcPts val="3000"/>
              </a:spcAft>
              <a:buAutoNum type="arabicPeriod"/>
            </a:pPr>
            <a:r>
              <a:rPr lang="en-US" sz="3200" dirty="0" smtClean="0">
                <a:latin typeface="Calibri" panose="020F0502020204030204" pitchFamily="34" charset="0"/>
                <a:cs typeface="Calibri" panose="020F0502020204030204" pitchFamily="34" charset="0"/>
              </a:rPr>
              <a:t>Thesis Statement</a:t>
            </a:r>
          </a:p>
          <a:p>
            <a:pPr>
              <a:spcAft>
                <a:spcPts val="3000"/>
              </a:spcAft>
            </a:pPr>
            <a:r>
              <a:rPr lang="en-US" sz="3200" dirty="0"/>
              <a:t>	</a:t>
            </a:r>
          </a:p>
          <a:p>
            <a:endParaRPr lang="en-US" dirty="0" smtClean="0"/>
          </a:p>
          <a:p>
            <a:r>
              <a:rPr lang="en-US" dirty="0" smtClean="0">
                <a:latin typeface="Calibri" panose="020F0502020204030204" pitchFamily="34" charset="0"/>
                <a:cs typeface="Calibri" panose="020F0502020204030204" pitchFamily="34" charset="0"/>
              </a:rPr>
              <a:t>Sometimes the introduction is written after the body of the paper is completed</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6252408"/>
      </p:ext>
    </p:extLst>
  </p:cSld>
  <p:clrMapOvr>
    <a:masterClrMapping/>
  </p:clrMapOvr>
  <p:transition>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182880"/>
            <a:ext cx="6777990" cy="646331"/>
          </a:xfrm>
          <a:prstGeom prst="rect">
            <a:avLst/>
          </a:prstGeom>
          <a:noFill/>
        </p:spPr>
        <p:txBody>
          <a:bodyPr wrap="square" rtlCol="0">
            <a:spAutoFit/>
          </a:bodyPr>
          <a:lstStyle/>
          <a:p>
            <a:r>
              <a:rPr lang="en-US" sz="3600" dirty="0" smtClean="0">
                <a:solidFill>
                  <a:srgbClr val="FF0000"/>
                </a:solidFill>
              </a:rPr>
              <a:t>Writing an Introduction </a:t>
            </a:r>
            <a:endParaRPr lang="en-US" sz="3600" dirty="0">
              <a:solidFill>
                <a:srgbClr val="FF0000"/>
              </a:solidFill>
            </a:endParaRPr>
          </a:p>
        </p:txBody>
      </p:sp>
      <p:sp>
        <p:nvSpPr>
          <p:cNvPr id="3" name="TextBox 2"/>
          <p:cNvSpPr txBox="1"/>
          <p:nvPr/>
        </p:nvSpPr>
        <p:spPr>
          <a:xfrm>
            <a:off x="628650" y="925830"/>
            <a:ext cx="8343900" cy="6724918"/>
          </a:xfrm>
          <a:prstGeom prst="rect">
            <a:avLst/>
          </a:prstGeom>
          <a:noFill/>
        </p:spPr>
        <p:txBody>
          <a:bodyPr wrap="square" rtlCol="0">
            <a:spAutoFit/>
          </a:bodyPr>
          <a:lstStyle/>
          <a:p>
            <a:pPr marL="342900" indent="-342900">
              <a:spcAft>
                <a:spcPts val="2400"/>
              </a:spcAft>
              <a:buAutoNum type="arabicPeriod"/>
            </a:pPr>
            <a:r>
              <a:rPr lang="en-US" sz="2800" dirty="0" smtClean="0"/>
              <a:t>Hook (A sentence used to draw in the reader)</a:t>
            </a:r>
          </a:p>
          <a:p>
            <a:pPr>
              <a:spcAft>
                <a:spcPts val="2400"/>
              </a:spcAft>
            </a:pPr>
            <a:r>
              <a:rPr lang="en-US" sz="1600" dirty="0" smtClean="0"/>
              <a:t>Three types of hooks:</a:t>
            </a:r>
          </a:p>
          <a:p>
            <a:pPr marL="285750" indent="-285750">
              <a:spcAft>
                <a:spcPts val="600"/>
              </a:spcAft>
              <a:buFont typeface="Arial" panose="020B0604020202020204" pitchFamily="34" charset="0"/>
              <a:buChar char="•"/>
            </a:pPr>
            <a:r>
              <a:rPr lang="en-US" sz="1600" dirty="0"/>
              <a:t>	</a:t>
            </a:r>
            <a:r>
              <a:rPr lang="en-US" sz="1600" b="1" u="sng" dirty="0" smtClean="0"/>
              <a:t>Anecdote</a:t>
            </a:r>
            <a:r>
              <a:rPr lang="en-US" sz="1600" dirty="0" smtClean="0"/>
              <a:t> (a short story or a quote about a person or event)</a:t>
            </a:r>
          </a:p>
          <a:p>
            <a:pPr marL="742950" lvl="1" indent="-285750">
              <a:spcAft>
                <a:spcPts val="2400"/>
              </a:spcAft>
              <a:buFont typeface="Courier New" panose="02070309020205020404" pitchFamily="49" charset="0"/>
              <a:buChar char="o"/>
            </a:pPr>
            <a:r>
              <a:rPr lang="en-US" sz="1600" dirty="0">
                <a:solidFill>
                  <a:srgbClr val="002060"/>
                </a:solidFill>
              </a:rPr>
              <a:t>Reading Shakespeare’s tragic love story </a:t>
            </a:r>
            <a:r>
              <a:rPr lang="en-US" sz="1600" i="1" dirty="0">
                <a:solidFill>
                  <a:srgbClr val="002060"/>
                </a:solidFill>
              </a:rPr>
              <a:t>Romeo &amp; Juliet</a:t>
            </a:r>
            <a:r>
              <a:rPr lang="en-US" sz="1600" dirty="0">
                <a:solidFill>
                  <a:srgbClr val="002060"/>
                </a:solidFill>
              </a:rPr>
              <a:t> for high school English class was never meant to be a trigger for a teenage suicide</a:t>
            </a:r>
            <a:r>
              <a:rPr lang="en-US" sz="1600" dirty="0" smtClean="0"/>
              <a:t>.</a:t>
            </a:r>
          </a:p>
          <a:p>
            <a:pPr marL="514350" indent="-514350">
              <a:spcAft>
                <a:spcPts val="600"/>
              </a:spcAft>
              <a:buFont typeface="Arial" panose="020B0604020202020204" pitchFamily="34" charset="0"/>
              <a:buChar char="•"/>
            </a:pPr>
            <a:r>
              <a:rPr lang="en-US" sz="1600" b="1" u="sng" dirty="0" smtClean="0"/>
              <a:t>Statistic</a:t>
            </a:r>
            <a:r>
              <a:rPr lang="en-US" sz="1600" dirty="0" smtClean="0"/>
              <a:t> (a shocking statistic can be used to introduce the topic and make the reader want to read more)</a:t>
            </a:r>
          </a:p>
          <a:p>
            <a:pPr marL="742950" lvl="1" indent="-285750">
              <a:spcAft>
                <a:spcPts val="2400"/>
              </a:spcAft>
              <a:buFont typeface="Courier New" panose="02070309020205020404" pitchFamily="49" charset="0"/>
              <a:buChar char="o"/>
            </a:pPr>
            <a:r>
              <a:rPr lang="en-US" sz="1600" dirty="0">
                <a:solidFill>
                  <a:srgbClr val="002060"/>
                </a:solidFill>
              </a:rPr>
              <a:t>For teenagers in the United States, suicide ranks second only to accidents as the leading cause of death.</a:t>
            </a:r>
          </a:p>
          <a:p>
            <a:pPr marL="457200" indent="-457200">
              <a:spcAft>
                <a:spcPts val="600"/>
              </a:spcAft>
              <a:buFont typeface="Arial" panose="020B0604020202020204" pitchFamily="34" charset="0"/>
              <a:buChar char="•"/>
            </a:pPr>
            <a:r>
              <a:rPr lang="en-US" sz="1600" b="1" u="sng" dirty="0" smtClean="0"/>
              <a:t>Thoughtful Question </a:t>
            </a:r>
            <a:r>
              <a:rPr lang="en-US" sz="1600" dirty="0" smtClean="0"/>
              <a:t>(used to make the reader think deeply about your topic.)</a:t>
            </a:r>
          </a:p>
          <a:p>
            <a:pPr marL="742950" lvl="1" indent="-285750">
              <a:spcAft>
                <a:spcPts val="2400"/>
              </a:spcAft>
              <a:buFont typeface="Courier New" panose="02070309020205020404" pitchFamily="49" charset="0"/>
              <a:buChar char="o"/>
            </a:pPr>
            <a:r>
              <a:rPr lang="en-US" sz="1600" dirty="0">
                <a:solidFill>
                  <a:srgbClr val="002060"/>
                </a:solidFill>
              </a:rPr>
              <a:t>What would you do if your best friend told you they felt like a burden to their family and wanted to give you all of their prized possessions</a:t>
            </a:r>
            <a:r>
              <a:rPr lang="en-US" sz="1600" dirty="0" smtClean="0">
                <a:solidFill>
                  <a:srgbClr val="002060"/>
                </a:solidFill>
              </a:rPr>
              <a:t>?</a:t>
            </a:r>
          </a:p>
          <a:p>
            <a:pPr>
              <a:spcAft>
                <a:spcPts val="2400"/>
              </a:spcAft>
            </a:pPr>
            <a:endParaRPr lang="en-US" dirty="0"/>
          </a:p>
          <a:p>
            <a:pPr>
              <a:spcAft>
                <a:spcPts val="2400"/>
              </a:spcAft>
            </a:pPr>
            <a:endParaRPr lang="en-US" dirty="0" smtClean="0"/>
          </a:p>
          <a:p>
            <a:endParaRPr lang="en-US" dirty="0"/>
          </a:p>
          <a:p>
            <a:endParaRPr lang="en-US" dirty="0" smtClean="0"/>
          </a:p>
        </p:txBody>
      </p:sp>
    </p:spTree>
    <p:extLst>
      <p:ext uri="{BB962C8B-B14F-4D97-AF65-F5344CB8AC3E}">
        <p14:creationId xmlns:p14="http://schemas.microsoft.com/office/powerpoint/2010/main" val="3233479670"/>
      </p:ext>
    </p:extLst>
  </p:cSld>
  <p:clrMapOvr>
    <a:masterClrMapping/>
  </p:clrMapOvr>
  <p:transition>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8610"/>
            <a:ext cx="6777990" cy="646331"/>
          </a:xfrm>
          <a:prstGeom prst="rect">
            <a:avLst/>
          </a:prstGeom>
          <a:noFill/>
        </p:spPr>
        <p:txBody>
          <a:bodyPr wrap="square" rtlCol="0">
            <a:spAutoFit/>
          </a:bodyPr>
          <a:lstStyle/>
          <a:p>
            <a:r>
              <a:rPr lang="en-US" sz="3600" dirty="0" smtClean="0">
                <a:solidFill>
                  <a:srgbClr val="FF0000"/>
                </a:solidFill>
              </a:rPr>
              <a:t>Writing an Introduction </a:t>
            </a:r>
            <a:endParaRPr lang="en-US" sz="3600" dirty="0">
              <a:solidFill>
                <a:srgbClr val="FF0000"/>
              </a:solidFill>
            </a:endParaRPr>
          </a:p>
        </p:txBody>
      </p:sp>
      <p:sp>
        <p:nvSpPr>
          <p:cNvPr id="3" name="TextBox 2"/>
          <p:cNvSpPr txBox="1"/>
          <p:nvPr/>
        </p:nvSpPr>
        <p:spPr>
          <a:xfrm>
            <a:off x="1017270" y="1062990"/>
            <a:ext cx="7372350" cy="2646878"/>
          </a:xfrm>
          <a:prstGeom prst="rect">
            <a:avLst/>
          </a:prstGeom>
          <a:noFill/>
        </p:spPr>
        <p:txBody>
          <a:bodyPr wrap="square" rtlCol="0">
            <a:spAutoFit/>
          </a:bodyPr>
          <a:lstStyle/>
          <a:p>
            <a:endParaRPr lang="en-US" dirty="0"/>
          </a:p>
          <a:p>
            <a:r>
              <a:rPr lang="en-US" sz="2800" dirty="0" smtClean="0"/>
              <a:t>2</a:t>
            </a:r>
            <a:r>
              <a:rPr lang="en-US" sz="4000" dirty="0" smtClean="0"/>
              <a:t>.</a:t>
            </a:r>
            <a:r>
              <a:rPr lang="en-US" sz="2800" dirty="0" smtClean="0"/>
              <a:t> Transition or Background Information </a:t>
            </a:r>
            <a:endParaRPr lang="en-US" dirty="0" smtClean="0"/>
          </a:p>
          <a:p>
            <a:endParaRPr lang="en-US" dirty="0" smtClean="0"/>
          </a:p>
          <a:p>
            <a:r>
              <a:rPr lang="en-US" dirty="0" smtClean="0"/>
              <a:t>A sentence or two that explains the hook and transitions to the thesis. </a:t>
            </a:r>
          </a:p>
          <a:p>
            <a:endParaRPr lang="en-US" dirty="0"/>
          </a:p>
          <a:p>
            <a:pPr marL="285750" indent="-285750">
              <a:buFont typeface="Arial" panose="020B0604020202020204" pitchFamily="34" charset="0"/>
              <a:buChar char="•"/>
            </a:pPr>
            <a:r>
              <a:rPr lang="en-US" dirty="0" smtClean="0"/>
              <a:t>Introduces the main points</a:t>
            </a:r>
          </a:p>
          <a:p>
            <a:pPr marL="285750" indent="-285750">
              <a:buFont typeface="Arial" panose="020B0604020202020204" pitchFamily="34" charset="0"/>
              <a:buChar char="•"/>
            </a:pPr>
            <a:r>
              <a:rPr lang="en-US" dirty="0" smtClean="0"/>
              <a:t>Explains why the topic is important</a:t>
            </a:r>
          </a:p>
          <a:p>
            <a:endParaRPr lang="en-US" dirty="0" smtClean="0"/>
          </a:p>
        </p:txBody>
      </p:sp>
    </p:spTree>
    <p:extLst>
      <p:ext uri="{BB962C8B-B14F-4D97-AF65-F5344CB8AC3E}">
        <p14:creationId xmlns:p14="http://schemas.microsoft.com/office/powerpoint/2010/main" val="2045189400"/>
      </p:ext>
    </p:extLst>
  </p:cSld>
  <p:clrMapOvr>
    <a:masterClrMapping/>
  </p:clrMapOvr>
  <p:transition>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8610"/>
            <a:ext cx="6777990" cy="646331"/>
          </a:xfrm>
          <a:prstGeom prst="rect">
            <a:avLst/>
          </a:prstGeom>
          <a:noFill/>
        </p:spPr>
        <p:txBody>
          <a:bodyPr wrap="square" rtlCol="0">
            <a:spAutoFit/>
          </a:bodyPr>
          <a:lstStyle/>
          <a:p>
            <a:r>
              <a:rPr lang="en-US" sz="3600" dirty="0" smtClean="0">
                <a:solidFill>
                  <a:srgbClr val="FF0000"/>
                </a:solidFill>
              </a:rPr>
              <a:t>Writing an Introduction </a:t>
            </a:r>
            <a:endParaRPr lang="en-US" sz="3600" dirty="0">
              <a:solidFill>
                <a:srgbClr val="FF0000"/>
              </a:solidFill>
            </a:endParaRPr>
          </a:p>
        </p:txBody>
      </p:sp>
      <p:sp>
        <p:nvSpPr>
          <p:cNvPr id="3" name="TextBox 2"/>
          <p:cNvSpPr txBox="1"/>
          <p:nvPr/>
        </p:nvSpPr>
        <p:spPr>
          <a:xfrm>
            <a:off x="1017270" y="1062990"/>
            <a:ext cx="7372350" cy="4078039"/>
          </a:xfrm>
          <a:prstGeom prst="rect">
            <a:avLst/>
          </a:prstGeom>
          <a:noFill/>
        </p:spPr>
        <p:txBody>
          <a:bodyPr wrap="square" rtlCol="0">
            <a:spAutoFit/>
          </a:bodyPr>
          <a:lstStyle/>
          <a:p>
            <a:pPr>
              <a:spcAft>
                <a:spcPts val="1800"/>
              </a:spcAft>
            </a:pPr>
            <a:r>
              <a:rPr lang="en-US" sz="2800" dirty="0" smtClean="0"/>
              <a:t>3. Thesis Statement</a:t>
            </a:r>
          </a:p>
          <a:p>
            <a:r>
              <a:rPr lang="en-US" dirty="0" smtClean="0"/>
              <a:t>	 A </a:t>
            </a:r>
            <a:r>
              <a:rPr lang="en-US" b="1" dirty="0" smtClean="0"/>
              <a:t>thesis statement</a:t>
            </a:r>
            <a:r>
              <a:rPr lang="en-US" dirty="0" smtClean="0"/>
              <a:t> focuses your ideas into one or two sentences. It should present the topic of your paper and also make a comment about your position in relation to the topic. Your </a:t>
            </a:r>
            <a:r>
              <a:rPr lang="en-US" b="1" dirty="0" smtClean="0"/>
              <a:t>thesis statement</a:t>
            </a:r>
            <a:r>
              <a:rPr lang="en-US" dirty="0" smtClean="0"/>
              <a:t> should tell your reader what the paper is about and also help guide your </a:t>
            </a:r>
            <a:r>
              <a:rPr lang="en-US" b="1" dirty="0" smtClean="0"/>
              <a:t>writing</a:t>
            </a:r>
            <a:r>
              <a:rPr lang="en-US" dirty="0" smtClean="0"/>
              <a:t> and keep your argument focused.</a:t>
            </a:r>
          </a:p>
          <a:p>
            <a:endParaRPr lang="en-US" dirty="0" smtClean="0"/>
          </a:p>
          <a:p>
            <a:r>
              <a:rPr lang="en-US" dirty="0" smtClean="0"/>
              <a:t>Purdue OWL – General Writing – The Writing Process – Creating a Thesis Statement.</a:t>
            </a:r>
          </a:p>
          <a:p>
            <a:endParaRPr lang="en-US" dirty="0"/>
          </a:p>
          <a:p>
            <a:endParaRPr lang="en-US" dirty="0" smtClean="0"/>
          </a:p>
          <a:p>
            <a:r>
              <a:rPr lang="en-US" dirty="0" smtClean="0"/>
              <a:t>Sometimes the introduction is written after the body of the paper is completed</a:t>
            </a:r>
            <a:endParaRPr lang="en-US" dirty="0"/>
          </a:p>
        </p:txBody>
      </p:sp>
    </p:spTree>
    <p:extLst>
      <p:ext uri="{BB962C8B-B14F-4D97-AF65-F5344CB8AC3E}">
        <p14:creationId xmlns:p14="http://schemas.microsoft.com/office/powerpoint/2010/main" val="3489874558"/>
      </p:ext>
    </p:extLst>
  </p:cSld>
  <p:clrMapOvr>
    <a:masterClrMapping/>
  </p:clrMapOvr>
  <p:transition>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45820" y="102870"/>
            <a:ext cx="7909560" cy="4893647"/>
          </a:xfrm>
          <a:prstGeom prst="rect">
            <a:avLst/>
          </a:prstGeom>
          <a:noFill/>
        </p:spPr>
        <p:txBody>
          <a:bodyPr wrap="square" rtlCol="0">
            <a:spAutoFit/>
          </a:bodyPr>
          <a:lstStyle/>
          <a:p>
            <a:r>
              <a:rPr lang="en-US" sz="3600" dirty="0" smtClean="0">
                <a:solidFill>
                  <a:srgbClr val="FF0000"/>
                </a:solidFill>
              </a:rPr>
              <a:t>Writing a Conclusion</a:t>
            </a:r>
          </a:p>
          <a:p>
            <a:endParaRPr lang="en-US" sz="3600" dirty="0" smtClean="0">
              <a:solidFill>
                <a:srgbClr val="FF0000"/>
              </a:solidFill>
            </a:endParaRPr>
          </a:p>
          <a:p>
            <a:endParaRPr lang="en-US" dirty="0"/>
          </a:p>
          <a:p>
            <a:r>
              <a:rPr lang="en-US" sz="2400" dirty="0"/>
              <a:t>Conclusions wrap up what you have been discussing in your paper. After moving from general to specific information in the introduction and body paragraphs, your conclusion should begin pulling back into more general information that restates the main points of your argument. Conclusions may also call for action or overview future possible research</a:t>
            </a:r>
            <a:r>
              <a:rPr lang="en-US" sz="2400" dirty="0" smtClean="0"/>
              <a:t>.</a:t>
            </a:r>
          </a:p>
          <a:p>
            <a:endParaRPr lang="en-US" dirty="0"/>
          </a:p>
          <a:p>
            <a:endParaRPr lang="en-US" dirty="0" smtClean="0"/>
          </a:p>
          <a:p>
            <a:endParaRPr lang="en-US" dirty="0"/>
          </a:p>
        </p:txBody>
      </p:sp>
    </p:spTree>
    <p:extLst>
      <p:ext uri="{BB962C8B-B14F-4D97-AF65-F5344CB8AC3E}">
        <p14:creationId xmlns:p14="http://schemas.microsoft.com/office/powerpoint/2010/main" val="881347884"/>
      </p:ext>
    </p:extLst>
  </p:cSld>
  <p:clrMapOvr>
    <a:masterClrMapping/>
  </p:clrMapOvr>
  <p:transition>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45820" y="457200"/>
            <a:ext cx="8161020" cy="5632311"/>
          </a:xfrm>
          <a:prstGeom prst="rect">
            <a:avLst/>
          </a:prstGeom>
          <a:noFill/>
        </p:spPr>
        <p:txBody>
          <a:bodyPr wrap="square" rtlCol="0">
            <a:spAutoFit/>
          </a:bodyPr>
          <a:lstStyle/>
          <a:p>
            <a:r>
              <a:rPr lang="en-US" sz="3600" dirty="0" smtClean="0">
                <a:solidFill>
                  <a:srgbClr val="FF0000"/>
                </a:solidFill>
              </a:rPr>
              <a:t>Writing a Conclusion</a:t>
            </a:r>
          </a:p>
          <a:p>
            <a:endParaRPr lang="en-US" sz="3600" dirty="0" smtClean="0">
              <a:solidFill>
                <a:srgbClr val="FF0000"/>
              </a:solidFill>
            </a:endParaRPr>
          </a:p>
          <a:p>
            <a:endParaRPr lang="en-US" dirty="0"/>
          </a:p>
          <a:p>
            <a:r>
              <a:rPr lang="en-US" sz="2400" dirty="0" smtClean="0"/>
              <a:t>The </a:t>
            </a:r>
            <a:r>
              <a:rPr lang="en-US" sz="2400" dirty="0"/>
              <a:t>following outline may help you conclude your paper:</a:t>
            </a:r>
          </a:p>
          <a:p>
            <a:endParaRPr lang="en-US" sz="2400" dirty="0" smtClean="0"/>
          </a:p>
          <a:p>
            <a:r>
              <a:rPr lang="en-US" sz="2400" dirty="0" smtClean="0"/>
              <a:t>In </a:t>
            </a:r>
            <a:r>
              <a:rPr lang="en-US" sz="2400" dirty="0"/>
              <a:t>a general way,</a:t>
            </a:r>
          </a:p>
          <a:p>
            <a:pPr marL="342900" indent="-342900">
              <a:spcBef>
                <a:spcPts val="1800"/>
              </a:spcBef>
              <a:buFont typeface="Wingdings" panose="05000000000000000000" pitchFamily="2" charset="2"/>
              <a:buChar char="Ø"/>
            </a:pPr>
            <a:r>
              <a:rPr lang="en-US" sz="2400" dirty="0"/>
              <a:t>Restate your topic and why it is important,</a:t>
            </a:r>
          </a:p>
          <a:p>
            <a:pPr marL="342900" indent="-342900">
              <a:spcBef>
                <a:spcPts val="1800"/>
              </a:spcBef>
              <a:buFont typeface="Wingdings" panose="05000000000000000000" pitchFamily="2" charset="2"/>
              <a:buChar char="Ø"/>
            </a:pPr>
            <a:r>
              <a:rPr lang="en-US" sz="2400" dirty="0"/>
              <a:t>Restate your thesis/claim,</a:t>
            </a:r>
          </a:p>
          <a:p>
            <a:pPr marL="342900" indent="-342900">
              <a:spcBef>
                <a:spcPts val="1800"/>
              </a:spcBef>
              <a:buFont typeface="Wingdings" panose="05000000000000000000" pitchFamily="2" charset="2"/>
              <a:buChar char="Ø"/>
            </a:pPr>
            <a:r>
              <a:rPr lang="en-US" sz="2400" dirty="0"/>
              <a:t>Address opposing viewpoints and explain why readers should align with your position,</a:t>
            </a:r>
          </a:p>
          <a:p>
            <a:pPr marL="342900" indent="-342900">
              <a:spcBef>
                <a:spcPts val="1800"/>
              </a:spcBef>
              <a:buFont typeface="Wingdings" panose="05000000000000000000" pitchFamily="2" charset="2"/>
              <a:buChar char="Ø"/>
            </a:pPr>
            <a:r>
              <a:rPr lang="en-US" sz="2400" dirty="0"/>
              <a:t>Call for action or overview future research possibilities.</a:t>
            </a:r>
          </a:p>
          <a:p>
            <a:endParaRPr lang="en-US" dirty="0"/>
          </a:p>
        </p:txBody>
      </p:sp>
    </p:spTree>
    <p:extLst>
      <p:ext uri="{BB962C8B-B14F-4D97-AF65-F5344CB8AC3E}">
        <p14:creationId xmlns:p14="http://schemas.microsoft.com/office/powerpoint/2010/main" val="1205418579"/>
      </p:ext>
    </p:extLst>
  </p:cSld>
  <p:clrMapOvr>
    <a:masterClrMapping/>
  </p:clrMapOvr>
  <p:transition>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45820" y="102870"/>
            <a:ext cx="7909560" cy="6278642"/>
          </a:xfrm>
          <a:prstGeom prst="rect">
            <a:avLst/>
          </a:prstGeom>
          <a:noFill/>
        </p:spPr>
        <p:txBody>
          <a:bodyPr wrap="square" rtlCol="0">
            <a:spAutoFit/>
          </a:bodyPr>
          <a:lstStyle/>
          <a:p>
            <a:r>
              <a:rPr lang="en-US" sz="3600" dirty="0" smtClean="0">
                <a:solidFill>
                  <a:srgbClr val="FF0000"/>
                </a:solidFill>
              </a:rPr>
              <a:t>Writing a Conclusion</a:t>
            </a:r>
          </a:p>
          <a:p>
            <a:endParaRPr lang="en-US" dirty="0"/>
          </a:p>
          <a:p>
            <a:endParaRPr lang="en-US" dirty="0" smtClean="0"/>
          </a:p>
          <a:p>
            <a:r>
              <a:rPr lang="en-US" sz="2400" dirty="0" smtClean="0"/>
              <a:t>Remember </a:t>
            </a:r>
            <a:r>
              <a:rPr lang="en-US" sz="2400" dirty="0"/>
              <a:t>that once you accomplish these tasks, </a:t>
            </a:r>
            <a:r>
              <a:rPr lang="en-US" sz="2400" dirty="0" smtClean="0"/>
              <a:t>you </a:t>
            </a:r>
            <a:r>
              <a:rPr lang="en-US" sz="2400" dirty="0"/>
              <a:t>are finished. Done. Complete. Don't try to bring in new points or end with a whiz </a:t>
            </a:r>
            <a:r>
              <a:rPr lang="en-US" sz="2400" dirty="0" smtClean="0"/>
              <a:t>bang </a:t>
            </a:r>
            <a:r>
              <a:rPr lang="en-US" sz="2400" dirty="0"/>
              <a:t>conclusion or try to solve world hunger in the final sentence of your conclusion. Simplicity is best for a clear, convincing message.</a:t>
            </a:r>
          </a:p>
          <a:p>
            <a:endParaRPr lang="en-US" dirty="0" smtClean="0"/>
          </a:p>
          <a:p>
            <a:endParaRPr lang="en-US" dirty="0"/>
          </a:p>
          <a:p>
            <a:r>
              <a:rPr lang="en-US" sz="2400" dirty="0" smtClean="0"/>
              <a:t>The </a:t>
            </a:r>
            <a:r>
              <a:rPr lang="en-US" sz="2400" dirty="0"/>
              <a:t>preacher's maxim is one of the most effective formulas to follow for argument papers:</a:t>
            </a:r>
          </a:p>
          <a:p>
            <a:pPr marL="457200" indent="-457200">
              <a:spcBef>
                <a:spcPts val="1200"/>
              </a:spcBef>
              <a:buFont typeface="+mj-lt"/>
              <a:buAutoNum type="arabicPeriod"/>
            </a:pPr>
            <a:r>
              <a:rPr lang="en-US" sz="2400" dirty="0">
                <a:solidFill>
                  <a:srgbClr val="002060"/>
                </a:solidFill>
              </a:rPr>
              <a:t>Tell what you're going to tell them (introduction).</a:t>
            </a:r>
          </a:p>
          <a:p>
            <a:pPr marL="457200" indent="-457200">
              <a:spcBef>
                <a:spcPts val="1200"/>
              </a:spcBef>
              <a:buFont typeface="+mj-lt"/>
              <a:buAutoNum type="arabicPeriod"/>
            </a:pPr>
            <a:r>
              <a:rPr lang="en-US" sz="2400" dirty="0">
                <a:solidFill>
                  <a:srgbClr val="002060"/>
                </a:solidFill>
              </a:rPr>
              <a:t>Tell them (body).</a:t>
            </a:r>
          </a:p>
          <a:p>
            <a:pPr marL="457200" indent="-457200">
              <a:spcBef>
                <a:spcPts val="1200"/>
              </a:spcBef>
              <a:buFont typeface="+mj-lt"/>
              <a:buAutoNum type="arabicPeriod"/>
            </a:pPr>
            <a:r>
              <a:rPr lang="en-US" sz="2400" dirty="0">
                <a:solidFill>
                  <a:srgbClr val="002060"/>
                </a:solidFill>
              </a:rPr>
              <a:t>Tell them what you told them (conclusion).</a:t>
            </a:r>
          </a:p>
          <a:p>
            <a:endParaRPr lang="en-US" sz="2400" dirty="0"/>
          </a:p>
        </p:txBody>
      </p:sp>
    </p:spTree>
    <p:extLst>
      <p:ext uri="{BB962C8B-B14F-4D97-AF65-F5344CB8AC3E}">
        <p14:creationId xmlns:p14="http://schemas.microsoft.com/office/powerpoint/2010/main" val="397328348"/>
      </p:ext>
    </p:extLst>
  </p:cSld>
  <p:clrMapOvr>
    <a:masterClrMapping/>
  </p:clrMapOvr>
  <p:transition>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2970" y="285750"/>
            <a:ext cx="5372100" cy="646331"/>
          </a:xfrm>
          <a:prstGeom prst="rect">
            <a:avLst/>
          </a:prstGeom>
          <a:noFill/>
        </p:spPr>
        <p:txBody>
          <a:bodyPr wrap="square" rtlCol="0">
            <a:spAutoFit/>
          </a:bodyPr>
          <a:lstStyle/>
          <a:p>
            <a:r>
              <a:rPr lang="en-US" sz="3600" dirty="0" smtClean="0">
                <a:solidFill>
                  <a:srgbClr val="6188C7"/>
                </a:solidFill>
              </a:rPr>
              <a:t>Note Taking</a:t>
            </a:r>
          </a:p>
        </p:txBody>
      </p:sp>
      <p:sp>
        <p:nvSpPr>
          <p:cNvPr id="3" name="TextBox 2"/>
          <p:cNvSpPr txBox="1"/>
          <p:nvPr/>
        </p:nvSpPr>
        <p:spPr>
          <a:xfrm>
            <a:off x="902970" y="902970"/>
            <a:ext cx="7315200" cy="1708160"/>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smtClean="0">
                <a:solidFill>
                  <a:srgbClr val="002060"/>
                </a:solidFill>
              </a:rPr>
              <a:t>Note cards or electronic file</a:t>
            </a:r>
          </a:p>
          <a:p>
            <a:pPr marL="285750" indent="-285750">
              <a:spcAft>
                <a:spcPts val="600"/>
              </a:spcAft>
              <a:buFont typeface="Arial" panose="020B0604020202020204" pitchFamily="34" charset="0"/>
              <a:buChar char="•"/>
            </a:pPr>
            <a:r>
              <a:rPr lang="en-US" dirty="0" smtClean="0">
                <a:solidFill>
                  <a:srgbClr val="002060"/>
                </a:solidFill>
              </a:rPr>
              <a:t>Print your articles (make sure citation is at the top)</a:t>
            </a:r>
          </a:p>
          <a:p>
            <a:pPr marL="285750" indent="-285750">
              <a:spcAft>
                <a:spcPts val="600"/>
              </a:spcAft>
              <a:buFont typeface="Arial" panose="020B0604020202020204" pitchFamily="34" charset="0"/>
              <a:buChar char="•"/>
            </a:pPr>
            <a:r>
              <a:rPr lang="en-US" dirty="0" smtClean="0">
                <a:solidFill>
                  <a:srgbClr val="002060"/>
                </a:solidFill>
              </a:rPr>
              <a:t>Number your articles and put corresponding number at top of note card (for in-text citations)</a:t>
            </a:r>
          </a:p>
          <a:p>
            <a:pPr marL="285750" indent="-285750">
              <a:spcAft>
                <a:spcPts val="600"/>
              </a:spcAft>
              <a:buFont typeface="Arial" panose="020B0604020202020204" pitchFamily="34" charset="0"/>
              <a:buChar char="•"/>
            </a:pPr>
            <a:r>
              <a:rPr lang="en-US" dirty="0" smtClean="0">
                <a:solidFill>
                  <a:srgbClr val="002060"/>
                </a:solidFill>
              </a:rPr>
              <a:t>Use your outline as a guide</a:t>
            </a:r>
            <a:endParaRPr lang="en-US" dirty="0">
              <a:solidFill>
                <a:srgbClr val="002060"/>
              </a:solidFill>
            </a:endParaRPr>
          </a:p>
        </p:txBody>
      </p:sp>
      <p:sp>
        <p:nvSpPr>
          <p:cNvPr id="8" name="TextBox 7"/>
          <p:cNvSpPr txBox="1"/>
          <p:nvPr/>
        </p:nvSpPr>
        <p:spPr>
          <a:xfrm>
            <a:off x="982980" y="3143250"/>
            <a:ext cx="7338060" cy="1477328"/>
          </a:xfrm>
          <a:prstGeom prst="rect">
            <a:avLst/>
          </a:prstGeom>
          <a:solidFill>
            <a:schemeClr val="bg1"/>
          </a:solidFill>
          <a:ln>
            <a:solidFill>
              <a:schemeClr val="tx1">
                <a:lumMod val="85000"/>
                <a:lumOff val="15000"/>
              </a:schemeClr>
            </a:solidFill>
          </a:ln>
        </p:spPr>
        <p:txBody>
          <a:bodyPr wrap="square" rtlCol="0">
            <a:spAutoFit/>
          </a:bodyPr>
          <a:lstStyle/>
          <a:p>
            <a:r>
              <a:rPr lang="en-US" dirty="0" smtClean="0"/>
              <a:t>Short description of what card’s about					Source #</a:t>
            </a:r>
          </a:p>
          <a:p>
            <a:endParaRPr lang="en-US" dirty="0"/>
          </a:p>
          <a:p>
            <a:r>
              <a:rPr lang="en-US" dirty="0" smtClean="0"/>
              <a:t>Quote/paraphrase/summary</a:t>
            </a:r>
          </a:p>
          <a:p>
            <a:endParaRPr lang="en-US" dirty="0"/>
          </a:p>
          <a:p>
            <a:endParaRPr lang="en-US" dirty="0"/>
          </a:p>
        </p:txBody>
      </p:sp>
      <p:sp>
        <p:nvSpPr>
          <p:cNvPr id="9" name="TextBox 8"/>
          <p:cNvSpPr txBox="1"/>
          <p:nvPr/>
        </p:nvSpPr>
        <p:spPr>
          <a:xfrm>
            <a:off x="982980" y="2808387"/>
            <a:ext cx="3600450" cy="369332"/>
          </a:xfrm>
          <a:prstGeom prst="rect">
            <a:avLst/>
          </a:prstGeom>
          <a:noFill/>
        </p:spPr>
        <p:txBody>
          <a:bodyPr wrap="square" rtlCol="0">
            <a:spAutoFit/>
          </a:bodyPr>
          <a:lstStyle/>
          <a:p>
            <a:r>
              <a:rPr lang="en-US" dirty="0" smtClean="0">
                <a:solidFill>
                  <a:srgbClr val="F28B16"/>
                </a:solidFill>
              </a:rPr>
              <a:t>Note card suggested comments</a:t>
            </a:r>
            <a:endParaRPr lang="en-US" dirty="0">
              <a:solidFill>
                <a:srgbClr val="F28B16"/>
              </a:solidFill>
            </a:endParaRPr>
          </a:p>
        </p:txBody>
      </p:sp>
      <p:sp>
        <p:nvSpPr>
          <p:cNvPr id="10" name="TextBox 9"/>
          <p:cNvSpPr txBox="1"/>
          <p:nvPr/>
        </p:nvSpPr>
        <p:spPr>
          <a:xfrm>
            <a:off x="982980" y="5113020"/>
            <a:ext cx="7338060" cy="1477328"/>
          </a:xfrm>
          <a:prstGeom prst="rect">
            <a:avLst/>
          </a:prstGeom>
          <a:solidFill>
            <a:schemeClr val="bg1"/>
          </a:solidFill>
          <a:ln>
            <a:solidFill>
              <a:schemeClr val="tx1">
                <a:lumMod val="85000"/>
                <a:lumOff val="15000"/>
              </a:schemeClr>
            </a:solidFill>
          </a:ln>
        </p:spPr>
        <p:txBody>
          <a:bodyPr wrap="square" rtlCol="0">
            <a:spAutoFit/>
          </a:bodyPr>
          <a:lstStyle/>
          <a:p>
            <a:r>
              <a:rPr lang="en-US" dirty="0"/>
              <a:t>Description of well blowout near Taft</a:t>
            </a:r>
            <a:r>
              <a:rPr lang="en-US" dirty="0" smtClean="0"/>
              <a:t>					Source 3</a:t>
            </a:r>
          </a:p>
          <a:p>
            <a:r>
              <a:rPr lang="en-US" dirty="0"/>
              <a:t>										</a:t>
            </a:r>
            <a:endParaRPr lang="en-US" b="1" dirty="0"/>
          </a:p>
          <a:p>
            <a:r>
              <a:rPr lang="en-US" dirty="0"/>
              <a:t>“The fire raged uncontrolled, blasting from the gaping mouth of the well, leaping in a wide column an estimated 600 feet into the air</a:t>
            </a:r>
            <a:r>
              <a:rPr lang="en-US" dirty="0" smtClean="0"/>
              <a:t>. </a:t>
            </a:r>
            <a:r>
              <a:rPr lang="en-US" dirty="0"/>
              <a:t>The steel derrick was torn to pieces.” </a:t>
            </a:r>
            <a:endParaRPr lang="en-US" b="1" dirty="0"/>
          </a:p>
        </p:txBody>
      </p:sp>
      <p:sp>
        <p:nvSpPr>
          <p:cNvPr id="11" name="TextBox 10"/>
          <p:cNvSpPr txBox="1"/>
          <p:nvPr/>
        </p:nvSpPr>
        <p:spPr>
          <a:xfrm>
            <a:off x="960120" y="4730234"/>
            <a:ext cx="3600450" cy="369332"/>
          </a:xfrm>
          <a:prstGeom prst="rect">
            <a:avLst/>
          </a:prstGeom>
          <a:noFill/>
        </p:spPr>
        <p:txBody>
          <a:bodyPr wrap="square" rtlCol="0">
            <a:spAutoFit/>
          </a:bodyPr>
          <a:lstStyle/>
          <a:p>
            <a:r>
              <a:rPr lang="en-US" dirty="0" smtClean="0">
                <a:solidFill>
                  <a:srgbClr val="F28B16"/>
                </a:solidFill>
              </a:rPr>
              <a:t>Sample note card</a:t>
            </a:r>
            <a:endParaRPr lang="en-US" dirty="0">
              <a:solidFill>
                <a:srgbClr val="F28B16"/>
              </a:solidFill>
            </a:endParaRPr>
          </a:p>
        </p:txBody>
      </p:sp>
    </p:spTree>
    <p:extLst>
      <p:ext uri="{BB962C8B-B14F-4D97-AF65-F5344CB8AC3E}">
        <p14:creationId xmlns:p14="http://schemas.microsoft.com/office/powerpoint/2010/main" val="1676724154"/>
      </p:ext>
    </p:extLst>
  </p:cSld>
  <p:clrMapOvr>
    <a:masterClrMapping/>
  </p:clrMapOvr>
  <p:transition>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2970" y="285750"/>
            <a:ext cx="5372100" cy="646331"/>
          </a:xfrm>
          <a:prstGeom prst="rect">
            <a:avLst/>
          </a:prstGeom>
          <a:noFill/>
        </p:spPr>
        <p:txBody>
          <a:bodyPr wrap="square" rtlCol="0">
            <a:spAutoFit/>
          </a:bodyPr>
          <a:lstStyle/>
          <a:p>
            <a:r>
              <a:rPr lang="en-US" sz="3600" dirty="0" smtClean="0">
                <a:solidFill>
                  <a:srgbClr val="6188C7"/>
                </a:solidFill>
              </a:rPr>
              <a:t>Note Taking</a:t>
            </a:r>
          </a:p>
        </p:txBody>
      </p:sp>
      <p:sp>
        <p:nvSpPr>
          <p:cNvPr id="3" name="TextBox 2"/>
          <p:cNvSpPr txBox="1"/>
          <p:nvPr/>
        </p:nvSpPr>
        <p:spPr>
          <a:xfrm>
            <a:off x="902970" y="1289045"/>
            <a:ext cx="7315200" cy="2354491"/>
          </a:xfrm>
          <a:prstGeom prst="rect">
            <a:avLst/>
          </a:prstGeom>
          <a:noFill/>
        </p:spPr>
        <p:txBody>
          <a:bodyPr wrap="square" rtlCol="0">
            <a:spAutoFit/>
          </a:bodyPr>
          <a:lstStyle/>
          <a:p>
            <a:pPr>
              <a:spcAft>
                <a:spcPts val="600"/>
              </a:spcAft>
            </a:pPr>
            <a:r>
              <a:rPr lang="en-US" sz="2400" dirty="0" smtClean="0">
                <a:solidFill>
                  <a:srgbClr val="002060"/>
                </a:solidFill>
              </a:rPr>
              <a:t>Using your printed articles, annotated bibliography &amp; outline you will start writing notes that will form the basis of your paper</a:t>
            </a:r>
          </a:p>
          <a:p>
            <a:pPr marL="742950" lvl="1" indent="-285750">
              <a:spcAft>
                <a:spcPts val="600"/>
              </a:spcAft>
              <a:buFont typeface="Arial" panose="020B0604020202020204" pitchFamily="34" charset="0"/>
              <a:buChar char="•"/>
            </a:pPr>
            <a:r>
              <a:rPr lang="en-US" sz="2000" dirty="0" smtClean="0">
                <a:solidFill>
                  <a:srgbClr val="002060"/>
                </a:solidFill>
              </a:rPr>
              <a:t>Old-fashioned index cards</a:t>
            </a:r>
          </a:p>
          <a:p>
            <a:pPr marL="742950" lvl="1" indent="-285750">
              <a:spcAft>
                <a:spcPts val="600"/>
              </a:spcAft>
              <a:buFont typeface="Arial" panose="020B0604020202020204" pitchFamily="34" charset="0"/>
              <a:buChar char="•"/>
            </a:pPr>
            <a:r>
              <a:rPr lang="en-US" sz="2000" dirty="0" smtClean="0">
                <a:solidFill>
                  <a:srgbClr val="002060"/>
                </a:solidFill>
              </a:rPr>
              <a:t>Word or Google Docs</a:t>
            </a:r>
          </a:p>
          <a:p>
            <a:pPr marL="742950" lvl="1" indent="-285750">
              <a:spcAft>
                <a:spcPts val="600"/>
              </a:spcAft>
              <a:buFont typeface="Arial" panose="020B0604020202020204" pitchFamily="34" charset="0"/>
              <a:buChar char="•"/>
            </a:pPr>
            <a:r>
              <a:rPr lang="en-US" sz="2000" dirty="0" smtClean="0">
                <a:solidFill>
                  <a:srgbClr val="002060"/>
                </a:solidFill>
              </a:rPr>
              <a:t>Google Keep</a:t>
            </a:r>
            <a:endParaRPr lang="en-US" sz="2000" dirty="0">
              <a:solidFill>
                <a:srgbClr val="002060"/>
              </a:solidFill>
            </a:endParaRPr>
          </a:p>
        </p:txBody>
      </p:sp>
      <p:sp>
        <p:nvSpPr>
          <p:cNvPr id="4" name="TextBox 3"/>
          <p:cNvSpPr txBox="1"/>
          <p:nvPr/>
        </p:nvSpPr>
        <p:spPr>
          <a:xfrm>
            <a:off x="902970" y="4000500"/>
            <a:ext cx="7920990" cy="2246769"/>
          </a:xfrm>
          <a:prstGeom prst="rect">
            <a:avLst/>
          </a:prstGeom>
          <a:noFill/>
        </p:spPr>
        <p:txBody>
          <a:bodyPr wrap="square" rtlCol="0">
            <a:spAutoFit/>
          </a:bodyPr>
          <a:lstStyle/>
          <a:p>
            <a:r>
              <a:rPr lang="en-US" sz="2800" dirty="0" smtClean="0">
                <a:solidFill>
                  <a:srgbClr val="F28B16"/>
                </a:solidFill>
              </a:rPr>
              <a:t>Paraphrasing</a:t>
            </a:r>
          </a:p>
          <a:p>
            <a:endParaRPr lang="en-US" sz="2800" dirty="0">
              <a:solidFill>
                <a:srgbClr val="F28B16"/>
              </a:solidFill>
            </a:endParaRPr>
          </a:p>
          <a:p>
            <a:r>
              <a:rPr lang="en-US" sz="2800" dirty="0" smtClean="0">
                <a:solidFill>
                  <a:srgbClr val="F28B16"/>
                </a:solidFill>
              </a:rPr>
              <a:t>Summarizing</a:t>
            </a:r>
          </a:p>
          <a:p>
            <a:endParaRPr lang="en-US" sz="2800" dirty="0">
              <a:solidFill>
                <a:srgbClr val="F28B16"/>
              </a:solidFill>
            </a:endParaRPr>
          </a:p>
          <a:p>
            <a:r>
              <a:rPr lang="en-US" sz="2800" dirty="0" smtClean="0">
                <a:solidFill>
                  <a:srgbClr val="F28B16"/>
                </a:solidFill>
              </a:rPr>
              <a:t>Quoting</a:t>
            </a:r>
            <a:endParaRPr lang="en-US" sz="2800" dirty="0">
              <a:solidFill>
                <a:srgbClr val="F28B16"/>
              </a:solidFill>
            </a:endParaRPr>
          </a:p>
        </p:txBody>
      </p:sp>
    </p:spTree>
    <p:extLst>
      <p:ext uri="{BB962C8B-B14F-4D97-AF65-F5344CB8AC3E}">
        <p14:creationId xmlns:p14="http://schemas.microsoft.com/office/powerpoint/2010/main" val="477886140"/>
      </p:ext>
    </p:extLst>
  </p:cSld>
  <p:clrMapOvr>
    <a:masterClrMapping/>
  </p:clrMapOvr>
  <p:transition>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Box 5"/>
          <p:cNvSpPr txBox="1">
            <a:spLocks noChangeArrowheads="1"/>
          </p:cNvSpPr>
          <p:nvPr/>
        </p:nvSpPr>
        <p:spPr bwMode="auto">
          <a:xfrm>
            <a:off x="1041400" y="1695097"/>
            <a:ext cx="775264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36538" indent="-236538">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50000"/>
              </a:lnSpc>
              <a:spcBef>
                <a:spcPct val="0"/>
              </a:spcBef>
              <a:buFontTx/>
              <a:buNone/>
            </a:pPr>
            <a:r>
              <a:rPr lang="en-US" altLang="en-US" sz="2000" dirty="0" smtClean="0">
                <a:solidFill>
                  <a:srgbClr val="6188C7"/>
                </a:solidFill>
                <a:latin typeface="Optima" charset="0"/>
              </a:rPr>
              <a:t>In the Fall we will complete:</a:t>
            </a:r>
          </a:p>
          <a:p>
            <a:pPr marL="457200" indent="-457200" eaLnBrk="1" hangingPunct="1">
              <a:lnSpc>
                <a:spcPct val="150000"/>
              </a:lnSpc>
              <a:spcBef>
                <a:spcPct val="0"/>
              </a:spcBef>
              <a:buFontTx/>
              <a:buAutoNum type="arabicPeriod"/>
            </a:pPr>
            <a:r>
              <a:rPr lang="en-US" altLang="en-US" sz="2000" dirty="0" smtClean="0">
                <a:solidFill>
                  <a:srgbClr val="6188C7"/>
                </a:solidFill>
                <a:latin typeface="Optima" charset="0"/>
              </a:rPr>
              <a:t>Title Page</a:t>
            </a:r>
          </a:p>
          <a:p>
            <a:pPr marL="457200" indent="-457200" eaLnBrk="1" hangingPunct="1">
              <a:lnSpc>
                <a:spcPct val="150000"/>
              </a:lnSpc>
              <a:spcBef>
                <a:spcPct val="0"/>
              </a:spcBef>
              <a:buFontTx/>
              <a:buAutoNum type="arabicPeriod"/>
            </a:pPr>
            <a:r>
              <a:rPr lang="en-US" altLang="en-US" sz="2000" dirty="0" smtClean="0">
                <a:solidFill>
                  <a:srgbClr val="6188C7"/>
                </a:solidFill>
                <a:latin typeface="Optima" charset="0"/>
              </a:rPr>
              <a:t>Table of contents</a:t>
            </a:r>
          </a:p>
          <a:p>
            <a:pPr marL="457200" indent="-457200" eaLnBrk="1" hangingPunct="1">
              <a:lnSpc>
                <a:spcPct val="150000"/>
              </a:lnSpc>
              <a:spcBef>
                <a:spcPct val="0"/>
              </a:spcBef>
              <a:buFontTx/>
              <a:buAutoNum type="arabicPeriod"/>
            </a:pPr>
            <a:r>
              <a:rPr lang="en-US" altLang="en-US" sz="2000" dirty="0" smtClean="0">
                <a:solidFill>
                  <a:srgbClr val="6188C7"/>
                </a:solidFill>
                <a:latin typeface="Optima" charset="0"/>
              </a:rPr>
              <a:t>Page numbering</a:t>
            </a:r>
            <a:endParaRPr lang="en-US" altLang="en-US" sz="2000" dirty="0">
              <a:solidFill>
                <a:srgbClr val="6188C7"/>
              </a:solidFill>
              <a:latin typeface="Optima" charset="0"/>
            </a:endParaRPr>
          </a:p>
        </p:txBody>
      </p:sp>
      <p:sp>
        <p:nvSpPr>
          <p:cNvPr id="8" name="TextBox 7"/>
          <p:cNvSpPr txBox="1"/>
          <p:nvPr/>
        </p:nvSpPr>
        <p:spPr>
          <a:xfrm>
            <a:off x="1625601" y="338666"/>
            <a:ext cx="6716889" cy="923330"/>
          </a:xfrm>
          <a:prstGeom prst="rect">
            <a:avLst/>
          </a:prstGeom>
          <a:noFill/>
        </p:spPr>
        <p:txBody>
          <a:bodyPr wrap="square" rtlCol="0">
            <a:spAutoFit/>
          </a:bodyPr>
          <a:lstStyle/>
          <a:p>
            <a:pPr algn="ctr"/>
            <a:r>
              <a:rPr lang="en-US" sz="5400" b="1" dirty="0" smtClean="0">
                <a:solidFill>
                  <a:srgbClr val="F28B16"/>
                </a:solidFill>
              </a:rPr>
              <a:t>MLA Formatting</a:t>
            </a:r>
            <a:endParaRPr lang="en-US" sz="5400" b="1" dirty="0">
              <a:solidFill>
                <a:srgbClr val="F28B16"/>
              </a:solidFill>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extBox 5"/>
          <p:cNvSpPr txBox="1">
            <a:spLocks noChangeArrowheads="1"/>
          </p:cNvSpPr>
          <p:nvPr/>
        </p:nvSpPr>
        <p:spPr bwMode="auto">
          <a:xfrm>
            <a:off x="563739" y="1593674"/>
            <a:ext cx="82581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914400" indent="-45720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endParaRPr lang="en-US" altLang="en-US" sz="600" b="1" dirty="0">
              <a:latin typeface="Optima" charset="0"/>
            </a:endParaRPr>
          </a:p>
          <a:p>
            <a:pPr lvl="1" eaLnBrk="1" hangingPunct="1">
              <a:spcBef>
                <a:spcPct val="0"/>
              </a:spcBef>
              <a:spcAft>
                <a:spcPts val="1200"/>
              </a:spcAft>
              <a:buFont typeface="Arial" panose="020B0604020202020204" pitchFamily="34" charset="0"/>
              <a:buChar char="•"/>
            </a:pPr>
            <a:r>
              <a:rPr lang="en-US" altLang="en-US" sz="2400" dirty="0" smtClean="0">
                <a:latin typeface="Optima" charset="0"/>
              </a:rPr>
              <a:t>Headings </a:t>
            </a:r>
            <a:r>
              <a:rPr lang="en-US" altLang="en-US" sz="2400" dirty="0">
                <a:latin typeface="Optima" charset="0"/>
              </a:rPr>
              <a:t>should be consistent in grammar and formatting but, otherwise, are up to you</a:t>
            </a:r>
          </a:p>
        </p:txBody>
      </p:sp>
      <p:sp>
        <p:nvSpPr>
          <p:cNvPr id="17" name="TextBox 16"/>
          <p:cNvSpPr txBox="1"/>
          <p:nvPr/>
        </p:nvSpPr>
        <p:spPr>
          <a:xfrm>
            <a:off x="1253067" y="474133"/>
            <a:ext cx="6716889" cy="923330"/>
          </a:xfrm>
          <a:prstGeom prst="rect">
            <a:avLst/>
          </a:prstGeom>
          <a:noFill/>
        </p:spPr>
        <p:txBody>
          <a:bodyPr wrap="square" rtlCol="0">
            <a:spAutoFit/>
          </a:bodyPr>
          <a:lstStyle/>
          <a:p>
            <a:pPr algn="ctr"/>
            <a:r>
              <a:rPr lang="en-US" sz="5400" b="1" dirty="0" smtClean="0">
                <a:solidFill>
                  <a:srgbClr val="F28B16"/>
                </a:solidFill>
              </a:rPr>
              <a:t>Section Headings</a:t>
            </a:r>
            <a:endParaRPr lang="en-US" sz="5400" b="1" dirty="0">
              <a:solidFill>
                <a:srgbClr val="F28B16"/>
              </a:solidFill>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4767" r="6279"/>
          <a:stretch/>
        </p:blipFill>
        <p:spPr>
          <a:xfrm>
            <a:off x="773288" y="2713215"/>
            <a:ext cx="8320051" cy="2818341"/>
          </a:xfrm>
          <a:prstGeom prst="rect">
            <a:avLst/>
          </a:prstGeom>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extBox 5"/>
          <p:cNvSpPr txBox="1">
            <a:spLocks noChangeArrowheads="1"/>
          </p:cNvSpPr>
          <p:nvPr/>
        </p:nvSpPr>
        <p:spPr bwMode="auto">
          <a:xfrm>
            <a:off x="751064" y="1316919"/>
            <a:ext cx="8070850" cy="4998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lnSpc>
                <a:spcPct val="120000"/>
              </a:lnSpc>
              <a:spcBef>
                <a:spcPct val="0"/>
              </a:spcBef>
              <a:buFontTx/>
              <a:buNone/>
            </a:pPr>
            <a:r>
              <a:rPr lang="en-US" altLang="en-US" sz="2400" b="1" dirty="0">
                <a:latin typeface="Optima" charset="0"/>
              </a:rPr>
              <a:t>Author.</a:t>
            </a:r>
          </a:p>
          <a:p>
            <a:pPr>
              <a:spcBef>
                <a:spcPct val="0"/>
              </a:spcBef>
              <a:buFontTx/>
              <a:buNone/>
            </a:pPr>
            <a:endParaRPr lang="en-US" altLang="en-US" sz="2000" dirty="0">
              <a:solidFill>
                <a:srgbClr val="5577AE"/>
              </a:solidFill>
              <a:latin typeface="Optima" charset="0"/>
            </a:endParaRPr>
          </a:p>
          <a:p>
            <a:pPr>
              <a:spcBef>
                <a:spcPct val="0"/>
              </a:spcBef>
              <a:buFontTx/>
              <a:buNone/>
            </a:pPr>
            <a:r>
              <a:rPr lang="en-US" altLang="en-US" sz="2000" dirty="0">
                <a:solidFill>
                  <a:srgbClr val="5577AE"/>
                </a:solidFill>
                <a:latin typeface="Optima" charset="0"/>
              </a:rPr>
              <a:t>Begin the entry with the author’s last name, followed by a comma and the rest of the name, as presented in the work. End this element with a period.</a:t>
            </a:r>
          </a:p>
          <a:p>
            <a:pPr>
              <a:spcBef>
                <a:spcPct val="0"/>
              </a:spcBef>
              <a:buFontTx/>
              <a:buNone/>
            </a:pPr>
            <a:r>
              <a:rPr lang="en-US" altLang="en-US" sz="2000" dirty="0">
                <a:solidFill>
                  <a:srgbClr val="5577AE"/>
                </a:solidFill>
                <a:latin typeface="Optima" charset="0"/>
              </a:rPr>
              <a:t> </a:t>
            </a:r>
          </a:p>
          <a:p>
            <a:pPr>
              <a:spcBef>
                <a:spcPct val="0"/>
              </a:spcBef>
              <a:buFontTx/>
              <a:buNone/>
            </a:pPr>
            <a:r>
              <a:rPr lang="en-US" altLang="en-US" sz="2000" i="1" dirty="0">
                <a:latin typeface="Optima" charset="0"/>
              </a:rPr>
              <a:t>Examples:</a:t>
            </a:r>
          </a:p>
          <a:p>
            <a:pPr>
              <a:spcBef>
                <a:spcPct val="0"/>
              </a:spcBef>
              <a:buFontTx/>
              <a:buNone/>
            </a:pPr>
            <a:endParaRPr lang="en-US" altLang="en-US" sz="2000" dirty="0">
              <a:solidFill>
                <a:srgbClr val="5577AE"/>
              </a:solidFill>
              <a:latin typeface="Optima" charset="0"/>
            </a:endParaRPr>
          </a:p>
          <a:p>
            <a:pPr>
              <a:spcBef>
                <a:spcPct val="0"/>
              </a:spcBef>
              <a:buFontTx/>
              <a:buNone/>
            </a:pPr>
            <a:r>
              <a:rPr lang="en-US" altLang="en-US" sz="2000" dirty="0">
                <a:solidFill>
                  <a:srgbClr val="5577AE"/>
                </a:solidFill>
                <a:latin typeface="Optima" charset="0"/>
              </a:rPr>
              <a:t>Baron, Naomi S. “Redefining Reading: The Impact of Digital </a:t>
            </a:r>
          </a:p>
          <a:p>
            <a:pPr>
              <a:spcBef>
                <a:spcPts val="1200"/>
              </a:spcBef>
              <a:buFontTx/>
              <a:buNone/>
            </a:pPr>
            <a:r>
              <a:rPr lang="en-US" altLang="en-US" sz="2000" dirty="0">
                <a:solidFill>
                  <a:srgbClr val="5577AE"/>
                </a:solidFill>
                <a:latin typeface="Optima" charset="0"/>
              </a:rPr>
              <a:t>     Communication Media.” </a:t>
            </a:r>
            <a:r>
              <a:rPr lang="en-US" altLang="en-US" sz="2000" i="1" dirty="0">
                <a:solidFill>
                  <a:srgbClr val="5577AE"/>
                </a:solidFill>
                <a:latin typeface="Optima" charset="0"/>
              </a:rPr>
              <a:t>PMLA</a:t>
            </a:r>
            <a:r>
              <a:rPr lang="en-US" altLang="en-US" sz="2000" dirty="0">
                <a:solidFill>
                  <a:srgbClr val="5577AE"/>
                </a:solidFill>
                <a:latin typeface="Optima" charset="0"/>
              </a:rPr>
              <a:t>, vol. 128, no. 1, Jan. 2013, pp.  </a:t>
            </a:r>
          </a:p>
          <a:p>
            <a:pPr>
              <a:spcBef>
                <a:spcPts val="1200"/>
              </a:spcBef>
              <a:buFontTx/>
              <a:buNone/>
            </a:pPr>
            <a:r>
              <a:rPr lang="en-US" altLang="en-US" sz="2000" dirty="0">
                <a:solidFill>
                  <a:srgbClr val="5577AE"/>
                </a:solidFill>
                <a:latin typeface="Optima" charset="0"/>
              </a:rPr>
              <a:t>     193-200.</a:t>
            </a:r>
          </a:p>
          <a:p>
            <a:pPr>
              <a:spcBef>
                <a:spcPct val="0"/>
              </a:spcBef>
              <a:buFontTx/>
              <a:buNone/>
            </a:pPr>
            <a:endParaRPr lang="en-US" altLang="en-US" sz="2000" dirty="0">
              <a:solidFill>
                <a:srgbClr val="5577AE"/>
              </a:solidFill>
              <a:latin typeface="Optima" charset="0"/>
            </a:endParaRPr>
          </a:p>
          <a:p>
            <a:pPr>
              <a:spcBef>
                <a:spcPct val="0"/>
              </a:spcBef>
              <a:buFontTx/>
              <a:buNone/>
            </a:pPr>
            <a:r>
              <a:rPr lang="en-US" altLang="en-US" sz="2000" dirty="0">
                <a:solidFill>
                  <a:srgbClr val="5577AE"/>
                </a:solidFill>
                <a:latin typeface="Optima" charset="0"/>
              </a:rPr>
              <a:t>Jacobs, Alan. </a:t>
            </a:r>
            <a:r>
              <a:rPr lang="en-US" altLang="en-US" sz="2000" i="1" dirty="0">
                <a:solidFill>
                  <a:srgbClr val="5577AE"/>
                </a:solidFill>
                <a:latin typeface="Optima" charset="0"/>
              </a:rPr>
              <a:t>The Pleasures of Reading in an Age of Distraction</a:t>
            </a:r>
            <a:r>
              <a:rPr lang="en-US" altLang="en-US" sz="2000" dirty="0">
                <a:solidFill>
                  <a:srgbClr val="5577AE"/>
                </a:solidFill>
                <a:latin typeface="Optima" charset="0"/>
              </a:rPr>
              <a:t>. </a:t>
            </a:r>
            <a:endParaRPr lang="en-US" altLang="en-US" sz="2000" dirty="0" smtClean="0">
              <a:solidFill>
                <a:srgbClr val="5577AE"/>
              </a:solidFill>
              <a:latin typeface="Optima" charset="0"/>
            </a:endParaRPr>
          </a:p>
          <a:p>
            <a:pPr>
              <a:spcBef>
                <a:spcPts val="1200"/>
              </a:spcBef>
              <a:buFontTx/>
              <a:buNone/>
            </a:pPr>
            <a:r>
              <a:rPr lang="en-US" altLang="en-US" sz="2000" dirty="0" smtClean="0">
                <a:solidFill>
                  <a:srgbClr val="5577AE"/>
                </a:solidFill>
                <a:latin typeface="Optima" charset="0"/>
              </a:rPr>
              <a:t>	Oxford UP</a:t>
            </a:r>
            <a:r>
              <a:rPr lang="en-US" altLang="en-US" sz="2000" dirty="0">
                <a:solidFill>
                  <a:srgbClr val="5577AE"/>
                </a:solidFill>
                <a:latin typeface="Optima" charset="0"/>
              </a:rPr>
              <a:t>, 2011.</a:t>
            </a:r>
          </a:p>
        </p:txBody>
      </p:sp>
      <p:sp>
        <p:nvSpPr>
          <p:cNvPr id="8" name="TextBox 7"/>
          <p:cNvSpPr txBox="1"/>
          <p:nvPr/>
        </p:nvSpPr>
        <p:spPr>
          <a:xfrm>
            <a:off x="1253067" y="112888"/>
            <a:ext cx="6716889" cy="1538883"/>
          </a:xfrm>
          <a:prstGeom prst="rect">
            <a:avLst/>
          </a:prstGeom>
          <a:noFill/>
        </p:spPr>
        <p:txBody>
          <a:bodyPr wrap="square" rtlCol="0">
            <a:spAutoFit/>
          </a:bodyPr>
          <a:lstStyle/>
          <a:p>
            <a:pPr algn="ctr"/>
            <a:r>
              <a:rPr lang="en-US" sz="5400" b="1" dirty="0" smtClean="0">
                <a:solidFill>
                  <a:srgbClr val="F28B16"/>
                </a:solidFill>
              </a:rPr>
              <a:t>Works Cited List</a:t>
            </a:r>
          </a:p>
          <a:p>
            <a:pPr algn="ctr"/>
            <a:r>
              <a:rPr lang="en-US" sz="4000" b="1" dirty="0" smtClean="0">
                <a:solidFill>
                  <a:srgbClr val="F28B16"/>
                </a:solidFill>
              </a:rPr>
              <a:t>Authors</a:t>
            </a:r>
            <a:endParaRPr lang="en-US" sz="4000" b="1" dirty="0">
              <a:solidFill>
                <a:srgbClr val="F28B16"/>
              </a:solidFill>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extBox 5"/>
          <p:cNvSpPr txBox="1">
            <a:spLocks noChangeArrowheads="1"/>
          </p:cNvSpPr>
          <p:nvPr/>
        </p:nvSpPr>
        <p:spPr bwMode="auto">
          <a:xfrm>
            <a:off x="643996" y="1432171"/>
            <a:ext cx="8194675" cy="5358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spcBef>
                <a:spcPct val="0"/>
              </a:spcBef>
              <a:buFontTx/>
              <a:buNone/>
            </a:pPr>
            <a:r>
              <a:rPr lang="en-US" altLang="en-US" sz="2400" b="1" dirty="0">
                <a:latin typeface="Optima" charset="0"/>
              </a:rPr>
              <a:t>Title of source.</a:t>
            </a:r>
          </a:p>
          <a:p>
            <a:pPr>
              <a:spcBef>
                <a:spcPct val="0"/>
              </a:spcBef>
              <a:buFontTx/>
              <a:buNone/>
            </a:pPr>
            <a:r>
              <a:rPr lang="en-US" altLang="en-US" sz="1800" i="1" dirty="0">
                <a:latin typeface="Optima" charset="0"/>
              </a:rPr>
              <a:t>Books and websites should be in italics:</a:t>
            </a:r>
          </a:p>
          <a:p>
            <a:pPr>
              <a:spcBef>
                <a:spcPct val="0"/>
              </a:spcBef>
              <a:buFontTx/>
              <a:buNone/>
            </a:pPr>
            <a:r>
              <a:rPr lang="en-US" altLang="en-US" sz="1800" dirty="0">
                <a:latin typeface="Optima" charset="0"/>
              </a:rPr>
              <a:t> </a:t>
            </a:r>
            <a:r>
              <a:rPr lang="en-US" altLang="en-US" sz="1800" dirty="0">
                <a:solidFill>
                  <a:srgbClr val="5577AE"/>
                </a:solidFill>
                <a:latin typeface="Optima" charset="0"/>
              </a:rPr>
              <a:t>  </a:t>
            </a:r>
          </a:p>
          <a:p>
            <a:pPr>
              <a:spcBef>
                <a:spcPct val="0"/>
              </a:spcBef>
              <a:buFontTx/>
              <a:buNone/>
            </a:pPr>
            <a:r>
              <a:rPr lang="en-US" altLang="en-US" sz="1800" dirty="0" smtClean="0">
                <a:solidFill>
                  <a:srgbClr val="5577AE"/>
                </a:solidFill>
                <a:latin typeface="Optima" charset="0"/>
              </a:rPr>
              <a:t>	</a:t>
            </a:r>
            <a:r>
              <a:rPr lang="en-US" altLang="en-US" sz="1800" dirty="0" err="1" smtClean="0">
                <a:solidFill>
                  <a:srgbClr val="5577AE"/>
                </a:solidFill>
                <a:latin typeface="Optima" charset="0"/>
              </a:rPr>
              <a:t>Hollmichel</a:t>
            </a:r>
            <a:r>
              <a:rPr lang="en-US" altLang="en-US" sz="1800" dirty="0">
                <a:solidFill>
                  <a:srgbClr val="5577AE"/>
                </a:solidFill>
                <a:latin typeface="Optima" charset="0"/>
              </a:rPr>
              <a:t>, Stefanie. </a:t>
            </a:r>
            <a:r>
              <a:rPr lang="en-US" altLang="en-US" sz="1800" i="1" dirty="0">
                <a:solidFill>
                  <a:srgbClr val="5577AE"/>
                </a:solidFill>
                <a:latin typeface="Optima" charset="0"/>
              </a:rPr>
              <a:t>So Many Books</a:t>
            </a:r>
            <a:r>
              <a:rPr lang="en-US" altLang="en-US" sz="1800" dirty="0">
                <a:solidFill>
                  <a:srgbClr val="5577AE"/>
                </a:solidFill>
                <a:latin typeface="Optima" charset="0"/>
              </a:rPr>
              <a:t>. 2003-13, somanybooksblog.com.</a:t>
            </a:r>
          </a:p>
          <a:p>
            <a:pPr>
              <a:spcBef>
                <a:spcPct val="0"/>
              </a:spcBef>
              <a:buFontTx/>
              <a:buNone/>
            </a:pPr>
            <a:endParaRPr lang="en-US" altLang="en-US" sz="1800" dirty="0">
              <a:solidFill>
                <a:srgbClr val="5577AE"/>
              </a:solidFill>
              <a:latin typeface="Optima" charset="0"/>
            </a:endParaRPr>
          </a:p>
          <a:p>
            <a:pPr>
              <a:spcBef>
                <a:spcPct val="0"/>
              </a:spcBef>
              <a:buFontTx/>
              <a:buNone/>
            </a:pPr>
            <a:r>
              <a:rPr lang="en-US" altLang="en-US" sz="1800" dirty="0">
                <a:solidFill>
                  <a:srgbClr val="5577AE"/>
                </a:solidFill>
                <a:latin typeface="Optima" charset="0"/>
              </a:rPr>
              <a:t>	Linett, Maren </a:t>
            </a:r>
            <a:r>
              <a:rPr lang="en-US" altLang="en-US" sz="1800" dirty="0" err="1">
                <a:solidFill>
                  <a:srgbClr val="5577AE"/>
                </a:solidFill>
                <a:latin typeface="Optima" charset="0"/>
              </a:rPr>
              <a:t>Tova</a:t>
            </a:r>
            <a:r>
              <a:rPr lang="en-US" altLang="en-US" sz="1800" dirty="0">
                <a:solidFill>
                  <a:srgbClr val="5577AE"/>
                </a:solidFill>
                <a:latin typeface="Optima" charset="0"/>
              </a:rPr>
              <a:t>. </a:t>
            </a:r>
            <a:r>
              <a:rPr lang="en-US" altLang="en-US" sz="1800" i="1" dirty="0">
                <a:solidFill>
                  <a:srgbClr val="5577AE"/>
                </a:solidFill>
                <a:latin typeface="Optima" charset="0"/>
              </a:rPr>
              <a:t>Modernism, Feminism, and Jewishness</a:t>
            </a:r>
            <a:r>
              <a:rPr lang="en-US" altLang="en-US" sz="1800" dirty="0">
                <a:solidFill>
                  <a:srgbClr val="5577AE"/>
                </a:solidFill>
                <a:latin typeface="Optima" charset="0"/>
              </a:rPr>
              <a:t>. Cambridge </a:t>
            </a:r>
            <a:r>
              <a:rPr lang="en-US" altLang="en-US" sz="1800" dirty="0" smtClean="0">
                <a:solidFill>
                  <a:srgbClr val="5577AE"/>
                </a:solidFill>
                <a:latin typeface="Optima" charset="0"/>
              </a:rPr>
              <a:t>	</a:t>
            </a:r>
            <a:r>
              <a:rPr lang="en-US" altLang="en-US" sz="900" dirty="0" smtClean="0">
                <a:solidFill>
                  <a:srgbClr val="5577AE"/>
                </a:solidFill>
                <a:latin typeface="Optima" charset="0"/>
              </a:rPr>
              <a:t>		</a:t>
            </a:r>
            <a:endParaRPr lang="en-US" altLang="en-US" sz="1800" dirty="0" smtClean="0">
              <a:solidFill>
                <a:srgbClr val="5577AE"/>
              </a:solidFill>
              <a:latin typeface="Optima" charset="0"/>
            </a:endParaRPr>
          </a:p>
          <a:p>
            <a:pPr>
              <a:spcBef>
                <a:spcPct val="0"/>
              </a:spcBef>
              <a:buFontTx/>
              <a:buNone/>
            </a:pPr>
            <a:r>
              <a:rPr lang="en-US" altLang="en-US" sz="1800" dirty="0">
                <a:solidFill>
                  <a:srgbClr val="5577AE"/>
                </a:solidFill>
                <a:latin typeface="Optima" charset="0"/>
              </a:rPr>
              <a:t>	</a:t>
            </a:r>
            <a:r>
              <a:rPr lang="en-US" altLang="en-US" sz="1800" dirty="0" smtClean="0">
                <a:solidFill>
                  <a:srgbClr val="5577AE"/>
                </a:solidFill>
                <a:latin typeface="Optima" charset="0"/>
              </a:rPr>
              <a:t>	UP</a:t>
            </a:r>
            <a:r>
              <a:rPr lang="en-US" altLang="en-US" sz="1800" dirty="0">
                <a:solidFill>
                  <a:srgbClr val="5577AE"/>
                </a:solidFill>
                <a:latin typeface="Optima" charset="0"/>
              </a:rPr>
              <a:t>, 	2007.</a:t>
            </a:r>
          </a:p>
          <a:p>
            <a:pPr>
              <a:spcBef>
                <a:spcPct val="0"/>
              </a:spcBef>
              <a:buFontTx/>
              <a:buNone/>
            </a:pPr>
            <a:endParaRPr lang="en-US" altLang="en-US" sz="1800" dirty="0">
              <a:latin typeface="Optima" charset="0"/>
            </a:endParaRPr>
          </a:p>
          <a:p>
            <a:pPr>
              <a:spcBef>
                <a:spcPct val="0"/>
              </a:spcBef>
              <a:buFontTx/>
              <a:buNone/>
            </a:pPr>
            <a:r>
              <a:rPr lang="en-US" altLang="en-US" sz="1800" i="1" dirty="0">
                <a:latin typeface="Optima" charset="0"/>
              </a:rPr>
              <a:t>Periodicals (journal, magazine, newspaper article), television episodes, and songs should be in quotation marks:</a:t>
            </a:r>
          </a:p>
          <a:p>
            <a:pPr>
              <a:spcBef>
                <a:spcPct val="0"/>
              </a:spcBef>
              <a:buFontTx/>
              <a:buNone/>
            </a:pPr>
            <a:r>
              <a:rPr lang="en-US" altLang="en-US" sz="1800" dirty="0">
                <a:latin typeface="Optima" charset="0"/>
              </a:rPr>
              <a:t> </a:t>
            </a:r>
            <a:endParaRPr lang="en-US" altLang="en-US" sz="1800" dirty="0">
              <a:solidFill>
                <a:srgbClr val="5577AE"/>
              </a:solidFill>
              <a:latin typeface="Optima" charset="0"/>
            </a:endParaRPr>
          </a:p>
          <a:p>
            <a:pPr>
              <a:spcBef>
                <a:spcPct val="0"/>
              </a:spcBef>
              <a:buFontTx/>
              <a:buNone/>
            </a:pPr>
            <a:r>
              <a:rPr lang="en-US" altLang="en-US" sz="1800" dirty="0">
                <a:solidFill>
                  <a:srgbClr val="5577AE"/>
                </a:solidFill>
                <a:latin typeface="Optima" charset="0"/>
              </a:rPr>
              <a:t>	Beyoncé. “Pretty Hurts.” Beyoncé, Parkwood Entertainment, 2013, </a:t>
            </a:r>
            <a:endParaRPr lang="en-US" altLang="en-US" sz="1800" dirty="0" smtClean="0">
              <a:solidFill>
                <a:srgbClr val="5577AE"/>
              </a:solidFill>
              <a:latin typeface="Optima" charset="0"/>
            </a:endParaRPr>
          </a:p>
          <a:p>
            <a:pPr>
              <a:spcBef>
                <a:spcPts val="1200"/>
              </a:spcBef>
              <a:buFontTx/>
              <a:buNone/>
            </a:pPr>
            <a:r>
              <a:rPr lang="en-US" altLang="en-US" sz="1800" dirty="0" smtClean="0">
                <a:solidFill>
                  <a:srgbClr val="5577AE"/>
                </a:solidFill>
                <a:latin typeface="Optima" charset="0"/>
              </a:rPr>
              <a:t>		</a:t>
            </a:r>
            <a:r>
              <a:rPr lang="en-US" altLang="en-US" sz="1800" dirty="0" smtClean="0">
                <a:solidFill>
                  <a:srgbClr val="5577AE"/>
                </a:solidFill>
                <a:latin typeface="Optima" charset="0"/>
                <a:hlinkClick r:id="rId3"/>
              </a:rPr>
              <a:t>www.beyonce</a:t>
            </a:r>
            <a:r>
              <a:rPr lang="en-US" altLang="en-US" sz="1800" dirty="0" smtClean="0">
                <a:solidFill>
                  <a:srgbClr val="5577AE"/>
                </a:solidFill>
                <a:latin typeface="Optima" charset="0"/>
              </a:rPr>
              <a:t> </a:t>
            </a:r>
            <a:r>
              <a:rPr lang="en-US" altLang="en-US" sz="1800" dirty="0">
                <a:solidFill>
                  <a:srgbClr val="5577AE"/>
                </a:solidFill>
                <a:latin typeface="Optima" charset="0"/>
              </a:rPr>
              <a:t>.com/album/</a:t>
            </a:r>
            <a:r>
              <a:rPr lang="en-US" altLang="en-US" sz="1800" dirty="0" err="1">
                <a:solidFill>
                  <a:srgbClr val="5577AE"/>
                </a:solidFill>
                <a:latin typeface="Optima" charset="0"/>
              </a:rPr>
              <a:t>beyonce</a:t>
            </a:r>
            <a:r>
              <a:rPr lang="en-US" altLang="en-US" sz="1800" dirty="0">
                <a:solidFill>
                  <a:srgbClr val="5577AE"/>
                </a:solidFill>
                <a:latin typeface="Optima" charset="0"/>
              </a:rPr>
              <a:t>/?</a:t>
            </a:r>
            <a:r>
              <a:rPr lang="en-US" altLang="en-US" sz="1800" dirty="0" err="1">
                <a:solidFill>
                  <a:srgbClr val="5577AE"/>
                </a:solidFill>
                <a:latin typeface="Optima" charset="0"/>
              </a:rPr>
              <a:t>media_view</a:t>
            </a:r>
            <a:r>
              <a:rPr lang="en-US" altLang="en-US" sz="1800" dirty="0">
                <a:solidFill>
                  <a:srgbClr val="5577AE"/>
                </a:solidFill>
                <a:latin typeface="Optima" charset="0"/>
              </a:rPr>
              <a:t>=songs.</a:t>
            </a:r>
          </a:p>
          <a:p>
            <a:pPr>
              <a:spcBef>
                <a:spcPct val="0"/>
              </a:spcBef>
              <a:buFontTx/>
              <a:buNone/>
            </a:pPr>
            <a:endParaRPr lang="en-US" altLang="en-US" sz="1800" dirty="0">
              <a:latin typeface="Optima" charset="0"/>
            </a:endParaRPr>
          </a:p>
          <a:p>
            <a:pPr>
              <a:spcBef>
                <a:spcPct val="0"/>
              </a:spcBef>
              <a:buFontTx/>
              <a:buNone/>
            </a:pPr>
            <a:r>
              <a:rPr lang="en-US" altLang="en-US" sz="1800" dirty="0">
                <a:solidFill>
                  <a:srgbClr val="5577AE"/>
                </a:solidFill>
                <a:latin typeface="Optima" charset="0"/>
              </a:rPr>
              <a:t>	Goldman, Anne. “Questions of Transport: Reading Primo Levi Reading  </a:t>
            </a:r>
          </a:p>
          <a:p>
            <a:pPr>
              <a:spcBef>
                <a:spcPts val="1200"/>
              </a:spcBef>
              <a:buFontTx/>
              <a:buNone/>
            </a:pPr>
            <a:r>
              <a:rPr lang="en-US" altLang="en-US" sz="1800" dirty="0">
                <a:solidFill>
                  <a:srgbClr val="5577AE"/>
                </a:solidFill>
                <a:latin typeface="Optima" charset="0"/>
              </a:rPr>
              <a:t>		Dante.” </a:t>
            </a:r>
            <a:r>
              <a:rPr lang="en-US" altLang="en-US" sz="1800" i="1" dirty="0">
                <a:solidFill>
                  <a:srgbClr val="5577AE"/>
                </a:solidFill>
                <a:latin typeface="Optima" charset="0"/>
              </a:rPr>
              <a:t>The Georgia Review</a:t>
            </a:r>
            <a:r>
              <a:rPr lang="en-US" altLang="en-US" sz="1800" dirty="0">
                <a:solidFill>
                  <a:srgbClr val="5577AE"/>
                </a:solidFill>
                <a:latin typeface="Optima" charset="0"/>
              </a:rPr>
              <a:t>, vol. 64, no. 1, 2010, pp. 69-88.</a:t>
            </a:r>
          </a:p>
          <a:p>
            <a:pPr eaLnBrk="1" hangingPunct="1">
              <a:lnSpc>
                <a:spcPct val="120000"/>
              </a:lnSpc>
              <a:spcBef>
                <a:spcPct val="0"/>
              </a:spcBef>
              <a:buFontTx/>
              <a:buNone/>
            </a:pPr>
            <a:endParaRPr lang="en-US" altLang="en-US" sz="1600" dirty="0">
              <a:latin typeface="Optima" charset="0"/>
            </a:endParaRPr>
          </a:p>
        </p:txBody>
      </p:sp>
      <p:sp>
        <p:nvSpPr>
          <p:cNvPr id="8" name="TextBox 7"/>
          <p:cNvSpPr txBox="1"/>
          <p:nvPr/>
        </p:nvSpPr>
        <p:spPr>
          <a:xfrm>
            <a:off x="1253067" y="-45157"/>
            <a:ext cx="6716889" cy="1477328"/>
          </a:xfrm>
          <a:prstGeom prst="rect">
            <a:avLst/>
          </a:prstGeom>
          <a:noFill/>
        </p:spPr>
        <p:txBody>
          <a:bodyPr wrap="square" rtlCol="0">
            <a:spAutoFit/>
          </a:bodyPr>
          <a:lstStyle/>
          <a:p>
            <a:pPr algn="ctr"/>
            <a:r>
              <a:rPr lang="en-US" sz="5400" b="1" dirty="0" smtClean="0">
                <a:solidFill>
                  <a:srgbClr val="F28B16"/>
                </a:solidFill>
              </a:rPr>
              <a:t>Work Cited</a:t>
            </a:r>
          </a:p>
          <a:p>
            <a:pPr algn="ctr"/>
            <a:r>
              <a:rPr lang="en-US" sz="3600" b="1" dirty="0" smtClean="0">
                <a:solidFill>
                  <a:srgbClr val="F28B16"/>
                </a:solidFill>
              </a:rPr>
              <a:t>Titles</a:t>
            </a:r>
            <a:endParaRPr lang="en-US" sz="3600" b="1" dirty="0">
              <a:solidFill>
                <a:srgbClr val="F28B16"/>
              </a:solidFill>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1796" y="0"/>
            <a:ext cx="5697742" cy="6858000"/>
          </a:xfrm>
          <a:prstGeom prst="rect">
            <a:avLst/>
          </a:prstGeom>
        </p:spPr>
      </p:pic>
    </p:spTree>
    <p:extLst>
      <p:ext uri="{BB962C8B-B14F-4D97-AF65-F5344CB8AC3E}">
        <p14:creationId xmlns:p14="http://schemas.microsoft.com/office/powerpoint/2010/main" val="3648604032"/>
      </p:ext>
    </p:extLst>
  </p:cSld>
  <p:clrMapOvr>
    <a:masterClrMapping/>
  </p:clrMapOvr>
  <p:transition>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377" name="Group 5"/>
          <p:cNvGrpSpPr>
            <a:grpSpLocks/>
          </p:cNvGrpSpPr>
          <p:nvPr/>
        </p:nvGrpSpPr>
        <p:grpSpPr bwMode="auto">
          <a:xfrm>
            <a:off x="0" y="0"/>
            <a:ext cx="9144000" cy="2762250"/>
            <a:chOff x="0" y="2220850"/>
            <a:chExt cx="9144000" cy="2762588"/>
          </a:xfrm>
        </p:grpSpPr>
        <p:sp>
          <p:nvSpPr>
            <p:cNvPr id="5" name="Rectangle 4"/>
            <p:cNvSpPr>
              <a:spLocks noChangeArrowheads="1"/>
            </p:cNvSpPr>
            <p:nvPr/>
          </p:nvSpPr>
          <p:spPr bwMode="auto">
            <a:xfrm>
              <a:off x="0" y="3194107"/>
              <a:ext cx="9144000" cy="1187595"/>
            </a:xfrm>
            <a:prstGeom prst="rect">
              <a:avLst/>
            </a:prstGeom>
            <a:solidFill>
              <a:srgbClr val="F28B16"/>
            </a:solidFill>
            <a:ln w="9525">
              <a:solidFill>
                <a:srgbClr val="9FD62E"/>
              </a:solidFill>
              <a:miter lim="800000"/>
              <a:headEnd/>
              <a:tailEnd/>
            </a:ln>
            <a:effectLst>
              <a:outerShdw blurRad="40000" dist="23000" dir="5400000" rotWithShape="0">
                <a:srgbClr val="808080">
                  <a:alpha val="34998"/>
                </a:srgbClr>
              </a:outerShdw>
            </a:effectLst>
          </p:spPr>
          <p:txBody>
            <a:bodyPr anchor="ct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algn="ctr" eaLnBrk="1" hangingPunct="1">
                <a:spcBef>
                  <a:spcPct val="0"/>
                </a:spcBef>
                <a:buFontTx/>
                <a:buNone/>
              </a:pPr>
              <a:endParaRPr lang="en-US" altLang="en-US" sz="1800">
                <a:solidFill>
                  <a:srgbClr val="FFFFFF"/>
                </a:solidFill>
              </a:endParaRPr>
            </a:p>
          </p:txBody>
        </p:sp>
        <p:pic>
          <p:nvPicPr>
            <p:cNvPr id="101381" name="Picture 3" descr="High-Rez-OWL-Logo.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220850"/>
              <a:ext cx="4285297" cy="276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TextBox 6"/>
          <p:cNvSpPr txBox="1"/>
          <p:nvPr/>
        </p:nvSpPr>
        <p:spPr>
          <a:xfrm>
            <a:off x="4284663" y="1236663"/>
            <a:ext cx="4859337" cy="646112"/>
          </a:xfrm>
          <a:prstGeom prst="rect">
            <a:avLst/>
          </a:prstGeom>
          <a:noFill/>
        </p:spPr>
        <p:txBody>
          <a:bodyPr>
            <a:spAutoFit/>
          </a:bodyPr>
          <a:lstStyle/>
          <a:p>
            <a:pPr algn="ctr" eaLnBrk="1" fontAlgn="auto" hangingPunct="1">
              <a:spcBef>
                <a:spcPts val="0"/>
              </a:spcBef>
              <a:spcAft>
                <a:spcPts val="0"/>
              </a:spcAft>
              <a:defRPr/>
            </a:pPr>
            <a:r>
              <a:rPr lang="en-US" sz="3600" spc="-100" dirty="0">
                <a:latin typeface="Book Antiqua"/>
                <a:ea typeface="+mn-ea"/>
                <a:cs typeface="Book Antiqua"/>
              </a:rPr>
              <a:t>The End</a:t>
            </a:r>
          </a:p>
        </p:txBody>
      </p:sp>
      <p:sp>
        <p:nvSpPr>
          <p:cNvPr id="101379" name="TextBox 8"/>
          <p:cNvSpPr txBox="1">
            <a:spLocks noChangeArrowheads="1"/>
          </p:cNvSpPr>
          <p:nvPr/>
        </p:nvSpPr>
        <p:spPr bwMode="auto">
          <a:xfrm>
            <a:off x="2038350" y="2762250"/>
            <a:ext cx="5884863"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Book Antiqua" panose="02040602050305030304" pitchFamily="18"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Book Antiqua" panose="02040602050305030304" pitchFamily="18"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Book Antiqua" panose="02040602050305030304" pitchFamily="18"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Book Antiqua" panose="02040602050305030304" pitchFamily="18" charset="0"/>
                <a:ea typeface="MS PGothic" panose="020B0600070205080204" pitchFamily="34" charset="-128"/>
              </a:defRPr>
            </a:lvl9pPr>
          </a:lstStyle>
          <a:p>
            <a:pPr eaLnBrk="1" hangingPunct="1">
              <a:spcBef>
                <a:spcPct val="0"/>
              </a:spcBef>
              <a:buFontTx/>
              <a:buNone/>
            </a:pPr>
            <a:r>
              <a:rPr lang="en-US" altLang="en-US" sz="1900"/>
              <a:t>MLA 8</a:t>
            </a:r>
            <a:r>
              <a:rPr lang="en-US" altLang="en-US" sz="1900" baseline="30000"/>
              <a:t>th</a:t>
            </a:r>
            <a:r>
              <a:rPr lang="en-US" altLang="en-US" sz="1900"/>
              <a:t> Edition Formatting Style Guide</a:t>
            </a:r>
          </a:p>
          <a:p>
            <a:pPr eaLnBrk="1" hangingPunct="1">
              <a:spcBef>
                <a:spcPct val="0"/>
              </a:spcBef>
              <a:buFontTx/>
              <a:buNone/>
            </a:pPr>
            <a:r>
              <a:rPr lang="en-US" altLang="en-US" sz="1500"/>
              <a:t>Brought to you in cooperation with the Purdue Online Writing Lab</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TM10001105[[fn=Crop]]</Template>
  <TotalTime>3924</TotalTime>
  <Words>2080</Words>
  <Application>Microsoft Office PowerPoint</Application>
  <PresentationFormat>On-screen Show (4:3)</PresentationFormat>
  <Paragraphs>234</Paragraphs>
  <Slides>25</Slides>
  <Notes>25</Notes>
  <HiddenSlides>0</HiddenSlides>
  <MMClips>0</MMClips>
  <ScaleCrop>false</ScaleCrop>
  <HeadingPairs>
    <vt:vector size="8" baseType="variant">
      <vt:variant>
        <vt:lpstr>Fonts Used</vt:lpstr>
      </vt:variant>
      <vt:variant>
        <vt:i4>11</vt:i4>
      </vt:variant>
      <vt:variant>
        <vt:lpstr>Theme</vt:lpstr>
      </vt:variant>
      <vt:variant>
        <vt:i4>1</vt:i4>
      </vt:variant>
      <vt:variant>
        <vt:lpstr>Slide Titles</vt:lpstr>
      </vt:variant>
      <vt:variant>
        <vt:i4>25</vt:i4>
      </vt:variant>
      <vt:variant>
        <vt:lpstr>Custom Shows</vt:lpstr>
      </vt:variant>
      <vt:variant>
        <vt:i4>1</vt:i4>
      </vt:variant>
    </vt:vector>
  </HeadingPairs>
  <TitlesOfParts>
    <vt:vector size="38" baseType="lpstr">
      <vt:lpstr>MS PGothic</vt:lpstr>
      <vt:lpstr>MS PGothic</vt:lpstr>
      <vt:lpstr>Arial</vt:lpstr>
      <vt:lpstr>Book Antiqua</vt:lpstr>
      <vt:lpstr>Calibri</vt:lpstr>
      <vt:lpstr>Courier New</vt:lpstr>
      <vt:lpstr>Franklin Gothic Book</vt:lpstr>
      <vt:lpstr>Optima</vt:lpstr>
      <vt:lpstr>Verdana</vt:lpstr>
      <vt:lpstr>Wingdings</vt:lpstr>
      <vt:lpstr>ヒラギノ角ゴ Pro W3</vt:lpstr>
      <vt:lpstr>Crop</vt:lpstr>
      <vt:lpstr>Writing the extended essay!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Custom Show 1</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Ghada</dc:creator>
  <cp:lastModifiedBy>Kelly A Bourgeois</cp:lastModifiedBy>
  <cp:revision>204</cp:revision>
  <cp:lastPrinted>2018-05-24T20:41:28Z</cp:lastPrinted>
  <dcterms:created xsi:type="dcterms:W3CDTF">2014-01-02T02:56:53Z</dcterms:created>
  <dcterms:modified xsi:type="dcterms:W3CDTF">2019-05-29T22:00:50Z</dcterms:modified>
</cp:coreProperties>
</file>