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8" r:id="rId7"/>
    <p:sldId id="269" r:id="rId8"/>
    <p:sldId id="262" r:id="rId9"/>
    <p:sldId id="263" r:id="rId10"/>
    <p:sldId id="265" r:id="rId11"/>
    <p:sldId id="266" r:id="rId12"/>
    <p:sldId id="267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1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A7D76-D876-45C5-93F8-5636694AA450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BB1F2-D4C0-4780-B5DE-648FB8892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43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BB1F2-D4C0-4780-B5DE-648FB8892A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7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1DDBF6A-7DC2-4ECD-B549-CB5C4EEFF893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B3004FE-79CE-46E1-9BF4-1A4E9C037E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STATE SEAL OF BILITERACY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53296"/>
            <a:ext cx="7772400" cy="1199704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NEWPORT-MESA UNIFIED SCHOOL DISTRICT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 smtClean="0"/>
              <a:t>GRACIELA GARCIA AYALA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8201"/>
            <a:ext cx="3200400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22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 the advent of new educational reform the district </a:t>
            </a:r>
            <a:r>
              <a:rPr lang="en-US" dirty="0" smtClean="0"/>
              <a:t>will</a:t>
            </a:r>
            <a:r>
              <a:rPr lang="en-US" dirty="0" smtClean="0"/>
              <a:t> </a:t>
            </a:r>
            <a:r>
              <a:rPr lang="en-US" dirty="0" smtClean="0"/>
              <a:t>prepare its students for success in a multilingual world.</a:t>
            </a:r>
          </a:p>
          <a:p>
            <a:r>
              <a:rPr lang="en-US" dirty="0" smtClean="0"/>
              <a:t>600 different languages are spoken</a:t>
            </a:r>
          </a:p>
          <a:p>
            <a:r>
              <a:rPr lang="en-US" dirty="0" smtClean="0"/>
              <a:t>20 different countries are Spanish-speaking</a:t>
            </a:r>
          </a:p>
          <a:p>
            <a:r>
              <a:rPr lang="en-US" dirty="0" smtClean="0"/>
              <a:t>36 different countries are French-speaking</a:t>
            </a:r>
          </a:p>
          <a:p>
            <a:r>
              <a:rPr lang="en-US" dirty="0" smtClean="0"/>
              <a:t>10 main languages in the business world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recognizes students who have achieved a high level of proficiency </a:t>
            </a:r>
            <a:r>
              <a:rPr lang="en-US" dirty="0" smtClean="0"/>
              <a:t>in</a:t>
            </a:r>
            <a:r>
              <a:rPr lang="en-US" dirty="0" smtClean="0"/>
              <a:t> </a:t>
            </a:r>
            <a:r>
              <a:rPr lang="en-US" dirty="0" smtClean="0"/>
              <a:t>speaking</a:t>
            </a:r>
            <a:r>
              <a:rPr lang="en-US" dirty="0" smtClean="0"/>
              <a:t>, reading </a:t>
            </a:r>
            <a:r>
              <a:rPr lang="en-US" dirty="0" smtClean="0"/>
              <a:t>and writing in 1 or more languages in addition to English.</a:t>
            </a:r>
          </a:p>
          <a:p>
            <a:r>
              <a:rPr lang="en-US" dirty="0" smtClean="0"/>
              <a:t>It encourages the study of world languages.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allows for</a:t>
            </a:r>
            <a:r>
              <a:rPr lang="en-US" dirty="0" smtClean="0"/>
              <a:t> </a:t>
            </a:r>
            <a:r>
              <a:rPr lang="en-US" dirty="0" smtClean="0"/>
              <a:t>greater cognitive development of bilingual and multilingual students.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THE STATE SEAL OF BILITERACY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encourages the value of diversity and promotes the respect of other cultures and languages.</a:t>
            </a:r>
          </a:p>
          <a:p>
            <a:r>
              <a:rPr lang="en-US" dirty="0" smtClean="0"/>
              <a:t>It prepares students </a:t>
            </a:r>
            <a:r>
              <a:rPr lang="en-US" dirty="0" smtClean="0"/>
              <a:t>for success in </a:t>
            </a:r>
            <a:r>
              <a:rPr lang="en-US" dirty="0" smtClean="0"/>
              <a:t>the 21</a:t>
            </a:r>
            <a:r>
              <a:rPr lang="en-US" baseline="30000" dirty="0" smtClean="0"/>
              <a:t>st</a:t>
            </a:r>
            <a:r>
              <a:rPr lang="en-US" dirty="0" smtClean="0"/>
              <a:t> century.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Graciela\AppData\Local\Microsoft\Windows\Temporary Internet Files\Content.IE5\GRB1Z62L\MP90043957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05200"/>
            <a:ext cx="3810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66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State Seal certifies that the student graduating meets the following :</a:t>
            </a:r>
          </a:p>
          <a:p>
            <a:r>
              <a:rPr lang="en-US" dirty="0" smtClean="0"/>
              <a:t>2.0 </a:t>
            </a:r>
            <a:r>
              <a:rPr lang="en-US" dirty="0" err="1" smtClean="0"/>
              <a:t>gpa</a:t>
            </a:r>
            <a:r>
              <a:rPr lang="en-US" dirty="0" smtClean="0"/>
              <a:t> or above in all English Language Arts courses</a:t>
            </a:r>
          </a:p>
          <a:p>
            <a:r>
              <a:rPr lang="en-US" dirty="0" smtClean="0"/>
              <a:t>Pass CST in English </a:t>
            </a:r>
            <a:r>
              <a:rPr lang="en-US" dirty="0" smtClean="0"/>
              <a:t>with a mark of proficient </a:t>
            </a:r>
            <a:r>
              <a:rPr lang="en-US" dirty="0" smtClean="0"/>
              <a:t>or better in grade 11</a:t>
            </a:r>
          </a:p>
          <a:p>
            <a:r>
              <a:rPr lang="en-US" dirty="0" smtClean="0"/>
              <a:t>High proficiency in Foreign Language through one of the following:</a:t>
            </a:r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/>
              <a:t>Passing AP Language Test</a:t>
            </a:r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dirty="0" smtClean="0"/>
              <a:t>                   Completion of 4 year foreign language            	     </a:t>
            </a:r>
            <a:r>
              <a:rPr lang="en-US" dirty="0" smtClean="0"/>
              <a:t>   high </a:t>
            </a:r>
            <a:r>
              <a:rPr lang="en-US" dirty="0" smtClean="0"/>
              <a:t>school courses with a 3.0 </a:t>
            </a:r>
            <a:r>
              <a:rPr lang="en-US" dirty="0" err="1" smtClean="0"/>
              <a:t>gpa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/>
              <a:t>better.      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	 </a:t>
            </a:r>
            <a:r>
              <a:rPr lang="en-US" dirty="0" smtClean="0"/>
              <a:t>         Earn 700 or higher on SAT II Foreign   		          Language Exam.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FOR RECEIVING THE SEAL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54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/>
              <a:t>/</a:t>
            </a:r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1</a:t>
            </a:r>
            <a:r>
              <a:rPr lang="en-US" baseline="30000" dirty="0" smtClean="0"/>
              <a:t>st</a:t>
            </a:r>
            <a:r>
              <a:rPr lang="en-US" dirty="0" smtClean="0"/>
              <a:t> year of world language</a:t>
            </a:r>
          </a:p>
          <a:p>
            <a:endParaRPr lang="en-US" dirty="0" smtClean="0"/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2</a:t>
            </a:r>
            <a:r>
              <a:rPr lang="en-US" baseline="30000" dirty="0" smtClean="0"/>
              <a:t>nd</a:t>
            </a:r>
            <a:r>
              <a:rPr lang="en-US" dirty="0" smtClean="0"/>
              <a:t> year of world language</a:t>
            </a:r>
          </a:p>
          <a:p>
            <a:endParaRPr lang="en-US" dirty="0" smtClean="0"/>
          </a:p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 3</a:t>
            </a:r>
            <a:r>
              <a:rPr lang="en-US" baseline="30000" dirty="0" smtClean="0"/>
              <a:t>rd</a:t>
            </a:r>
            <a:r>
              <a:rPr lang="en-US" dirty="0" smtClean="0"/>
              <a:t> year of world language</a:t>
            </a:r>
          </a:p>
          <a:p>
            <a:endParaRPr lang="en-US" dirty="0" smtClean="0"/>
          </a:p>
          <a:p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 4</a:t>
            </a:r>
            <a:r>
              <a:rPr lang="en-US" baseline="30000" dirty="0" smtClean="0"/>
              <a:t>th</a:t>
            </a:r>
            <a:r>
              <a:rPr lang="en-US" dirty="0" smtClean="0"/>
              <a:t> year of world language</a:t>
            </a:r>
          </a:p>
          <a:p>
            <a:endParaRPr lang="en-US" dirty="0" smtClean="0"/>
          </a:p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 5</a:t>
            </a:r>
            <a:r>
              <a:rPr lang="en-US" baseline="30000" dirty="0" smtClean="0"/>
              <a:t>th</a:t>
            </a:r>
            <a:r>
              <a:rPr lang="en-US" dirty="0" smtClean="0"/>
              <a:t> year  Advanced Placement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LANGUAGE PATHWAY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914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20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grade Spanish for Spanish Speakers I</a:t>
            </a:r>
          </a:p>
          <a:p>
            <a:endParaRPr lang="en-US" dirty="0"/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Spanish for Spanish Speakers II</a:t>
            </a:r>
          </a:p>
          <a:p>
            <a:endParaRPr lang="en-US" dirty="0"/>
          </a:p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grade Spanish for Spanish Speakers III</a:t>
            </a:r>
          </a:p>
          <a:p>
            <a:endParaRPr lang="en-US" dirty="0"/>
          </a:p>
          <a:p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 AP Spanish Language</a:t>
            </a:r>
          </a:p>
          <a:p>
            <a:endParaRPr lang="en-US" dirty="0"/>
          </a:p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 AP Spanish Literature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SPEAKERS PATHWAY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2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cost to students.</a:t>
            </a:r>
          </a:p>
          <a:p>
            <a:r>
              <a:rPr lang="en-US" dirty="0" smtClean="0"/>
              <a:t>Support from the Costa Mesa Chamber of Commerce</a:t>
            </a:r>
          </a:p>
          <a:p>
            <a:r>
              <a:rPr lang="en-US" dirty="0" smtClean="0"/>
              <a:t>Partnership with Orange County Business Organizations</a:t>
            </a:r>
          </a:p>
          <a:p>
            <a:r>
              <a:rPr lang="en-US" dirty="0" smtClean="0"/>
              <a:t>Partnerships with local universities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TO SCHOOL/DISTRICT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62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 records of those students who have earned the State Seal of </a:t>
            </a:r>
            <a:r>
              <a:rPr lang="en-US" dirty="0" err="1" smtClean="0"/>
              <a:t>Biliteracy</a:t>
            </a:r>
            <a:endParaRPr lang="en-US" dirty="0" smtClean="0"/>
          </a:p>
          <a:p>
            <a:r>
              <a:rPr lang="en-US" dirty="0" smtClean="0"/>
              <a:t>Place the appropriate seal on the diploma and/or transcript of the student who earns the state seal.</a:t>
            </a:r>
          </a:p>
          <a:p>
            <a:r>
              <a:rPr lang="en-US" dirty="0" smtClean="0"/>
              <a:t>Invite the </a:t>
            </a:r>
            <a:r>
              <a:rPr lang="en-US" dirty="0" smtClean="0"/>
              <a:t>consulate members from </a:t>
            </a:r>
            <a:r>
              <a:rPr lang="en-US" dirty="0" smtClean="0"/>
              <a:t>different countries to present students the diplomas with the affixed seal.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COUNSELORS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Teachers will encourage students to ta</a:t>
            </a:r>
            <a:r>
              <a:rPr lang="en-US" u="sng" dirty="0" smtClean="0"/>
              <a:t>ke 4 years of a foreign language.</a:t>
            </a:r>
          </a:p>
          <a:p>
            <a:r>
              <a:rPr lang="en-US" u="sng" dirty="0" smtClean="0"/>
              <a:t>Teachers will promote the importance of </a:t>
            </a:r>
            <a:r>
              <a:rPr lang="en-US" u="sng" dirty="0" err="1" smtClean="0"/>
              <a:t>biliteracy</a:t>
            </a:r>
            <a:r>
              <a:rPr lang="en-US" u="sng" dirty="0" smtClean="0"/>
              <a:t> in the 21</a:t>
            </a:r>
            <a:r>
              <a:rPr lang="en-US" u="sng" baseline="30000" dirty="0" smtClean="0"/>
              <a:t>st</a:t>
            </a:r>
            <a:r>
              <a:rPr lang="en-US" u="sng" dirty="0" smtClean="0"/>
              <a:t> century.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Administrators may create partnerships in the community .</a:t>
            </a:r>
          </a:p>
          <a:p>
            <a:r>
              <a:rPr lang="en-US" dirty="0" smtClean="0"/>
              <a:t>Administrators will show businesses and universities through the seal program that CMHS students are prepared to compete with their high language levels in either the university or workforce.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TEACHERS/ADMINISTRATORS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6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568891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District contacts : </a:t>
            </a:r>
            <a:r>
              <a:rPr lang="en-US" dirty="0" err="1" smtClean="0"/>
              <a:t>Dr</a:t>
            </a:r>
            <a:r>
              <a:rPr lang="en-US" dirty="0" smtClean="0"/>
              <a:t> Steve </a:t>
            </a:r>
            <a:r>
              <a:rPr lang="en-US" dirty="0" err="1" smtClean="0"/>
              <a:t>Mc</a:t>
            </a:r>
            <a:r>
              <a:rPr lang="en-US" dirty="0" smtClean="0"/>
              <a:t> Laughlin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Graciela Garcia Ayala</a:t>
            </a:r>
          </a:p>
          <a:p>
            <a:r>
              <a:rPr lang="en-US" dirty="0" smtClean="0"/>
              <a:t>Site contacts:</a:t>
            </a:r>
          </a:p>
          <a:p>
            <a:r>
              <a:rPr lang="en-US" dirty="0" smtClean="0"/>
              <a:t>Corona Del Mar High School (Tory </a:t>
            </a:r>
            <a:r>
              <a:rPr lang="en-US" dirty="0" err="1" smtClean="0"/>
              <a:t>Hewes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Costa Mesa High School (Graciela Garcia Ayala)</a:t>
            </a:r>
          </a:p>
          <a:p>
            <a:r>
              <a:rPr lang="en-US" dirty="0" smtClean="0"/>
              <a:t>Estancia High School (Daniel Valenzuela)</a:t>
            </a:r>
          </a:p>
          <a:p>
            <a:r>
              <a:rPr lang="en-US" dirty="0" smtClean="0"/>
              <a:t>Newport Harbor High School (Belen </a:t>
            </a:r>
            <a:r>
              <a:rPr lang="en-US" dirty="0" err="1" smtClean="0"/>
              <a:t>Pitones</a:t>
            </a:r>
            <a:r>
              <a:rPr lang="en-US" dirty="0" smtClean="0"/>
              <a:t>)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NEWPORT-MESA UNIFIED SCHOOL DISTRICT</a:t>
            </a:r>
            <a:r>
              <a:rPr lang="en-US" dirty="0" smtClean="0"/>
              <a:t> </a:t>
            </a:r>
            <a:r>
              <a:rPr lang="en-US" dirty="0" smtClean="0"/>
              <a:t>SEAL OF BILITERACY COMMITTEE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9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school Diploma</a:t>
            </a:r>
          </a:p>
          <a:p>
            <a:r>
              <a:rPr lang="en-US" dirty="0" smtClean="0"/>
              <a:t>High School </a:t>
            </a:r>
            <a:r>
              <a:rPr lang="en-US" dirty="0" smtClean="0"/>
              <a:t>Transcript</a:t>
            </a:r>
          </a:p>
          <a:p>
            <a:r>
              <a:rPr lang="en-US" dirty="0" smtClean="0"/>
              <a:t>Pin or plaque presented at awards ceremony.</a:t>
            </a:r>
            <a:endParaRPr lang="en-US" dirty="0" smtClean="0"/>
          </a:p>
          <a:p>
            <a:r>
              <a:rPr lang="en-US" dirty="0" smtClean="0"/>
              <a:t>Medallion and/or special cord worn at graduation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CAN STUDENT SEE THE AWARD OF BILITERACY?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DIFFERENT LANGUAGE IS A DIFFERENT VISION OF LIFE. – Federico Fellini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LIMITS OF MY LANGUAGE MEAN THE LIMITS OF MY WORLD. – Ludwig Wittgenstein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BILITERACY IS THE FUTURE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9416" y="2593695"/>
            <a:ext cx="1645168" cy="167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6141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260</TotalTime>
  <Words>531</Words>
  <Application>Microsoft Office PowerPoint</Application>
  <PresentationFormat>On-screen Show (4:3)</PresentationFormat>
  <Paragraphs>84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STATE SEAL OF BILITERACY</vt:lpstr>
      <vt:lpstr>HISTORY</vt:lpstr>
      <vt:lpstr>IMPORTANCE OF THE STATE SEAL OF BILITERACY</vt:lpstr>
      <vt:lpstr>PowerPoint Presentation</vt:lpstr>
      <vt:lpstr>CRITERIA FOR RECEIVING THE SEAL</vt:lpstr>
      <vt:lpstr>WORLD LANGUAGE PATHWAY</vt:lpstr>
      <vt:lpstr>SPANISH SPEAKERS PATHWAY</vt:lpstr>
      <vt:lpstr>COST TO SCHOOL/DISTRICT</vt:lpstr>
      <vt:lpstr>ROLE OF COUNSELORS</vt:lpstr>
      <vt:lpstr>ROLE OF TEACHERS/ADMINISTRATORS</vt:lpstr>
      <vt:lpstr>NEWPORT-MESA UNIFIED SCHOOL DISTRICT SEAL OF BILITERACY COMMITTEE  </vt:lpstr>
      <vt:lpstr>WHERE CAN STUDENT SEE THE AWARD OF BILITERACY?</vt:lpstr>
      <vt:lpstr>BILITERACY IS THE FUTURE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SEAL OF BILITERACY</dc:title>
  <dc:creator>Graciela</dc:creator>
  <cp:lastModifiedBy>Graciela</cp:lastModifiedBy>
  <cp:revision>37</cp:revision>
  <dcterms:created xsi:type="dcterms:W3CDTF">2012-07-16T00:28:22Z</dcterms:created>
  <dcterms:modified xsi:type="dcterms:W3CDTF">2013-04-03T05:03:39Z</dcterms:modified>
</cp:coreProperties>
</file>