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71" r:id="rId15"/>
    <p:sldId id="273" r:id="rId16"/>
    <p:sldId id="272" r:id="rId17"/>
    <p:sldId id="268"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4" autoAdjust="0"/>
    <p:restoredTop sz="89425" autoAdjust="0"/>
  </p:normalViewPr>
  <p:slideViewPr>
    <p:cSldViewPr snapToGrid="0">
      <p:cViewPr varScale="1">
        <p:scale>
          <a:sx n="80" d="100"/>
          <a:sy n="80" d="100"/>
        </p:scale>
        <p:origin x="782" y="48"/>
      </p:cViewPr>
      <p:guideLst>
        <p:guide orient="horz" pos="2160"/>
        <p:guide pos="3840"/>
      </p:guideLst>
    </p:cSldViewPr>
  </p:slideViewPr>
  <p:outlineViewPr>
    <p:cViewPr>
      <p:scale>
        <a:sx n="33" d="100"/>
        <a:sy n="33" d="100"/>
      </p:scale>
      <p:origin x="0" y="9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5BA723E-7043-40C6-B22B-DBE6D645AFAA}" type="datetimeFigureOut">
              <a:rPr lang="en-US" smtClean="0"/>
              <a:pPr/>
              <a:t>9/7/2016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BDD7357-7C2B-497E-B137-827459D5091B}" type="slidenum">
              <a:rPr lang="en-US" smtClean="0"/>
              <a:pPr/>
              <a:t>‹#›</a:t>
            </a:fld>
            <a:endParaRPr lang="en-US"/>
          </a:p>
        </p:txBody>
      </p:sp>
    </p:spTree>
    <p:extLst>
      <p:ext uri="{BB962C8B-B14F-4D97-AF65-F5344CB8AC3E}">
        <p14:creationId xmlns:p14="http://schemas.microsoft.com/office/powerpoint/2010/main" val="4228821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51C9DDD-6116-49F9-8309-0993528DB52A}" type="datetimeFigureOut">
              <a:rPr lang="en-US" smtClean="0"/>
              <a:pPr/>
              <a:t>9/7/2016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AE53520-8F87-4599-A1E5-E9BC606E4C60}" type="slidenum">
              <a:rPr lang="en-US" smtClean="0"/>
              <a:pPr/>
              <a:t>‹#›</a:t>
            </a:fld>
            <a:endParaRPr lang="en-US" dirty="0"/>
          </a:p>
        </p:txBody>
      </p:sp>
    </p:spTree>
    <p:extLst>
      <p:ext uri="{BB962C8B-B14F-4D97-AF65-F5344CB8AC3E}">
        <p14:creationId xmlns:p14="http://schemas.microsoft.com/office/powerpoint/2010/main" val="47156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E53520-8F87-4599-A1E5-E9BC606E4C60}" type="slidenum">
              <a:rPr lang="en-US" smtClean="0"/>
              <a:pPr/>
              <a:t>1</a:t>
            </a:fld>
            <a:endParaRPr lang="en-US" dirty="0"/>
          </a:p>
        </p:txBody>
      </p:sp>
    </p:spTree>
    <p:extLst>
      <p:ext uri="{BB962C8B-B14F-4D97-AF65-F5344CB8AC3E}">
        <p14:creationId xmlns:p14="http://schemas.microsoft.com/office/powerpoint/2010/main" val="105124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First Interim is a mandated report in which the District must certify its ability</a:t>
            </a:r>
            <a:r>
              <a:rPr lang="en-US" baseline="0" dirty="0" smtClean="0"/>
              <a:t> to meet its financial obligations</a:t>
            </a:r>
          </a:p>
          <a:p>
            <a:pPr marL="171450" indent="-171450">
              <a:buFont typeface="Arial" panose="020B0604020202020204" pitchFamily="34" charset="0"/>
              <a:buChar char="•"/>
            </a:pPr>
            <a:r>
              <a:rPr lang="en-US" baseline="0" dirty="0" smtClean="0"/>
              <a:t>Tonight we are requesting the Board approve the First Interim Positive Certification and the Associated Budget Revisions</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2</a:t>
            </a:fld>
            <a:endParaRPr lang="en-US" dirty="0"/>
          </a:p>
        </p:txBody>
      </p:sp>
    </p:spTree>
    <p:extLst>
      <p:ext uri="{BB962C8B-B14F-4D97-AF65-F5344CB8AC3E}">
        <p14:creationId xmlns:p14="http://schemas.microsoft.com/office/powerpoint/2010/main" val="4238616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Almost</a:t>
            </a:r>
            <a:r>
              <a:rPr lang="en-US" baseline="0" dirty="0" smtClean="0"/>
              <a:t> all Revenue Assumptions have been provided to the District by Los Angeles County Office of Education (LACOE). </a:t>
            </a:r>
          </a:p>
          <a:p>
            <a:pPr marL="171450" indent="-171450">
              <a:buFont typeface="Arial" panose="020B0604020202020204" pitchFamily="34" charset="0"/>
              <a:buChar char="•"/>
            </a:pPr>
            <a:r>
              <a:rPr lang="en-US" baseline="0" dirty="0" smtClean="0"/>
              <a:t> The only two District revenue assumptions are the RRMA contribution amount and the Parcel Tax income.</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3</a:t>
            </a:fld>
            <a:endParaRPr lang="en-US" dirty="0"/>
          </a:p>
        </p:txBody>
      </p:sp>
    </p:spTree>
    <p:extLst>
      <p:ext uri="{BB962C8B-B14F-4D97-AF65-F5344CB8AC3E}">
        <p14:creationId xmlns:p14="http://schemas.microsoft.com/office/powerpoint/2010/main" val="266038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Major Expenditure</a:t>
            </a:r>
            <a:r>
              <a:rPr lang="en-US" baseline="0" dirty="0" smtClean="0"/>
              <a:t> assumptions include step and column movement, fringe benefit cost projections as provide by LACOE and approximately $550,000 in SRP payments.</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4</a:t>
            </a:fld>
            <a:endParaRPr lang="en-US" dirty="0"/>
          </a:p>
        </p:txBody>
      </p:sp>
    </p:spTree>
    <p:extLst>
      <p:ext uri="{BB962C8B-B14F-4D97-AF65-F5344CB8AC3E}">
        <p14:creationId xmlns:p14="http://schemas.microsoft.com/office/powerpoint/2010/main" val="1457757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As</a:t>
            </a:r>
            <a:r>
              <a:rPr lang="en-US" baseline="0" dirty="0" smtClean="0"/>
              <a:t> we look at the Unrestricted General Fund Revenue Sources we see the majority of the revenue is from the Local Control Funding Formula (LCFF).</a:t>
            </a:r>
          </a:p>
          <a:p>
            <a:pPr marL="171450" indent="-171450">
              <a:buFont typeface="Arial" panose="020B0604020202020204" pitchFamily="34" charset="0"/>
              <a:buChar char="•"/>
            </a:pPr>
            <a:r>
              <a:rPr lang="en-US" baseline="0" dirty="0" smtClean="0"/>
              <a:t>Parcel Tax is included in the Other Local Revenues.</a:t>
            </a:r>
          </a:p>
          <a:p>
            <a:pPr marL="171450" indent="-171450">
              <a:buFont typeface="Arial" panose="020B0604020202020204" pitchFamily="34" charset="0"/>
              <a:buChar char="•"/>
            </a:pPr>
            <a:r>
              <a:rPr lang="en-US" baseline="0" dirty="0" smtClean="0"/>
              <a:t>Contributions include</a:t>
            </a:r>
          </a:p>
          <a:p>
            <a:pPr marL="628650" lvl="1" indent="-171450">
              <a:buFont typeface="Arial" panose="020B0604020202020204" pitchFamily="34" charset="0"/>
              <a:buChar char="•"/>
            </a:pPr>
            <a:r>
              <a:rPr lang="en-US" baseline="0" dirty="0" smtClean="0"/>
              <a:t>$2.3 to RRMA </a:t>
            </a:r>
          </a:p>
          <a:p>
            <a:pPr marL="628650" lvl="1" indent="-171450">
              <a:buFont typeface="Arial" panose="020B0604020202020204" pitchFamily="34" charset="0"/>
              <a:buChar char="•"/>
            </a:pPr>
            <a:r>
              <a:rPr lang="en-US" baseline="0" dirty="0" smtClean="0"/>
              <a:t>$5.2 to Special Education</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5</a:t>
            </a:fld>
            <a:endParaRPr lang="en-US" dirty="0"/>
          </a:p>
        </p:txBody>
      </p:sp>
    </p:spTree>
    <p:extLst>
      <p:ext uri="{BB962C8B-B14F-4D97-AF65-F5344CB8AC3E}">
        <p14:creationId xmlns:p14="http://schemas.microsoft.com/office/powerpoint/2010/main" val="4086474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Unrestricted General Fund Expenditures total $59.9 million, with employee salaries and benefits making up 87.7% of those costs.</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6</a:t>
            </a:fld>
            <a:endParaRPr lang="en-US" dirty="0"/>
          </a:p>
        </p:txBody>
      </p:sp>
    </p:spTree>
    <p:extLst>
      <p:ext uri="{BB962C8B-B14F-4D97-AF65-F5344CB8AC3E}">
        <p14:creationId xmlns:p14="http://schemas.microsoft.com/office/powerpoint/2010/main" val="1425478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Current projections are to deficit spend</a:t>
            </a:r>
            <a:r>
              <a:rPr lang="en-US" baseline="0" dirty="0" smtClean="0"/>
              <a:t> by $2.3 million</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7</a:t>
            </a:fld>
            <a:endParaRPr lang="en-US" dirty="0"/>
          </a:p>
        </p:txBody>
      </p:sp>
    </p:spTree>
    <p:extLst>
      <p:ext uri="{BB962C8B-B14F-4D97-AF65-F5344CB8AC3E}">
        <p14:creationId xmlns:p14="http://schemas.microsoft.com/office/powerpoint/2010/main" val="1444598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We plan to spend down Unrestricted General</a:t>
            </a:r>
            <a:r>
              <a:rPr lang="en-US" baseline="0" dirty="0" smtClean="0"/>
              <a:t> Fund Balance to $9 million</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8</a:t>
            </a:fld>
            <a:endParaRPr lang="en-US" dirty="0"/>
          </a:p>
        </p:txBody>
      </p:sp>
    </p:spTree>
    <p:extLst>
      <p:ext uri="{BB962C8B-B14F-4D97-AF65-F5344CB8AC3E}">
        <p14:creationId xmlns:p14="http://schemas.microsoft.com/office/powerpoint/2010/main" val="268581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$2.4</a:t>
            </a:r>
            <a:r>
              <a:rPr lang="en-US" baseline="0" dirty="0" smtClean="0"/>
              <a:t> million of the ending fund balances is the required 3% reserve</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9</a:t>
            </a:fld>
            <a:endParaRPr lang="en-US" dirty="0"/>
          </a:p>
        </p:txBody>
      </p:sp>
    </p:spTree>
    <p:extLst>
      <p:ext uri="{BB962C8B-B14F-4D97-AF65-F5344CB8AC3E}">
        <p14:creationId xmlns:p14="http://schemas.microsoft.com/office/powerpoint/2010/main" val="585771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As we look</a:t>
            </a:r>
            <a:r>
              <a:rPr lang="en-US" baseline="0" dirty="0" smtClean="0"/>
              <a:t> now at the General Fund Multi-Year Projections we see we continue to deficit spend in 2015-16.</a:t>
            </a:r>
          </a:p>
          <a:p>
            <a:pPr marL="171450" indent="-171450">
              <a:buFont typeface="Arial" panose="020B0604020202020204" pitchFamily="34" charset="0"/>
              <a:buChar char="•"/>
            </a:pPr>
            <a:r>
              <a:rPr lang="en-US" baseline="0" dirty="0" smtClean="0"/>
              <a:t>Notice our Total Revenue Sources increase annually by approximately $5 million, this is due to projected increases in LCFF.</a:t>
            </a:r>
          </a:p>
          <a:p>
            <a:pPr marL="171450" indent="-171450">
              <a:buFont typeface="Arial" panose="020B0604020202020204" pitchFamily="34" charset="0"/>
              <a:buChar char="•"/>
            </a:pPr>
            <a:r>
              <a:rPr lang="en-US" baseline="0" dirty="0" smtClean="0"/>
              <a:t>However, our Total Expenditures are projected to increase annually as well.  The single largest increase is in employee benefits, increasing by 32% over the two years, or a total projected increase of $4.5 million.  Likewise, projected step and column increases over the MYP total $1.4 million, </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10</a:t>
            </a:fld>
            <a:endParaRPr lang="en-US" dirty="0"/>
          </a:p>
        </p:txBody>
      </p:sp>
    </p:spTree>
    <p:extLst>
      <p:ext uri="{BB962C8B-B14F-4D97-AF65-F5344CB8AC3E}">
        <p14:creationId xmlns:p14="http://schemas.microsoft.com/office/powerpoint/2010/main" val="798958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As</a:t>
            </a:r>
            <a:r>
              <a:rPr lang="en-US" baseline="0" dirty="0" smtClean="0"/>
              <a:t> projected our ending fund balance will decrease to $9.7 million at the close of the 2016-17 fiscal year</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11</a:t>
            </a:fld>
            <a:endParaRPr lang="en-US" dirty="0"/>
          </a:p>
        </p:txBody>
      </p:sp>
    </p:spTree>
    <p:extLst>
      <p:ext uri="{BB962C8B-B14F-4D97-AF65-F5344CB8AC3E}">
        <p14:creationId xmlns:p14="http://schemas.microsoft.com/office/powerpoint/2010/main" val="1057765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As we look at the components of the ending fund balance we see</a:t>
            </a:r>
            <a:r>
              <a:rPr lang="en-US" baseline="0" dirty="0" smtClean="0"/>
              <a:t> approximately $5 million Committed in 2015-16 and 2016-17.  This is committed as per direction from LACOE.  LACOE has recommended that due to the volatility of the State budget we DO NOT budget the projected $5 million increase in LCFF annually.  This means, we have included the increases in revenue but we have not increased our expenditures because we need the funding increase in our ending fund balance.</a:t>
            </a:r>
          </a:p>
          <a:p>
            <a:pPr marL="171450" indent="-171450">
              <a:buFont typeface="Arial" panose="020B0604020202020204" pitchFamily="34" charset="0"/>
              <a:buChar char="•"/>
            </a:pPr>
            <a:r>
              <a:rPr lang="en-US" baseline="0" dirty="0" smtClean="0"/>
              <a:t>Even with these restrictions, we do project that we will be able to maintain the required 3% reserve and implement 24:1 by 2016-17.  </a:t>
            </a:r>
          </a:p>
          <a:p>
            <a:pPr marL="171450" indent="-171450">
              <a:buFont typeface="Arial" panose="020B0604020202020204" pitchFamily="34" charset="0"/>
              <a:buChar char="•"/>
            </a:pPr>
            <a:r>
              <a:rPr lang="en-US" baseline="0" dirty="0" smtClean="0"/>
              <a:t>Since we are able to meet all of our financial obligations through 2016-17, we ask the Board to approve the Positive Certification and Budget Revisions associated with the First Interim.</a:t>
            </a: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pPr/>
              <a:t>12</a:t>
            </a:fld>
            <a:endParaRPr lang="en-US" dirty="0"/>
          </a:p>
        </p:txBody>
      </p:sp>
    </p:spTree>
    <p:extLst>
      <p:ext uri="{BB962C8B-B14F-4D97-AF65-F5344CB8AC3E}">
        <p14:creationId xmlns:p14="http://schemas.microsoft.com/office/powerpoint/2010/main" val="607880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D4E9928-D508-4EFF-B21A-D788DA8C2F8B}" type="datetime1">
              <a:rPr lang="en-US" smtClean="0"/>
              <a:pPr/>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3890532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9EA78E-766B-4EC6-A3C1-60E9860D834A}" type="datetime1">
              <a:rPr lang="en-US" smtClean="0"/>
              <a:pPr/>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3775757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E9AC29-0B34-44E9-A0D7-2685555529A3}" type="datetime1">
              <a:rPr lang="en-US" smtClean="0"/>
              <a:pPr/>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347538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57B56D-9E56-4A4B-BBE3-F3115FC8A942}" type="datetime1">
              <a:rPr lang="en-US" smtClean="0"/>
              <a:pPr/>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634689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297E63-4995-4037-92AC-3FCC7D0D4E5F}" type="datetime1">
              <a:rPr lang="en-US" smtClean="0"/>
              <a:pPr/>
              <a:t>9/7/2016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1057371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0F530E6-7B60-4603-B590-28FD673FD88E}" type="datetime1">
              <a:rPr lang="en-US" smtClean="0"/>
              <a:pPr/>
              <a:t>9/7/2016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420821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9C2428-AE3A-47E9-A251-B2360B5AF14C}" type="datetime1">
              <a:rPr lang="en-US" smtClean="0"/>
              <a:pPr/>
              <a:t>9/7/2016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2836167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5BEAE4-A01A-4892-AFA6-BAC92D34D0B1}" type="datetime1">
              <a:rPr lang="en-US" smtClean="0"/>
              <a:pPr/>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279388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58FAE5-5D4C-4865-826E-2D6FCEFBA53E}" type="datetime1">
              <a:rPr lang="en-US" smtClean="0"/>
              <a:pPr/>
              <a:t>9/7/2016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3702592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0D5B13-8067-42C3-8257-8DC008C27ACD}" type="datetime1">
              <a:rPr lang="en-US" smtClean="0"/>
              <a:pPr/>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2962256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C1CD04-67DA-471D-B689-B5A021874783}" type="datetime1">
              <a:rPr lang="en-US" smtClean="0"/>
              <a:pPr/>
              <a:t>9/7/2016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4045126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9D3092-EF1E-40C8-B06F-074C7C06E178}" type="datetime1">
              <a:rPr lang="en-US" smtClean="0"/>
              <a:pPr/>
              <a:t>9/7/2016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F293C1-95CF-4989-91E3-B188A83E3219}" type="slidenum">
              <a:rPr lang="en-US" smtClean="0"/>
              <a:pPr/>
              <a:t>‹#›</a:t>
            </a:fld>
            <a:endParaRPr lang="en-US" dirty="0"/>
          </a:p>
        </p:txBody>
      </p:sp>
    </p:spTree>
    <p:extLst>
      <p:ext uri="{BB962C8B-B14F-4D97-AF65-F5344CB8AC3E}">
        <p14:creationId xmlns:p14="http://schemas.microsoft.com/office/powerpoint/2010/main" val="834383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07869"/>
            <a:ext cx="9144000" cy="2387600"/>
          </a:xfrm>
        </p:spPr>
        <p:txBody>
          <a:bodyPr/>
          <a:lstStyle/>
          <a:p>
            <a:r>
              <a:rPr lang="en-US" dirty="0" smtClean="0"/>
              <a:t>2015-16 Second Interim Financial Report</a:t>
            </a:r>
            <a:endParaRPr lang="en-US" dirty="0"/>
          </a:p>
        </p:txBody>
      </p:sp>
      <p:sp>
        <p:nvSpPr>
          <p:cNvPr id="3" name="Subtitle 2"/>
          <p:cNvSpPr>
            <a:spLocks noGrp="1"/>
          </p:cNvSpPr>
          <p:nvPr>
            <p:ph type="subTitle" idx="1"/>
          </p:nvPr>
        </p:nvSpPr>
        <p:spPr/>
        <p:txBody>
          <a:bodyPr/>
          <a:lstStyle/>
          <a:p>
            <a:r>
              <a:rPr lang="en-US" dirty="0" smtClean="0"/>
              <a:t>March 23, 2016</a:t>
            </a:r>
          </a:p>
          <a:p>
            <a:r>
              <a:rPr lang="en-US" dirty="0" smtClean="0"/>
              <a:t>Board Meeting</a:t>
            </a:r>
            <a:endParaRPr lang="en-US" dirty="0"/>
          </a:p>
        </p:txBody>
      </p:sp>
      <p:sp>
        <p:nvSpPr>
          <p:cNvPr id="5" name="TextBox 4"/>
          <p:cNvSpPr txBox="1"/>
          <p:nvPr/>
        </p:nvSpPr>
        <p:spPr>
          <a:xfrm>
            <a:off x="103517" y="6185140"/>
            <a:ext cx="3994030" cy="646331"/>
          </a:xfrm>
          <a:prstGeom prst="rect">
            <a:avLst/>
          </a:prstGeom>
          <a:noFill/>
        </p:spPr>
        <p:txBody>
          <a:bodyPr wrap="square" rtlCol="0">
            <a:spAutoFit/>
          </a:bodyPr>
          <a:lstStyle/>
          <a:p>
            <a:r>
              <a:rPr lang="en-US" sz="1200" dirty="0" smtClean="0"/>
              <a:t>Matthew Villaroman</a:t>
            </a:r>
          </a:p>
          <a:p>
            <a:r>
              <a:rPr lang="en-US" sz="1200" dirty="0" smtClean="0"/>
              <a:t>6</a:t>
            </a:r>
            <a:r>
              <a:rPr lang="en-US" sz="1200" baseline="30000" dirty="0" smtClean="0"/>
              <a:t>th</a:t>
            </a:r>
            <a:r>
              <a:rPr lang="en-US" sz="1200" dirty="0" smtClean="0"/>
              <a:t> Grade, Mrs. Smisko</a:t>
            </a:r>
          </a:p>
          <a:p>
            <a:r>
              <a:rPr lang="en-US" sz="1200" dirty="0" smtClean="0"/>
              <a:t>Prairie Vista Fine Arts Academy</a:t>
            </a:r>
            <a:endParaRPr lang="en-US" sz="1200" dirty="0"/>
          </a:p>
        </p:txBody>
      </p:sp>
      <p:pic>
        <p:nvPicPr>
          <p:cNvPr id="6" name="Picture 2" descr="Co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1155" y="2927127"/>
            <a:ext cx="4233828" cy="317509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882969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487" y="347872"/>
            <a:ext cx="10990054" cy="1325563"/>
          </a:xfrm>
        </p:spPr>
        <p:txBody>
          <a:bodyPr/>
          <a:lstStyle/>
          <a:p>
            <a:r>
              <a:rPr lang="en-US" dirty="0" smtClean="0"/>
              <a:t>			2015-16 Second Interim –</a:t>
            </a:r>
            <a:br>
              <a:rPr lang="en-US" dirty="0" smtClean="0"/>
            </a:br>
            <a:r>
              <a:rPr lang="en-US" dirty="0" smtClean="0"/>
              <a:t>                      Mandated Report</a:t>
            </a:r>
            <a:endParaRPr lang="en-US" dirty="0"/>
          </a:p>
        </p:txBody>
      </p:sp>
      <p:sp>
        <p:nvSpPr>
          <p:cNvPr id="3" name="Content Placeholder 2"/>
          <p:cNvSpPr>
            <a:spLocks noGrp="1"/>
          </p:cNvSpPr>
          <p:nvPr>
            <p:ph idx="1"/>
          </p:nvPr>
        </p:nvSpPr>
        <p:spPr/>
        <p:txBody>
          <a:bodyPr/>
          <a:lstStyle/>
          <a:p>
            <a:r>
              <a:rPr lang="en-US" sz="3200" dirty="0" smtClean="0"/>
              <a:t>Education Code (EC) Sections 35035(g), 42130 and 42131 require the Governing Board of each school district to certify at least twice a year to the district’s ability to meet its financial obligations for the remainder of that fiscal year and for the subsequent two fiscal years.</a:t>
            </a:r>
          </a:p>
          <a:p>
            <a:r>
              <a:rPr lang="en-US" sz="3200" dirty="0" smtClean="0"/>
              <a:t>Tonight Board approval is requested for the </a:t>
            </a:r>
          </a:p>
          <a:p>
            <a:pPr lvl="1"/>
            <a:r>
              <a:rPr lang="en-US" sz="2800" dirty="0" smtClean="0"/>
              <a:t>2015-16 Second Interim Financial Report, Positive Certification</a:t>
            </a:r>
          </a:p>
          <a:p>
            <a:pPr lvl="1"/>
            <a:r>
              <a:rPr lang="en-US" sz="2800" dirty="0" smtClean="0"/>
              <a:t>Associated Budget Revisions</a:t>
            </a:r>
          </a:p>
          <a:p>
            <a:pPr marL="457200" lvl="1" indent="0">
              <a:buNone/>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056087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2015-16 Second Interim –      				Assumptions</a:t>
            </a:r>
            <a:endParaRPr lang="en-US" dirty="0"/>
          </a:p>
        </p:txBody>
      </p:sp>
      <p:sp>
        <p:nvSpPr>
          <p:cNvPr id="3" name="Content Placeholder 2"/>
          <p:cNvSpPr>
            <a:spLocks noGrp="1"/>
          </p:cNvSpPr>
          <p:nvPr>
            <p:ph idx="1"/>
          </p:nvPr>
        </p:nvSpPr>
        <p:spPr/>
        <p:txBody>
          <a:bodyPr/>
          <a:lstStyle/>
          <a:p>
            <a:pPr marL="0" indent="0">
              <a:buNone/>
            </a:pPr>
            <a:r>
              <a:rPr lang="en-US" u="sng" dirty="0" smtClean="0"/>
              <a:t>Revenue</a:t>
            </a:r>
            <a:endParaRPr lang="en-US" dirty="0" smtClean="0"/>
          </a:p>
          <a:p>
            <a:pPr lvl="1"/>
            <a:r>
              <a:rPr lang="en-US" dirty="0" smtClean="0"/>
              <a:t>Statutory COLA / Net Funded COLA – 1.02%</a:t>
            </a:r>
          </a:p>
          <a:p>
            <a:pPr lvl="1"/>
            <a:r>
              <a:rPr lang="en-US" dirty="0" smtClean="0"/>
              <a:t>Gap Funding – 51.97%</a:t>
            </a:r>
          </a:p>
          <a:p>
            <a:pPr lvl="1"/>
            <a:r>
              <a:rPr lang="en-US" dirty="0" smtClean="0"/>
              <a:t>Base Grant per ADA - $7,820 (K-3), $7,189 (4-6), $7,403 (7-8) and $8,801 (9-12)</a:t>
            </a:r>
          </a:p>
          <a:p>
            <a:pPr lvl="1"/>
            <a:r>
              <a:rPr lang="en-US" dirty="0" smtClean="0"/>
              <a:t>K-3 CSR Augmentation Grant - $737 per ADA</a:t>
            </a:r>
          </a:p>
          <a:p>
            <a:pPr lvl="1"/>
            <a:r>
              <a:rPr lang="en-US" dirty="0" smtClean="0"/>
              <a:t>Supplemental and Concentration Grant - $12,876,088</a:t>
            </a:r>
          </a:p>
          <a:p>
            <a:pPr lvl="1"/>
            <a:r>
              <a:rPr lang="en-US" dirty="0" smtClean="0"/>
              <a:t>Supplemental and Concentration Grant, Economic Impact Aid - $1,977,650</a:t>
            </a:r>
          </a:p>
          <a:p>
            <a:pPr lvl="1"/>
            <a:r>
              <a:rPr lang="en-US" dirty="0" smtClean="0"/>
              <a:t>Routine Restricted Maintenance (RRMA) Contribution - $2,700,970</a:t>
            </a:r>
          </a:p>
          <a:p>
            <a:pPr lvl="1"/>
            <a:r>
              <a:rPr lang="en-US" dirty="0" smtClean="0"/>
              <a:t>Lottery - $140 per ADA (Unrestricted) and $41 per ADA (Restricted)</a:t>
            </a:r>
          </a:p>
          <a:p>
            <a:pPr lvl="1"/>
            <a:r>
              <a:rPr lang="en-US" dirty="0" smtClean="0"/>
              <a:t>Parcel Tax - $1,511,698</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057605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2015-16 Second Interim –      				Assumptions</a:t>
            </a:r>
            <a:endParaRPr lang="en-US" dirty="0"/>
          </a:p>
        </p:txBody>
      </p:sp>
      <p:sp>
        <p:nvSpPr>
          <p:cNvPr id="3" name="Content Placeholder 2"/>
          <p:cNvSpPr>
            <a:spLocks noGrp="1"/>
          </p:cNvSpPr>
          <p:nvPr>
            <p:ph idx="1"/>
          </p:nvPr>
        </p:nvSpPr>
        <p:spPr/>
        <p:txBody>
          <a:bodyPr/>
          <a:lstStyle/>
          <a:p>
            <a:pPr marL="0" indent="0">
              <a:buNone/>
            </a:pPr>
            <a:r>
              <a:rPr lang="en-US" u="sng" dirty="0" smtClean="0"/>
              <a:t>Expense</a:t>
            </a:r>
          </a:p>
          <a:p>
            <a:pPr lvl="1"/>
            <a:r>
              <a:rPr lang="en-US" dirty="0" smtClean="0"/>
              <a:t>Required progress made toward K-3 Grade Span Adjustment, with district moving to 24:1 in 2016-17</a:t>
            </a:r>
          </a:p>
          <a:p>
            <a:pPr lvl="1"/>
            <a:r>
              <a:rPr lang="en-US" dirty="0" smtClean="0"/>
              <a:t>Step and Column movement at 1.5%</a:t>
            </a:r>
          </a:p>
          <a:p>
            <a:pPr lvl="1"/>
            <a:r>
              <a:rPr lang="en-US" dirty="0" smtClean="0"/>
              <a:t>Statutory Fringe Benefits</a:t>
            </a:r>
            <a:r>
              <a:rPr lang="en-US" dirty="0"/>
              <a:t> </a:t>
            </a:r>
            <a:r>
              <a:rPr lang="en-US" dirty="0" smtClean="0"/>
              <a:t>– as required by LACOE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835623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a:t>
            </a:r>
            <a:r>
              <a:rPr lang="en-US" baseline="0" dirty="0" smtClean="0"/>
              <a:t> </a:t>
            </a:r>
            <a:r>
              <a:rPr lang="en-US" dirty="0" smtClean="0"/>
              <a:t>Interim –  Revenue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67316312"/>
              </p:ext>
            </p:extLst>
          </p:nvPr>
        </p:nvGraphicFramePr>
        <p:xfrm>
          <a:off x="838200" y="1825625"/>
          <a:ext cx="10515600" cy="4739076"/>
        </p:xfrm>
        <a:graphic>
          <a:graphicData uri="http://schemas.openxmlformats.org/drawingml/2006/table">
            <a:tbl>
              <a:tblPr firstRow="1" bandRow="1">
                <a:tableStyleId>{D7AC3CCA-C797-4891-BE02-D94E43425B78}</a:tableStyleId>
              </a:tblPr>
              <a:tblGrid>
                <a:gridCol w="5257800"/>
                <a:gridCol w="5257800"/>
              </a:tblGrid>
              <a:tr h="789846">
                <a:tc>
                  <a:txBody>
                    <a:bodyPr/>
                    <a:lstStyle/>
                    <a:p>
                      <a:r>
                        <a:rPr lang="en-US" sz="3200" b="0" dirty="0" smtClean="0"/>
                        <a:t>LCFF/Revenue Limit Sources</a:t>
                      </a:r>
                      <a:endParaRPr lang="en-US" sz="3200" b="0" dirty="0"/>
                    </a:p>
                  </a:txBody>
                  <a:tcPr/>
                </a:tc>
                <a:tc>
                  <a:txBody>
                    <a:bodyPr/>
                    <a:lstStyle/>
                    <a:p>
                      <a:pPr algn="r"/>
                      <a:r>
                        <a:rPr lang="en-US" sz="3200" b="0" dirty="0" smtClean="0"/>
                        <a:t>$72,046,889</a:t>
                      </a:r>
                      <a:endParaRPr lang="en-US" sz="3200" b="0" dirty="0"/>
                    </a:p>
                  </a:txBody>
                  <a:tcPr/>
                </a:tc>
              </a:tr>
              <a:tr h="789846">
                <a:tc>
                  <a:txBody>
                    <a:bodyPr/>
                    <a:lstStyle/>
                    <a:p>
                      <a:r>
                        <a:rPr lang="en-US" sz="3200" dirty="0" smtClean="0"/>
                        <a:t>Federal Revenues</a:t>
                      </a:r>
                      <a:endParaRPr lang="en-US" sz="3200" dirty="0"/>
                    </a:p>
                  </a:txBody>
                  <a:tcPr/>
                </a:tc>
                <a:tc>
                  <a:txBody>
                    <a:bodyPr/>
                    <a:lstStyle/>
                    <a:p>
                      <a:pPr algn="r"/>
                      <a:r>
                        <a:rPr lang="en-US" sz="3200" dirty="0" smtClean="0"/>
                        <a:t>137,000</a:t>
                      </a:r>
                      <a:endParaRPr lang="en-US" sz="3200" dirty="0"/>
                    </a:p>
                  </a:txBody>
                  <a:tcPr/>
                </a:tc>
              </a:tr>
              <a:tr h="789846">
                <a:tc>
                  <a:txBody>
                    <a:bodyPr/>
                    <a:lstStyle/>
                    <a:p>
                      <a:r>
                        <a:rPr lang="en-US" sz="3200" dirty="0" smtClean="0"/>
                        <a:t>Other State Revenues</a:t>
                      </a:r>
                      <a:endParaRPr lang="en-US" sz="3200" dirty="0"/>
                    </a:p>
                  </a:txBody>
                  <a:tcPr/>
                </a:tc>
                <a:tc>
                  <a:txBody>
                    <a:bodyPr/>
                    <a:lstStyle/>
                    <a:p>
                      <a:pPr algn="r"/>
                      <a:r>
                        <a:rPr lang="en-US" sz="3200" dirty="0" smtClean="0"/>
                        <a:t>5,501,196</a:t>
                      </a:r>
                      <a:endParaRPr lang="en-US" sz="3200" dirty="0"/>
                    </a:p>
                  </a:txBody>
                  <a:tcPr/>
                </a:tc>
              </a:tr>
              <a:tr h="789846">
                <a:tc>
                  <a:txBody>
                    <a:bodyPr/>
                    <a:lstStyle/>
                    <a:p>
                      <a:r>
                        <a:rPr lang="en-US" sz="3200" dirty="0" smtClean="0"/>
                        <a:t>Other Local Revenues</a:t>
                      </a:r>
                      <a:endParaRPr lang="en-US" sz="3200" dirty="0"/>
                    </a:p>
                  </a:txBody>
                  <a:tcPr/>
                </a:tc>
                <a:tc>
                  <a:txBody>
                    <a:bodyPr/>
                    <a:lstStyle/>
                    <a:p>
                      <a:pPr algn="r"/>
                      <a:r>
                        <a:rPr lang="en-US" sz="3200" dirty="0" smtClean="0"/>
                        <a:t>2,454,143</a:t>
                      </a:r>
                      <a:endParaRPr lang="en-US" sz="3200" dirty="0"/>
                    </a:p>
                  </a:txBody>
                  <a:tcPr/>
                </a:tc>
              </a:tr>
              <a:tr h="789846">
                <a:tc>
                  <a:txBody>
                    <a:bodyPr/>
                    <a:lstStyle/>
                    <a:p>
                      <a:r>
                        <a:rPr lang="en-US" sz="3200" dirty="0" smtClean="0"/>
                        <a:t>Contributions</a:t>
                      </a:r>
                      <a:endParaRPr lang="en-US" sz="3200" dirty="0"/>
                    </a:p>
                  </a:txBody>
                  <a:tcPr/>
                </a:tc>
                <a:tc>
                  <a:txBody>
                    <a:bodyPr/>
                    <a:lstStyle/>
                    <a:p>
                      <a:pPr algn="r"/>
                      <a:r>
                        <a:rPr lang="en-US" sz="3200" dirty="0" smtClean="0"/>
                        <a:t>(8,923,493)</a:t>
                      </a:r>
                      <a:endParaRPr lang="en-US" sz="3200" dirty="0"/>
                    </a:p>
                  </a:txBody>
                  <a:tcPr/>
                </a:tc>
              </a:tr>
              <a:tr h="789846">
                <a:tc>
                  <a:txBody>
                    <a:bodyPr/>
                    <a:lstStyle/>
                    <a:p>
                      <a:r>
                        <a:rPr lang="en-US" sz="3200" b="1" dirty="0" smtClean="0"/>
                        <a:t>TOTAL</a:t>
                      </a:r>
                      <a:r>
                        <a:rPr lang="en-US" sz="3200" b="1" baseline="0" dirty="0" smtClean="0"/>
                        <a:t> REVENUE SOURCES</a:t>
                      </a:r>
                      <a:endParaRPr lang="en-US" sz="3200" b="1" dirty="0"/>
                    </a:p>
                  </a:txBody>
                  <a:tcPr/>
                </a:tc>
                <a:tc>
                  <a:txBody>
                    <a:bodyPr/>
                    <a:lstStyle/>
                    <a:p>
                      <a:pPr algn="r"/>
                      <a:r>
                        <a:rPr lang="en-US" sz="3200" b="1" dirty="0" smtClean="0"/>
                        <a:t>$71,215,735</a:t>
                      </a:r>
                      <a:endParaRPr lang="en-US" sz="32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315498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 Interim –  Expense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71404560"/>
              </p:ext>
            </p:extLst>
          </p:nvPr>
        </p:nvGraphicFramePr>
        <p:xfrm>
          <a:off x="838200" y="1825625"/>
          <a:ext cx="10515600" cy="4937760"/>
        </p:xfrm>
        <a:graphic>
          <a:graphicData uri="http://schemas.openxmlformats.org/drawingml/2006/table">
            <a:tbl>
              <a:tblPr firstRow="1" bandRow="1">
                <a:tableStyleId>{D7AC3CCA-C797-4891-BE02-D94E43425B78}</a:tableStyleId>
              </a:tblPr>
              <a:tblGrid>
                <a:gridCol w="5257800"/>
                <a:gridCol w="5257800"/>
              </a:tblGrid>
              <a:tr h="543817">
                <a:tc>
                  <a:txBody>
                    <a:bodyPr/>
                    <a:lstStyle/>
                    <a:p>
                      <a:r>
                        <a:rPr lang="en-US" sz="3000" b="0" dirty="0" smtClean="0"/>
                        <a:t>Certificated</a:t>
                      </a:r>
                      <a:r>
                        <a:rPr lang="en-US" sz="3000" b="0" baseline="0" dirty="0" smtClean="0"/>
                        <a:t> Salaries</a:t>
                      </a:r>
                      <a:endParaRPr lang="en-US" sz="3000" b="0" dirty="0"/>
                    </a:p>
                  </a:txBody>
                  <a:tcPr/>
                </a:tc>
                <a:tc>
                  <a:txBody>
                    <a:bodyPr/>
                    <a:lstStyle/>
                    <a:p>
                      <a:pPr algn="r"/>
                      <a:r>
                        <a:rPr lang="en-US" sz="3000" b="0" dirty="0" smtClean="0"/>
                        <a:t>$36,850,722</a:t>
                      </a:r>
                      <a:endParaRPr lang="en-US" sz="3000" b="0" dirty="0"/>
                    </a:p>
                  </a:txBody>
                  <a:tcPr/>
                </a:tc>
              </a:tr>
              <a:tr h="543817">
                <a:tc>
                  <a:txBody>
                    <a:bodyPr/>
                    <a:lstStyle/>
                    <a:p>
                      <a:r>
                        <a:rPr lang="en-US" sz="3000" dirty="0" smtClean="0"/>
                        <a:t>Classified Salaries</a:t>
                      </a:r>
                      <a:endParaRPr lang="en-US" sz="3000" dirty="0"/>
                    </a:p>
                  </a:txBody>
                  <a:tcPr/>
                </a:tc>
                <a:tc>
                  <a:txBody>
                    <a:bodyPr/>
                    <a:lstStyle/>
                    <a:p>
                      <a:pPr algn="r"/>
                      <a:r>
                        <a:rPr lang="en-US" sz="3000" dirty="0" smtClean="0"/>
                        <a:t>9,139,808</a:t>
                      </a:r>
                      <a:endParaRPr lang="en-US" sz="3000" dirty="0"/>
                    </a:p>
                  </a:txBody>
                  <a:tcPr/>
                </a:tc>
              </a:tr>
              <a:tr h="543817">
                <a:tc>
                  <a:txBody>
                    <a:bodyPr/>
                    <a:lstStyle/>
                    <a:p>
                      <a:r>
                        <a:rPr lang="en-US" sz="3000" dirty="0" smtClean="0"/>
                        <a:t>Employee Benefits</a:t>
                      </a:r>
                      <a:endParaRPr lang="en-US" sz="3000" dirty="0"/>
                    </a:p>
                  </a:txBody>
                  <a:tcPr/>
                </a:tc>
                <a:tc>
                  <a:txBody>
                    <a:bodyPr/>
                    <a:lstStyle/>
                    <a:p>
                      <a:pPr algn="r"/>
                      <a:r>
                        <a:rPr lang="en-US" sz="3000" dirty="0" smtClean="0"/>
                        <a:t>16,511,906</a:t>
                      </a:r>
                      <a:endParaRPr lang="en-US" sz="3000" dirty="0"/>
                    </a:p>
                  </a:txBody>
                  <a:tcPr/>
                </a:tc>
              </a:tr>
              <a:tr h="543817">
                <a:tc>
                  <a:txBody>
                    <a:bodyPr/>
                    <a:lstStyle/>
                    <a:p>
                      <a:r>
                        <a:rPr lang="en-US" sz="3000" dirty="0" smtClean="0"/>
                        <a:t>Books and Supplies</a:t>
                      </a:r>
                      <a:endParaRPr lang="en-US" sz="3000" dirty="0"/>
                    </a:p>
                  </a:txBody>
                  <a:tcPr/>
                </a:tc>
                <a:tc>
                  <a:txBody>
                    <a:bodyPr/>
                    <a:lstStyle/>
                    <a:p>
                      <a:pPr algn="r"/>
                      <a:r>
                        <a:rPr lang="en-US" sz="3000" dirty="0" smtClean="0"/>
                        <a:t>4,648,733</a:t>
                      </a:r>
                      <a:endParaRPr lang="en-US" sz="3000" dirty="0"/>
                    </a:p>
                  </a:txBody>
                  <a:tcPr/>
                </a:tc>
              </a:tr>
              <a:tr h="543817">
                <a:tc>
                  <a:txBody>
                    <a:bodyPr/>
                    <a:lstStyle/>
                    <a:p>
                      <a:r>
                        <a:rPr lang="en-US" sz="3000" dirty="0" smtClean="0"/>
                        <a:t>Services and Other Operating</a:t>
                      </a:r>
                      <a:endParaRPr lang="en-US" sz="3000" dirty="0"/>
                    </a:p>
                  </a:txBody>
                  <a:tcPr/>
                </a:tc>
                <a:tc>
                  <a:txBody>
                    <a:bodyPr/>
                    <a:lstStyle/>
                    <a:p>
                      <a:pPr algn="r"/>
                      <a:r>
                        <a:rPr lang="en-US" sz="3000" dirty="0" smtClean="0"/>
                        <a:t>6,152,697</a:t>
                      </a:r>
                      <a:endParaRPr lang="en-US" sz="3000" dirty="0"/>
                    </a:p>
                  </a:txBody>
                  <a:tcPr/>
                </a:tc>
              </a:tr>
              <a:tr h="543817">
                <a:tc>
                  <a:txBody>
                    <a:bodyPr/>
                    <a:lstStyle/>
                    <a:p>
                      <a:r>
                        <a:rPr lang="en-US" sz="3000" b="0" dirty="0" smtClean="0"/>
                        <a:t>Capital Outlay</a:t>
                      </a:r>
                      <a:endParaRPr lang="en-US" sz="3000" b="0" dirty="0"/>
                    </a:p>
                  </a:txBody>
                  <a:tcPr/>
                </a:tc>
                <a:tc>
                  <a:txBody>
                    <a:bodyPr/>
                    <a:lstStyle/>
                    <a:p>
                      <a:pPr algn="r"/>
                      <a:r>
                        <a:rPr lang="en-US" sz="3000" b="0" dirty="0" smtClean="0"/>
                        <a:t>968,395</a:t>
                      </a:r>
                      <a:endParaRPr lang="en-US" sz="3000" b="0" dirty="0"/>
                    </a:p>
                  </a:txBody>
                  <a:tcPr/>
                </a:tc>
              </a:tr>
              <a:tr h="543817">
                <a:tc>
                  <a:txBody>
                    <a:bodyPr/>
                    <a:lstStyle/>
                    <a:p>
                      <a:r>
                        <a:rPr lang="en-US" sz="3000" b="0" dirty="0" smtClean="0"/>
                        <a:t>Other Outgo</a:t>
                      </a:r>
                      <a:endParaRPr lang="en-US" sz="3000" b="0" dirty="0"/>
                    </a:p>
                  </a:txBody>
                  <a:tcPr/>
                </a:tc>
                <a:tc>
                  <a:txBody>
                    <a:bodyPr/>
                    <a:lstStyle/>
                    <a:p>
                      <a:pPr algn="r"/>
                      <a:r>
                        <a:rPr lang="en-US" sz="3000" b="0" dirty="0" smtClean="0"/>
                        <a:t>(220,337</a:t>
                      </a:r>
                      <a:r>
                        <a:rPr lang="en-US" sz="3000" b="0" dirty="0" smtClean="0"/>
                        <a:t>)</a:t>
                      </a:r>
                      <a:endParaRPr lang="en-US" sz="3000" b="0" dirty="0"/>
                    </a:p>
                  </a:txBody>
                  <a:tcPr/>
                </a:tc>
              </a:tr>
              <a:tr h="543817">
                <a:tc>
                  <a:txBody>
                    <a:bodyPr/>
                    <a:lstStyle/>
                    <a:p>
                      <a:r>
                        <a:rPr lang="en-US" sz="3000" b="0" dirty="0" smtClean="0"/>
                        <a:t>Transfers Out</a:t>
                      </a:r>
                      <a:endParaRPr lang="en-US" sz="3000" b="0" dirty="0"/>
                    </a:p>
                  </a:txBody>
                  <a:tcPr/>
                </a:tc>
                <a:tc>
                  <a:txBody>
                    <a:bodyPr/>
                    <a:lstStyle/>
                    <a:p>
                      <a:pPr algn="r"/>
                      <a:r>
                        <a:rPr lang="en-US" sz="3000" b="0" dirty="0" smtClean="0"/>
                        <a:t>2,462,334</a:t>
                      </a:r>
                      <a:endParaRPr lang="en-US" sz="3000" b="0" dirty="0"/>
                    </a:p>
                  </a:txBody>
                  <a:tcPr/>
                </a:tc>
              </a:tr>
              <a:tr h="543817">
                <a:tc>
                  <a:txBody>
                    <a:bodyPr/>
                    <a:lstStyle/>
                    <a:p>
                      <a:r>
                        <a:rPr lang="en-US" sz="3000" b="1" dirty="0" smtClean="0"/>
                        <a:t>TOTAL</a:t>
                      </a:r>
                      <a:r>
                        <a:rPr lang="en-US" sz="3000" b="1" baseline="0" dirty="0" smtClean="0"/>
                        <a:t> EXPENDITURES</a:t>
                      </a:r>
                      <a:endParaRPr lang="en-US" sz="3000" b="1" dirty="0"/>
                    </a:p>
                  </a:txBody>
                  <a:tcPr/>
                </a:tc>
                <a:tc>
                  <a:txBody>
                    <a:bodyPr/>
                    <a:lstStyle/>
                    <a:p>
                      <a:pPr algn="r"/>
                      <a:r>
                        <a:rPr lang="en-US" sz="3000" b="1" dirty="0" smtClean="0"/>
                        <a:t>$76,514,259</a:t>
                      </a:r>
                      <a:endParaRPr lang="en-US" sz="30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854366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 Interim –  Summary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5358239"/>
              </p:ext>
            </p:extLst>
          </p:nvPr>
        </p:nvGraphicFramePr>
        <p:xfrm>
          <a:off x="838200" y="1825625"/>
          <a:ext cx="10515600" cy="4187248"/>
        </p:xfrm>
        <a:graphic>
          <a:graphicData uri="http://schemas.openxmlformats.org/drawingml/2006/table">
            <a:tbl>
              <a:tblPr firstRow="1" bandRow="1">
                <a:tableStyleId>{D7AC3CCA-C797-4891-BE02-D94E43425B78}</a:tableStyleId>
              </a:tblPr>
              <a:tblGrid>
                <a:gridCol w="5257800"/>
                <a:gridCol w="5257800"/>
              </a:tblGrid>
              <a:tr h="866327">
                <a:tc>
                  <a:txBody>
                    <a:bodyPr/>
                    <a:lstStyle/>
                    <a:p>
                      <a:r>
                        <a:rPr lang="en-US" sz="3200" b="1" dirty="0" smtClean="0"/>
                        <a:t>Total Revenue Sources</a:t>
                      </a:r>
                      <a:endParaRPr lang="en-US" sz="3200" b="1" dirty="0"/>
                    </a:p>
                  </a:txBody>
                  <a:tcPr/>
                </a:tc>
                <a:tc>
                  <a:txBody>
                    <a:bodyPr/>
                    <a:lstStyle/>
                    <a:p>
                      <a:pPr algn="r"/>
                      <a:r>
                        <a:rPr lang="en-US" sz="3200" b="1" dirty="0" smtClean="0"/>
                        <a:t>$71,215,735</a:t>
                      </a:r>
                      <a:endParaRPr lang="en-US" sz="3200" b="1" dirty="0"/>
                    </a:p>
                  </a:txBody>
                  <a:tcPr/>
                </a:tc>
              </a:tr>
              <a:tr h="866327">
                <a:tc>
                  <a:txBody>
                    <a:bodyPr/>
                    <a:lstStyle/>
                    <a:p>
                      <a:pPr algn="l"/>
                      <a:r>
                        <a:rPr lang="en-US" sz="3200" dirty="0" smtClean="0"/>
                        <a:t>               less</a:t>
                      </a:r>
                      <a:endParaRPr lang="en-US" sz="3200" dirty="0"/>
                    </a:p>
                  </a:txBody>
                  <a:tcPr/>
                </a:tc>
                <a:tc>
                  <a:txBody>
                    <a:bodyPr/>
                    <a:lstStyle/>
                    <a:p>
                      <a:pPr algn="r"/>
                      <a:endParaRPr lang="en-US" sz="3200" dirty="0"/>
                    </a:p>
                  </a:txBody>
                  <a:tcPr/>
                </a:tc>
              </a:tr>
              <a:tr h="866327">
                <a:tc>
                  <a:txBody>
                    <a:bodyPr/>
                    <a:lstStyle/>
                    <a:p>
                      <a:r>
                        <a:rPr lang="en-US" sz="3200" b="1" dirty="0" smtClean="0"/>
                        <a:t>Total Expenditures</a:t>
                      </a:r>
                      <a:endParaRPr lang="en-US" sz="3200" b="1" dirty="0"/>
                    </a:p>
                  </a:txBody>
                  <a:tcPr/>
                </a:tc>
                <a:tc>
                  <a:txBody>
                    <a:bodyPr/>
                    <a:lstStyle/>
                    <a:p>
                      <a:pPr algn="r"/>
                      <a:r>
                        <a:rPr lang="en-US" sz="3200" b="1" dirty="0" smtClean="0"/>
                        <a:t>$76,514,259</a:t>
                      </a:r>
                      <a:endParaRPr lang="en-US" sz="3200" b="1" dirty="0"/>
                    </a:p>
                  </a:txBody>
                  <a:tcPr/>
                </a:tc>
              </a:tr>
              <a:tr h="1588267">
                <a:tc>
                  <a:txBody>
                    <a:bodyPr/>
                    <a:lstStyle/>
                    <a:p>
                      <a:r>
                        <a:rPr lang="en-US" sz="3200" dirty="0" smtClean="0"/>
                        <a:t>NET</a:t>
                      </a:r>
                      <a:r>
                        <a:rPr lang="en-US" sz="3200" baseline="0" dirty="0" smtClean="0"/>
                        <a:t> INCREASE(DECREASE) IN FUND BALANCE</a:t>
                      </a:r>
                      <a:endParaRPr lang="en-US" sz="3200" dirty="0"/>
                    </a:p>
                  </a:txBody>
                  <a:tcPr/>
                </a:tc>
                <a:tc>
                  <a:txBody>
                    <a:bodyPr/>
                    <a:lstStyle/>
                    <a:p>
                      <a:pPr algn="r"/>
                      <a:r>
                        <a:rPr lang="en-US" sz="3200" dirty="0" smtClean="0"/>
                        <a:t>($5,298,524</a:t>
                      </a:r>
                      <a:r>
                        <a:rPr lang="en-US" sz="3200" dirty="0" smtClean="0"/>
                        <a:t>)</a:t>
                      </a:r>
                      <a:endParaRPr lang="en-US" sz="3200"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969601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 Interim –  Summary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54764446"/>
              </p:ext>
            </p:extLst>
          </p:nvPr>
        </p:nvGraphicFramePr>
        <p:xfrm>
          <a:off x="838200" y="1825625"/>
          <a:ext cx="10515600" cy="2799454"/>
        </p:xfrm>
        <a:graphic>
          <a:graphicData uri="http://schemas.openxmlformats.org/drawingml/2006/table">
            <a:tbl>
              <a:tblPr firstRow="1" bandRow="1">
                <a:tableStyleId>{D7AC3CCA-C797-4891-BE02-D94E43425B78}</a:tableStyleId>
              </a:tblPr>
              <a:tblGrid>
                <a:gridCol w="5257800"/>
                <a:gridCol w="5257800"/>
              </a:tblGrid>
              <a:tr h="866327">
                <a:tc>
                  <a:txBody>
                    <a:bodyPr/>
                    <a:lstStyle/>
                    <a:p>
                      <a:r>
                        <a:rPr lang="en-US" sz="3200" b="1" dirty="0" smtClean="0"/>
                        <a:t>Beginning</a:t>
                      </a:r>
                      <a:r>
                        <a:rPr lang="en-US" sz="3200" b="1" baseline="0" dirty="0" smtClean="0"/>
                        <a:t> Fund Balance</a:t>
                      </a:r>
                      <a:endParaRPr lang="en-US" sz="3200" b="1" dirty="0"/>
                    </a:p>
                  </a:txBody>
                  <a:tcPr/>
                </a:tc>
                <a:tc>
                  <a:txBody>
                    <a:bodyPr/>
                    <a:lstStyle/>
                    <a:p>
                      <a:pPr algn="r"/>
                      <a:r>
                        <a:rPr lang="en-US" sz="3200" b="1" dirty="0" smtClean="0"/>
                        <a:t>$8,515,265</a:t>
                      </a:r>
                      <a:endParaRPr lang="en-US" sz="3200" b="1" dirty="0"/>
                    </a:p>
                  </a:txBody>
                  <a:tcPr/>
                </a:tc>
              </a:tr>
              <a:tr h="866327">
                <a:tc>
                  <a:txBody>
                    <a:bodyPr/>
                    <a:lstStyle/>
                    <a:p>
                      <a:pPr algn="l"/>
                      <a:r>
                        <a:rPr lang="en-US" sz="3200" dirty="0" smtClean="0"/>
                        <a:t>Net Increase (Decrease) in Fund Balance</a:t>
                      </a:r>
                      <a:endParaRPr lang="en-US" sz="3200" dirty="0"/>
                    </a:p>
                  </a:txBody>
                  <a:tcPr/>
                </a:tc>
                <a:tc>
                  <a:txBody>
                    <a:bodyPr/>
                    <a:lstStyle/>
                    <a:p>
                      <a:pPr algn="r"/>
                      <a:r>
                        <a:rPr lang="en-US" sz="3200" dirty="0" smtClean="0"/>
                        <a:t>($5,298,524</a:t>
                      </a:r>
                      <a:r>
                        <a:rPr lang="en-US" sz="3200" dirty="0" smtClean="0"/>
                        <a:t>)</a:t>
                      </a:r>
                      <a:endParaRPr lang="en-US" sz="3200" dirty="0"/>
                    </a:p>
                  </a:txBody>
                  <a:tcPr/>
                </a:tc>
              </a:tr>
              <a:tr h="866327">
                <a:tc>
                  <a:txBody>
                    <a:bodyPr/>
                    <a:lstStyle/>
                    <a:p>
                      <a:r>
                        <a:rPr lang="en-US" sz="3200" b="1" dirty="0" smtClean="0"/>
                        <a:t>Ending Fund Balance</a:t>
                      </a:r>
                      <a:endParaRPr lang="en-US" sz="3200" b="1" dirty="0"/>
                    </a:p>
                  </a:txBody>
                  <a:tcPr/>
                </a:tc>
                <a:tc>
                  <a:txBody>
                    <a:bodyPr/>
                    <a:lstStyle/>
                    <a:p>
                      <a:pPr algn="r"/>
                      <a:r>
                        <a:rPr lang="en-US" sz="3200" b="1" dirty="0" smtClean="0"/>
                        <a:t>$3,216,741</a:t>
                      </a:r>
                      <a:endParaRPr lang="en-US" sz="32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316677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 Interim –  Summary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77302231"/>
              </p:ext>
            </p:extLst>
          </p:nvPr>
        </p:nvGraphicFramePr>
        <p:xfrm>
          <a:off x="838200" y="1825625"/>
          <a:ext cx="10515600" cy="3866254"/>
        </p:xfrm>
        <a:graphic>
          <a:graphicData uri="http://schemas.openxmlformats.org/drawingml/2006/table">
            <a:tbl>
              <a:tblPr firstRow="1" bandRow="1">
                <a:tableStyleId>{D7AC3CCA-C797-4891-BE02-D94E43425B78}</a:tableStyleId>
              </a:tblPr>
              <a:tblGrid>
                <a:gridCol w="5257800"/>
                <a:gridCol w="5257800"/>
              </a:tblGrid>
              <a:tr h="866327">
                <a:tc>
                  <a:txBody>
                    <a:bodyPr/>
                    <a:lstStyle/>
                    <a:p>
                      <a:r>
                        <a:rPr lang="en-US" sz="3200" b="1" dirty="0" smtClean="0"/>
                        <a:t>Components</a:t>
                      </a:r>
                      <a:r>
                        <a:rPr lang="en-US" sz="3200" b="1" baseline="0" dirty="0" smtClean="0"/>
                        <a:t> of Ending Fund Balance</a:t>
                      </a:r>
                      <a:endParaRPr lang="en-US" sz="3200" b="1" dirty="0"/>
                    </a:p>
                  </a:txBody>
                  <a:tcPr/>
                </a:tc>
                <a:tc>
                  <a:txBody>
                    <a:bodyPr/>
                    <a:lstStyle/>
                    <a:p>
                      <a:pPr algn="r"/>
                      <a:endParaRPr lang="en-US" sz="3200" b="1" dirty="0"/>
                    </a:p>
                  </a:txBody>
                  <a:tcPr/>
                </a:tc>
              </a:tr>
              <a:tr h="866327">
                <a:tc>
                  <a:txBody>
                    <a:bodyPr/>
                    <a:lstStyle/>
                    <a:p>
                      <a:pPr algn="l"/>
                      <a:r>
                        <a:rPr lang="en-US" sz="3200" dirty="0" smtClean="0"/>
                        <a:t>Nonspendable</a:t>
                      </a:r>
                      <a:endParaRPr lang="en-US" sz="3200" dirty="0"/>
                    </a:p>
                  </a:txBody>
                  <a:tcPr/>
                </a:tc>
                <a:tc>
                  <a:txBody>
                    <a:bodyPr/>
                    <a:lstStyle/>
                    <a:p>
                      <a:pPr algn="r"/>
                      <a:r>
                        <a:rPr lang="en-US" sz="3200" dirty="0" smtClean="0"/>
                        <a:t>$71,542</a:t>
                      </a:r>
                      <a:endParaRPr lang="en-US" sz="3200" dirty="0"/>
                    </a:p>
                  </a:txBody>
                  <a:tcPr/>
                </a:tc>
              </a:tr>
              <a:tr h="866327">
                <a:tc>
                  <a:txBody>
                    <a:bodyPr/>
                    <a:lstStyle/>
                    <a:p>
                      <a:r>
                        <a:rPr lang="en-US" sz="3200" b="0" dirty="0" smtClean="0"/>
                        <a:t>Assigned</a:t>
                      </a:r>
                      <a:endParaRPr lang="en-US" sz="3200" b="0" dirty="0"/>
                    </a:p>
                  </a:txBody>
                  <a:tcPr/>
                </a:tc>
                <a:tc>
                  <a:txBody>
                    <a:bodyPr/>
                    <a:lstStyle/>
                    <a:p>
                      <a:pPr algn="r"/>
                      <a:r>
                        <a:rPr lang="en-US" sz="3200" b="0" dirty="0" smtClean="0"/>
                        <a:t>$0</a:t>
                      </a:r>
                      <a:endParaRPr lang="en-US" sz="3200" b="0" dirty="0"/>
                    </a:p>
                  </a:txBody>
                  <a:tcPr/>
                </a:tc>
              </a:tr>
              <a:tr h="866327">
                <a:tc>
                  <a:txBody>
                    <a:bodyPr/>
                    <a:lstStyle/>
                    <a:p>
                      <a:r>
                        <a:rPr lang="en-US" sz="3200" b="1" dirty="0" smtClean="0"/>
                        <a:t>Reserve of Economic Uncertainties (Required 3%)*</a:t>
                      </a:r>
                      <a:endParaRPr lang="en-US" sz="3200" b="1" dirty="0"/>
                    </a:p>
                  </a:txBody>
                  <a:tcPr/>
                </a:tc>
                <a:tc>
                  <a:txBody>
                    <a:bodyPr/>
                    <a:lstStyle/>
                    <a:p>
                      <a:pPr algn="r"/>
                      <a:r>
                        <a:rPr lang="en-US" sz="3200" b="1" dirty="0" smtClean="0">
                          <a:solidFill>
                            <a:schemeClr val="bg1"/>
                          </a:solidFill>
                        </a:rPr>
                        <a:t>$3,053,367</a:t>
                      </a:r>
                      <a:endParaRPr lang="en-US" sz="3200" b="1" dirty="0">
                        <a:solidFill>
                          <a:schemeClr val="bg1"/>
                        </a:solidFill>
                      </a:endParaRPr>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
        <p:nvSpPr>
          <p:cNvPr id="3" name="TextBox 2"/>
          <p:cNvSpPr txBox="1"/>
          <p:nvPr/>
        </p:nvSpPr>
        <p:spPr>
          <a:xfrm>
            <a:off x="940279" y="6331789"/>
            <a:ext cx="9989389" cy="369332"/>
          </a:xfrm>
          <a:prstGeom prst="rect">
            <a:avLst/>
          </a:prstGeom>
          <a:noFill/>
        </p:spPr>
        <p:txBody>
          <a:bodyPr wrap="square" rtlCol="0">
            <a:spAutoFit/>
          </a:bodyPr>
          <a:lstStyle/>
          <a:p>
            <a:r>
              <a:rPr lang="en-US" dirty="0" smtClean="0"/>
              <a:t>* Includes $290,099 from Fund 17.0</a:t>
            </a:r>
            <a:endParaRPr lang="en-US" dirty="0"/>
          </a:p>
        </p:txBody>
      </p:sp>
    </p:spTree>
    <p:extLst>
      <p:ext uri="{BB962C8B-B14F-4D97-AF65-F5344CB8AC3E}">
        <p14:creationId xmlns:p14="http://schemas.microsoft.com/office/powerpoint/2010/main" val="3660351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 Interim –  General				Fund, Multi-Year Projections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84857759"/>
              </p:ext>
            </p:extLst>
          </p:nvPr>
        </p:nvGraphicFramePr>
        <p:xfrm>
          <a:off x="838200" y="1825625"/>
          <a:ext cx="10515600" cy="4162822"/>
        </p:xfrm>
        <a:graphic>
          <a:graphicData uri="http://schemas.openxmlformats.org/drawingml/2006/table">
            <a:tbl>
              <a:tblPr firstRow="1" bandRow="1">
                <a:tableStyleId>{D7AC3CCA-C797-4891-BE02-D94E43425B78}</a:tableStyleId>
              </a:tblPr>
              <a:tblGrid>
                <a:gridCol w="3642360"/>
                <a:gridCol w="2280458"/>
                <a:gridCol w="2438400"/>
                <a:gridCol w="2154382"/>
              </a:tblGrid>
              <a:tr h="612775">
                <a:tc>
                  <a:txBody>
                    <a:bodyPr/>
                    <a:lstStyle/>
                    <a:p>
                      <a:endParaRPr lang="en-US" sz="2800" b="1" dirty="0"/>
                    </a:p>
                  </a:txBody>
                  <a:tcPr/>
                </a:tc>
                <a:tc>
                  <a:txBody>
                    <a:bodyPr/>
                    <a:lstStyle/>
                    <a:p>
                      <a:pPr algn="r"/>
                      <a:r>
                        <a:rPr lang="en-US" sz="2800" b="1" dirty="0" smtClean="0"/>
                        <a:t>2015-16</a:t>
                      </a:r>
                      <a:endParaRPr lang="en-US" sz="2800" b="1" dirty="0"/>
                    </a:p>
                  </a:txBody>
                  <a:tcPr/>
                </a:tc>
                <a:tc>
                  <a:txBody>
                    <a:bodyPr/>
                    <a:lstStyle/>
                    <a:p>
                      <a:pPr algn="r"/>
                      <a:r>
                        <a:rPr lang="en-US" sz="2800" b="1" dirty="0" smtClean="0"/>
                        <a:t>2016-17</a:t>
                      </a:r>
                      <a:endParaRPr lang="en-US" sz="2800" b="1" dirty="0"/>
                    </a:p>
                  </a:txBody>
                  <a:tcPr/>
                </a:tc>
                <a:tc>
                  <a:txBody>
                    <a:bodyPr/>
                    <a:lstStyle/>
                    <a:p>
                      <a:pPr algn="r"/>
                      <a:r>
                        <a:rPr lang="en-US" sz="2800" b="1" dirty="0" smtClean="0"/>
                        <a:t>2017-18</a:t>
                      </a:r>
                      <a:endParaRPr lang="en-US" sz="2800" b="1" dirty="0"/>
                    </a:p>
                  </a:txBody>
                  <a:tcPr/>
                </a:tc>
              </a:tr>
              <a:tr h="907509">
                <a:tc>
                  <a:txBody>
                    <a:bodyPr/>
                    <a:lstStyle/>
                    <a:p>
                      <a:pPr algn="l"/>
                      <a:r>
                        <a:rPr lang="en-US" sz="2800" dirty="0" smtClean="0"/>
                        <a:t>Total Revenue</a:t>
                      </a:r>
                      <a:r>
                        <a:rPr lang="en-US" sz="2800" baseline="0" dirty="0" smtClean="0"/>
                        <a:t> Sources</a:t>
                      </a:r>
                      <a:endParaRPr lang="en-US" sz="2800" dirty="0"/>
                    </a:p>
                  </a:txBody>
                  <a:tcPr/>
                </a:tc>
                <a:tc>
                  <a:txBody>
                    <a:bodyPr/>
                    <a:lstStyle/>
                    <a:p>
                      <a:pPr algn="r"/>
                      <a:r>
                        <a:rPr lang="en-US" sz="2800" dirty="0" smtClean="0"/>
                        <a:t>$95,699,154</a:t>
                      </a:r>
                      <a:endParaRPr lang="en-US" sz="2800" dirty="0"/>
                    </a:p>
                  </a:txBody>
                  <a:tcPr/>
                </a:tc>
                <a:tc>
                  <a:txBody>
                    <a:bodyPr/>
                    <a:lstStyle/>
                    <a:p>
                      <a:pPr algn="r"/>
                      <a:r>
                        <a:rPr lang="en-US" sz="2800" dirty="0" smtClean="0"/>
                        <a:t>$94,530,929</a:t>
                      </a:r>
                      <a:endParaRPr lang="en-US" sz="2800" dirty="0"/>
                    </a:p>
                  </a:txBody>
                  <a:tcPr/>
                </a:tc>
                <a:tc>
                  <a:txBody>
                    <a:bodyPr/>
                    <a:lstStyle/>
                    <a:p>
                      <a:pPr algn="r"/>
                      <a:r>
                        <a:rPr lang="en-US" sz="2800" dirty="0" smtClean="0"/>
                        <a:t>$96,229,740</a:t>
                      </a:r>
                      <a:endParaRPr lang="en-US" sz="2800" dirty="0"/>
                    </a:p>
                  </a:txBody>
                  <a:tcPr/>
                </a:tc>
              </a:tr>
              <a:tr h="907509">
                <a:tc>
                  <a:txBody>
                    <a:bodyPr/>
                    <a:lstStyle/>
                    <a:p>
                      <a:r>
                        <a:rPr lang="en-US" sz="2800" b="0" dirty="0" smtClean="0"/>
                        <a:t>Total Expenditures</a:t>
                      </a:r>
                      <a:endParaRPr lang="en-US" sz="2800" b="0" dirty="0"/>
                    </a:p>
                  </a:txBody>
                  <a:tcPr/>
                </a:tc>
                <a:tc>
                  <a:txBody>
                    <a:bodyPr/>
                    <a:lstStyle/>
                    <a:p>
                      <a:pPr algn="r"/>
                      <a:r>
                        <a:rPr lang="en-US" sz="2800" b="0" dirty="0" smtClean="0"/>
                        <a:t>$101,778,887</a:t>
                      </a:r>
                      <a:endParaRPr lang="en-US" sz="2800" b="0" dirty="0"/>
                    </a:p>
                  </a:txBody>
                  <a:tcPr/>
                </a:tc>
                <a:tc>
                  <a:txBody>
                    <a:bodyPr/>
                    <a:lstStyle/>
                    <a:p>
                      <a:pPr algn="r"/>
                      <a:r>
                        <a:rPr lang="en-US" sz="2800" b="0" dirty="0" smtClean="0"/>
                        <a:t>$94,832,865</a:t>
                      </a:r>
                      <a:endParaRPr lang="en-US" sz="2800" b="0" dirty="0"/>
                    </a:p>
                  </a:txBody>
                  <a:tcPr/>
                </a:tc>
                <a:tc>
                  <a:txBody>
                    <a:bodyPr/>
                    <a:lstStyle/>
                    <a:p>
                      <a:pPr algn="r"/>
                      <a:r>
                        <a:rPr lang="en-US" sz="2800" b="0" dirty="0" smtClean="0"/>
                        <a:t>$96,699,169</a:t>
                      </a:r>
                      <a:endParaRPr lang="en-US" sz="2800" b="0" dirty="0"/>
                    </a:p>
                  </a:txBody>
                  <a:tcPr/>
                </a:tc>
              </a:tr>
              <a:tr h="1735029">
                <a:tc>
                  <a:txBody>
                    <a:bodyPr/>
                    <a:lstStyle/>
                    <a:p>
                      <a:r>
                        <a:rPr lang="en-US" sz="2800" b="1" dirty="0" smtClean="0"/>
                        <a:t>NET</a:t>
                      </a:r>
                      <a:r>
                        <a:rPr lang="en-US" sz="2800" b="1" baseline="0" dirty="0" smtClean="0"/>
                        <a:t> INCREASE (DECREASE) IN FUND BALANCE</a:t>
                      </a:r>
                      <a:endParaRPr lang="en-US" sz="2800" b="1" dirty="0"/>
                    </a:p>
                  </a:txBody>
                  <a:tcPr/>
                </a:tc>
                <a:tc>
                  <a:txBody>
                    <a:bodyPr/>
                    <a:lstStyle/>
                    <a:p>
                      <a:pPr algn="r"/>
                      <a:r>
                        <a:rPr lang="en-US" sz="2800" b="1" dirty="0" smtClean="0"/>
                        <a:t>($6,079,733)</a:t>
                      </a:r>
                      <a:endParaRPr lang="en-US" sz="2800" b="1" dirty="0"/>
                    </a:p>
                  </a:txBody>
                  <a:tcPr/>
                </a:tc>
                <a:tc>
                  <a:txBody>
                    <a:bodyPr/>
                    <a:lstStyle/>
                    <a:p>
                      <a:pPr algn="r"/>
                      <a:r>
                        <a:rPr lang="en-US" sz="2800" b="1" dirty="0" smtClean="0"/>
                        <a:t>($301,935)</a:t>
                      </a:r>
                      <a:endParaRPr lang="en-US" sz="2800" b="1" dirty="0"/>
                    </a:p>
                  </a:txBody>
                  <a:tcPr/>
                </a:tc>
                <a:tc>
                  <a:txBody>
                    <a:bodyPr/>
                    <a:lstStyle/>
                    <a:p>
                      <a:pPr algn="r"/>
                      <a:r>
                        <a:rPr lang="en-US" sz="2800" b="1" dirty="0" smtClean="0"/>
                        <a:t>($469,429)</a:t>
                      </a:r>
                      <a:endParaRPr lang="en-US" sz="28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717409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 Interim –  General				Fund, Multi-Year Projections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95808979"/>
              </p:ext>
            </p:extLst>
          </p:nvPr>
        </p:nvGraphicFramePr>
        <p:xfrm>
          <a:off x="838200" y="1825625"/>
          <a:ext cx="10515600" cy="3199515"/>
        </p:xfrm>
        <a:graphic>
          <a:graphicData uri="http://schemas.openxmlformats.org/drawingml/2006/table">
            <a:tbl>
              <a:tblPr firstRow="1" bandRow="1">
                <a:tableStyleId>{D7AC3CCA-C797-4891-BE02-D94E43425B78}</a:tableStyleId>
              </a:tblPr>
              <a:tblGrid>
                <a:gridCol w="3844636"/>
                <a:gridCol w="2078182"/>
                <a:gridCol w="2438400"/>
                <a:gridCol w="2154382"/>
              </a:tblGrid>
              <a:tr h="439453">
                <a:tc>
                  <a:txBody>
                    <a:bodyPr/>
                    <a:lstStyle/>
                    <a:p>
                      <a:endParaRPr lang="en-US" sz="2800" b="1" dirty="0"/>
                    </a:p>
                  </a:txBody>
                  <a:tcPr/>
                </a:tc>
                <a:tc>
                  <a:txBody>
                    <a:bodyPr/>
                    <a:lstStyle/>
                    <a:p>
                      <a:pPr algn="r"/>
                      <a:r>
                        <a:rPr lang="en-US" sz="2800" b="1" dirty="0" smtClean="0"/>
                        <a:t>2015-16</a:t>
                      </a:r>
                      <a:endParaRPr lang="en-US" sz="2800" b="1" dirty="0"/>
                    </a:p>
                  </a:txBody>
                  <a:tcPr/>
                </a:tc>
                <a:tc>
                  <a:txBody>
                    <a:bodyPr/>
                    <a:lstStyle/>
                    <a:p>
                      <a:pPr algn="r"/>
                      <a:r>
                        <a:rPr lang="en-US" sz="2800" b="1" dirty="0" smtClean="0"/>
                        <a:t>2016-17</a:t>
                      </a:r>
                      <a:endParaRPr lang="en-US" sz="2800" b="1" dirty="0"/>
                    </a:p>
                  </a:txBody>
                  <a:tcPr/>
                </a:tc>
                <a:tc>
                  <a:txBody>
                    <a:bodyPr/>
                    <a:lstStyle/>
                    <a:p>
                      <a:pPr algn="r"/>
                      <a:r>
                        <a:rPr lang="en-US" sz="2800" b="1" dirty="0" smtClean="0"/>
                        <a:t>2017-18</a:t>
                      </a:r>
                      <a:endParaRPr lang="en-US" sz="2800" b="1" dirty="0"/>
                    </a:p>
                  </a:txBody>
                  <a:tcPr/>
                </a:tc>
              </a:tr>
              <a:tr h="596346">
                <a:tc>
                  <a:txBody>
                    <a:bodyPr/>
                    <a:lstStyle/>
                    <a:p>
                      <a:pPr algn="l"/>
                      <a:r>
                        <a:rPr lang="en-US" sz="2800" dirty="0" smtClean="0"/>
                        <a:t>Beginning</a:t>
                      </a:r>
                      <a:r>
                        <a:rPr lang="en-US" sz="2800" baseline="0" dirty="0" smtClean="0"/>
                        <a:t> Fund Balance</a:t>
                      </a:r>
                      <a:endParaRPr lang="en-US" sz="2800" dirty="0"/>
                    </a:p>
                  </a:txBody>
                  <a:tcPr/>
                </a:tc>
                <a:tc>
                  <a:txBody>
                    <a:bodyPr/>
                    <a:lstStyle/>
                    <a:p>
                      <a:pPr algn="r"/>
                      <a:r>
                        <a:rPr lang="en-US" sz="2800" dirty="0" smtClean="0"/>
                        <a:t>$9,944,093</a:t>
                      </a:r>
                      <a:endParaRPr lang="en-US" sz="2800" dirty="0"/>
                    </a:p>
                  </a:txBody>
                  <a:tcPr/>
                </a:tc>
                <a:tc>
                  <a:txBody>
                    <a:bodyPr/>
                    <a:lstStyle/>
                    <a:p>
                      <a:pPr algn="r"/>
                      <a:r>
                        <a:rPr lang="en-US" sz="2800" dirty="0" smtClean="0"/>
                        <a:t>$3,864,360</a:t>
                      </a:r>
                      <a:endParaRPr lang="en-US" sz="2800" dirty="0"/>
                    </a:p>
                  </a:txBody>
                  <a:tcPr/>
                </a:tc>
                <a:tc>
                  <a:txBody>
                    <a:bodyPr/>
                    <a:lstStyle/>
                    <a:p>
                      <a:pPr algn="r"/>
                      <a:r>
                        <a:rPr lang="en-US" sz="2800" dirty="0" smtClean="0"/>
                        <a:t>$3,562,424</a:t>
                      </a:r>
                      <a:endParaRPr lang="en-US" sz="2800" dirty="0"/>
                    </a:p>
                  </a:txBody>
                  <a:tcPr/>
                </a:tc>
              </a:tr>
              <a:tr h="801356">
                <a:tc>
                  <a:txBody>
                    <a:bodyPr/>
                    <a:lstStyle/>
                    <a:p>
                      <a:r>
                        <a:rPr lang="en-US" sz="2800" b="0" dirty="0" smtClean="0"/>
                        <a:t>Net Increase (Decrease) in Fund Balance</a:t>
                      </a:r>
                      <a:endParaRPr lang="en-US" sz="2800" b="0" dirty="0"/>
                    </a:p>
                  </a:txBody>
                  <a:tcPr/>
                </a:tc>
                <a:tc>
                  <a:txBody>
                    <a:bodyPr/>
                    <a:lstStyle/>
                    <a:p>
                      <a:pPr algn="r"/>
                      <a:r>
                        <a:rPr lang="en-US" sz="2800" b="1" dirty="0" smtClean="0"/>
                        <a:t>($6,079,733)</a:t>
                      </a:r>
                      <a:endParaRPr lang="en-US" sz="2800" b="1" dirty="0"/>
                    </a:p>
                  </a:txBody>
                  <a:tcPr/>
                </a:tc>
                <a:tc>
                  <a:txBody>
                    <a:bodyPr/>
                    <a:lstStyle/>
                    <a:p>
                      <a:pPr algn="r"/>
                      <a:r>
                        <a:rPr lang="en-US" sz="2800" b="1" dirty="0" smtClean="0"/>
                        <a:t>($301,935)</a:t>
                      </a:r>
                      <a:endParaRPr lang="en-US" sz="2800" b="1" dirty="0"/>
                    </a:p>
                  </a:txBody>
                  <a:tcPr/>
                </a:tc>
                <a:tc>
                  <a:txBody>
                    <a:bodyPr/>
                    <a:lstStyle/>
                    <a:p>
                      <a:pPr algn="r"/>
                      <a:r>
                        <a:rPr lang="en-US" sz="2800" b="1" dirty="0" smtClean="0"/>
                        <a:t>($469,429)</a:t>
                      </a:r>
                      <a:endParaRPr lang="en-US" sz="2800" b="1" dirty="0"/>
                    </a:p>
                  </a:txBody>
                  <a:tcPr/>
                </a:tc>
              </a:tr>
              <a:tr h="1140129">
                <a:tc>
                  <a:txBody>
                    <a:bodyPr/>
                    <a:lstStyle/>
                    <a:p>
                      <a:r>
                        <a:rPr lang="en-US" sz="2800" b="1" dirty="0" smtClean="0"/>
                        <a:t>Ending Fund Balance</a:t>
                      </a:r>
                      <a:endParaRPr lang="en-US" sz="2800" b="1" dirty="0"/>
                    </a:p>
                  </a:txBody>
                  <a:tcPr/>
                </a:tc>
                <a:tc>
                  <a:txBody>
                    <a:bodyPr/>
                    <a:lstStyle/>
                    <a:p>
                      <a:pPr algn="r"/>
                      <a:r>
                        <a:rPr lang="en-US" sz="2800" b="1" dirty="0" smtClean="0"/>
                        <a:t>$3,864,360</a:t>
                      </a:r>
                      <a:endParaRPr lang="en-US" sz="2800" b="1" dirty="0"/>
                    </a:p>
                  </a:txBody>
                  <a:tcPr/>
                </a:tc>
                <a:tc>
                  <a:txBody>
                    <a:bodyPr/>
                    <a:lstStyle/>
                    <a:p>
                      <a:pPr algn="r"/>
                      <a:r>
                        <a:rPr lang="en-US" sz="2800" b="1" dirty="0" smtClean="0"/>
                        <a:t>$3,562,425</a:t>
                      </a:r>
                      <a:endParaRPr lang="en-US" sz="2800" b="1" dirty="0"/>
                    </a:p>
                  </a:txBody>
                  <a:tcPr/>
                </a:tc>
                <a:tc>
                  <a:txBody>
                    <a:bodyPr/>
                    <a:lstStyle/>
                    <a:p>
                      <a:pPr algn="r"/>
                      <a:r>
                        <a:rPr lang="en-US" sz="2800" b="1" dirty="0" smtClean="0"/>
                        <a:t>$3,092,995</a:t>
                      </a:r>
                      <a:endParaRPr lang="en-US" sz="28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7529707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2015-16 Second Interim –  General 				Fund, Multi-Year Projections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23298199"/>
              </p:ext>
            </p:extLst>
          </p:nvPr>
        </p:nvGraphicFramePr>
        <p:xfrm>
          <a:off x="838200" y="1825625"/>
          <a:ext cx="10515600" cy="4291619"/>
        </p:xfrm>
        <a:graphic>
          <a:graphicData uri="http://schemas.openxmlformats.org/drawingml/2006/table">
            <a:tbl>
              <a:tblPr firstRow="1" bandRow="1">
                <a:tableStyleId>{D7AC3CCA-C797-4891-BE02-D94E43425B78}</a:tableStyleId>
              </a:tblPr>
              <a:tblGrid>
                <a:gridCol w="4712855"/>
                <a:gridCol w="2004290"/>
                <a:gridCol w="1930400"/>
                <a:gridCol w="1868055"/>
              </a:tblGrid>
              <a:tr h="866327">
                <a:tc>
                  <a:txBody>
                    <a:bodyPr/>
                    <a:lstStyle/>
                    <a:p>
                      <a:r>
                        <a:rPr lang="en-US" sz="2800" b="1" dirty="0" smtClean="0"/>
                        <a:t>Components</a:t>
                      </a:r>
                      <a:r>
                        <a:rPr lang="en-US" sz="2800" b="1" baseline="0" dirty="0" smtClean="0"/>
                        <a:t> of Ending Fund Balance</a:t>
                      </a:r>
                      <a:endParaRPr lang="en-US" sz="2800" b="1" dirty="0"/>
                    </a:p>
                  </a:txBody>
                  <a:tcPr/>
                </a:tc>
                <a:tc>
                  <a:txBody>
                    <a:bodyPr/>
                    <a:lstStyle/>
                    <a:p>
                      <a:pPr algn="r"/>
                      <a:r>
                        <a:rPr lang="en-US" sz="2800" b="1" dirty="0" smtClean="0"/>
                        <a:t>2015-16</a:t>
                      </a:r>
                      <a:endParaRPr lang="en-US" sz="2800" b="1" dirty="0"/>
                    </a:p>
                  </a:txBody>
                  <a:tcPr/>
                </a:tc>
                <a:tc>
                  <a:txBody>
                    <a:bodyPr/>
                    <a:lstStyle/>
                    <a:p>
                      <a:pPr algn="r"/>
                      <a:r>
                        <a:rPr lang="en-US" sz="2800" b="1" dirty="0" smtClean="0"/>
                        <a:t>2016-17</a:t>
                      </a:r>
                      <a:endParaRPr lang="en-US" sz="2800" b="1" dirty="0"/>
                    </a:p>
                  </a:txBody>
                  <a:tcPr/>
                </a:tc>
                <a:tc>
                  <a:txBody>
                    <a:bodyPr/>
                    <a:lstStyle/>
                    <a:p>
                      <a:pPr algn="r"/>
                      <a:r>
                        <a:rPr lang="en-US" sz="2800" b="1" dirty="0" smtClean="0"/>
                        <a:t>2017-18</a:t>
                      </a:r>
                      <a:endParaRPr lang="en-US" sz="2800" b="1" dirty="0"/>
                    </a:p>
                  </a:txBody>
                  <a:tcPr/>
                </a:tc>
              </a:tr>
              <a:tr h="619240">
                <a:tc>
                  <a:txBody>
                    <a:bodyPr/>
                    <a:lstStyle/>
                    <a:p>
                      <a:pPr algn="l"/>
                      <a:r>
                        <a:rPr lang="en-US" sz="2800" dirty="0" smtClean="0"/>
                        <a:t>Nonspendable</a:t>
                      </a:r>
                      <a:endParaRPr lang="en-US" sz="2800" dirty="0"/>
                    </a:p>
                  </a:txBody>
                  <a:tcPr/>
                </a:tc>
                <a:tc>
                  <a:txBody>
                    <a:bodyPr/>
                    <a:lstStyle/>
                    <a:p>
                      <a:pPr algn="r"/>
                      <a:r>
                        <a:rPr lang="en-US" sz="2800" dirty="0" smtClean="0"/>
                        <a:t>$71,542</a:t>
                      </a:r>
                      <a:endParaRPr lang="en-US" sz="2800" dirty="0"/>
                    </a:p>
                  </a:txBody>
                  <a:tcPr/>
                </a:tc>
                <a:tc>
                  <a:txBody>
                    <a:bodyPr/>
                    <a:lstStyle/>
                    <a:p>
                      <a:pPr algn="r"/>
                      <a:r>
                        <a:rPr lang="en-US" sz="2800" dirty="0" smtClean="0"/>
                        <a:t>$71,542</a:t>
                      </a:r>
                      <a:endParaRPr lang="en-US" sz="2800" dirty="0"/>
                    </a:p>
                  </a:txBody>
                  <a:tcPr/>
                </a:tc>
                <a:tc>
                  <a:txBody>
                    <a:bodyPr/>
                    <a:lstStyle/>
                    <a:p>
                      <a:pPr algn="r"/>
                      <a:r>
                        <a:rPr lang="en-US" sz="2800" dirty="0" smtClean="0"/>
                        <a:t>$71,542</a:t>
                      </a:r>
                      <a:endParaRPr lang="en-US" sz="2800" dirty="0"/>
                    </a:p>
                  </a:txBody>
                  <a:tcPr/>
                </a:tc>
              </a:tr>
              <a:tr h="609600">
                <a:tc>
                  <a:txBody>
                    <a:bodyPr/>
                    <a:lstStyle/>
                    <a:p>
                      <a:r>
                        <a:rPr lang="en-US" sz="2800" b="0" dirty="0" smtClean="0"/>
                        <a:t>Restricted</a:t>
                      </a:r>
                      <a:endParaRPr lang="en-US" sz="2800" b="0" dirty="0"/>
                    </a:p>
                  </a:txBody>
                  <a:tcPr/>
                </a:tc>
                <a:tc>
                  <a:txBody>
                    <a:bodyPr/>
                    <a:lstStyle/>
                    <a:p>
                      <a:pPr algn="r"/>
                      <a:r>
                        <a:rPr lang="en-US" sz="2800" b="0" dirty="0" smtClean="0"/>
                        <a:t>$647,619</a:t>
                      </a:r>
                      <a:endParaRPr lang="en-US" sz="2800" b="0" dirty="0"/>
                    </a:p>
                  </a:txBody>
                  <a:tcPr/>
                </a:tc>
                <a:tc>
                  <a:txBody>
                    <a:bodyPr/>
                    <a:lstStyle/>
                    <a:p>
                      <a:pPr algn="r"/>
                      <a:r>
                        <a:rPr lang="en-US" sz="2800" b="0" dirty="0" smtClean="0"/>
                        <a:t>$323,809</a:t>
                      </a:r>
                      <a:endParaRPr lang="en-US" sz="2800" b="0" dirty="0"/>
                    </a:p>
                  </a:txBody>
                  <a:tcPr/>
                </a:tc>
                <a:tc>
                  <a:txBody>
                    <a:bodyPr/>
                    <a:lstStyle/>
                    <a:p>
                      <a:pPr algn="r"/>
                      <a:r>
                        <a:rPr lang="en-US" sz="2800" b="0" dirty="0" smtClean="0"/>
                        <a:t>$0</a:t>
                      </a:r>
                      <a:endParaRPr lang="en-US" sz="2800" b="0" dirty="0"/>
                    </a:p>
                  </a:txBody>
                  <a:tcPr/>
                </a:tc>
              </a:tr>
              <a:tr h="563419">
                <a:tc>
                  <a:txBody>
                    <a:bodyPr/>
                    <a:lstStyle/>
                    <a:p>
                      <a:r>
                        <a:rPr lang="en-US" sz="2800" b="0" dirty="0" smtClean="0"/>
                        <a:t>Other Commitments</a:t>
                      </a:r>
                      <a:endParaRPr lang="en-US" sz="2800" b="0" dirty="0"/>
                    </a:p>
                  </a:txBody>
                  <a:tcPr/>
                </a:tc>
                <a:tc>
                  <a:txBody>
                    <a:bodyPr/>
                    <a:lstStyle/>
                    <a:p>
                      <a:pPr algn="r"/>
                      <a:r>
                        <a:rPr lang="en-US" sz="2800" b="0" dirty="0" smtClean="0"/>
                        <a:t>$0</a:t>
                      </a:r>
                      <a:endParaRPr lang="en-US" sz="2800" b="0" dirty="0"/>
                    </a:p>
                  </a:txBody>
                  <a:tcPr/>
                </a:tc>
                <a:tc>
                  <a:txBody>
                    <a:bodyPr/>
                    <a:lstStyle/>
                    <a:p>
                      <a:pPr algn="r"/>
                      <a:r>
                        <a:rPr lang="en-US" sz="2800" b="0" dirty="0" smtClean="0"/>
                        <a:t>$0</a:t>
                      </a:r>
                      <a:endParaRPr lang="en-US" sz="2800" b="0" dirty="0"/>
                    </a:p>
                  </a:txBody>
                  <a:tcPr/>
                </a:tc>
                <a:tc>
                  <a:txBody>
                    <a:bodyPr/>
                    <a:lstStyle/>
                    <a:p>
                      <a:pPr algn="r"/>
                      <a:r>
                        <a:rPr lang="en-US" sz="2800" b="0" dirty="0" smtClean="0"/>
                        <a:t>$0</a:t>
                      </a:r>
                      <a:endParaRPr lang="en-US" sz="2800" b="0" dirty="0"/>
                    </a:p>
                  </a:txBody>
                  <a:tcPr/>
                </a:tc>
              </a:tr>
              <a:tr h="609600">
                <a:tc>
                  <a:txBody>
                    <a:bodyPr/>
                    <a:lstStyle/>
                    <a:p>
                      <a:r>
                        <a:rPr lang="en-US" sz="2800" b="0" dirty="0" smtClean="0"/>
                        <a:t>Assigned</a:t>
                      </a:r>
                      <a:endParaRPr lang="en-US" sz="2800" b="0" dirty="0"/>
                    </a:p>
                  </a:txBody>
                  <a:tcPr/>
                </a:tc>
                <a:tc>
                  <a:txBody>
                    <a:bodyPr/>
                    <a:lstStyle/>
                    <a:p>
                      <a:pPr algn="r"/>
                      <a:r>
                        <a:rPr lang="en-US" sz="2800" b="0" dirty="0" smtClean="0"/>
                        <a:t>$91,832</a:t>
                      </a:r>
                      <a:endParaRPr lang="en-US" sz="2800" b="0" dirty="0"/>
                    </a:p>
                  </a:txBody>
                  <a:tcPr/>
                </a:tc>
                <a:tc>
                  <a:txBody>
                    <a:bodyPr/>
                    <a:lstStyle/>
                    <a:p>
                      <a:pPr algn="r"/>
                      <a:r>
                        <a:rPr lang="en-US" sz="2800" b="0" dirty="0" smtClean="0"/>
                        <a:t>$320,732</a:t>
                      </a:r>
                      <a:endParaRPr lang="en-US" sz="2800" b="0" dirty="0"/>
                    </a:p>
                  </a:txBody>
                  <a:tcPr/>
                </a:tc>
                <a:tc>
                  <a:txBody>
                    <a:bodyPr/>
                    <a:lstStyle/>
                    <a:p>
                      <a:pPr algn="r"/>
                      <a:r>
                        <a:rPr lang="en-US" sz="2800" b="0" dirty="0" smtClean="0"/>
                        <a:t>$120,477</a:t>
                      </a:r>
                      <a:endParaRPr lang="en-US" sz="2800" b="0" dirty="0"/>
                    </a:p>
                  </a:txBody>
                  <a:tcPr/>
                </a:tc>
              </a:tr>
              <a:tr h="866327">
                <a:tc>
                  <a:txBody>
                    <a:bodyPr/>
                    <a:lstStyle/>
                    <a:p>
                      <a:r>
                        <a:rPr lang="en-US" sz="2800" b="1" dirty="0" smtClean="0"/>
                        <a:t>Reserve of Economic Uncertainties (Required 3%)</a:t>
                      </a:r>
                      <a:endParaRPr lang="en-US" sz="2800" b="1" dirty="0"/>
                    </a:p>
                  </a:txBody>
                  <a:tcPr/>
                </a:tc>
                <a:tc>
                  <a:txBody>
                    <a:bodyPr/>
                    <a:lstStyle/>
                    <a:p>
                      <a:pPr algn="r"/>
                      <a:r>
                        <a:rPr lang="en-US" sz="2800" b="1" dirty="0" smtClean="0"/>
                        <a:t>$3,053,367</a:t>
                      </a:r>
                      <a:endParaRPr lang="en-US" sz="2800" b="1" dirty="0"/>
                    </a:p>
                  </a:txBody>
                  <a:tcPr/>
                </a:tc>
                <a:tc>
                  <a:txBody>
                    <a:bodyPr/>
                    <a:lstStyle/>
                    <a:p>
                      <a:pPr algn="r"/>
                      <a:r>
                        <a:rPr lang="en-US" sz="2800" b="1" dirty="0" smtClean="0"/>
                        <a:t>$2,846,340</a:t>
                      </a:r>
                      <a:endParaRPr lang="en-US" sz="2800" b="1" dirty="0"/>
                    </a:p>
                  </a:txBody>
                  <a:tcPr/>
                </a:tc>
                <a:tc>
                  <a:txBody>
                    <a:bodyPr/>
                    <a:lstStyle/>
                    <a:p>
                      <a:pPr algn="r"/>
                      <a:r>
                        <a:rPr lang="en-US" sz="2800" b="1" dirty="0" smtClean="0"/>
                        <a:t>$2,900,975</a:t>
                      </a:r>
                      <a:endParaRPr lang="en-US" sz="28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659515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854036" y="365125"/>
            <a:ext cx="8499764" cy="1325563"/>
          </a:xfrm>
        </p:spPr>
        <p:txBody>
          <a:bodyPr/>
          <a:lstStyle/>
          <a:p>
            <a:r>
              <a:rPr lang="en-US" altLang="en-US" dirty="0" smtClean="0"/>
              <a:t>2015-16 Second Interim - Education Code 42127</a:t>
            </a:r>
            <a:endParaRPr lang="en-US" altLang="en-US" dirty="0"/>
          </a:p>
        </p:txBody>
      </p:sp>
      <p:sp>
        <p:nvSpPr>
          <p:cNvPr id="3075" name="Rectangle 3"/>
          <p:cNvSpPr>
            <a:spLocks noGrp="1" noChangeArrowheads="1"/>
          </p:cNvSpPr>
          <p:nvPr>
            <p:ph type="body" idx="1"/>
          </p:nvPr>
        </p:nvSpPr>
        <p:spPr>
          <a:xfrm>
            <a:off x="2758440" y="1981200"/>
            <a:ext cx="7772400" cy="4114800"/>
          </a:xfrm>
        </p:spPr>
        <p:txBody>
          <a:bodyPr/>
          <a:lstStyle/>
          <a:p>
            <a:r>
              <a:rPr lang="en-US" altLang="en-US" dirty="0"/>
              <a:t>Pursuant to Education Code 42127(a)(2)(C), Hawthorne School District Board of Trustees must:</a:t>
            </a:r>
          </a:p>
          <a:p>
            <a:pPr lvl="1"/>
            <a:r>
              <a:rPr lang="en-US" altLang="en-US" dirty="0"/>
              <a:t>Identify the minimum reserve for economic uncertainties in each year identified in the fiscal report</a:t>
            </a:r>
          </a:p>
          <a:p>
            <a:pPr lvl="1"/>
            <a:r>
              <a:rPr lang="en-US" altLang="en-US" dirty="0"/>
              <a:t>Identify the amount of assigned and unassigned ending fund balance that exceeds the minimum</a:t>
            </a:r>
          </a:p>
          <a:p>
            <a:pPr lvl="1"/>
            <a:r>
              <a:rPr lang="en-US" altLang="en-US" dirty="0"/>
              <a:t>Provide reasons for the HSD reserve level if it is greater than the minimum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561" y="208107"/>
            <a:ext cx="2433879" cy="1239012"/>
          </a:xfrm>
          <a:prstGeom prst="rect">
            <a:avLst/>
          </a:prstGeom>
        </p:spPr>
      </p:pic>
    </p:spTree>
    <p:extLst>
      <p:ext uri="{BB962C8B-B14F-4D97-AF65-F5344CB8AC3E}">
        <p14:creationId xmlns:p14="http://schemas.microsoft.com/office/powerpoint/2010/main" val="979454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699658" y="365125"/>
            <a:ext cx="8654142" cy="1325563"/>
          </a:xfrm>
        </p:spPr>
        <p:txBody>
          <a:bodyPr/>
          <a:lstStyle/>
          <a:p>
            <a:r>
              <a:rPr lang="en-US" altLang="en-US" dirty="0" smtClean="0"/>
              <a:t>2015-16 Second</a:t>
            </a:r>
            <a:r>
              <a:rPr lang="en-US" altLang="en-US" baseline="0" dirty="0" smtClean="0"/>
              <a:t> </a:t>
            </a:r>
            <a:r>
              <a:rPr lang="en-US" altLang="en-US" dirty="0" smtClean="0"/>
              <a:t>Interim - LACOE Bulletin #4237 (Need for Reserves)</a:t>
            </a:r>
            <a:endParaRPr lang="en-US" altLang="en-US" dirty="0"/>
          </a:p>
        </p:txBody>
      </p:sp>
      <p:sp>
        <p:nvSpPr>
          <p:cNvPr id="7" name="TextBox 6"/>
          <p:cNvSpPr txBox="1"/>
          <p:nvPr/>
        </p:nvSpPr>
        <p:spPr>
          <a:xfrm>
            <a:off x="4929052" y="4566854"/>
            <a:ext cx="5738949" cy="369332"/>
          </a:xfrm>
          <a:prstGeom prst="rect">
            <a:avLst/>
          </a:prstGeom>
          <a:solidFill>
            <a:schemeClr val="bg1"/>
          </a:solidFill>
        </p:spPr>
        <p:txBody>
          <a:bodyPr wrap="square" rtlCol="0">
            <a:spAutoFit/>
          </a:bodyPr>
          <a:lstStyle/>
          <a:p>
            <a:endParaRPr lang="en-US" dirty="0"/>
          </a:p>
        </p:txBody>
      </p:sp>
      <p:graphicFrame>
        <p:nvGraphicFramePr>
          <p:cNvPr id="9" name="Content Placeholder 4"/>
          <p:cNvGraphicFramePr>
            <a:graphicFrameLocks noGrp="1"/>
          </p:cNvGraphicFramePr>
          <p:nvPr>
            <p:ph idx="1"/>
            <p:extLst>
              <p:ext uri="{D42A27DB-BD31-4B8C-83A1-F6EECF244321}">
                <p14:modId xmlns:p14="http://schemas.microsoft.com/office/powerpoint/2010/main" val="3750168747"/>
              </p:ext>
            </p:extLst>
          </p:nvPr>
        </p:nvGraphicFramePr>
        <p:xfrm>
          <a:off x="1588655" y="4876216"/>
          <a:ext cx="9079347" cy="1871195"/>
        </p:xfrm>
        <a:graphic>
          <a:graphicData uri="http://schemas.openxmlformats.org/drawingml/2006/table">
            <a:tbl>
              <a:tblPr firstRow="1" bandRow="1">
                <a:tableStyleId>{D7AC3CCA-C797-4891-BE02-D94E43425B78}</a:tableStyleId>
              </a:tblPr>
              <a:tblGrid>
                <a:gridCol w="3675645"/>
                <a:gridCol w="1845650"/>
                <a:gridCol w="1784289"/>
                <a:gridCol w="1773763"/>
              </a:tblGrid>
              <a:tr h="381360">
                <a:tc>
                  <a:txBody>
                    <a:bodyPr/>
                    <a:lstStyle/>
                    <a:p>
                      <a:pPr marL="0" marR="0" algn="just">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HSD Board</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Approved Budget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2015-16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2016-17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2017-18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3617">
                <a:tc>
                  <a:txBody>
                    <a:bodyPr/>
                    <a:lstStyle/>
                    <a:p>
                      <a:pPr marL="0" marR="0" algn="just">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Funded Local Control Funding Formula</a:t>
                      </a:r>
                    </a:p>
                  </a:txBody>
                  <a:tcPr marL="68580" marR="68580" marT="0" marB="0"/>
                </a:tc>
                <a:tc>
                  <a:txBody>
                    <a:bodyPr/>
                    <a:lstStyle/>
                    <a:p>
                      <a:pPr marL="0" marR="0" algn="r">
                        <a:lnSpc>
                          <a:spcPct val="107000"/>
                        </a:lnSpc>
                        <a:spcBef>
                          <a:spcPts val="0"/>
                        </a:spcBef>
                        <a:spcAft>
                          <a:spcPts val="0"/>
                        </a:spcAft>
                      </a:pPr>
                      <a:r>
                        <a:rPr lang="en-US" sz="1800" dirty="0">
                          <a:latin typeface="Calibri"/>
                          <a:ea typeface="Calibri"/>
                          <a:cs typeface="Times New Roman"/>
                        </a:rPr>
                        <a:t>$72,046,889</a:t>
                      </a:r>
                    </a:p>
                  </a:txBody>
                  <a:tcPr marL="68580" marR="68580" marT="0" marB="0"/>
                </a:tc>
                <a:tc>
                  <a:txBody>
                    <a:bodyPr/>
                    <a:lstStyle/>
                    <a:p>
                      <a:pPr marL="0" marR="0" algn="r">
                        <a:lnSpc>
                          <a:spcPct val="107000"/>
                        </a:lnSpc>
                        <a:spcBef>
                          <a:spcPts val="0"/>
                        </a:spcBef>
                        <a:spcAft>
                          <a:spcPts val="0"/>
                        </a:spcAft>
                      </a:pPr>
                      <a:r>
                        <a:rPr lang="en-US" sz="1800" dirty="0">
                          <a:latin typeface="Calibri"/>
                          <a:ea typeface="Calibri"/>
                          <a:cs typeface="Times New Roman"/>
                        </a:rPr>
                        <a:t>$76,860,150</a:t>
                      </a:r>
                    </a:p>
                  </a:txBody>
                  <a:tcPr marL="68580" marR="68580" marT="0" marB="0"/>
                </a:tc>
                <a:tc>
                  <a:txBody>
                    <a:bodyPr/>
                    <a:lstStyle/>
                    <a:p>
                      <a:pPr marL="0" marR="0" algn="r">
                        <a:lnSpc>
                          <a:spcPct val="107000"/>
                        </a:lnSpc>
                        <a:spcBef>
                          <a:spcPts val="0"/>
                        </a:spcBef>
                        <a:spcAft>
                          <a:spcPts val="0"/>
                        </a:spcAft>
                      </a:pPr>
                      <a:r>
                        <a:rPr lang="en-US" sz="1800">
                          <a:latin typeface="Calibri"/>
                          <a:ea typeface="Calibri"/>
                          <a:cs typeface="Times New Roman"/>
                        </a:rPr>
                        <a:t>$80,231,178</a:t>
                      </a:r>
                    </a:p>
                  </a:txBody>
                  <a:tcPr marL="68580" marR="68580" marT="0" marB="0"/>
                </a:tc>
              </a:tr>
              <a:tr h="353617">
                <a:tc>
                  <a:txBody>
                    <a:bodyPr/>
                    <a:lstStyle/>
                    <a:p>
                      <a:pPr marL="0" marR="0" algn="just">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Increase in LCFF  Over Prior Year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endParaRPr lang="en-US" sz="1800">
                        <a:latin typeface="Calibri"/>
                        <a:ea typeface="Calibri"/>
                        <a:cs typeface="Times New Roman"/>
                      </a:endParaRPr>
                    </a:p>
                  </a:txBody>
                  <a:tcPr marL="68580" marR="68580" marT="0" marB="0"/>
                </a:tc>
                <a:tc>
                  <a:txBody>
                    <a:bodyPr/>
                    <a:lstStyle/>
                    <a:p>
                      <a:pPr marL="0" marR="0" algn="r">
                        <a:lnSpc>
                          <a:spcPct val="107000"/>
                        </a:lnSpc>
                        <a:spcBef>
                          <a:spcPts val="0"/>
                        </a:spcBef>
                        <a:spcAft>
                          <a:spcPts val="0"/>
                        </a:spcAft>
                      </a:pPr>
                      <a:r>
                        <a:rPr lang="en-US" sz="1800" b="1">
                          <a:latin typeface="Calibri"/>
                          <a:ea typeface="Calibri"/>
                          <a:cs typeface="Times New Roman"/>
                        </a:rPr>
                        <a:t>$4,813,261</a:t>
                      </a:r>
                      <a:endParaRPr lang="en-US" sz="1800">
                        <a:latin typeface="Calibri"/>
                        <a:ea typeface="Calibri"/>
                        <a:cs typeface="Times New Roman"/>
                      </a:endParaRPr>
                    </a:p>
                  </a:txBody>
                  <a:tcPr marL="68580" marR="68580" marT="0" marB="0"/>
                </a:tc>
                <a:tc>
                  <a:txBody>
                    <a:bodyPr/>
                    <a:lstStyle/>
                    <a:p>
                      <a:pPr marL="0" marR="0" algn="r">
                        <a:lnSpc>
                          <a:spcPct val="107000"/>
                        </a:lnSpc>
                        <a:spcBef>
                          <a:spcPts val="0"/>
                        </a:spcBef>
                        <a:spcAft>
                          <a:spcPts val="0"/>
                        </a:spcAft>
                      </a:pPr>
                      <a:r>
                        <a:rPr lang="en-US" sz="1800" b="1">
                          <a:latin typeface="Calibri"/>
                          <a:ea typeface="Calibri"/>
                          <a:cs typeface="Times New Roman"/>
                        </a:rPr>
                        <a:t>$3,371,028</a:t>
                      </a:r>
                      <a:endParaRPr lang="en-US" sz="1800">
                        <a:latin typeface="Calibri"/>
                        <a:ea typeface="Calibri"/>
                        <a:cs typeface="Times New Roman"/>
                      </a:endParaRPr>
                    </a:p>
                  </a:txBody>
                  <a:tcPr marL="68580" marR="68580" marT="0" marB="0"/>
                </a:tc>
              </a:tr>
              <a:tr h="549224">
                <a:tc>
                  <a:txBody>
                    <a:bodyPr/>
                    <a:lstStyle/>
                    <a:p>
                      <a:pPr marL="0" marR="0" algn="just">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Increase in LCFF from 2015-16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endParaRPr lang="en-US" sz="1800" dirty="0">
                        <a:latin typeface="Calibri"/>
                        <a:ea typeface="Calibri"/>
                        <a:cs typeface="Times New Roman"/>
                      </a:endParaRPr>
                    </a:p>
                  </a:txBody>
                  <a:tcPr marL="68580" marR="68580" marT="0" marB="0"/>
                </a:tc>
                <a:tc>
                  <a:txBody>
                    <a:bodyPr/>
                    <a:lstStyle/>
                    <a:p>
                      <a:pPr marL="0" marR="0" algn="r">
                        <a:lnSpc>
                          <a:spcPct val="107000"/>
                        </a:lnSpc>
                        <a:spcBef>
                          <a:spcPts val="0"/>
                        </a:spcBef>
                        <a:spcAft>
                          <a:spcPts val="0"/>
                        </a:spcAft>
                      </a:pPr>
                      <a:r>
                        <a:rPr lang="en-US" sz="1800" b="1">
                          <a:latin typeface="Calibri"/>
                          <a:ea typeface="Calibri"/>
                          <a:cs typeface="Times New Roman"/>
                        </a:rPr>
                        <a:t>$4,813,261</a:t>
                      </a:r>
                      <a:endParaRPr lang="en-US" sz="1800">
                        <a:latin typeface="Calibri"/>
                        <a:ea typeface="Calibri"/>
                        <a:cs typeface="Times New Roman"/>
                      </a:endParaRPr>
                    </a:p>
                  </a:txBody>
                  <a:tcPr marL="68580" marR="68580" marT="0" marB="0"/>
                </a:tc>
                <a:tc>
                  <a:txBody>
                    <a:bodyPr/>
                    <a:lstStyle/>
                    <a:p>
                      <a:pPr marL="0" marR="0" algn="r">
                        <a:lnSpc>
                          <a:spcPct val="107000"/>
                        </a:lnSpc>
                        <a:spcBef>
                          <a:spcPts val="0"/>
                        </a:spcBef>
                        <a:spcAft>
                          <a:spcPts val="0"/>
                        </a:spcAft>
                      </a:pPr>
                      <a:r>
                        <a:rPr lang="en-US" sz="1800" b="1" dirty="0">
                          <a:latin typeface="Calibri"/>
                          <a:ea typeface="Calibri"/>
                          <a:cs typeface="Times New Roman"/>
                        </a:rPr>
                        <a:t>$8,184,289</a:t>
                      </a:r>
                      <a:endParaRPr lang="en-US" sz="1800" dirty="0">
                        <a:latin typeface="Calibri"/>
                        <a:ea typeface="Calibri"/>
                        <a:cs typeface="Times New Roman"/>
                      </a:endParaRPr>
                    </a:p>
                  </a:txBody>
                  <a:tcPr marL="68580" marR="68580" marT="0" marB="0"/>
                </a:tc>
              </a:tr>
            </a:tbl>
          </a:graphicData>
        </a:graphic>
      </p:graphicFrame>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779" y="232396"/>
            <a:ext cx="2433879" cy="1239012"/>
          </a:xfrm>
          <a:prstGeom prst="rect">
            <a:avLst/>
          </a:prstGeom>
        </p:spPr>
      </p:pic>
      <p:sp>
        <p:nvSpPr>
          <p:cNvPr id="2" name="TextBox 1"/>
          <p:cNvSpPr txBox="1"/>
          <p:nvPr/>
        </p:nvSpPr>
        <p:spPr>
          <a:xfrm>
            <a:off x="951346" y="1704532"/>
            <a:ext cx="10224654" cy="3046988"/>
          </a:xfrm>
          <a:prstGeom prst="rect">
            <a:avLst/>
          </a:prstGeom>
          <a:solidFill>
            <a:schemeClr val="tx1"/>
          </a:solidFill>
        </p:spPr>
        <p:txBody>
          <a:bodyPr wrap="square" rtlCol="0">
            <a:spAutoFit/>
          </a:bodyPr>
          <a:lstStyle/>
          <a:p>
            <a:r>
              <a:rPr lang="en-US" sz="1600" dirty="0">
                <a:solidFill>
                  <a:schemeClr val="bg1"/>
                </a:solidFill>
              </a:rPr>
              <a:t>Los Angeles County Office of Education (LACOE) issued Informational Bulletin # </a:t>
            </a:r>
            <a:r>
              <a:rPr lang="en-US" sz="1600" dirty="0" smtClean="0">
                <a:solidFill>
                  <a:schemeClr val="bg1"/>
                </a:solidFill>
              </a:rPr>
              <a:t>4297 </a:t>
            </a:r>
            <a:r>
              <a:rPr lang="en-US" sz="1600" dirty="0">
                <a:solidFill>
                  <a:schemeClr val="bg1"/>
                </a:solidFill>
              </a:rPr>
              <a:t>on </a:t>
            </a:r>
            <a:r>
              <a:rPr lang="en-US" sz="1600" dirty="0" smtClean="0">
                <a:solidFill>
                  <a:schemeClr val="bg1"/>
                </a:solidFill>
              </a:rPr>
              <a:t>February 11, 2016.  </a:t>
            </a:r>
          </a:p>
          <a:p>
            <a:r>
              <a:rPr lang="en-US" sz="1600" dirty="0" smtClean="0">
                <a:solidFill>
                  <a:schemeClr val="bg1"/>
                </a:solidFill>
              </a:rPr>
              <a:t>This </a:t>
            </a:r>
            <a:r>
              <a:rPr lang="en-US" sz="1600" dirty="0">
                <a:solidFill>
                  <a:schemeClr val="bg1"/>
                </a:solidFill>
              </a:rPr>
              <a:t>bulletin indicates:</a:t>
            </a:r>
          </a:p>
          <a:p>
            <a:r>
              <a:rPr lang="en-US" sz="1600" b="1" i="1" dirty="0" smtClean="0">
                <a:solidFill>
                  <a:schemeClr val="bg1"/>
                </a:solidFill>
              </a:rPr>
              <a:t>“We </a:t>
            </a:r>
            <a:r>
              <a:rPr lang="en-US" sz="1600" b="1" i="1" dirty="0">
                <a:solidFill>
                  <a:schemeClr val="bg1"/>
                </a:solidFill>
              </a:rPr>
              <a:t>continue to recommend that districts that project and increase in LCFF revenues in 2016-17 and beyond, assign, reserve or otherwise set-aside the increase.  If districts choose to budget this increased revenue they must have a contingency or alternative plan in place should these funds fail to materialize</a:t>
            </a:r>
            <a:r>
              <a:rPr lang="en-US" sz="1600" b="1" i="1" dirty="0" smtClean="0">
                <a:solidFill>
                  <a:schemeClr val="bg1"/>
                </a:solidFill>
              </a:rPr>
              <a:t>.”</a:t>
            </a:r>
            <a:endParaRPr lang="en-US" sz="1600" b="1" dirty="0">
              <a:solidFill>
                <a:schemeClr val="bg1"/>
              </a:solidFill>
            </a:endParaRPr>
          </a:p>
          <a:p>
            <a:endParaRPr lang="en-US" sz="1600" i="1" dirty="0" smtClean="0">
              <a:solidFill>
                <a:schemeClr val="bg1"/>
              </a:solidFill>
            </a:endParaRPr>
          </a:p>
          <a:p>
            <a:r>
              <a:rPr lang="en-US" sz="1600" i="1" dirty="0" smtClean="0">
                <a:solidFill>
                  <a:schemeClr val="bg1"/>
                </a:solidFill>
              </a:rPr>
              <a:t>“County </a:t>
            </a:r>
            <a:r>
              <a:rPr lang="en-US" sz="1600" i="1" dirty="0">
                <a:solidFill>
                  <a:schemeClr val="bg1"/>
                </a:solidFill>
              </a:rPr>
              <a:t>offices continue to reinforce the need </a:t>
            </a:r>
            <a:r>
              <a:rPr lang="en-US" sz="1600" i="1" dirty="0" smtClean="0">
                <a:solidFill>
                  <a:schemeClr val="bg1"/>
                </a:solidFill>
              </a:rPr>
              <a:t>for reserves over the minimum reserve requirements.  The experience of the most recent recession has clearly demonstrated these minimum </a:t>
            </a:r>
            <a:r>
              <a:rPr lang="en-US" sz="1600" i="1" dirty="0">
                <a:solidFill>
                  <a:schemeClr val="bg1"/>
                </a:solidFill>
              </a:rPr>
              <a:t>levels are not sufficient to protect educational programs from severe disruption in an economic downturn.  The typical 3.0 percent reserve minimum represents less than two weeks of payroll for many districts. Many LEAs have established reserve policies calling for higher than minimum reserves, recognizing their duty to maintain fiscal solvency. The adequacy of a reserve level should be assessed based on the LEA’s own specific circumstances</a:t>
            </a:r>
            <a:r>
              <a:rPr lang="en-US" sz="1600" i="1" dirty="0" smtClean="0">
                <a:solidFill>
                  <a:schemeClr val="bg1"/>
                </a:solidFill>
              </a:rPr>
              <a:t>.”</a:t>
            </a:r>
            <a:endParaRPr lang="en-US" sz="1600" dirty="0">
              <a:solidFill>
                <a:schemeClr val="bg1"/>
              </a:solidFill>
            </a:endParaRPr>
          </a:p>
        </p:txBody>
      </p:sp>
    </p:spTree>
    <p:extLst>
      <p:ext uri="{BB962C8B-B14F-4D97-AF65-F5344CB8AC3E}">
        <p14:creationId xmlns:p14="http://schemas.microsoft.com/office/powerpoint/2010/main" val="1124060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854036" y="365125"/>
            <a:ext cx="8499764" cy="1325563"/>
          </a:xfrm>
        </p:spPr>
        <p:txBody>
          <a:bodyPr/>
          <a:lstStyle/>
          <a:p>
            <a:r>
              <a:rPr lang="en-US" altLang="en-US" dirty="0" smtClean="0"/>
              <a:t>2015-16 Second Interim - Need for Reserves</a:t>
            </a:r>
            <a:endParaRPr lang="en-US" altLang="en-US" dirty="0"/>
          </a:p>
        </p:txBody>
      </p:sp>
      <p:sp>
        <p:nvSpPr>
          <p:cNvPr id="3075" name="Rectangle 3"/>
          <p:cNvSpPr>
            <a:spLocks noGrp="1" noChangeArrowheads="1"/>
          </p:cNvSpPr>
          <p:nvPr>
            <p:ph type="body" idx="1"/>
          </p:nvPr>
        </p:nvSpPr>
        <p:spPr>
          <a:xfrm>
            <a:off x="2758440" y="1981200"/>
            <a:ext cx="7909560" cy="4114800"/>
          </a:xfrm>
        </p:spPr>
        <p:txBody>
          <a:bodyPr/>
          <a:lstStyle/>
          <a:p>
            <a:r>
              <a:rPr lang="en-US" altLang="en-US" dirty="0"/>
              <a:t>Examples provided in LACOE Bulletin #</a:t>
            </a:r>
            <a:r>
              <a:rPr lang="en-US" altLang="en-US" dirty="0" smtClean="0"/>
              <a:t>4297:</a:t>
            </a:r>
            <a:endParaRPr lang="en-US" altLang="en-US" dirty="0"/>
          </a:p>
          <a:p>
            <a:pPr lvl="1"/>
            <a:r>
              <a:rPr lang="en-US" altLang="en-US" dirty="0"/>
              <a:t>Financial flexibility to absorb unanticipated expenditures without significant disruption to educational programs</a:t>
            </a:r>
          </a:p>
          <a:p>
            <a:pPr lvl="1"/>
            <a:r>
              <a:rPr lang="en-US" altLang="en-US" dirty="0"/>
              <a:t>Protection against exposure to significant one-time outlays, such as disasters, lawsuits or material audit findings</a:t>
            </a:r>
          </a:p>
          <a:p>
            <a:pPr lvl="1"/>
            <a:r>
              <a:rPr lang="en-US" altLang="en-US" dirty="0"/>
              <a:t>Protection against the volatility of state revenues</a:t>
            </a:r>
          </a:p>
          <a:p>
            <a:pPr lvl="1"/>
            <a:r>
              <a:rPr lang="en-US" altLang="en-US" dirty="0"/>
              <a:t>Cash management /  avoiding the cost of borrowing for cash flow purposes</a:t>
            </a:r>
          </a:p>
          <a:p>
            <a:pPr lvl="1"/>
            <a:endParaRPr lang="en-US" alt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779" y="232396"/>
            <a:ext cx="2433879" cy="1239012"/>
          </a:xfrm>
          <a:prstGeom prst="rect">
            <a:avLst/>
          </a:prstGeom>
        </p:spPr>
      </p:pic>
    </p:spTree>
    <p:extLst>
      <p:ext uri="{BB962C8B-B14F-4D97-AF65-F5344CB8AC3E}">
        <p14:creationId xmlns:p14="http://schemas.microsoft.com/office/powerpoint/2010/main" val="36388650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699658" y="365125"/>
            <a:ext cx="8654142" cy="1325563"/>
          </a:xfrm>
        </p:spPr>
        <p:txBody>
          <a:bodyPr/>
          <a:lstStyle/>
          <a:p>
            <a:r>
              <a:rPr lang="en-US" altLang="en-US" dirty="0" smtClean="0"/>
              <a:t>2015-16 Second Interim – Reserve</a:t>
            </a:r>
            <a:endParaRPr lang="en-US" altLang="en-US"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846733801"/>
              </p:ext>
            </p:extLst>
          </p:nvPr>
        </p:nvGraphicFramePr>
        <p:xfrm>
          <a:off x="1524000" y="1603537"/>
          <a:ext cx="9144000" cy="4578823"/>
        </p:xfrm>
        <a:graphic>
          <a:graphicData uri="http://schemas.openxmlformats.org/drawingml/2006/table">
            <a:tbl>
              <a:tblPr firstRow="1" bandRow="1">
                <a:tableStyleId>{D7AC3CCA-C797-4891-BE02-D94E43425B78}</a:tableStyleId>
              </a:tblPr>
              <a:tblGrid>
                <a:gridCol w="4059252"/>
                <a:gridCol w="1655748"/>
                <a:gridCol w="1642606"/>
                <a:gridCol w="1786394"/>
              </a:tblGrid>
              <a:tr h="593002">
                <a:tc>
                  <a:txBody>
                    <a:bodyPr/>
                    <a:lstStyle/>
                    <a:p>
                      <a:pPr algn="just" fontAlgn="ctr"/>
                      <a:r>
                        <a:rPr lang="en-US" sz="1800" b="0" i="0" u="none" strike="noStrike" dirty="0">
                          <a:solidFill>
                            <a:srgbClr val="000000"/>
                          </a:solidFill>
                          <a:latin typeface="Calibri"/>
                        </a:rPr>
                        <a:t>Non-spendable</a:t>
                      </a:r>
                    </a:p>
                  </a:txBody>
                  <a:tcPr marL="9525" marR="9525" marT="9525" marB="0" anchor="ctr"/>
                </a:tc>
                <a:tc>
                  <a:txBody>
                    <a:bodyPr/>
                    <a:lstStyle/>
                    <a:p>
                      <a:pPr algn="r" fontAlgn="ctr"/>
                      <a:r>
                        <a:rPr lang="en-US" sz="1800" b="0" i="0" u="none" strike="noStrike">
                          <a:solidFill>
                            <a:srgbClr val="000000"/>
                          </a:solidFill>
                          <a:latin typeface="Calibri"/>
                        </a:rPr>
                        <a:t>$71,542 </a:t>
                      </a:r>
                    </a:p>
                  </a:txBody>
                  <a:tcPr marL="9525" marR="9525" marT="9525" marB="0" anchor="ctr"/>
                </a:tc>
                <a:tc>
                  <a:txBody>
                    <a:bodyPr/>
                    <a:lstStyle/>
                    <a:p>
                      <a:pPr algn="r" fontAlgn="ctr"/>
                      <a:r>
                        <a:rPr lang="en-US" sz="1800" b="0" i="0" u="none" strike="noStrike">
                          <a:solidFill>
                            <a:srgbClr val="000000"/>
                          </a:solidFill>
                          <a:latin typeface="Calibri"/>
                        </a:rPr>
                        <a:t>$0 </a:t>
                      </a:r>
                    </a:p>
                  </a:txBody>
                  <a:tcPr marL="9525" marR="9525" marT="9525" marB="0" anchor="ctr"/>
                </a:tc>
                <a:tc>
                  <a:txBody>
                    <a:bodyPr/>
                    <a:lstStyle/>
                    <a:p>
                      <a:pPr algn="r" fontAlgn="ctr"/>
                      <a:r>
                        <a:rPr lang="en-US" sz="1800" b="0" i="0" u="none" strike="noStrike">
                          <a:solidFill>
                            <a:srgbClr val="000000"/>
                          </a:solidFill>
                          <a:latin typeface="Calibri"/>
                        </a:rPr>
                        <a:t>$0 </a:t>
                      </a:r>
                    </a:p>
                  </a:txBody>
                  <a:tcPr marL="9525" marR="9525" marT="9525" marB="0" anchor="ctr"/>
                </a:tc>
              </a:tr>
              <a:tr h="593002">
                <a:tc>
                  <a:txBody>
                    <a:bodyPr/>
                    <a:lstStyle/>
                    <a:p>
                      <a:pPr algn="just" fontAlgn="ctr"/>
                      <a:r>
                        <a:rPr lang="en-US" sz="1800" b="0" i="0" u="none" strike="noStrike" dirty="0">
                          <a:solidFill>
                            <a:srgbClr val="000000"/>
                          </a:solidFill>
                          <a:latin typeface="Calibri"/>
                        </a:rPr>
                        <a:t>Restricted</a:t>
                      </a:r>
                    </a:p>
                  </a:txBody>
                  <a:tcPr marL="9525" marR="9525" marT="9525" marB="0" anchor="ctr"/>
                </a:tc>
                <a:tc>
                  <a:txBody>
                    <a:bodyPr/>
                    <a:lstStyle/>
                    <a:p>
                      <a:pPr algn="r" fontAlgn="ctr"/>
                      <a:r>
                        <a:rPr lang="en-US" sz="1800" b="0" i="0" u="none" strike="noStrike">
                          <a:solidFill>
                            <a:srgbClr val="000000"/>
                          </a:solidFill>
                          <a:latin typeface="Calibri"/>
                        </a:rPr>
                        <a:t>$647,619 </a:t>
                      </a:r>
                    </a:p>
                  </a:txBody>
                  <a:tcPr marL="9525" marR="9525" marT="9525" marB="0" anchor="ctr"/>
                </a:tc>
                <a:tc>
                  <a:txBody>
                    <a:bodyPr/>
                    <a:lstStyle/>
                    <a:p>
                      <a:pPr algn="r" fontAlgn="ctr"/>
                      <a:r>
                        <a:rPr lang="en-US" sz="1800" b="0" i="0" u="none" strike="noStrike">
                          <a:solidFill>
                            <a:srgbClr val="000000"/>
                          </a:solidFill>
                          <a:latin typeface="Calibri"/>
                        </a:rPr>
                        <a:t>$323,810 </a:t>
                      </a:r>
                    </a:p>
                  </a:txBody>
                  <a:tcPr marL="9525" marR="9525" marT="9525" marB="0" anchor="ctr"/>
                </a:tc>
                <a:tc>
                  <a:txBody>
                    <a:bodyPr/>
                    <a:lstStyle/>
                    <a:p>
                      <a:pPr algn="r" fontAlgn="ctr"/>
                      <a:r>
                        <a:rPr lang="en-US" sz="1800" b="0" i="0" u="none" strike="noStrike">
                          <a:solidFill>
                            <a:srgbClr val="000000"/>
                          </a:solidFill>
                          <a:latin typeface="Calibri"/>
                        </a:rPr>
                        <a:t>$0 </a:t>
                      </a:r>
                    </a:p>
                  </a:txBody>
                  <a:tcPr marL="9525" marR="9525" marT="9525" marB="0" anchor="ctr"/>
                </a:tc>
              </a:tr>
              <a:tr h="341770">
                <a:tc>
                  <a:txBody>
                    <a:bodyPr/>
                    <a:lstStyle/>
                    <a:p>
                      <a:pPr algn="just" fontAlgn="ctr"/>
                      <a:r>
                        <a:rPr lang="en-US" sz="1800" b="0" i="0" u="none" strike="noStrike" dirty="0" smtClean="0">
                          <a:solidFill>
                            <a:srgbClr val="000000"/>
                          </a:solidFill>
                          <a:latin typeface="Calibri"/>
                        </a:rPr>
                        <a:t>Assigned </a:t>
                      </a:r>
                      <a:r>
                        <a:rPr lang="en-US" sz="1800" b="0" i="0" u="none" strike="noStrike" dirty="0" smtClean="0">
                          <a:solidFill>
                            <a:srgbClr val="FF0000"/>
                          </a:solidFill>
                          <a:latin typeface="Calibri"/>
                        </a:rPr>
                        <a:t>*</a:t>
                      </a:r>
                      <a:endParaRPr lang="en-US" sz="1800" b="0" i="0" u="none" strike="noStrike" dirty="0">
                        <a:solidFill>
                          <a:srgbClr val="FF0000"/>
                        </a:solidFill>
                        <a:latin typeface="Calibri"/>
                      </a:endParaRPr>
                    </a:p>
                  </a:txBody>
                  <a:tcPr marL="9525" marR="9525" marT="9525" marB="0" anchor="ctr"/>
                </a:tc>
                <a:tc>
                  <a:txBody>
                    <a:bodyPr/>
                    <a:lstStyle/>
                    <a:p>
                      <a:pPr algn="r" fontAlgn="ctr"/>
                      <a:r>
                        <a:rPr lang="en-US" sz="1800" b="0" i="0" u="none" strike="noStrike">
                          <a:solidFill>
                            <a:srgbClr val="000000"/>
                          </a:solidFill>
                          <a:latin typeface="Calibri"/>
                        </a:rPr>
                        <a:t>$91,832 </a:t>
                      </a:r>
                    </a:p>
                  </a:txBody>
                  <a:tcPr marL="9525" marR="9525" marT="9525" marB="0" anchor="ctr"/>
                </a:tc>
                <a:tc>
                  <a:txBody>
                    <a:bodyPr/>
                    <a:lstStyle/>
                    <a:p>
                      <a:pPr algn="r" fontAlgn="ctr"/>
                      <a:r>
                        <a:rPr lang="en-US" sz="1800" b="0" i="0" u="none" strike="noStrike">
                          <a:solidFill>
                            <a:srgbClr val="000000"/>
                          </a:solidFill>
                          <a:latin typeface="Calibri"/>
                        </a:rPr>
                        <a:t>$392,274 </a:t>
                      </a:r>
                    </a:p>
                  </a:txBody>
                  <a:tcPr marL="9525" marR="9525" marT="9525" marB="0" anchor="ctr"/>
                </a:tc>
                <a:tc>
                  <a:txBody>
                    <a:bodyPr/>
                    <a:lstStyle/>
                    <a:p>
                      <a:pPr algn="r" fontAlgn="ctr"/>
                      <a:r>
                        <a:rPr lang="en-US" sz="1800" b="0" i="0" u="none" strike="noStrike">
                          <a:solidFill>
                            <a:srgbClr val="000000"/>
                          </a:solidFill>
                          <a:latin typeface="Calibri"/>
                        </a:rPr>
                        <a:t>$192,020 </a:t>
                      </a:r>
                    </a:p>
                  </a:txBody>
                  <a:tcPr marL="9525" marR="9525" marT="9525" marB="0" anchor="ctr"/>
                </a:tc>
              </a:tr>
              <a:tr h="335175">
                <a:tc>
                  <a:txBody>
                    <a:bodyPr/>
                    <a:lstStyle/>
                    <a:p>
                      <a:pPr algn="just" fontAlgn="ctr"/>
                      <a:r>
                        <a:rPr lang="en-US" sz="1800" b="0" i="0" u="none" strike="noStrike" dirty="0">
                          <a:solidFill>
                            <a:srgbClr val="000000"/>
                          </a:solidFill>
                          <a:latin typeface="Calibri"/>
                        </a:rPr>
                        <a:t>Assigned in Fund 17.0</a:t>
                      </a:r>
                    </a:p>
                  </a:txBody>
                  <a:tcPr marL="9525" marR="9525" marT="9525" marB="0" anchor="ctr"/>
                </a:tc>
                <a:tc>
                  <a:txBody>
                    <a:bodyPr/>
                    <a:lstStyle/>
                    <a:p>
                      <a:pPr algn="r" fontAlgn="ctr"/>
                      <a:r>
                        <a:rPr lang="en-US" sz="1800" b="0" i="0" u="none" strike="noStrike">
                          <a:solidFill>
                            <a:srgbClr val="000000"/>
                          </a:solidFill>
                          <a:latin typeface="Calibri"/>
                        </a:rPr>
                        <a:t>$2,457,869 </a:t>
                      </a:r>
                    </a:p>
                  </a:txBody>
                  <a:tcPr marL="9525" marR="9525" marT="9525" marB="0" anchor="ctr"/>
                </a:tc>
                <a:tc>
                  <a:txBody>
                    <a:bodyPr/>
                    <a:lstStyle/>
                    <a:p>
                      <a:pPr algn="r" fontAlgn="ctr"/>
                      <a:r>
                        <a:rPr lang="en-US" sz="1800" b="0" i="0" u="none" strike="noStrike">
                          <a:solidFill>
                            <a:srgbClr val="000000"/>
                          </a:solidFill>
                          <a:latin typeface="Calibri"/>
                        </a:rPr>
                        <a:t>$2,457,869 </a:t>
                      </a:r>
                    </a:p>
                  </a:txBody>
                  <a:tcPr marL="9525" marR="9525" marT="9525" marB="0" anchor="ctr"/>
                </a:tc>
                <a:tc>
                  <a:txBody>
                    <a:bodyPr/>
                    <a:lstStyle/>
                    <a:p>
                      <a:pPr algn="r" fontAlgn="ctr"/>
                      <a:r>
                        <a:rPr lang="en-US" sz="1800" b="0" i="0" u="none" strike="noStrike">
                          <a:solidFill>
                            <a:srgbClr val="000000"/>
                          </a:solidFill>
                          <a:latin typeface="Calibri"/>
                        </a:rPr>
                        <a:t>$2,457,869 </a:t>
                      </a:r>
                    </a:p>
                  </a:txBody>
                  <a:tcPr marL="9525" marR="9525" marT="9525" marB="0" anchor="ctr"/>
                </a:tc>
              </a:tr>
              <a:tr h="343486">
                <a:tc>
                  <a:txBody>
                    <a:bodyPr/>
                    <a:lstStyle/>
                    <a:p>
                      <a:pPr algn="just" fontAlgn="ctr"/>
                      <a:r>
                        <a:rPr lang="en-US" sz="1800" b="0" i="0" u="none" strike="noStrike" dirty="0">
                          <a:solidFill>
                            <a:srgbClr val="000000"/>
                          </a:solidFill>
                          <a:latin typeface="Calibri"/>
                        </a:rPr>
                        <a:t>3% Required Reserve</a:t>
                      </a:r>
                    </a:p>
                  </a:txBody>
                  <a:tcPr marL="9525" marR="9525" marT="9525" marB="0" anchor="ctr"/>
                </a:tc>
                <a:tc>
                  <a:txBody>
                    <a:bodyPr/>
                    <a:lstStyle/>
                    <a:p>
                      <a:pPr algn="r" fontAlgn="ctr"/>
                      <a:r>
                        <a:rPr lang="en-US" sz="1800" b="0" i="0" u="none" strike="noStrike" dirty="0">
                          <a:solidFill>
                            <a:srgbClr val="000000"/>
                          </a:solidFill>
                          <a:latin typeface="Calibri"/>
                        </a:rPr>
                        <a:t>$3,053,367 </a:t>
                      </a:r>
                    </a:p>
                  </a:txBody>
                  <a:tcPr marL="9525" marR="9525" marT="9525" marB="0" anchor="ctr"/>
                </a:tc>
                <a:tc>
                  <a:txBody>
                    <a:bodyPr/>
                    <a:lstStyle/>
                    <a:p>
                      <a:pPr algn="r" fontAlgn="ctr"/>
                      <a:r>
                        <a:rPr lang="en-US" sz="1800" b="0" i="0" u="none" strike="noStrike" dirty="0">
                          <a:solidFill>
                            <a:srgbClr val="000000"/>
                          </a:solidFill>
                          <a:latin typeface="Calibri"/>
                        </a:rPr>
                        <a:t>$2,846,340 </a:t>
                      </a:r>
                    </a:p>
                  </a:txBody>
                  <a:tcPr marL="9525" marR="9525" marT="9525" marB="0" anchor="ctr"/>
                </a:tc>
                <a:tc>
                  <a:txBody>
                    <a:bodyPr/>
                    <a:lstStyle/>
                    <a:p>
                      <a:pPr algn="r" fontAlgn="ctr"/>
                      <a:r>
                        <a:rPr lang="en-US" sz="1800" b="0" i="0" u="none" strike="noStrike">
                          <a:solidFill>
                            <a:srgbClr val="000000"/>
                          </a:solidFill>
                          <a:latin typeface="Calibri"/>
                        </a:rPr>
                        <a:t>$2,900,975 </a:t>
                      </a:r>
                    </a:p>
                  </a:txBody>
                  <a:tcPr marL="9525" marR="9525" marT="9525" marB="0" anchor="ctr"/>
                </a:tc>
              </a:tr>
              <a:tr h="726516">
                <a:tc>
                  <a:txBody>
                    <a:bodyPr/>
                    <a:lstStyle/>
                    <a:p>
                      <a:pPr algn="just" fontAlgn="ctr"/>
                      <a:r>
                        <a:rPr lang="en-US" sz="1800" b="1" i="0" u="none" strike="noStrike">
                          <a:solidFill>
                            <a:srgbClr val="000000"/>
                          </a:solidFill>
                          <a:latin typeface="Calibri"/>
                        </a:rPr>
                        <a:t>Reserve Percentage Including Assignments</a:t>
                      </a:r>
                    </a:p>
                  </a:txBody>
                  <a:tcPr marL="9525" marR="9525" marT="9525" marB="0" anchor="ctr"/>
                </a:tc>
                <a:tc>
                  <a:txBody>
                    <a:bodyPr/>
                    <a:lstStyle/>
                    <a:p>
                      <a:pPr algn="r" fontAlgn="ctr"/>
                      <a:r>
                        <a:rPr lang="en-US" sz="1800" b="1" i="0" u="none" strike="noStrike" dirty="0">
                          <a:solidFill>
                            <a:srgbClr val="000000"/>
                          </a:solidFill>
                          <a:latin typeface="Calibri"/>
                        </a:rPr>
                        <a:t>3.80%</a:t>
                      </a:r>
                    </a:p>
                  </a:txBody>
                  <a:tcPr marL="9525" marR="9525" marT="9525" marB="0" anchor="ctr"/>
                </a:tc>
                <a:tc>
                  <a:txBody>
                    <a:bodyPr/>
                    <a:lstStyle/>
                    <a:p>
                      <a:pPr algn="r" fontAlgn="ctr"/>
                      <a:r>
                        <a:rPr lang="en-US" sz="1800" b="1" i="0" u="none" strike="noStrike">
                          <a:solidFill>
                            <a:srgbClr val="000000"/>
                          </a:solidFill>
                          <a:latin typeface="Calibri"/>
                        </a:rPr>
                        <a:t>3.76%</a:t>
                      </a:r>
                    </a:p>
                  </a:txBody>
                  <a:tcPr marL="9525" marR="9525" marT="9525" marB="0" anchor="ctr"/>
                </a:tc>
                <a:tc>
                  <a:txBody>
                    <a:bodyPr/>
                    <a:lstStyle/>
                    <a:p>
                      <a:pPr algn="r" fontAlgn="ctr"/>
                      <a:r>
                        <a:rPr lang="en-US" sz="1800" b="1" i="0" u="none" strike="noStrike">
                          <a:solidFill>
                            <a:srgbClr val="000000"/>
                          </a:solidFill>
                          <a:latin typeface="Calibri"/>
                        </a:rPr>
                        <a:t>3.20%</a:t>
                      </a:r>
                    </a:p>
                  </a:txBody>
                  <a:tcPr marL="9525" marR="9525" marT="9525" marB="0" anchor="ctr"/>
                </a:tc>
              </a:tr>
              <a:tr h="383411">
                <a:tc>
                  <a:txBody>
                    <a:bodyPr/>
                    <a:lstStyle/>
                    <a:p>
                      <a:pPr algn="just" fontAlgn="ctr"/>
                      <a:r>
                        <a:rPr lang="en-US" sz="1800" b="1" i="0" u="none" strike="noStrike" dirty="0">
                          <a:solidFill>
                            <a:srgbClr val="000000"/>
                          </a:solidFill>
                          <a:latin typeface="Calibri"/>
                        </a:rPr>
                        <a:t>Reserve Percentage Excluding LACOE Required Assignment</a:t>
                      </a:r>
                    </a:p>
                  </a:txBody>
                  <a:tcPr marL="9525" marR="9525" marT="9525" marB="0" anchor="ctr"/>
                </a:tc>
                <a:tc>
                  <a:txBody>
                    <a:bodyPr/>
                    <a:lstStyle/>
                    <a:p>
                      <a:pPr algn="r" fontAlgn="ctr"/>
                      <a:r>
                        <a:rPr lang="en-US" sz="1800" b="1" i="0" u="none" strike="noStrike" dirty="0">
                          <a:solidFill>
                            <a:srgbClr val="000000"/>
                          </a:solidFill>
                          <a:latin typeface="Calibri"/>
                        </a:rPr>
                        <a:t>3.71%</a:t>
                      </a:r>
                    </a:p>
                  </a:txBody>
                  <a:tcPr marL="9525" marR="9525" marT="9525" marB="0" anchor="ctr"/>
                </a:tc>
                <a:tc>
                  <a:txBody>
                    <a:bodyPr/>
                    <a:lstStyle/>
                    <a:p>
                      <a:pPr algn="r" fontAlgn="ctr"/>
                      <a:r>
                        <a:rPr lang="en-US" sz="1800" b="1" i="0" u="none" strike="noStrike">
                          <a:solidFill>
                            <a:srgbClr val="000000"/>
                          </a:solidFill>
                          <a:latin typeface="Calibri"/>
                        </a:rPr>
                        <a:t>3.34%</a:t>
                      </a:r>
                    </a:p>
                  </a:txBody>
                  <a:tcPr marL="9525" marR="9525" marT="9525" marB="0" anchor="ctr"/>
                </a:tc>
                <a:tc>
                  <a:txBody>
                    <a:bodyPr/>
                    <a:lstStyle/>
                    <a:p>
                      <a:pPr algn="r" fontAlgn="ctr"/>
                      <a:r>
                        <a:rPr lang="en-US" sz="1800" b="1" i="0" u="none" strike="noStrike">
                          <a:solidFill>
                            <a:srgbClr val="000000"/>
                          </a:solidFill>
                          <a:latin typeface="Calibri"/>
                        </a:rPr>
                        <a:t>3.00%</a:t>
                      </a:r>
                    </a:p>
                  </a:txBody>
                  <a:tcPr marL="9525" marR="9525" marT="9525" marB="0" anchor="ctr"/>
                </a:tc>
              </a:tr>
              <a:tr h="361191">
                <a:tc>
                  <a:txBody>
                    <a:bodyPr/>
                    <a:lstStyle/>
                    <a:p>
                      <a:pPr algn="just" fontAlgn="ctr"/>
                      <a:r>
                        <a:rPr lang="en-US" sz="1800" b="1" i="0" u="none" strike="noStrike">
                          <a:solidFill>
                            <a:srgbClr val="000000"/>
                          </a:solidFill>
                          <a:latin typeface="Calibri"/>
                        </a:rPr>
                        <a:t> </a:t>
                      </a:r>
                    </a:p>
                  </a:txBody>
                  <a:tcPr marL="9525" marR="9525" marT="9525" marB="0" anchor="ctr"/>
                </a:tc>
                <a:tc>
                  <a:txBody>
                    <a:bodyPr/>
                    <a:lstStyle/>
                    <a:p>
                      <a:pPr algn="r" fontAlgn="ctr"/>
                      <a:r>
                        <a:rPr lang="en-US" sz="1800" b="1" i="0" u="none" strike="noStrike">
                          <a:solidFill>
                            <a:srgbClr val="000000"/>
                          </a:solidFill>
                          <a:latin typeface="Calibri"/>
                        </a:rPr>
                        <a:t> </a:t>
                      </a:r>
                    </a:p>
                  </a:txBody>
                  <a:tcPr marL="9525" marR="9525" marT="9525" marB="0" anchor="ctr"/>
                </a:tc>
                <a:tc>
                  <a:txBody>
                    <a:bodyPr/>
                    <a:lstStyle/>
                    <a:p>
                      <a:pPr algn="r" fontAlgn="ctr"/>
                      <a:r>
                        <a:rPr lang="en-US" sz="1800" b="1" i="0" u="none" strike="noStrike" dirty="0">
                          <a:solidFill>
                            <a:srgbClr val="000000"/>
                          </a:solidFill>
                          <a:latin typeface="Calibri"/>
                        </a:rPr>
                        <a:t> </a:t>
                      </a:r>
                    </a:p>
                  </a:txBody>
                  <a:tcPr marL="9525" marR="9525" marT="9525" marB="0" anchor="ctr"/>
                </a:tc>
                <a:tc>
                  <a:txBody>
                    <a:bodyPr/>
                    <a:lstStyle/>
                    <a:p>
                      <a:pPr algn="r" fontAlgn="ctr"/>
                      <a:r>
                        <a:rPr lang="en-US" sz="1800" b="1" i="0" u="none" strike="noStrike">
                          <a:solidFill>
                            <a:srgbClr val="000000"/>
                          </a:solidFill>
                          <a:latin typeface="Calibri"/>
                        </a:rPr>
                        <a:t> </a:t>
                      </a:r>
                    </a:p>
                  </a:txBody>
                  <a:tcPr marL="9525" marR="9525" marT="9525" marB="0" anchor="ctr"/>
                </a:tc>
              </a:tr>
              <a:tr h="726516">
                <a:tc>
                  <a:txBody>
                    <a:bodyPr/>
                    <a:lstStyle/>
                    <a:p>
                      <a:pPr algn="just" fontAlgn="ctr"/>
                      <a:r>
                        <a:rPr lang="en-US" sz="1800" b="1" i="0" u="none" strike="noStrike">
                          <a:solidFill>
                            <a:srgbClr val="000000"/>
                          </a:solidFill>
                          <a:latin typeface="Calibri"/>
                        </a:rPr>
                        <a:t>Reserve Percentage Including Assignments in Fund 17.0*</a:t>
                      </a:r>
                    </a:p>
                  </a:txBody>
                  <a:tcPr marL="9525" marR="9525" marT="9525" marB="0" anchor="ctr"/>
                </a:tc>
                <a:tc>
                  <a:txBody>
                    <a:bodyPr/>
                    <a:lstStyle/>
                    <a:p>
                      <a:pPr algn="r" fontAlgn="ctr"/>
                      <a:r>
                        <a:rPr lang="en-US" sz="1800" b="1" i="0" u="none" strike="noStrike">
                          <a:solidFill>
                            <a:srgbClr val="000000"/>
                          </a:solidFill>
                          <a:latin typeface="Calibri"/>
                        </a:rPr>
                        <a:t>6.21%</a:t>
                      </a:r>
                    </a:p>
                  </a:txBody>
                  <a:tcPr marL="9525" marR="9525" marT="9525" marB="0" anchor="ctr"/>
                </a:tc>
                <a:tc>
                  <a:txBody>
                    <a:bodyPr/>
                    <a:lstStyle/>
                    <a:p>
                      <a:pPr algn="r" fontAlgn="ctr"/>
                      <a:r>
                        <a:rPr lang="en-US" sz="1800" b="1" i="0" u="none" strike="noStrike" dirty="0">
                          <a:solidFill>
                            <a:srgbClr val="000000"/>
                          </a:solidFill>
                          <a:latin typeface="Calibri"/>
                        </a:rPr>
                        <a:t>6.35%</a:t>
                      </a:r>
                    </a:p>
                  </a:txBody>
                  <a:tcPr marL="9525" marR="9525" marT="9525" marB="0" anchor="ctr"/>
                </a:tc>
                <a:tc>
                  <a:txBody>
                    <a:bodyPr/>
                    <a:lstStyle/>
                    <a:p>
                      <a:pPr algn="r" fontAlgn="ctr"/>
                      <a:r>
                        <a:rPr lang="en-US" sz="1800" b="1" i="0" u="none" strike="noStrike" dirty="0">
                          <a:solidFill>
                            <a:srgbClr val="000000"/>
                          </a:solidFill>
                          <a:latin typeface="Calibri"/>
                        </a:rPr>
                        <a:t>5.74%</a:t>
                      </a:r>
                    </a:p>
                  </a:txBody>
                  <a:tcPr marL="9525" marR="9525" marT="9525" marB="0" anchor="ctr"/>
                </a:tc>
              </a:tr>
            </a:tbl>
          </a:graphicData>
        </a:graphic>
      </p:graphicFrame>
      <p:sp>
        <p:nvSpPr>
          <p:cNvPr id="5" name="TextBox 4"/>
          <p:cNvSpPr txBox="1"/>
          <p:nvPr/>
        </p:nvSpPr>
        <p:spPr>
          <a:xfrm>
            <a:off x="1524000" y="6149195"/>
            <a:ext cx="9153236" cy="369332"/>
          </a:xfrm>
          <a:prstGeom prst="rect">
            <a:avLst/>
          </a:prstGeom>
          <a:solidFill>
            <a:schemeClr val="tx1"/>
          </a:solidFill>
        </p:spPr>
        <p:txBody>
          <a:bodyPr wrap="square" rtlCol="0">
            <a:spAutoFit/>
          </a:bodyPr>
          <a:lstStyle/>
          <a:p>
            <a:r>
              <a:rPr lang="en-US" dirty="0">
                <a:solidFill>
                  <a:srgbClr val="FF0000"/>
                </a:solidFill>
              </a:rPr>
              <a:t>*</a:t>
            </a:r>
            <a:r>
              <a:rPr lang="en-US" sz="1600" dirty="0">
                <a:solidFill>
                  <a:schemeClr val="bg1"/>
                </a:solidFill>
              </a:rPr>
              <a:t>Per LACOE Bulletin #</a:t>
            </a:r>
            <a:r>
              <a:rPr lang="en-US" sz="1600" dirty="0" smtClean="0">
                <a:solidFill>
                  <a:schemeClr val="bg1"/>
                </a:solidFill>
              </a:rPr>
              <a:t>4297:  </a:t>
            </a:r>
            <a:r>
              <a:rPr lang="en-US" sz="1600" dirty="0">
                <a:solidFill>
                  <a:schemeClr val="bg1"/>
                </a:solidFill>
              </a:rPr>
              <a:t>Increases in LCFF revenue in 2016-17 and beyond should be assigned</a:t>
            </a:r>
            <a:r>
              <a:rPr lang="en-US" sz="1600" dirty="0" smtClean="0">
                <a:solidFill>
                  <a:schemeClr val="bg1"/>
                </a:solidFill>
              </a:rPr>
              <a:t>.</a:t>
            </a:r>
            <a:endParaRPr lang="en-US" sz="1600" dirty="0">
              <a:solidFill>
                <a:schemeClr val="bg1"/>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779" y="232396"/>
            <a:ext cx="2433879" cy="1239012"/>
          </a:xfrm>
          <a:prstGeom prst="rect">
            <a:avLst/>
          </a:prstGeom>
        </p:spPr>
      </p:pic>
    </p:spTree>
    <p:extLst>
      <p:ext uri="{BB962C8B-B14F-4D97-AF65-F5344CB8AC3E}">
        <p14:creationId xmlns:p14="http://schemas.microsoft.com/office/powerpoint/2010/main" val="699711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278651"/>
            <a:ext cx="10515600" cy="2852737"/>
          </a:xfrm>
        </p:spPr>
        <p:txBody>
          <a:bodyPr/>
          <a:lstStyle/>
          <a:p>
            <a:pPr algn="ctr"/>
            <a:r>
              <a:rPr lang="en-US" dirty="0" smtClean="0"/>
              <a:t>Questions / Comments</a:t>
            </a:r>
            <a:endParaRPr lang="en-US" dirty="0"/>
          </a:p>
        </p:txBody>
      </p:sp>
      <p:sp>
        <p:nvSpPr>
          <p:cNvPr id="3" name="Subtitle 2"/>
          <p:cNvSpPr>
            <a:spLocks noGrp="1"/>
          </p:cNvSpPr>
          <p:nvPr>
            <p:ph type="body" idx="1"/>
          </p:nvPr>
        </p:nvSpPr>
        <p:spPr/>
        <p:txBody>
          <a:bodyPr/>
          <a:lstStyle/>
          <a:p>
            <a:r>
              <a:rPr lang="en-US" dirty="0" smtClean="0"/>
              <a:t>December 17, 2015</a:t>
            </a:r>
          </a:p>
          <a:p>
            <a:r>
              <a:rPr lang="en-US" dirty="0" smtClean="0"/>
              <a:t>Board Meeting</a:t>
            </a:r>
            <a:endParaRPr lang="en-US" dirty="0"/>
          </a:p>
        </p:txBody>
      </p:sp>
      <p:sp>
        <p:nvSpPr>
          <p:cNvPr id="5" name="TextBox 4"/>
          <p:cNvSpPr txBox="1"/>
          <p:nvPr/>
        </p:nvSpPr>
        <p:spPr>
          <a:xfrm>
            <a:off x="103517" y="6185140"/>
            <a:ext cx="3994030" cy="646331"/>
          </a:xfrm>
          <a:prstGeom prst="rect">
            <a:avLst/>
          </a:prstGeom>
          <a:noFill/>
        </p:spPr>
        <p:txBody>
          <a:bodyPr wrap="square" rtlCol="0">
            <a:spAutoFit/>
          </a:bodyPr>
          <a:lstStyle/>
          <a:p>
            <a:r>
              <a:rPr lang="en-US" sz="1200" dirty="0" smtClean="0"/>
              <a:t>Matthew Villaroman</a:t>
            </a:r>
          </a:p>
          <a:p>
            <a:r>
              <a:rPr lang="en-US" sz="1200" dirty="0" smtClean="0"/>
              <a:t>6</a:t>
            </a:r>
            <a:r>
              <a:rPr lang="en-US" sz="1200" baseline="30000" dirty="0" smtClean="0"/>
              <a:t>th</a:t>
            </a:r>
            <a:r>
              <a:rPr lang="en-US" sz="1200" dirty="0" smtClean="0"/>
              <a:t> Grade, Mrs. Smisko</a:t>
            </a:r>
          </a:p>
          <a:p>
            <a:r>
              <a:rPr lang="en-US" sz="1200" dirty="0" smtClean="0"/>
              <a:t>Prairie Vista Fine Arts Academy</a:t>
            </a:r>
            <a:endParaRPr lang="en-US" sz="1200" dirty="0"/>
          </a:p>
        </p:txBody>
      </p:sp>
      <p:pic>
        <p:nvPicPr>
          <p:cNvPr id="6" name="Picture 2" descr="Cov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154" y="3165182"/>
            <a:ext cx="3916393" cy="293703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9453773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13667</TotalTime>
  <Words>1437</Words>
  <Application>Microsoft Office PowerPoint</Application>
  <PresentationFormat>Widescreen</PresentationFormat>
  <Paragraphs>248</Paragraphs>
  <Slides>17</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2015-16 Second Interim Financial Report</vt:lpstr>
      <vt:lpstr>   2015-16 Second Interim –                       Mandated Report</vt:lpstr>
      <vt:lpstr>   2015-16 Second Interim –          Assumptions</vt:lpstr>
      <vt:lpstr>   2015-16 Second Interim –          Assumptions</vt:lpstr>
      <vt:lpstr>   2015-16 Second Interim –  Revenue    Unrestricted General Fund</vt:lpstr>
      <vt:lpstr>   2015-16 Second Interim –  Expense    Unrestricted General Fund</vt:lpstr>
      <vt:lpstr>   2015-16 Second Interim –  Summary   Unrestricted General Fund</vt:lpstr>
      <vt:lpstr>   2015-16 Second Interim –  Summary   Unrestricted General Fund</vt:lpstr>
      <vt:lpstr>   2015-16 Second Interim –  Summary   Unrestricted General Fund</vt:lpstr>
      <vt:lpstr>   2015-16 Second Interim –  General    Fund, Multi-Year Projections</vt:lpstr>
      <vt:lpstr>   2015-16 Second Interim –  General    Fund, Multi-Year Projections</vt:lpstr>
      <vt:lpstr>   2015-16 Second Interim –  General     Fund, Multi-Year Projections</vt:lpstr>
      <vt:lpstr>2015-16 Second Interim - Education Code 42127</vt:lpstr>
      <vt:lpstr>2015-16 Second Interim - LACOE Bulletin #4237 (Need for Reserves)</vt:lpstr>
      <vt:lpstr>2015-16 Second Interim - Need for Reserves</vt:lpstr>
      <vt:lpstr>2015-16 Second Interim – Reserve</vt:lpstr>
      <vt:lpstr>Questions / Comments</vt:lpstr>
    </vt:vector>
  </TitlesOfParts>
  <Company>Hawthorne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2014-15 Second Interim Financial Report</dc:title>
  <dc:creator>Borth, Ambur</dc:creator>
  <cp:lastModifiedBy>Borth, Ambur</cp:lastModifiedBy>
  <cp:revision>72</cp:revision>
  <cp:lastPrinted>2014-12-17T16:56:50Z</cp:lastPrinted>
  <dcterms:created xsi:type="dcterms:W3CDTF">2014-12-16T22:32:54Z</dcterms:created>
  <dcterms:modified xsi:type="dcterms:W3CDTF">2016-09-16T17:45:37Z</dcterms:modified>
</cp:coreProperties>
</file>