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71" r:id="rId15"/>
    <p:sldId id="273" r:id="rId16"/>
    <p:sldId id="272" r:id="rId17"/>
    <p:sldId id="268"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4" d="100"/>
          <a:sy n="84" d="100"/>
        </p:scale>
        <p:origin x="658"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5BA723E-7043-40C6-B22B-DBE6D645AFAA}" type="datetimeFigureOut">
              <a:rPr lang="en-US" smtClean="0"/>
              <a:t>8/24/2016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4BDD7357-7C2B-497E-B137-827459D5091B}" type="slidenum">
              <a:rPr lang="en-US" smtClean="0"/>
              <a:t>‹#›</a:t>
            </a:fld>
            <a:endParaRPr lang="en-US"/>
          </a:p>
        </p:txBody>
      </p:sp>
    </p:spTree>
    <p:extLst>
      <p:ext uri="{BB962C8B-B14F-4D97-AF65-F5344CB8AC3E}">
        <p14:creationId xmlns:p14="http://schemas.microsoft.com/office/powerpoint/2010/main" val="4228821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251C9DDD-6116-49F9-8309-0993528DB52A}" type="datetimeFigureOut">
              <a:rPr lang="en-US" smtClean="0"/>
              <a:t>8/24/2016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7AE53520-8F87-4599-A1E5-E9BC606E4C60}" type="slidenum">
              <a:rPr lang="en-US" smtClean="0"/>
              <a:t>‹#›</a:t>
            </a:fld>
            <a:endParaRPr lang="en-US" dirty="0"/>
          </a:p>
        </p:txBody>
      </p:sp>
    </p:spTree>
    <p:extLst>
      <p:ext uri="{BB962C8B-B14F-4D97-AF65-F5344CB8AC3E}">
        <p14:creationId xmlns:p14="http://schemas.microsoft.com/office/powerpoint/2010/main" val="471564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AE53520-8F87-4599-A1E5-E9BC606E4C60}" type="slidenum">
              <a:rPr lang="en-US" smtClean="0"/>
              <a:t>1</a:t>
            </a:fld>
            <a:endParaRPr lang="en-US" dirty="0"/>
          </a:p>
        </p:txBody>
      </p:sp>
    </p:spTree>
    <p:extLst>
      <p:ext uri="{BB962C8B-B14F-4D97-AF65-F5344CB8AC3E}">
        <p14:creationId xmlns:p14="http://schemas.microsoft.com/office/powerpoint/2010/main" val="105124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2</a:t>
            </a:fld>
            <a:endParaRPr lang="en-US" dirty="0"/>
          </a:p>
        </p:txBody>
      </p:sp>
    </p:spTree>
    <p:extLst>
      <p:ext uri="{BB962C8B-B14F-4D97-AF65-F5344CB8AC3E}">
        <p14:creationId xmlns:p14="http://schemas.microsoft.com/office/powerpoint/2010/main" val="4238616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3</a:t>
            </a:fld>
            <a:endParaRPr lang="en-US" dirty="0"/>
          </a:p>
        </p:txBody>
      </p:sp>
    </p:spTree>
    <p:extLst>
      <p:ext uri="{BB962C8B-B14F-4D97-AF65-F5344CB8AC3E}">
        <p14:creationId xmlns:p14="http://schemas.microsoft.com/office/powerpoint/2010/main" val="266038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4</a:t>
            </a:fld>
            <a:endParaRPr lang="en-US" dirty="0"/>
          </a:p>
        </p:txBody>
      </p:sp>
    </p:spTree>
    <p:extLst>
      <p:ext uri="{BB962C8B-B14F-4D97-AF65-F5344CB8AC3E}">
        <p14:creationId xmlns:p14="http://schemas.microsoft.com/office/powerpoint/2010/main" val="1457757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5</a:t>
            </a:fld>
            <a:endParaRPr lang="en-US" dirty="0"/>
          </a:p>
        </p:txBody>
      </p:sp>
    </p:spTree>
    <p:extLst>
      <p:ext uri="{BB962C8B-B14F-4D97-AF65-F5344CB8AC3E}">
        <p14:creationId xmlns:p14="http://schemas.microsoft.com/office/powerpoint/2010/main" val="4086474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6</a:t>
            </a:fld>
            <a:endParaRPr lang="en-US" dirty="0"/>
          </a:p>
        </p:txBody>
      </p:sp>
    </p:spTree>
    <p:extLst>
      <p:ext uri="{BB962C8B-B14F-4D97-AF65-F5344CB8AC3E}">
        <p14:creationId xmlns:p14="http://schemas.microsoft.com/office/powerpoint/2010/main" val="1425478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7</a:t>
            </a:fld>
            <a:endParaRPr lang="en-US" dirty="0"/>
          </a:p>
        </p:txBody>
      </p:sp>
    </p:spTree>
    <p:extLst>
      <p:ext uri="{BB962C8B-B14F-4D97-AF65-F5344CB8AC3E}">
        <p14:creationId xmlns:p14="http://schemas.microsoft.com/office/powerpoint/2010/main" val="1444598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8</a:t>
            </a:fld>
            <a:endParaRPr lang="en-US" dirty="0"/>
          </a:p>
        </p:txBody>
      </p:sp>
    </p:spTree>
    <p:extLst>
      <p:ext uri="{BB962C8B-B14F-4D97-AF65-F5344CB8AC3E}">
        <p14:creationId xmlns:p14="http://schemas.microsoft.com/office/powerpoint/2010/main" val="2685819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9</a:t>
            </a:fld>
            <a:endParaRPr lang="en-US" dirty="0"/>
          </a:p>
        </p:txBody>
      </p:sp>
    </p:spTree>
    <p:extLst>
      <p:ext uri="{BB962C8B-B14F-4D97-AF65-F5344CB8AC3E}">
        <p14:creationId xmlns:p14="http://schemas.microsoft.com/office/powerpoint/2010/main" val="585771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10</a:t>
            </a:fld>
            <a:endParaRPr lang="en-US" dirty="0"/>
          </a:p>
        </p:txBody>
      </p:sp>
    </p:spTree>
    <p:extLst>
      <p:ext uri="{BB962C8B-B14F-4D97-AF65-F5344CB8AC3E}">
        <p14:creationId xmlns:p14="http://schemas.microsoft.com/office/powerpoint/2010/main" val="798958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11</a:t>
            </a:fld>
            <a:endParaRPr lang="en-US" dirty="0"/>
          </a:p>
        </p:txBody>
      </p:sp>
    </p:spTree>
    <p:extLst>
      <p:ext uri="{BB962C8B-B14F-4D97-AF65-F5344CB8AC3E}">
        <p14:creationId xmlns:p14="http://schemas.microsoft.com/office/powerpoint/2010/main" val="10577653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AE53520-8F87-4599-A1E5-E9BC606E4C60}" type="slidenum">
              <a:rPr lang="en-US" smtClean="0"/>
              <a:t>12</a:t>
            </a:fld>
            <a:endParaRPr lang="en-US" dirty="0"/>
          </a:p>
        </p:txBody>
      </p:sp>
    </p:spTree>
    <p:extLst>
      <p:ext uri="{BB962C8B-B14F-4D97-AF65-F5344CB8AC3E}">
        <p14:creationId xmlns:p14="http://schemas.microsoft.com/office/powerpoint/2010/main" val="607880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D4E9928-D508-4EFF-B21A-D788DA8C2F8B}" type="datetime1">
              <a:rPr lang="en-US" smtClean="0"/>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3890532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39EA78E-766B-4EC6-A3C1-60E9860D834A}" type="datetime1">
              <a:rPr lang="en-US" smtClean="0"/>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3775757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7E9AC29-0B34-44E9-A0D7-2685555529A3}" type="datetime1">
              <a:rPr lang="en-US" smtClean="0"/>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347538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57B56D-9E56-4A4B-BBE3-F3115FC8A942}" type="datetime1">
              <a:rPr lang="en-US" smtClean="0"/>
              <a:t>8/24/2016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634689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297E63-4995-4037-92AC-3FCC7D0D4E5F}" type="datetime1">
              <a:rPr lang="en-US" smtClean="0"/>
              <a:t>8/24/2016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1057371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0F530E6-7B60-4603-B590-28FD673FD88E}" type="datetime1">
              <a:rPr lang="en-US" smtClean="0"/>
              <a:t>8/24/2016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4208218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9C2428-AE3A-47E9-A251-B2360B5AF14C}" type="datetime1">
              <a:rPr lang="en-US" smtClean="0"/>
              <a:t>8/24/2016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2836167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5BEAE4-A01A-4892-AFA6-BAC92D34D0B1}" type="datetime1">
              <a:rPr lang="en-US" smtClean="0"/>
              <a:t>8/24/2016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279388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58FAE5-5D4C-4865-826E-2D6FCEFBA53E}" type="datetime1">
              <a:rPr lang="en-US" smtClean="0"/>
              <a:t>8/24/2016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3702592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80D5B13-8067-42C3-8257-8DC008C27ACD}" type="datetime1">
              <a:rPr lang="en-US" smtClean="0"/>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2962256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BC1CD04-67DA-471D-B689-B5A021874783}" type="datetime1">
              <a:rPr lang="en-US" smtClean="0"/>
              <a:t>8/24/2016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7F293C1-95CF-4989-91E3-B188A83E3219}" type="slidenum">
              <a:rPr lang="en-US" smtClean="0"/>
              <a:t>‹#›</a:t>
            </a:fld>
            <a:endParaRPr lang="en-US" dirty="0"/>
          </a:p>
        </p:txBody>
      </p:sp>
    </p:spTree>
    <p:extLst>
      <p:ext uri="{BB962C8B-B14F-4D97-AF65-F5344CB8AC3E}">
        <p14:creationId xmlns:p14="http://schemas.microsoft.com/office/powerpoint/2010/main" val="4045126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9D3092-EF1E-40C8-B06F-074C7C06E178}" type="datetime1">
              <a:rPr lang="en-US" smtClean="0"/>
              <a:t>8/24/2016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F293C1-95CF-4989-91E3-B188A83E3219}" type="slidenum">
              <a:rPr lang="en-US" smtClean="0"/>
              <a:t>‹#›</a:t>
            </a:fld>
            <a:endParaRPr lang="en-US" dirty="0"/>
          </a:p>
        </p:txBody>
      </p:sp>
    </p:spTree>
    <p:extLst>
      <p:ext uri="{BB962C8B-B14F-4D97-AF65-F5344CB8AC3E}">
        <p14:creationId xmlns:p14="http://schemas.microsoft.com/office/powerpoint/2010/main" val="834383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07869"/>
            <a:ext cx="9144000" cy="2387600"/>
          </a:xfrm>
        </p:spPr>
        <p:txBody>
          <a:bodyPr/>
          <a:lstStyle/>
          <a:p>
            <a:r>
              <a:rPr lang="en-US" dirty="0" smtClean="0"/>
              <a:t>2015-16 First Interim Financial Report</a:t>
            </a:r>
            <a:endParaRPr lang="en-US" dirty="0"/>
          </a:p>
        </p:txBody>
      </p:sp>
      <p:sp>
        <p:nvSpPr>
          <p:cNvPr id="3" name="Subtitle 2"/>
          <p:cNvSpPr>
            <a:spLocks noGrp="1"/>
          </p:cNvSpPr>
          <p:nvPr>
            <p:ph type="subTitle" idx="1"/>
          </p:nvPr>
        </p:nvSpPr>
        <p:spPr/>
        <p:txBody>
          <a:bodyPr/>
          <a:lstStyle/>
          <a:p>
            <a:r>
              <a:rPr lang="en-US" dirty="0" smtClean="0"/>
              <a:t>December </a:t>
            </a:r>
            <a:r>
              <a:rPr lang="en-US" dirty="0"/>
              <a:t>9</a:t>
            </a:r>
            <a:r>
              <a:rPr lang="en-US" dirty="0" smtClean="0"/>
              <a:t>, 2015</a:t>
            </a:r>
          </a:p>
          <a:p>
            <a:r>
              <a:rPr lang="en-US" dirty="0" smtClean="0"/>
              <a:t>Board Meeting</a:t>
            </a:r>
            <a:endParaRPr lang="en-US" dirty="0"/>
          </a:p>
        </p:txBody>
      </p:sp>
      <p:sp>
        <p:nvSpPr>
          <p:cNvPr id="5" name="TextBox 4"/>
          <p:cNvSpPr txBox="1"/>
          <p:nvPr/>
        </p:nvSpPr>
        <p:spPr>
          <a:xfrm>
            <a:off x="103517" y="6185140"/>
            <a:ext cx="3994030" cy="646331"/>
          </a:xfrm>
          <a:prstGeom prst="rect">
            <a:avLst/>
          </a:prstGeom>
          <a:noFill/>
        </p:spPr>
        <p:txBody>
          <a:bodyPr wrap="square" rtlCol="0">
            <a:spAutoFit/>
          </a:bodyPr>
          <a:lstStyle/>
          <a:p>
            <a:r>
              <a:rPr lang="en-US" sz="1200" dirty="0" smtClean="0"/>
              <a:t>Matthew Villaroman</a:t>
            </a:r>
          </a:p>
          <a:p>
            <a:r>
              <a:rPr lang="en-US" sz="1200" dirty="0" smtClean="0"/>
              <a:t>6</a:t>
            </a:r>
            <a:r>
              <a:rPr lang="en-US" sz="1200" baseline="30000" dirty="0" smtClean="0"/>
              <a:t>th</a:t>
            </a:r>
            <a:r>
              <a:rPr lang="en-US" sz="1200" dirty="0" smtClean="0"/>
              <a:t> Grade, Mrs. Smisko</a:t>
            </a:r>
          </a:p>
          <a:p>
            <a:r>
              <a:rPr lang="en-US" sz="1200" dirty="0" smtClean="0"/>
              <a:t>Prairie Vista Fine Arts Academy</a:t>
            </a:r>
            <a:endParaRPr lang="en-US" sz="1200" dirty="0"/>
          </a:p>
        </p:txBody>
      </p:sp>
      <p:pic>
        <p:nvPicPr>
          <p:cNvPr id="6" name="Picture 2" descr="Co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155" y="2927127"/>
            <a:ext cx="4233828" cy="317509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18829695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2015-16 First Interim – Mandated 			Report</a:t>
            </a:r>
            <a:endParaRPr lang="en-US" dirty="0"/>
          </a:p>
        </p:txBody>
      </p:sp>
      <p:sp>
        <p:nvSpPr>
          <p:cNvPr id="3" name="Content Placeholder 2"/>
          <p:cNvSpPr>
            <a:spLocks noGrp="1"/>
          </p:cNvSpPr>
          <p:nvPr>
            <p:ph idx="1"/>
          </p:nvPr>
        </p:nvSpPr>
        <p:spPr/>
        <p:txBody>
          <a:bodyPr/>
          <a:lstStyle/>
          <a:p>
            <a:r>
              <a:rPr lang="en-US" sz="3200" dirty="0" smtClean="0"/>
              <a:t>Education Code (EC) Sections 35035(g), 42130 and 42131 require the Governing Board of each school district to certify at least twice a year to the district’s ability to meet its financial obligations for the remainder of that fiscal year and for the subsequent two fiscal years.</a:t>
            </a:r>
          </a:p>
          <a:p>
            <a:r>
              <a:rPr lang="en-US" sz="3200" dirty="0" smtClean="0"/>
              <a:t>Tonight Board approval is requested for the </a:t>
            </a:r>
          </a:p>
          <a:p>
            <a:pPr lvl="1"/>
            <a:r>
              <a:rPr lang="en-US" sz="2800" dirty="0" smtClean="0"/>
              <a:t>2015-16 First Interim Financial Report, Positive Certification</a:t>
            </a:r>
          </a:p>
          <a:p>
            <a:pPr lvl="1"/>
            <a:r>
              <a:rPr lang="en-US" sz="2800" dirty="0" smtClean="0"/>
              <a:t>Associated Budget Revisions</a:t>
            </a:r>
          </a:p>
          <a:p>
            <a:pPr marL="457200" lvl="1" indent="0">
              <a:buNone/>
            </a:pP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056087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2015-16 First Interim – 						Assumptions</a:t>
            </a:r>
            <a:endParaRPr lang="en-US" dirty="0"/>
          </a:p>
        </p:txBody>
      </p:sp>
      <p:sp>
        <p:nvSpPr>
          <p:cNvPr id="3" name="Content Placeholder 2"/>
          <p:cNvSpPr>
            <a:spLocks noGrp="1"/>
          </p:cNvSpPr>
          <p:nvPr>
            <p:ph idx="1"/>
          </p:nvPr>
        </p:nvSpPr>
        <p:spPr/>
        <p:txBody>
          <a:bodyPr/>
          <a:lstStyle/>
          <a:p>
            <a:pPr marL="0" indent="0">
              <a:buNone/>
            </a:pPr>
            <a:r>
              <a:rPr lang="en-US" u="sng" dirty="0" smtClean="0"/>
              <a:t>Revenue</a:t>
            </a:r>
            <a:endParaRPr lang="en-US" dirty="0" smtClean="0"/>
          </a:p>
          <a:p>
            <a:pPr lvl="1"/>
            <a:r>
              <a:rPr lang="en-US" dirty="0" smtClean="0"/>
              <a:t>Statutory COLA / Net Funded COLA – 1.02%</a:t>
            </a:r>
          </a:p>
          <a:p>
            <a:pPr lvl="1"/>
            <a:r>
              <a:rPr lang="en-US" dirty="0" smtClean="0"/>
              <a:t>Gap Funding – 51.52%</a:t>
            </a:r>
          </a:p>
          <a:p>
            <a:pPr lvl="1"/>
            <a:r>
              <a:rPr lang="en-US" dirty="0" smtClean="0"/>
              <a:t>Base Grant per ADA - $7,820 (K-3), $7,189 (4-6), $7,403 (7-8) and $8,801 (9-12)</a:t>
            </a:r>
          </a:p>
          <a:p>
            <a:pPr lvl="1"/>
            <a:r>
              <a:rPr lang="en-US" dirty="0" smtClean="0"/>
              <a:t>K-3 CSR Augmentation Grant - $737 per ADA</a:t>
            </a:r>
          </a:p>
          <a:p>
            <a:pPr lvl="1"/>
            <a:r>
              <a:rPr lang="en-US" dirty="0" smtClean="0"/>
              <a:t>Supplemental and Concentration Grant - $12,814,936</a:t>
            </a:r>
          </a:p>
          <a:p>
            <a:pPr lvl="1"/>
            <a:r>
              <a:rPr lang="en-US" dirty="0" smtClean="0"/>
              <a:t>Supplemental and Concentration Grant, Economic Impact Aid - $1,977,650</a:t>
            </a:r>
          </a:p>
          <a:p>
            <a:pPr lvl="1"/>
            <a:r>
              <a:rPr lang="en-US" dirty="0" smtClean="0"/>
              <a:t>Routine Restricted Maintenance (RRMA) Contribution - $2,700,970</a:t>
            </a:r>
          </a:p>
          <a:p>
            <a:pPr lvl="1"/>
            <a:r>
              <a:rPr lang="en-US" dirty="0" smtClean="0"/>
              <a:t>Lottery - $140 per ADA (Unrestricted) and $41 per ADA (Restricted)</a:t>
            </a:r>
          </a:p>
          <a:p>
            <a:pPr lvl="1"/>
            <a:r>
              <a:rPr lang="en-US" dirty="0" smtClean="0"/>
              <a:t>Parcel Tax - $1,511,698</a:t>
            </a:r>
            <a:endParaRPr lang="en-US"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057605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2015-16 First Interim – 						Assumptions</a:t>
            </a:r>
            <a:endParaRPr lang="en-US" dirty="0"/>
          </a:p>
        </p:txBody>
      </p:sp>
      <p:sp>
        <p:nvSpPr>
          <p:cNvPr id="3" name="Content Placeholder 2"/>
          <p:cNvSpPr>
            <a:spLocks noGrp="1"/>
          </p:cNvSpPr>
          <p:nvPr>
            <p:ph idx="1"/>
          </p:nvPr>
        </p:nvSpPr>
        <p:spPr/>
        <p:txBody>
          <a:bodyPr/>
          <a:lstStyle/>
          <a:p>
            <a:pPr marL="0" indent="0">
              <a:buNone/>
            </a:pPr>
            <a:r>
              <a:rPr lang="en-US" u="sng" dirty="0" smtClean="0"/>
              <a:t>Expense</a:t>
            </a:r>
          </a:p>
          <a:p>
            <a:pPr lvl="1"/>
            <a:r>
              <a:rPr lang="en-US" dirty="0" smtClean="0"/>
              <a:t>Required progress made toward K-3 Grade Span Adjustment, with district moving to 24:1 in 2016-17</a:t>
            </a:r>
          </a:p>
          <a:p>
            <a:pPr lvl="1"/>
            <a:r>
              <a:rPr lang="en-US" dirty="0" smtClean="0"/>
              <a:t>Step and Column movement at 1.1%</a:t>
            </a:r>
          </a:p>
          <a:p>
            <a:pPr lvl="1"/>
            <a:r>
              <a:rPr lang="en-US" dirty="0" smtClean="0"/>
              <a:t>Statutory Fringe Benefits</a:t>
            </a:r>
            <a:r>
              <a:rPr lang="en-US" dirty="0"/>
              <a:t> </a:t>
            </a:r>
            <a:r>
              <a:rPr lang="en-US" dirty="0" smtClean="0"/>
              <a:t>– as required by LACOE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38356234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2015-16 First Interim –  Revenue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67316312"/>
              </p:ext>
            </p:extLst>
          </p:nvPr>
        </p:nvGraphicFramePr>
        <p:xfrm>
          <a:off x="838200" y="1825625"/>
          <a:ext cx="10515600" cy="4739076"/>
        </p:xfrm>
        <a:graphic>
          <a:graphicData uri="http://schemas.openxmlformats.org/drawingml/2006/table">
            <a:tbl>
              <a:tblPr firstRow="1" bandRow="1">
                <a:tableStyleId>{D7AC3CCA-C797-4891-BE02-D94E43425B78}</a:tableStyleId>
              </a:tblPr>
              <a:tblGrid>
                <a:gridCol w="5257800"/>
                <a:gridCol w="5257800"/>
              </a:tblGrid>
              <a:tr h="789846">
                <a:tc>
                  <a:txBody>
                    <a:bodyPr/>
                    <a:lstStyle/>
                    <a:p>
                      <a:r>
                        <a:rPr lang="en-US" sz="3200" b="0" dirty="0" smtClean="0"/>
                        <a:t>LCFF/Revenue Limit Sources</a:t>
                      </a:r>
                      <a:endParaRPr lang="en-US" sz="3200" b="0" dirty="0"/>
                    </a:p>
                  </a:txBody>
                  <a:tcPr/>
                </a:tc>
                <a:tc>
                  <a:txBody>
                    <a:bodyPr/>
                    <a:lstStyle/>
                    <a:p>
                      <a:pPr algn="r"/>
                      <a:r>
                        <a:rPr lang="en-US" sz="3200" b="0" dirty="0" smtClean="0"/>
                        <a:t>$72,003,468</a:t>
                      </a:r>
                      <a:endParaRPr lang="en-US" sz="3200" b="0" dirty="0"/>
                    </a:p>
                  </a:txBody>
                  <a:tcPr/>
                </a:tc>
              </a:tr>
              <a:tr h="789846">
                <a:tc>
                  <a:txBody>
                    <a:bodyPr/>
                    <a:lstStyle/>
                    <a:p>
                      <a:r>
                        <a:rPr lang="en-US" sz="3200" dirty="0" smtClean="0"/>
                        <a:t>Federal Revenues</a:t>
                      </a:r>
                      <a:endParaRPr lang="en-US" sz="3200" dirty="0"/>
                    </a:p>
                  </a:txBody>
                  <a:tcPr/>
                </a:tc>
                <a:tc>
                  <a:txBody>
                    <a:bodyPr/>
                    <a:lstStyle/>
                    <a:p>
                      <a:pPr algn="r"/>
                      <a:r>
                        <a:rPr lang="en-US" sz="3200" dirty="0" smtClean="0"/>
                        <a:t>10,575</a:t>
                      </a:r>
                      <a:endParaRPr lang="en-US" sz="3200" dirty="0"/>
                    </a:p>
                  </a:txBody>
                  <a:tcPr/>
                </a:tc>
              </a:tr>
              <a:tr h="789846">
                <a:tc>
                  <a:txBody>
                    <a:bodyPr/>
                    <a:lstStyle/>
                    <a:p>
                      <a:r>
                        <a:rPr lang="en-US" sz="3200" dirty="0" smtClean="0"/>
                        <a:t>Other State Revenues</a:t>
                      </a:r>
                      <a:endParaRPr lang="en-US" sz="3200" dirty="0"/>
                    </a:p>
                  </a:txBody>
                  <a:tcPr/>
                </a:tc>
                <a:tc>
                  <a:txBody>
                    <a:bodyPr/>
                    <a:lstStyle/>
                    <a:p>
                      <a:pPr algn="r"/>
                      <a:r>
                        <a:rPr lang="en-US" sz="3200" dirty="0" smtClean="0"/>
                        <a:t>5,498,980</a:t>
                      </a:r>
                      <a:endParaRPr lang="en-US" sz="3200" dirty="0"/>
                    </a:p>
                  </a:txBody>
                  <a:tcPr/>
                </a:tc>
              </a:tr>
              <a:tr h="789846">
                <a:tc>
                  <a:txBody>
                    <a:bodyPr/>
                    <a:lstStyle/>
                    <a:p>
                      <a:r>
                        <a:rPr lang="en-US" sz="3200" dirty="0" smtClean="0"/>
                        <a:t>Other Local Revenues</a:t>
                      </a:r>
                      <a:endParaRPr lang="en-US" sz="3200" dirty="0"/>
                    </a:p>
                  </a:txBody>
                  <a:tcPr/>
                </a:tc>
                <a:tc>
                  <a:txBody>
                    <a:bodyPr/>
                    <a:lstStyle/>
                    <a:p>
                      <a:pPr algn="r"/>
                      <a:r>
                        <a:rPr lang="en-US" sz="3200" dirty="0" smtClean="0"/>
                        <a:t>2,069,385</a:t>
                      </a:r>
                      <a:endParaRPr lang="en-US" sz="3200" dirty="0"/>
                    </a:p>
                  </a:txBody>
                  <a:tcPr/>
                </a:tc>
              </a:tr>
              <a:tr h="789846">
                <a:tc>
                  <a:txBody>
                    <a:bodyPr/>
                    <a:lstStyle/>
                    <a:p>
                      <a:r>
                        <a:rPr lang="en-US" sz="3200" dirty="0" smtClean="0"/>
                        <a:t>Contributions</a:t>
                      </a:r>
                      <a:endParaRPr lang="en-US" sz="3200" dirty="0"/>
                    </a:p>
                  </a:txBody>
                  <a:tcPr/>
                </a:tc>
                <a:tc>
                  <a:txBody>
                    <a:bodyPr/>
                    <a:lstStyle/>
                    <a:p>
                      <a:pPr algn="r"/>
                      <a:r>
                        <a:rPr lang="en-US" sz="3200" dirty="0" smtClean="0"/>
                        <a:t>(8,380,881)</a:t>
                      </a:r>
                      <a:endParaRPr lang="en-US" sz="3200" dirty="0"/>
                    </a:p>
                  </a:txBody>
                  <a:tcPr/>
                </a:tc>
              </a:tr>
              <a:tr h="789846">
                <a:tc>
                  <a:txBody>
                    <a:bodyPr/>
                    <a:lstStyle/>
                    <a:p>
                      <a:r>
                        <a:rPr lang="en-US" sz="3200" b="1" dirty="0" smtClean="0"/>
                        <a:t>TOTAL</a:t>
                      </a:r>
                      <a:r>
                        <a:rPr lang="en-US" sz="3200" b="1" baseline="0" dirty="0" smtClean="0"/>
                        <a:t> REVENUE SOURCES</a:t>
                      </a:r>
                      <a:endParaRPr lang="en-US" sz="3200" b="1" dirty="0"/>
                    </a:p>
                  </a:txBody>
                  <a:tcPr/>
                </a:tc>
                <a:tc>
                  <a:txBody>
                    <a:bodyPr/>
                    <a:lstStyle/>
                    <a:p>
                      <a:pPr algn="r"/>
                      <a:r>
                        <a:rPr lang="en-US" sz="3200" b="1" dirty="0" smtClean="0"/>
                        <a:t>$71,201,527</a:t>
                      </a:r>
                      <a:endParaRPr lang="en-US" sz="32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3315498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2015-16 First Interim –  Expense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19086975"/>
              </p:ext>
            </p:extLst>
          </p:nvPr>
        </p:nvGraphicFramePr>
        <p:xfrm>
          <a:off x="838200" y="1825625"/>
          <a:ext cx="10515600" cy="4937760"/>
        </p:xfrm>
        <a:graphic>
          <a:graphicData uri="http://schemas.openxmlformats.org/drawingml/2006/table">
            <a:tbl>
              <a:tblPr firstRow="1" bandRow="1">
                <a:tableStyleId>{D7AC3CCA-C797-4891-BE02-D94E43425B78}</a:tableStyleId>
              </a:tblPr>
              <a:tblGrid>
                <a:gridCol w="5257800"/>
                <a:gridCol w="5257800"/>
              </a:tblGrid>
              <a:tr h="543817">
                <a:tc>
                  <a:txBody>
                    <a:bodyPr/>
                    <a:lstStyle/>
                    <a:p>
                      <a:r>
                        <a:rPr lang="en-US" sz="3000" b="0" dirty="0" smtClean="0"/>
                        <a:t>Certificated</a:t>
                      </a:r>
                      <a:r>
                        <a:rPr lang="en-US" sz="3000" b="0" baseline="0" dirty="0" smtClean="0"/>
                        <a:t> Salaries</a:t>
                      </a:r>
                      <a:endParaRPr lang="en-US" sz="3000" b="0" dirty="0"/>
                    </a:p>
                  </a:txBody>
                  <a:tcPr/>
                </a:tc>
                <a:tc>
                  <a:txBody>
                    <a:bodyPr/>
                    <a:lstStyle/>
                    <a:p>
                      <a:pPr algn="r"/>
                      <a:r>
                        <a:rPr lang="en-US" sz="3000" b="0" dirty="0" smtClean="0"/>
                        <a:t>$36,687,848</a:t>
                      </a:r>
                      <a:endParaRPr lang="en-US" sz="3000" b="0" dirty="0"/>
                    </a:p>
                  </a:txBody>
                  <a:tcPr/>
                </a:tc>
              </a:tr>
              <a:tr h="543817">
                <a:tc>
                  <a:txBody>
                    <a:bodyPr/>
                    <a:lstStyle/>
                    <a:p>
                      <a:r>
                        <a:rPr lang="en-US" sz="3000" dirty="0" smtClean="0"/>
                        <a:t>Classified Salaries</a:t>
                      </a:r>
                      <a:endParaRPr lang="en-US" sz="3000" dirty="0"/>
                    </a:p>
                  </a:txBody>
                  <a:tcPr/>
                </a:tc>
                <a:tc>
                  <a:txBody>
                    <a:bodyPr/>
                    <a:lstStyle/>
                    <a:p>
                      <a:pPr algn="r"/>
                      <a:r>
                        <a:rPr lang="en-US" sz="3000" dirty="0" smtClean="0"/>
                        <a:t>9,062,061</a:t>
                      </a:r>
                      <a:endParaRPr lang="en-US" sz="3000" dirty="0"/>
                    </a:p>
                  </a:txBody>
                  <a:tcPr/>
                </a:tc>
              </a:tr>
              <a:tr h="543817">
                <a:tc>
                  <a:txBody>
                    <a:bodyPr/>
                    <a:lstStyle/>
                    <a:p>
                      <a:r>
                        <a:rPr lang="en-US" sz="3000" dirty="0" smtClean="0"/>
                        <a:t>Employee Benefits</a:t>
                      </a:r>
                      <a:endParaRPr lang="en-US" sz="3000" dirty="0"/>
                    </a:p>
                  </a:txBody>
                  <a:tcPr/>
                </a:tc>
                <a:tc>
                  <a:txBody>
                    <a:bodyPr/>
                    <a:lstStyle/>
                    <a:p>
                      <a:pPr algn="r"/>
                      <a:r>
                        <a:rPr lang="en-US" sz="3000" dirty="0" smtClean="0"/>
                        <a:t>16,662,071</a:t>
                      </a:r>
                      <a:endParaRPr lang="en-US" sz="3000" dirty="0"/>
                    </a:p>
                  </a:txBody>
                  <a:tcPr/>
                </a:tc>
              </a:tr>
              <a:tr h="543817">
                <a:tc>
                  <a:txBody>
                    <a:bodyPr/>
                    <a:lstStyle/>
                    <a:p>
                      <a:r>
                        <a:rPr lang="en-US" sz="3000" dirty="0" smtClean="0"/>
                        <a:t>Books and Supplies</a:t>
                      </a:r>
                      <a:endParaRPr lang="en-US" sz="3000" dirty="0"/>
                    </a:p>
                  </a:txBody>
                  <a:tcPr/>
                </a:tc>
                <a:tc>
                  <a:txBody>
                    <a:bodyPr/>
                    <a:lstStyle/>
                    <a:p>
                      <a:pPr algn="r"/>
                      <a:r>
                        <a:rPr lang="en-US" sz="3000" dirty="0" smtClean="0"/>
                        <a:t>4,710,860</a:t>
                      </a:r>
                      <a:endParaRPr lang="en-US" sz="3000" dirty="0"/>
                    </a:p>
                  </a:txBody>
                  <a:tcPr/>
                </a:tc>
              </a:tr>
              <a:tr h="543817">
                <a:tc>
                  <a:txBody>
                    <a:bodyPr/>
                    <a:lstStyle/>
                    <a:p>
                      <a:r>
                        <a:rPr lang="en-US" sz="3000" dirty="0" smtClean="0"/>
                        <a:t>Services and Other Operating</a:t>
                      </a:r>
                      <a:endParaRPr lang="en-US" sz="3000" dirty="0"/>
                    </a:p>
                  </a:txBody>
                  <a:tcPr/>
                </a:tc>
                <a:tc>
                  <a:txBody>
                    <a:bodyPr/>
                    <a:lstStyle/>
                    <a:p>
                      <a:pPr algn="r"/>
                      <a:r>
                        <a:rPr lang="en-US" sz="3000" dirty="0" smtClean="0"/>
                        <a:t>6,037,737</a:t>
                      </a:r>
                      <a:endParaRPr lang="en-US" sz="3000" dirty="0"/>
                    </a:p>
                  </a:txBody>
                  <a:tcPr/>
                </a:tc>
              </a:tr>
              <a:tr h="543817">
                <a:tc>
                  <a:txBody>
                    <a:bodyPr/>
                    <a:lstStyle/>
                    <a:p>
                      <a:r>
                        <a:rPr lang="en-US" sz="3000" b="0" dirty="0" smtClean="0"/>
                        <a:t>Capital Outlay</a:t>
                      </a:r>
                      <a:endParaRPr lang="en-US" sz="3000" b="0" dirty="0"/>
                    </a:p>
                  </a:txBody>
                  <a:tcPr/>
                </a:tc>
                <a:tc>
                  <a:txBody>
                    <a:bodyPr/>
                    <a:lstStyle/>
                    <a:p>
                      <a:pPr algn="r"/>
                      <a:r>
                        <a:rPr lang="en-US" sz="3000" b="0" dirty="0" smtClean="0"/>
                        <a:t>123,403</a:t>
                      </a:r>
                      <a:endParaRPr lang="en-US" sz="3000" b="0" dirty="0"/>
                    </a:p>
                  </a:txBody>
                  <a:tcPr/>
                </a:tc>
              </a:tr>
              <a:tr h="543817">
                <a:tc>
                  <a:txBody>
                    <a:bodyPr/>
                    <a:lstStyle/>
                    <a:p>
                      <a:r>
                        <a:rPr lang="en-US" sz="3000" b="0" dirty="0" smtClean="0"/>
                        <a:t>Other Outgo</a:t>
                      </a:r>
                      <a:endParaRPr lang="en-US" sz="3000" b="0" dirty="0"/>
                    </a:p>
                  </a:txBody>
                  <a:tcPr/>
                </a:tc>
                <a:tc>
                  <a:txBody>
                    <a:bodyPr/>
                    <a:lstStyle/>
                    <a:p>
                      <a:pPr algn="r"/>
                      <a:r>
                        <a:rPr lang="en-US" sz="3000" b="0" dirty="0" smtClean="0"/>
                        <a:t>(380,069)</a:t>
                      </a:r>
                      <a:endParaRPr lang="en-US" sz="3000" b="0" dirty="0"/>
                    </a:p>
                  </a:txBody>
                  <a:tcPr/>
                </a:tc>
              </a:tr>
              <a:tr h="543817">
                <a:tc>
                  <a:txBody>
                    <a:bodyPr/>
                    <a:lstStyle/>
                    <a:p>
                      <a:r>
                        <a:rPr lang="en-US" sz="3000" b="0" dirty="0" smtClean="0"/>
                        <a:t>Transfers Out</a:t>
                      </a:r>
                      <a:endParaRPr lang="en-US" sz="3000" b="0" dirty="0"/>
                    </a:p>
                  </a:txBody>
                  <a:tcPr/>
                </a:tc>
                <a:tc>
                  <a:txBody>
                    <a:bodyPr/>
                    <a:lstStyle/>
                    <a:p>
                      <a:pPr algn="r"/>
                      <a:r>
                        <a:rPr lang="en-US" sz="3000" b="0" dirty="0" smtClean="0"/>
                        <a:t>4,012,734</a:t>
                      </a:r>
                      <a:endParaRPr lang="en-US" sz="3000" b="0" dirty="0"/>
                    </a:p>
                  </a:txBody>
                  <a:tcPr/>
                </a:tc>
              </a:tr>
              <a:tr h="543817">
                <a:tc>
                  <a:txBody>
                    <a:bodyPr/>
                    <a:lstStyle/>
                    <a:p>
                      <a:r>
                        <a:rPr lang="en-US" sz="3000" b="1" dirty="0" smtClean="0"/>
                        <a:t>TOTAL</a:t>
                      </a:r>
                      <a:r>
                        <a:rPr lang="en-US" sz="3000" b="1" baseline="0" dirty="0" smtClean="0"/>
                        <a:t> EXPENDITURES</a:t>
                      </a:r>
                      <a:endParaRPr lang="en-US" sz="3000" b="1" dirty="0"/>
                    </a:p>
                  </a:txBody>
                  <a:tcPr/>
                </a:tc>
                <a:tc>
                  <a:txBody>
                    <a:bodyPr/>
                    <a:lstStyle/>
                    <a:p>
                      <a:pPr algn="r"/>
                      <a:r>
                        <a:rPr lang="en-US" sz="3000" b="1" dirty="0" smtClean="0"/>
                        <a:t>$76,916,645</a:t>
                      </a:r>
                      <a:endParaRPr lang="en-US" sz="30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8543668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2015-16 First Interim –  Summary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35046906"/>
              </p:ext>
            </p:extLst>
          </p:nvPr>
        </p:nvGraphicFramePr>
        <p:xfrm>
          <a:off x="838200" y="1825625"/>
          <a:ext cx="10515600" cy="4187248"/>
        </p:xfrm>
        <a:graphic>
          <a:graphicData uri="http://schemas.openxmlformats.org/drawingml/2006/table">
            <a:tbl>
              <a:tblPr firstRow="1" bandRow="1">
                <a:tableStyleId>{D7AC3CCA-C797-4891-BE02-D94E43425B78}</a:tableStyleId>
              </a:tblPr>
              <a:tblGrid>
                <a:gridCol w="5257800"/>
                <a:gridCol w="5257800"/>
              </a:tblGrid>
              <a:tr h="866327">
                <a:tc>
                  <a:txBody>
                    <a:bodyPr/>
                    <a:lstStyle/>
                    <a:p>
                      <a:r>
                        <a:rPr lang="en-US" sz="3200" b="1" dirty="0" smtClean="0"/>
                        <a:t>Total Revenue Sources</a:t>
                      </a:r>
                      <a:endParaRPr lang="en-US" sz="3200" b="1" dirty="0"/>
                    </a:p>
                  </a:txBody>
                  <a:tcPr/>
                </a:tc>
                <a:tc>
                  <a:txBody>
                    <a:bodyPr/>
                    <a:lstStyle/>
                    <a:p>
                      <a:pPr algn="r"/>
                      <a:r>
                        <a:rPr lang="en-US" sz="3200" b="1" dirty="0" smtClean="0"/>
                        <a:t>$71,201,527</a:t>
                      </a:r>
                      <a:endParaRPr lang="en-US" sz="3200" b="1" dirty="0"/>
                    </a:p>
                  </a:txBody>
                  <a:tcPr/>
                </a:tc>
              </a:tr>
              <a:tr h="866327">
                <a:tc>
                  <a:txBody>
                    <a:bodyPr/>
                    <a:lstStyle/>
                    <a:p>
                      <a:pPr algn="l"/>
                      <a:r>
                        <a:rPr lang="en-US" sz="3200" dirty="0" smtClean="0"/>
                        <a:t>               less</a:t>
                      </a:r>
                      <a:endParaRPr lang="en-US" sz="3200" dirty="0"/>
                    </a:p>
                  </a:txBody>
                  <a:tcPr/>
                </a:tc>
                <a:tc>
                  <a:txBody>
                    <a:bodyPr/>
                    <a:lstStyle/>
                    <a:p>
                      <a:pPr algn="r"/>
                      <a:endParaRPr lang="en-US" sz="3200" dirty="0"/>
                    </a:p>
                  </a:txBody>
                  <a:tcPr/>
                </a:tc>
              </a:tr>
              <a:tr h="866327">
                <a:tc>
                  <a:txBody>
                    <a:bodyPr/>
                    <a:lstStyle/>
                    <a:p>
                      <a:r>
                        <a:rPr lang="en-US" sz="3200" b="1" dirty="0" smtClean="0"/>
                        <a:t>Total Expenditures</a:t>
                      </a:r>
                      <a:endParaRPr lang="en-US" sz="3200" b="1" dirty="0"/>
                    </a:p>
                  </a:txBody>
                  <a:tcPr/>
                </a:tc>
                <a:tc>
                  <a:txBody>
                    <a:bodyPr/>
                    <a:lstStyle/>
                    <a:p>
                      <a:pPr algn="r"/>
                      <a:r>
                        <a:rPr lang="en-US" sz="3200" b="1" dirty="0" smtClean="0"/>
                        <a:t>$76,916,645</a:t>
                      </a:r>
                      <a:endParaRPr lang="en-US" sz="3200" b="1" dirty="0"/>
                    </a:p>
                  </a:txBody>
                  <a:tcPr/>
                </a:tc>
              </a:tr>
              <a:tr h="1588267">
                <a:tc>
                  <a:txBody>
                    <a:bodyPr/>
                    <a:lstStyle/>
                    <a:p>
                      <a:r>
                        <a:rPr lang="en-US" sz="3200" dirty="0" smtClean="0"/>
                        <a:t>NET</a:t>
                      </a:r>
                      <a:r>
                        <a:rPr lang="en-US" sz="3200" baseline="0" dirty="0" smtClean="0"/>
                        <a:t> INCREASE(DECREASE) IN FUND BALANCE</a:t>
                      </a:r>
                      <a:endParaRPr lang="en-US" sz="3200" dirty="0"/>
                    </a:p>
                  </a:txBody>
                  <a:tcPr/>
                </a:tc>
                <a:tc>
                  <a:txBody>
                    <a:bodyPr/>
                    <a:lstStyle/>
                    <a:p>
                      <a:pPr algn="r"/>
                      <a:r>
                        <a:rPr lang="en-US" sz="3200" dirty="0" smtClean="0"/>
                        <a:t>($5,715,118)</a:t>
                      </a:r>
                      <a:endParaRPr lang="en-US" sz="3200"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39696016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2015-16 First Interim –  Summary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15377086"/>
              </p:ext>
            </p:extLst>
          </p:nvPr>
        </p:nvGraphicFramePr>
        <p:xfrm>
          <a:off x="838200" y="1825625"/>
          <a:ext cx="10515600" cy="2799454"/>
        </p:xfrm>
        <a:graphic>
          <a:graphicData uri="http://schemas.openxmlformats.org/drawingml/2006/table">
            <a:tbl>
              <a:tblPr firstRow="1" bandRow="1">
                <a:tableStyleId>{D7AC3CCA-C797-4891-BE02-D94E43425B78}</a:tableStyleId>
              </a:tblPr>
              <a:tblGrid>
                <a:gridCol w="5257800"/>
                <a:gridCol w="5257800"/>
              </a:tblGrid>
              <a:tr h="866327">
                <a:tc>
                  <a:txBody>
                    <a:bodyPr/>
                    <a:lstStyle/>
                    <a:p>
                      <a:r>
                        <a:rPr lang="en-US" sz="3200" b="1" dirty="0" smtClean="0"/>
                        <a:t>Beginning</a:t>
                      </a:r>
                      <a:r>
                        <a:rPr lang="en-US" sz="3200" b="1" baseline="0" dirty="0" smtClean="0"/>
                        <a:t> Fund Balance</a:t>
                      </a:r>
                      <a:endParaRPr lang="en-US" sz="3200" b="1" dirty="0"/>
                    </a:p>
                  </a:txBody>
                  <a:tcPr/>
                </a:tc>
                <a:tc>
                  <a:txBody>
                    <a:bodyPr/>
                    <a:lstStyle/>
                    <a:p>
                      <a:pPr algn="r"/>
                      <a:r>
                        <a:rPr lang="en-US" sz="3200" b="1" dirty="0" smtClean="0"/>
                        <a:t>$8,515,265</a:t>
                      </a:r>
                      <a:endParaRPr lang="en-US" sz="3200" b="1" dirty="0"/>
                    </a:p>
                  </a:txBody>
                  <a:tcPr/>
                </a:tc>
              </a:tr>
              <a:tr h="866327">
                <a:tc>
                  <a:txBody>
                    <a:bodyPr/>
                    <a:lstStyle/>
                    <a:p>
                      <a:pPr algn="l"/>
                      <a:r>
                        <a:rPr lang="en-US" sz="3200" dirty="0" smtClean="0"/>
                        <a:t>Net Increase (Decrease) in Fund Balance</a:t>
                      </a:r>
                      <a:endParaRPr lang="en-US" sz="3200" dirty="0"/>
                    </a:p>
                  </a:txBody>
                  <a:tcPr/>
                </a:tc>
                <a:tc>
                  <a:txBody>
                    <a:bodyPr/>
                    <a:lstStyle/>
                    <a:p>
                      <a:pPr algn="r"/>
                      <a:r>
                        <a:rPr lang="en-US" sz="3200" dirty="0" smtClean="0"/>
                        <a:t>($5,715,118)</a:t>
                      </a:r>
                      <a:endParaRPr lang="en-US" sz="3200" dirty="0"/>
                    </a:p>
                  </a:txBody>
                  <a:tcPr/>
                </a:tc>
              </a:tr>
              <a:tr h="866327">
                <a:tc>
                  <a:txBody>
                    <a:bodyPr/>
                    <a:lstStyle/>
                    <a:p>
                      <a:r>
                        <a:rPr lang="en-US" sz="3200" b="1" dirty="0" smtClean="0"/>
                        <a:t>Ending Fund Balance</a:t>
                      </a:r>
                      <a:endParaRPr lang="en-US" sz="3200" b="1" dirty="0"/>
                    </a:p>
                  </a:txBody>
                  <a:tcPr/>
                </a:tc>
                <a:tc>
                  <a:txBody>
                    <a:bodyPr/>
                    <a:lstStyle/>
                    <a:p>
                      <a:pPr algn="r"/>
                      <a:r>
                        <a:rPr lang="en-US" sz="3200" b="1" dirty="0" smtClean="0"/>
                        <a:t>$2,800,147</a:t>
                      </a:r>
                      <a:endParaRPr lang="en-US" sz="32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3166774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2015-16 First Interim –  Summary			Unrestricted General Fund</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77302231"/>
              </p:ext>
            </p:extLst>
          </p:nvPr>
        </p:nvGraphicFramePr>
        <p:xfrm>
          <a:off x="838200" y="1825625"/>
          <a:ext cx="10515600" cy="3866254"/>
        </p:xfrm>
        <a:graphic>
          <a:graphicData uri="http://schemas.openxmlformats.org/drawingml/2006/table">
            <a:tbl>
              <a:tblPr firstRow="1" bandRow="1">
                <a:tableStyleId>{D7AC3CCA-C797-4891-BE02-D94E43425B78}</a:tableStyleId>
              </a:tblPr>
              <a:tblGrid>
                <a:gridCol w="5257800"/>
                <a:gridCol w="5257800"/>
              </a:tblGrid>
              <a:tr h="866327">
                <a:tc>
                  <a:txBody>
                    <a:bodyPr/>
                    <a:lstStyle/>
                    <a:p>
                      <a:r>
                        <a:rPr lang="en-US" sz="3200" b="1" dirty="0" smtClean="0"/>
                        <a:t>Components</a:t>
                      </a:r>
                      <a:r>
                        <a:rPr lang="en-US" sz="3200" b="1" baseline="0" dirty="0" smtClean="0"/>
                        <a:t> of Ending Fund Balance</a:t>
                      </a:r>
                      <a:endParaRPr lang="en-US" sz="3200" b="1" dirty="0"/>
                    </a:p>
                  </a:txBody>
                  <a:tcPr/>
                </a:tc>
                <a:tc>
                  <a:txBody>
                    <a:bodyPr/>
                    <a:lstStyle/>
                    <a:p>
                      <a:pPr algn="r"/>
                      <a:endParaRPr lang="en-US" sz="3200" b="1" dirty="0"/>
                    </a:p>
                  </a:txBody>
                  <a:tcPr/>
                </a:tc>
              </a:tr>
              <a:tr h="866327">
                <a:tc>
                  <a:txBody>
                    <a:bodyPr/>
                    <a:lstStyle/>
                    <a:p>
                      <a:pPr algn="l"/>
                      <a:r>
                        <a:rPr lang="en-US" sz="3200" dirty="0" smtClean="0"/>
                        <a:t>Nonspendable</a:t>
                      </a:r>
                      <a:endParaRPr lang="en-US" sz="3200" dirty="0"/>
                    </a:p>
                  </a:txBody>
                  <a:tcPr/>
                </a:tc>
                <a:tc>
                  <a:txBody>
                    <a:bodyPr/>
                    <a:lstStyle/>
                    <a:p>
                      <a:pPr algn="r"/>
                      <a:r>
                        <a:rPr lang="en-US" sz="3200" dirty="0" smtClean="0"/>
                        <a:t>$90,936</a:t>
                      </a:r>
                      <a:endParaRPr lang="en-US" sz="3200" dirty="0"/>
                    </a:p>
                  </a:txBody>
                  <a:tcPr/>
                </a:tc>
              </a:tr>
              <a:tr h="866327">
                <a:tc>
                  <a:txBody>
                    <a:bodyPr/>
                    <a:lstStyle/>
                    <a:p>
                      <a:r>
                        <a:rPr lang="en-US" sz="3200" b="0" dirty="0" smtClean="0"/>
                        <a:t>Assigned</a:t>
                      </a:r>
                      <a:endParaRPr lang="en-US" sz="3200" b="0" dirty="0"/>
                    </a:p>
                  </a:txBody>
                  <a:tcPr/>
                </a:tc>
                <a:tc>
                  <a:txBody>
                    <a:bodyPr/>
                    <a:lstStyle/>
                    <a:p>
                      <a:pPr algn="r"/>
                      <a:r>
                        <a:rPr lang="en-US" sz="3200" b="0" dirty="0" smtClean="0"/>
                        <a:t>$0</a:t>
                      </a:r>
                      <a:endParaRPr lang="en-US" sz="3200" b="0" dirty="0"/>
                    </a:p>
                  </a:txBody>
                  <a:tcPr/>
                </a:tc>
              </a:tr>
              <a:tr h="866327">
                <a:tc>
                  <a:txBody>
                    <a:bodyPr/>
                    <a:lstStyle/>
                    <a:p>
                      <a:r>
                        <a:rPr lang="en-US" sz="3200" b="1" dirty="0" smtClean="0"/>
                        <a:t>Reserve of Economic Uncertainties (Required 3%)*</a:t>
                      </a:r>
                      <a:endParaRPr lang="en-US" sz="3200" b="1" dirty="0"/>
                    </a:p>
                  </a:txBody>
                  <a:tcPr/>
                </a:tc>
                <a:tc>
                  <a:txBody>
                    <a:bodyPr/>
                    <a:lstStyle/>
                    <a:p>
                      <a:pPr algn="r"/>
                      <a:r>
                        <a:rPr lang="en-US" sz="3200" b="1" dirty="0" smtClean="0">
                          <a:solidFill>
                            <a:schemeClr val="bg1"/>
                          </a:solidFill>
                        </a:rPr>
                        <a:t>$2,709,210</a:t>
                      </a:r>
                      <a:endParaRPr lang="en-US" sz="3200" b="1" dirty="0">
                        <a:solidFill>
                          <a:schemeClr val="bg1"/>
                        </a:solidFill>
                      </a:endParaRPr>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
        <p:nvSpPr>
          <p:cNvPr id="3" name="TextBox 2"/>
          <p:cNvSpPr txBox="1"/>
          <p:nvPr/>
        </p:nvSpPr>
        <p:spPr>
          <a:xfrm>
            <a:off x="940279" y="6331789"/>
            <a:ext cx="9989389" cy="369332"/>
          </a:xfrm>
          <a:prstGeom prst="rect">
            <a:avLst/>
          </a:prstGeom>
          <a:noFill/>
        </p:spPr>
        <p:txBody>
          <a:bodyPr wrap="square" rtlCol="0">
            <a:spAutoFit/>
          </a:bodyPr>
          <a:lstStyle/>
          <a:p>
            <a:r>
              <a:rPr lang="en-US" dirty="0" smtClean="0"/>
              <a:t>* Includes $290,099 from Fund 17.0</a:t>
            </a:r>
            <a:endParaRPr lang="en-US" dirty="0"/>
          </a:p>
        </p:txBody>
      </p:sp>
    </p:spTree>
    <p:extLst>
      <p:ext uri="{BB962C8B-B14F-4D97-AF65-F5344CB8AC3E}">
        <p14:creationId xmlns:p14="http://schemas.microsoft.com/office/powerpoint/2010/main" val="36603519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2015-16 First Interim –  General				Fund, Multi-Year Projections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84857759"/>
              </p:ext>
            </p:extLst>
          </p:nvPr>
        </p:nvGraphicFramePr>
        <p:xfrm>
          <a:off x="838200" y="1825625"/>
          <a:ext cx="10515600" cy="4162822"/>
        </p:xfrm>
        <a:graphic>
          <a:graphicData uri="http://schemas.openxmlformats.org/drawingml/2006/table">
            <a:tbl>
              <a:tblPr firstRow="1" bandRow="1">
                <a:tableStyleId>{D7AC3CCA-C797-4891-BE02-D94E43425B78}</a:tableStyleId>
              </a:tblPr>
              <a:tblGrid>
                <a:gridCol w="3844636"/>
                <a:gridCol w="2078182"/>
                <a:gridCol w="2438400"/>
                <a:gridCol w="2154382"/>
              </a:tblGrid>
              <a:tr h="612775">
                <a:tc>
                  <a:txBody>
                    <a:bodyPr/>
                    <a:lstStyle/>
                    <a:p>
                      <a:endParaRPr lang="en-US" sz="2800" b="1" dirty="0"/>
                    </a:p>
                  </a:txBody>
                  <a:tcPr/>
                </a:tc>
                <a:tc>
                  <a:txBody>
                    <a:bodyPr/>
                    <a:lstStyle/>
                    <a:p>
                      <a:pPr algn="r"/>
                      <a:r>
                        <a:rPr lang="en-US" sz="2800" b="1" dirty="0" smtClean="0"/>
                        <a:t>2015-16</a:t>
                      </a:r>
                      <a:endParaRPr lang="en-US" sz="2800" b="1" dirty="0"/>
                    </a:p>
                  </a:txBody>
                  <a:tcPr/>
                </a:tc>
                <a:tc>
                  <a:txBody>
                    <a:bodyPr/>
                    <a:lstStyle/>
                    <a:p>
                      <a:pPr algn="r"/>
                      <a:r>
                        <a:rPr lang="en-US" sz="2800" b="1" dirty="0" smtClean="0"/>
                        <a:t>2016-17</a:t>
                      </a:r>
                      <a:endParaRPr lang="en-US" sz="2800" b="1" dirty="0"/>
                    </a:p>
                  </a:txBody>
                  <a:tcPr/>
                </a:tc>
                <a:tc>
                  <a:txBody>
                    <a:bodyPr/>
                    <a:lstStyle/>
                    <a:p>
                      <a:pPr algn="r"/>
                      <a:r>
                        <a:rPr lang="en-US" sz="2800" b="1" dirty="0" smtClean="0"/>
                        <a:t>2017-18</a:t>
                      </a:r>
                      <a:endParaRPr lang="en-US" sz="2800" b="1" dirty="0"/>
                    </a:p>
                  </a:txBody>
                  <a:tcPr/>
                </a:tc>
              </a:tr>
              <a:tr h="907509">
                <a:tc>
                  <a:txBody>
                    <a:bodyPr/>
                    <a:lstStyle/>
                    <a:p>
                      <a:pPr algn="l"/>
                      <a:r>
                        <a:rPr lang="en-US" sz="2800" dirty="0" smtClean="0"/>
                        <a:t>Total Revenue</a:t>
                      </a:r>
                      <a:r>
                        <a:rPr lang="en-US" sz="2800" baseline="0" dirty="0" smtClean="0"/>
                        <a:t> Sources</a:t>
                      </a:r>
                      <a:endParaRPr lang="en-US" sz="2800" dirty="0"/>
                    </a:p>
                  </a:txBody>
                  <a:tcPr/>
                </a:tc>
                <a:tc>
                  <a:txBody>
                    <a:bodyPr/>
                    <a:lstStyle/>
                    <a:p>
                      <a:pPr algn="r"/>
                      <a:r>
                        <a:rPr lang="en-US" sz="2800" dirty="0" smtClean="0"/>
                        <a:t>$93,480,622</a:t>
                      </a:r>
                      <a:endParaRPr lang="en-US" sz="2800" dirty="0"/>
                    </a:p>
                  </a:txBody>
                  <a:tcPr/>
                </a:tc>
                <a:tc>
                  <a:txBody>
                    <a:bodyPr/>
                    <a:lstStyle/>
                    <a:p>
                      <a:pPr algn="r"/>
                      <a:r>
                        <a:rPr lang="en-US" sz="2800" dirty="0" smtClean="0"/>
                        <a:t>$89,855,309</a:t>
                      </a:r>
                      <a:endParaRPr lang="en-US" sz="2800" dirty="0"/>
                    </a:p>
                  </a:txBody>
                  <a:tcPr/>
                </a:tc>
                <a:tc>
                  <a:txBody>
                    <a:bodyPr/>
                    <a:lstStyle/>
                    <a:p>
                      <a:pPr algn="r"/>
                      <a:r>
                        <a:rPr lang="en-US" sz="2800" dirty="0" smtClean="0"/>
                        <a:t>$93,188,618</a:t>
                      </a:r>
                      <a:endParaRPr lang="en-US" sz="2800" dirty="0"/>
                    </a:p>
                  </a:txBody>
                  <a:tcPr/>
                </a:tc>
              </a:tr>
              <a:tr h="907509">
                <a:tc>
                  <a:txBody>
                    <a:bodyPr/>
                    <a:lstStyle/>
                    <a:p>
                      <a:r>
                        <a:rPr lang="en-US" sz="2800" b="0" dirty="0" smtClean="0"/>
                        <a:t>Total Expenditures</a:t>
                      </a:r>
                      <a:endParaRPr lang="en-US" sz="2800" b="0" dirty="0"/>
                    </a:p>
                  </a:txBody>
                  <a:tcPr/>
                </a:tc>
                <a:tc>
                  <a:txBody>
                    <a:bodyPr/>
                    <a:lstStyle/>
                    <a:p>
                      <a:pPr algn="r"/>
                      <a:r>
                        <a:rPr lang="en-US" sz="2800" b="0" dirty="0" smtClean="0"/>
                        <a:t>$99,976,949</a:t>
                      </a:r>
                      <a:endParaRPr lang="en-US" sz="2800" b="0" dirty="0"/>
                    </a:p>
                  </a:txBody>
                  <a:tcPr/>
                </a:tc>
                <a:tc>
                  <a:txBody>
                    <a:bodyPr/>
                    <a:lstStyle/>
                    <a:p>
                      <a:pPr algn="r"/>
                      <a:r>
                        <a:rPr lang="en-US" sz="2800" b="0" dirty="0" smtClean="0"/>
                        <a:t>$90,194,805</a:t>
                      </a:r>
                      <a:endParaRPr lang="en-US" sz="2800" b="0" dirty="0"/>
                    </a:p>
                  </a:txBody>
                  <a:tcPr/>
                </a:tc>
                <a:tc>
                  <a:txBody>
                    <a:bodyPr/>
                    <a:lstStyle/>
                    <a:p>
                      <a:pPr algn="r"/>
                      <a:r>
                        <a:rPr lang="en-US" sz="2800" b="0" dirty="0" smtClean="0"/>
                        <a:t>$92,032,883</a:t>
                      </a:r>
                      <a:endParaRPr lang="en-US" sz="2800" b="0" dirty="0"/>
                    </a:p>
                  </a:txBody>
                  <a:tcPr/>
                </a:tc>
              </a:tr>
              <a:tr h="1735029">
                <a:tc>
                  <a:txBody>
                    <a:bodyPr/>
                    <a:lstStyle/>
                    <a:p>
                      <a:r>
                        <a:rPr lang="en-US" sz="2800" b="1" dirty="0" smtClean="0"/>
                        <a:t>NET</a:t>
                      </a:r>
                      <a:r>
                        <a:rPr lang="en-US" sz="2800" b="1" baseline="0" dirty="0" smtClean="0"/>
                        <a:t> INCREASE (DECREASE) IN FUND BALANCE</a:t>
                      </a:r>
                      <a:endParaRPr lang="en-US" sz="2800" b="1" dirty="0"/>
                    </a:p>
                  </a:txBody>
                  <a:tcPr/>
                </a:tc>
                <a:tc>
                  <a:txBody>
                    <a:bodyPr/>
                    <a:lstStyle/>
                    <a:p>
                      <a:pPr algn="r"/>
                      <a:r>
                        <a:rPr lang="en-US" sz="2800" b="1" dirty="0" smtClean="0"/>
                        <a:t>($6,496,327)</a:t>
                      </a:r>
                      <a:endParaRPr lang="en-US" sz="2800" b="1" dirty="0"/>
                    </a:p>
                  </a:txBody>
                  <a:tcPr/>
                </a:tc>
                <a:tc>
                  <a:txBody>
                    <a:bodyPr/>
                    <a:lstStyle/>
                    <a:p>
                      <a:pPr algn="r"/>
                      <a:r>
                        <a:rPr lang="en-US" sz="2800" b="1" dirty="0" smtClean="0"/>
                        <a:t>($339,496)</a:t>
                      </a:r>
                      <a:endParaRPr lang="en-US" sz="2800" b="1" dirty="0"/>
                    </a:p>
                  </a:txBody>
                  <a:tcPr/>
                </a:tc>
                <a:tc>
                  <a:txBody>
                    <a:bodyPr/>
                    <a:lstStyle/>
                    <a:p>
                      <a:pPr algn="r"/>
                      <a:r>
                        <a:rPr lang="en-US" sz="2800" b="1" dirty="0" smtClean="0"/>
                        <a:t>$1,155,735</a:t>
                      </a:r>
                      <a:endParaRPr lang="en-US" sz="28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7174098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2015-16 First Interim –  General				Fund, Multi-Year Projections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695808979"/>
              </p:ext>
            </p:extLst>
          </p:nvPr>
        </p:nvGraphicFramePr>
        <p:xfrm>
          <a:off x="838200" y="1825625"/>
          <a:ext cx="10515600" cy="3199515"/>
        </p:xfrm>
        <a:graphic>
          <a:graphicData uri="http://schemas.openxmlformats.org/drawingml/2006/table">
            <a:tbl>
              <a:tblPr firstRow="1" bandRow="1">
                <a:tableStyleId>{D7AC3CCA-C797-4891-BE02-D94E43425B78}</a:tableStyleId>
              </a:tblPr>
              <a:tblGrid>
                <a:gridCol w="3844636"/>
                <a:gridCol w="2078182"/>
                <a:gridCol w="2438400"/>
                <a:gridCol w="2154382"/>
              </a:tblGrid>
              <a:tr h="439453">
                <a:tc>
                  <a:txBody>
                    <a:bodyPr/>
                    <a:lstStyle/>
                    <a:p>
                      <a:endParaRPr lang="en-US" sz="2800" b="1" dirty="0"/>
                    </a:p>
                  </a:txBody>
                  <a:tcPr/>
                </a:tc>
                <a:tc>
                  <a:txBody>
                    <a:bodyPr/>
                    <a:lstStyle/>
                    <a:p>
                      <a:pPr algn="r"/>
                      <a:r>
                        <a:rPr lang="en-US" sz="2800" b="1" dirty="0" smtClean="0"/>
                        <a:t>2015-16</a:t>
                      </a:r>
                      <a:endParaRPr lang="en-US" sz="2800" b="1" dirty="0"/>
                    </a:p>
                  </a:txBody>
                  <a:tcPr/>
                </a:tc>
                <a:tc>
                  <a:txBody>
                    <a:bodyPr/>
                    <a:lstStyle/>
                    <a:p>
                      <a:pPr algn="r"/>
                      <a:r>
                        <a:rPr lang="en-US" sz="2800" b="1" dirty="0" smtClean="0"/>
                        <a:t>2016-17</a:t>
                      </a:r>
                      <a:endParaRPr lang="en-US" sz="2800" b="1" dirty="0"/>
                    </a:p>
                  </a:txBody>
                  <a:tcPr/>
                </a:tc>
                <a:tc>
                  <a:txBody>
                    <a:bodyPr/>
                    <a:lstStyle/>
                    <a:p>
                      <a:pPr algn="r"/>
                      <a:r>
                        <a:rPr lang="en-US" sz="2800" b="1" dirty="0" smtClean="0"/>
                        <a:t>2017-18</a:t>
                      </a:r>
                      <a:endParaRPr lang="en-US" sz="2800" b="1" dirty="0"/>
                    </a:p>
                  </a:txBody>
                  <a:tcPr/>
                </a:tc>
              </a:tr>
              <a:tr h="596346">
                <a:tc>
                  <a:txBody>
                    <a:bodyPr/>
                    <a:lstStyle/>
                    <a:p>
                      <a:pPr algn="l"/>
                      <a:r>
                        <a:rPr lang="en-US" sz="2800" dirty="0" smtClean="0"/>
                        <a:t>Beginning</a:t>
                      </a:r>
                      <a:r>
                        <a:rPr lang="en-US" sz="2800" baseline="0" dirty="0" smtClean="0"/>
                        <a:t> Fund Balance</a:t>
                      </a:r>
                      <a:endParaRPr lang="en-US" sz="2800" dirty="0"/>
                    </a:p>
                  </a:txBody>
                  <a:tcPr/>
                </a:tc>
                <a:tc>
                  <a:txBody>
                    <a:bodyPr/>
                    <a:lstStyle/>
                    <a:p>
                      <a:pPr algn="r"/>
                      <a:r>
                        <a:rPr lang="en-US" sz="2800" dirty="0" smtClean="0"/>
                        <a:t>$9,944,092</a:t>
                      </a:r>
                      <a:endParaRPr lang="en-US" sz="2800" dirty="0"/>
                    </a:p>
                  </a:txBody>
                  <a:tcPr/>
                </a:tc>
                <a:tc>
                  <a:txBody>
                    <a:bodyPr/>
                    <a:lstStyle/>
                    <a:p>
                      <a:pPr algn="r"/>
                      <a:r>
                        <a:rPr lang="en-US" sz="2800" dirty="0" smtClean="0"/>
                        <a:t>$3,447,765</a:t>
                      </a:r>
                      <a:endParaRPr lang="en-US" sz="2800" dirty="0"/>
                    </a:p>
                  </a:txBody>
                  <a:tcPr/>
                </a:tc>
                <a:tc>
                  <a:txBody>
                    <a:bodyPr/>
                    <a:lstStyle/>
                    <a:p>
                      <a:pPr algn="r"/>
                      <a:r>
                        <a:rPr lang="en-US" sz="2800" dirty="0" smtClean="0"/>
                        <a:t>$3,108,269</a:t>
                      </a:r>
                      <a:endParaRPr lang="en-US" sz="2800" dirty="0"/>
                    </a:p>
                  </a:txBody>
                  <a:tcPr/>
                </a:tc>
              </a:tr>
              <a:tr h="801356">
                <a:tc>
                  <a:txBody>
                    <a:bodyPr/>
                    <a:lstStyle/>
                    <a:p>
                      <a:r>
                        <a:rPr lang="en-US" sz="2800" b="0" dirty="0" smtClean="0"/>
                        <a:t>Net Increase (Decrease) in Fund Balance</a:t>
                      </a:r>
                      <a:endParaRPr lang="en-US" sz="2800" b="0" dirty="0"/>
                    </a:p>
                  </a:txBody>
                  <a:tcPr/>
                </a:tc>
                <a:tc>
                  <a:txBody>
                    <a:bodyPr/>
                    <a:lstStyle/>
                    <a:p>
                      <a:pPr algn="r"/>
                      <a:r>
                        <a:rPr lang="en-US" sz="2800" b="1" dirty="0" smtClean="0"/>
                        <a:t>($6,496,327)</a:t>
                      </a:r>
                      <a:endParaRPr lang="en-US" sz="2800" b="1" dirty="0"/>
                    </a:p>
                  </a:txBody>
                  <a:tcPr/>
                </a:tc>
                <a:tc>
                  <a:txBody>
                    <a:bodyPr/>
                    <a:lstStyle/>
                    <a:p>
                      <a:pPr algn="r"/>
                      <a:r>
                        <a:rPr lang="en-US" sz="2800" b="1" dirty="0" smtClean="0"/>
                        <a:t>($339,496)</a:t>
                      </a:r>
                      <a:endParaRPr lang="en-US" sz="2800" b="1" dirty="0"/>
                    </a:p>
                  </a:txBody>
                  <a:tcPr/>
                </a:tc>
                <a:tc>
                  <a:txBody>
                    <a:bodyPr/>
                    <a:lstStyle/>
                    <a:p>
                      <a:pPr algn="r"/>
                      <a:r>
                        <a:rPr lang="en-US" sz="2800" b="1" dirty="0" smtClean="0"/>
                        <a:t>$1,155,735</a:t>
                      </a:r>
                      <a:endParaRPr lang="en-US" sz="2800" b="1" dirty="0"/>
                    </a:p>
                  </a:txBody>
                  <a:tcPr/>
                </a:tc>
              </a:tr>
              <a:tr h="1140129">
                <a:tc>
                  <a:txBody>
                    <a:bodyPr/>
                    <a:lstStyle/>
                    <a:p>
                      <a:r>
                        <a:rPr lang="en-US" sz="2800" b="1" dirty="0" smtClean="0"/>
                        <a:t>Ending Fund Balance</a:t>
                      </a:r>
                      <a:endParaRPr lang="en-US" sz="2800" b="1" dirty="0"/>
                    </a:p>
                  </a:txBody>
                  <a:tcPr/>
                </a:tc>
                <a:tc>
                  <a:txBody>
                    <a:bodyPr/>
                    <a:lstStyle/>
                    <a:p>
                      <a:pPr algn="r"/>
                      <a:r>
                        <a:rPr lang="en-US" sz="2800" b="1" dirty="0" smtClean="0"/>
                        <a:t>$3,447,765</a:t>
                      </a:r>
                      <a:endParaRPr lang="en-US" sz="2800" b="1" dirty="0"/>
                    </a:p>
                  </a:txBody>
                  <a:tcPr/>
                </a:tc>
                <a:tc>
                  <a:txBody>
                    <a:bodyPr/>
                    <a:lstStyle/>
                    <a:p>
                      <a:pPr algn="r"/>
                      <a:r>
                        <a:rPr lang="en-US" sz="2800" b="1" dirty="0" smtClean="0"/>
                        <a:t>$3,108,269</a:t>
                      </a:r>
                      <a:endParaRPr lang="en-US" sz="2800" b="1" dirty="0"/>
                    </a:p>
                  </a:txBody>
                  <a:tcPr/>
                </a:tc>
                <a:tc>
                  <a:txBody>
                    <a:bodyPr/>
                    <a:lstStyle/>
                    <a:p>
                      <a:pPr algn="r"/>
                      <a:r>
                        <a:rPr lang="en-US" sz="2800" b="1" dirty="0" smtClean="0"/>
                        <a:t>$4,264,004</a:t>
                      </a:r>
                      <a:endParaRPr lang="en-US" sz="28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37529707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2015-16 First Interim –  General 				Fund, Multi-Year Projections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23298199"/>
              </p:ext>
            </p:extLst>
          </p:nvPr>
        </p:nvGraphicFramePr>
        <p:xfrm>
          <a:off x="838200" y="1825625"/>
          <a:ext cx="10515600" cy="4291619"/>
        </p:xfrm>
        <a:graphic>
          <a:graphicData uri="http://schemas.openxmlformats.org/drawingml/2006/table">
            <a:tbl>
              <a:tblPr firstRow="1" bandRow="1">
                <a:tableStyleId>{D7AC3CCA-C797-4891-BE02-D94E43425B78}</a:tableStyleId>
              </a:tblPr>
              <a:tblGrid>
                <a:gridCol w="4712855"/>
                <a:gridCol w="2004290"/>
                <a:gridCol w="1930400"/>
                <a:gridCol w="1868055"/>
              </a:tblGrid>
              <a:tr h="866327">
                <a:tc>
                  <a:txBody>
                    <a:bodyPr/>
                    <a:lstStyle/>
                    <a:p>
                      <a:r>
                        <a:rPr lang="en-US" sz="2800" b="1" dirty="0" smtClean="0"/>
                        <a:t>Components</a:t>
                      </a:r>
                      <a:r>
                        <a:rPr lang="en-US" sz="2800" b="1" baseline="0" dirty="0" smtClean="0"/>
                        <a:t> of Ending Fund Balance</a:t>
                      </a:r>
                      <a:endParaRPr lang="en-US" sz="2800" b="1" dirty="0"/>
                    </a:p>
                  </a:txBody>
                  <a:tcPr/>
                </a:tc>
                <a:tc>
                  <a:txBody>
                    <a:bodyPr/>
                    <a:lstStyle/>
                    <a:p>
                      <a:pPr algn="r"/>
                      <a:r>
                        <a:rPr lang="en-US" sz="2800" b="1" dirty="0" smtClean="0"/>
                        <a:t>2015-16</a:t>
                      </a:r>
                      <a:endParaRPr lang="en-US" sz="2800" b="1" dirty="0"/>
                    </a:p>
                  </a:txBody>
                  <a:tcPr/>
                </a:tc>
                <a:tc>
                  <a:txBody>
                    <a:bodyPr/>
                    <a:lstStyle/>
                    <a:p>
                      <a:pPr algn="r"/>
                      <a:r>
                        <a:rPr lang="en-US" sz="2800" b="1" dirty="0" smtClean="0"/>
                        <a:t>2016-17</a:t>
                      </a:r>
                      <a:endParaRPr lang="en-US" sz="2800" b="1" dirty="0"/>
                    </a:p>
                  </a:txBody>
                  <a:tcPr/>
                </a:tc>
                <a:tc>
                  <a:txBody>
                    <a:bodyPr/>
                    <a:lstStyle/>
                    <a:p>
                      <a:pPr algn="r"/>
                      <a:r>
                        <a:rPr lang="en-US" sz="2800" b="1" dirty="0" smtClean="0"/>
                        <a:t>2017-18</a:t>
                      </a:r>
                      <a:endParaRPr lang="en-US" sz="2800" b="1" dirty="0"/>
                    </a:p>
                  </a:txBody>
                  <a:tcPr/>
                </a:tc>
              </a:tr>
              <a:tr h="619240">
                <a:tc>
                  <a:txBody>
                    <a:bodyPr/>
                    <a:lstStyle/>
                    <a:p>
                      <a:pPr algn="l"/>
                      <a:r>
                        <a:rPr lang="en-US" sz="2800" dirty="0" smtClean="0"/>
                        <a:t>Nonspendable</a:t>
                      </a:r>
                      <a:endParaRPr lang="en-US" sz="2800" dirty="0"/>
                    </a:p>
                  </a:txBody>
                  <a:tcPr/>
                </a:tc>
                <a:tc>
                  <a:txBody>
                    <a:bodyPr/>
                    <a:lstStyle/>
                    <a:p>
                      <a:pPr algn="r"/>
                      <a:r>
                        <a:rPr lang="en-US" sz="2800" dirty="0" smtClean="0"/>
                        <a:t>$90,936</a:t>
                      </a:r>
                      <a:endParaRPr lang="en-US" sz="2800" dirty="0"/>
                    </a:p>
                  </a:txBody>
                  <a:tcPr/>
                </a:tc>
                <a:tc>
                  <a:txBody>
                    <a:bodyPr/>
                    <a:lstStyle/>
                    <a:p>
                      <a:pPr algn="r"/>
                      <a:r>
                        <a:rPr lang="en-US" sz="2800" dirty="0" smtClean="0"/>
                        <a:t>$114,138</a:t>
                      </a:r>
                      <a:endParaRPr lang="en-US" sz="2800" dirty="0"/>
                    </a:p>
                  </a:txBody>
                  <a:tcPr/>
                </a:tc>
                <a:tc>
                  <a:txBody>
                    <a:bodyPr/>
                    <a:lstStyle/>
                    <a:p>
                      <a:pPr algn="r"/>
                      <a:r>
                        <a:rPr lang="en-US" sz="2800" dirty="0" smtClean="0"/>
                        <a:t>$114,138</a:t>
                      </a:r>
                      <a:endParaRPr lang="en-US" sz="2800" dirty="0"/>
                    </a:p>
                  </a:txBody>
                  <a:tcPr/>
                </a:tc>
              </a:tr>
              <a:tr h="609600">
                <a:tc>
                  <a:txBody>
                    <a:bodyPr/>
                    <a:lstStyle/>
                    <a:p>
                      <a:r>
                        <a:rPr lang="en-US" sz="2800" b="0" dirty="0" smtClean="0"/>
                        <a:t>Restricted</a:t>
                      </a:r>
                      <a:endParaRPr lang="en-US" sz="2800" b="0" dirty="0"/>
                    </a:p>
                  </a:txBody>
                  <a:tcPr/>
                </a:tc>
                <a:tc>
                  <a:txBody>
                    <a:bodyPr/>
                    <a:lstStyle/>
                    <a:p>
                      <a:pPr algn="r"/>
                      <a:r>
                        <a:rPr lang="en-US" sz="2800" b="0" dirty="0" smtClean="0"/>
                        <a:t>$647,619</a:t>
                      </a:r>
                      <a:endParaRPr lang="en-US" sz="2800" b="0" dirty="0"/>
                    </a:p>
                  </a:txBody>
                  <a:tcPr/>
                </a:tc>
                <a:tc>
                  <a:txBody>
                    <a:bodyPr/>
                    <a:lstStyle/>
                    <a:p>
                      <a:pPr algn="r"/>
                      <a:r>
                        <a:rPr lang="en-US" sz="2800" b="0" dirty="0" smtClean="0"/>
                        <a:t>$0</a:t>
                      </a:r>
                      <a:endParaRPr lang="en-US" sz="2800" b="0" dirty="0"/>
                    </a:p>
                  </a:txBody>
                  <a:tcPr/>
                </a:tc>
                <a:tc>
                  <a:txBody>
                    <a:bodyPr/>
                    <a:lstStyle/>
                    <a:p>
                      <a:pPr algn="r"/>
                      <a:r>
                        <a:rPr lang="en-US" sz="2800" b="0" dirty="0" smtClean="0"/>
                        <a:t>$0</a:t>
                      </a:r>
                      <a:endParaRPr lang="en-US" sz="2800" b="0" dirty="0"/>
                    </a:p>
                  </a:txBody>
                  <a:tcPr/>
                </a:tc>
              </a:tr>
              <a:tr h="563419">
                <a:tc>
                  <a:txBody>
                    <a:bodyPr/>
                    <a:lstStyle/>
                    <a:p>
                      <a:r>
                        <a:rPr lang="en-US" sz="2800" b="0" dirty="0" smtClean="0"/>
                        <a:t>Other Commitments</a:t>
                      </a:r>
                      <a:endParaRPr lang="en-US" sz="2800" b="0" dirty="0"/>
                    </a:p>
                  </a:txBody>
                  <a:tcPr/>
                </a:tc>
                <a:tc>
                  <a:txBody>
                    <a:bodyPr/>
                    <a:lstStyle/>
                    <a:p>
                      <a:pPr algn="r"/>
                      <a:r>
                        <a:rPr lang="en-US" sz="2800" b="0" dirty="0" smtClean="0"/>
                        <a:t>$0</a:t>
                      </a:r>
                      <a:endParaRPr lang="en-US" sz="2800" b="0" dirty="0"/>
                    </a:p>
                  </a:txBody>
                  <a:tcPr/>
                </a:tc>
                <a:tc>
                  <a:txBody>
                    <a:bodyPr/>
                    <a:lstStyle/>
                    <a:p>
                      <a:pPr algn="r"/>
                      <a:r>
                        <a:rPr lang="en-US" sz="2800" b="0" dirty="0" smtClean="0"/>
                        <a:t>$0</a:t>
                      </a:r>
                      <a:endParaRPr lang="en-US" sz="2800" b="0" dirty="0"/>
                    </a:p>
                  </a:txBody>
                  <a:tcPr/>
                </a:tc>
                <a:tc>
                  <a:txBody>
                    <a:bodyPr/>
                    <a:lstStyle/>
                    <a:p>
                      <a:pPr algn="r"/>
                      <a:r>
                        <a:rPr lang="en-US" sz="2800" b="0" dirty="0" smtClean="0"/>
                        <a:t>$0</a:t>
                      </a:r>
                      <a:endParaRPr lang="en-US" sz="2800" b="0" dirty="0"/>
                    </a:p>
                  </a:txBody>
                  <a:tcPr/>
                </a:tc>
              </a:tr>
              <a:tr h="609600">
                <a:tc>
                  <a:txBody>
                    <a:bodyPr/>
                    <a:lstStyle/>
                    <a:p>
                      <a:r>
                        <a:rPr lang="en-US" sz="2800" b="0" dirty="0" smtClean="0"/>
                        <a:t>Assigned</a:t>
                      </a:r>
                      <a:endParaRPr lang="en-US" sz="2800" b="0" dirty="0"/>
                    </a:p>
                  </a:txBody>
                  <a:tcPr/>
                </a:tc>
                <a:tc>
                  <a:txBody>
                    <a:bodyPr/>
                    <a:lstStyle/>
                    <a:p>
                      <a:pPr algn="r"/>
                      <a:r>
                        <a:rPr lang="en-US" sz="2800" b="0" dirty="0" smtClean="0"/>
                        <a:t>$0</a:t>
                      </a:r>
                      <a:endParaRPr lang="en-US" sz="2800" b="0" dirty="0"/>
                    </a:p>
                  </a:txBody>
                  <a:tcPr/>
                </a:tc>
                <a:tc>
                  <a:txBody>
                    <a:bodyPr/>
                    <a:lstStyle/>
                    <a:p>
                      <a:pPr algn="r"/>
                      <a:r>
                        <a:rPr lang="en-US" sz="2800" b="0" dirty="0" smtClean="0"/>
                        <a:t>$287,531</a:t>
                      </a:r>
                      <a:endParaRPr lang="en-US" sz="2800" b="0" dirty="0"/>
                    </a:p>
                  </a:txBody>
                  <a:tcPr/>
                </a:tc>
                <a:tc>
                  <a:txBody>
                    <a:bodyPr/>
                    <a:lstStyle/>
                    <a:p>
                      <a:pPr algn="r"/>
                      <a:r>
                        <a:rPr lang="en-US" sz="2800" b="0" dirty="0" smtClean="0"/>
                        <a:t>$1,388,123</a:t>
                      </a:r>
                      <a:endParaRPr lang="en-US" sz="2800" b="0" dirty="0"/>
                    </a:p>
                  </a:txBody>
                  <a:tcPr/>
                </a:tc>
              </a:tr>
              <a:tr h="866327">
                <a:tc>
                  <a:txBody>
                    <a:bodyPr/>
                    <a:lstStyle/>
                    <a:p>
                      <a:r>
                        <a:rPr lang="en-US" sz="2800" b="1" dirty="0" smtClean="0"/>
                        <a:t>Reserve of Economic Uncertainties (Required 3%)</a:t>
                      </a:r>
                      <a:endParaRPr lang="en-US" sz="2800" b="1" dirty="0"/>
                    </a:p>
                  </a:txBody>
                  <a:tcPr/>
                </a:tc>
                <a:tc>
                  <a:txBody>
                    <a:bodyPr/>
                    <a:lstStyle/>
                    <a:p>
                      <a:pPr algn="r"/>
                      <a:r>
                        <a:rPr lang="en-US" sz="2800" b="1" dirty="0" smtClean="0"/>
                        <a:t>$2,709,210</a:t>
                      </a:r>
                      <a:endParaRPr lang="en-US" sz="2800" b="1" dirty="0"/>
                    </a:p>
                  </a:txBody>
                  <a:tcPr/>
                </a:tc>
                <a:tc>
                  <a:txBody>
                    <a:bodyPr/>
                    <a:lstStyle/>
                    <a:p>
                      <a:pPr algn="r"/>
                      <a:r>
                        <a:rPr lang="en-US" sz="2800" b="1" dirty="0" smtClean="0"/>
                        <a:t>$2,706,600</a:t>
                      </a:r>
                      <a:endParaRPr lang="en-US" sz="2800" b="1" dirty="0"/>
                    </a:p>
                  </a:txBody>
                  <a:tcPr/>
                </a:tc>
                <a:tc>
                  <a:txBody>
                    <a:bodyPr/>
                    <a:lstStyle/>
                    <a:p>
                      <a:pPr algn="r"/>
                      <a:r>
                        <a:rPr lang="en-US" sz="2800" b="1" dirty="0" smtClean="0"/>
                        <a:t>$2,761,743</a:t>
                      </a:r>
                      <a:endParaRPr lang="en-US" sz="2800" b="1" dirty="0"/>
                    </a:p>
                  </a:txBody>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365125"/>
            <a:ext cx="2433879" cy="1239012"/>
          </a:xfrm>
          <a:prstGeom prst="rect">
            <a:avLst/>
          </a:prstGeom>
        </p:spPr>
      </p:pic>
    </p:spTree>
    <p:extLst>
      <p:ext uri="{BB962C8B-B14F-4D97-AF65-F5344CB8AC3E}">
        <p14:creationId xmlns:p14="http://schemas.microsoft.com/office/powerpoint/2010/main" val="2659515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854036" y="365125"/>
            <a:ext cx="8499764" cy="1325563"/>
          </a:xfrm>
        </p:spPr>
        <p:txBody>
          <a:bodyPr/>
          <a:lstStyle/>
          <a:p>
            <a:r>
              <a:rPr lang="en-US" altLang="en-US" dirty="0" smtClean="0"/>
              <a:t>2015-16 First Interim - Education Code 42127</a:t>
            </a:r>
            <a:endParaRPr lang="en-US" altLang="en-US" dirty="0"/>
          </a:p>
        </p:txBody>
      </p:sp>
      <p:sp>
        <p:nvSpPr>
          <p:cNvPr id="3075" name="Rectangle 3"/>
          <p:cNvSpPr>
            <a:spLocks noGrp="1" noChangeArrowheads="1"/>
          </p:cNvSpPr>
          <p:nvPr>
            <p:ph type="body" idx="1"/>
          </p:nvPr>
        </p:nvSpPr>
        <p:spPr>
          <a:xfrm>
            <a:off x="2758440" y="1981200"/>
            <a:ext cx="7772400" cy="4114800"/>
          </a:xfrm>
        </p:spPr>
        <p:txBody>
          <a:bodyPr/>
          <a:lstStyle/>
          <a:p>
            <a:r>
              <a:rPr lang="en-US" altLang="en-US" dirty="0"/>
              <a:t>Pursuant to Education Code 42127(a)(2)(C), Hawthorne School District Board of Trustees must:</a:t>
            </a:r>
          </a:p>
          <a:p>
            <a:pPr lvl="1"/>
            <a:r>
              <a:rPr lang="en-US" altLang="en-US" dirty="0"/>
              <a:t>Identify the minimum reserve for economic uncertainties in each year identified in the fiscal report</a:t>
            </a:r>
          </a:p>
          <a:p>
            <a:pPr lvl="1"/>
            <a:r>
              <a:rPr lang="en-US" altLang="en-US" dirty="0"/>
              <a:t>Identify the amount of assigned and unassigned ending fund balance that exceeds the minimum</a:t>
            </a:r>
          </a:p>
          <a:p>
            <a:pPr lvl="1"/>
            <a:r>
              <a:rPr lang="en-US" altLang="en-US" dirty="0"/>
              <a:t>Provide reasons for the HSD reserve level if it is greater than the minimum </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4561" y="208107"/>
            <a:ext cx="2433879" cy="1239012"/>
          </a:xfrm>
          <a:prstGeom prst="rect">
            <a:avLst/>
          </a:prstGeom>
        </p:spPr>
      </p:pic>
    </p:spTree>
    <p:extLst>
      <p:ext uri="{BB962C8B-B14F-4D97-AF65-F5344CB8AC3E}">
        <p14:creationId xmlns:p14="http://schemas.microsoft.com/office/powerpoint/2010/main" val="9794549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699658" y="365125"/>
            <a:ext cx="8654142" cy="1325563"/>
          </a:xfrm>
        </p:spPr>
        <p:txBody>
          <a:bodyPr/>
          <a:lstStyle/>
          <a:p>
            <a:r>
              <a:rPr lang="en-US" altLang="en-US" dirty="0" smtClean="0"/>
              <a:t>2015-16 First Interim - LACOE Bulletin #4237 (Need for Reserves)</a:t>
            </a:r>
            <a:endParaRPr lang="en-US" altLang="en-US" dirty="0"/>
          </a:p>
        </p:txBody>
      </p:sp>
      <p:sp>
        <p:nvSpPr>
          <p:cNvPr id="7" name="TextBox 6"/>
          <p:cNvSpPr txBox="1"/>
          <p:nvPr/>
        </p:nvSpPr>
        <p:spPr>
          <a:xfrm>
            <a:off x="4929052" y="4566854"/>
            <a:ext cx="5738949" cy="369332"/>
          </a:xfrm>
          <a:prstGeom prst="rect">
            <a:avLst/>
          </a:prstGeom>
          <a:solidFill>
            <a:schemeClr val="bg1"/>
          </a:solidFill>
        </p:spPr>
        <p:txBody>
          <a:bodyPr wrap="square" rtlCol="0">
            <a:spAutoFit/>
          </a:bodyPr>
          <a:lstStyle/>
          <a:p>
            <a:endParaRPr lang="en-US" dirty="0"/>
          </a:p>
        </p:txBody>
      </p:sp>
      <p:graphicFrame>
        <p:nvGraphicFramePr>
          <p:cNvPr id="9" name="Content Placeholder 4"/>
          <p:cNvGraphicFramePr>
            <a:graphicFrameLocks noGrp="1"/>
          </p:cNvGraphicFramePr>
          <p:nvPr>
            <p:ph idx="1"/>
            <p:extLst>
              <p:ext uri="{D42A27DB-BD31-4B8C-83A1-F6EECF244321}">
                <p14:modId xmlns:p14="http://schemas.microsoft.com/office/powerpoint/2010/main" val="3750168747"/>
              </p:ext>
            </p:extLst>
          </p:nvPr>
        </p:nvGraphicFramePr>
        <p:xfrm>
          <a:off x="1588655" y="4876216"/>
          <a:ext cx="9079347" cy="1871195"/>
        </p:xfrm>
        <a:graphic>
          <a:graphicData uri="http://schemas.openxmlformats.org/drawingml/2006/table">
            <a:tbl>
              <a:tblPr firstRow="1" bandRow="1">
                <a:tableStyleId>{D7AC3CCA-C797-4891-BE02-D94E43425B78}</a:tableStyleId>
              </a:tblPr>
              <a:tblGrid>
                <a:gridCol w="3675645"/>
                <a:gridCol w="1845650"/>
                <a:gridCol w="1784289"/>
                <a:gridCol w="1773763"/>
              </a:tblGrid>
              <a:tr h="381360">
                <a:tc>
                  <a:txBody>
                    <a:bodyPr/>
                    <a:lstStyle/>
                    <a:p>
                      <a:pPr marL="0" marR="0" algn="just">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smtClean="0">
                          <a:effectLst/>
                          <a:latin typeface="Calibri" panose="020F0502020204030204" pitchFamily="34" charset="0"/>
                          <a:ea typeface="Calibri" panose="020F0502020204030204" pitchFamily="34" charset="0"/>
                          <a:cs typeface="Times New Roman" panose="02020603050405020304" pitchFamily="18" charset="0"/>
                        </a:rPr>
                        <a:t>HSD Board</a:t>
                      </a:r>
                      <a:r>
                        <a:rPr lang="en-US" sz="1800" baseline="0" dirty="0" smtClean="0">
                          <a:effectLst/>
                          <a:latin typeface="Calibri" panose="020F0502020204030204" pitchFamily="34" charset="0"/>
                          <a:ea typeface="Calibri" panose="020F0502020204030204" pitchFamily="34" charset="0"/>
                          <a:cs typeface="Times New Roman" panose="02020603050405020304" pitchFamily="18" charset="0"/>
                        </a:rPr>
                        <a:t> Approved Budget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2015-16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2016-17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2017-18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53617">
                <a:tc>
                  <a:txBody>
                    <a:bodyPr/>
                    <a:lstStyle/>
                    <a:p>
                      <a:pPr marL="0" marR="0" algn="just">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Funded Local Control Funding Formula</a:t>
                      </a:r>
                    </a:p>
                  </a:txBody>
                  <a:tcPr marL="68580" marR="68580" marT="0" marB="0"/>
                </a:tc>
                <a:tc>
                  <a:txBody>
                    <a:bodyPr/>
                    <a:lstStyle/>
                    <a:p>
                      <a:pPr marL="0" marR="0" algn="r">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$72,003,468</a:t>
                      </a:r>
                    </a:p>
                  </a:txBody>
                  <a:tcPr marL="68580" marR="68580" marT="0" marB="0"/>
                </a:tc>
                <a:tc>
                  <a:txBody>
                    <a:bodyPr/>
                    <a:lstStyle/>
                    <a:p>
                      <a:pPr marL="0" marR="0" algn="r">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$76,164,053</a:t>
                      </a:r>
                    </a:p>
                  </a:txBody>
                  <a:tcPr marL="68580" marR="68580" marT="0" marB="0"/>
                </a:tc>
                <a:tc>
                  <a:txBody>
                    <a:bodyPr/>
                    <a:lstStyle/>
                    <a:p>
                      <a:pPr marL="0" marR="0" algn="r">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$79,497,362</a:t>
                      </a:r>
                    </a:p>
                  </a:txBody>
                  <a:tcPr marL="68580" marR="68580" marT="0" marB="0"/>
                </a:tc>
              </a:tr>
              <a:tr h="353617">
                <a:tc>
                  <a:txBody>
                    <a:bodyPr/>
                    <a:lstStyle/>
                    <a:p>
                      <a:pPr marL="0" marR="0" algn="just">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Increase in LCFF  Over Prior Year</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$4,160,585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$3,333,309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49224">
                <a:tc>
                  <a:txBody>
                    <a:bodyPr/>
                    <a:lstStyle/>
                    <a:p>
                      <a:pPr marL="0" marR="0" algn="just">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Increase in LCFF from 2015-16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800" b="1">
                          <a:effectLst/>
                          <a:latin typeface="Calibri" panose="020F0502020204030204" pitchFamily="34" charset="0"/>
                          <a:ea typeface="Calibri" panose="020F0502020204030204" pitchFamily="34" charset="0"/>
                          <a:cs typeface="Times New Roman" panose="02020603050405020304" pitchFamily="18" charset="0"/>
                        </a:rPr>
                        <a:t>$4,160,585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$7,493,894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779" y="232396"/>
            <a:ext cx="2433879" cy="1239012"/>
          </a:xfrm>
          <a:prstGeom prst="rect">
            <a:avLst/>
          </a:prstGeom>
        </p:spPr>
      </p:pic>
      <p:sp>
        <p:nvSpPr>
          <p:cNvPr id="2" name="TextBox 1"/>
          <p:cNvSpPr txBox="1"/>
          <p:nvPr/>
        </p:nvSpPr>
        <p:spPr>
          <a:xfrm>
            <a:off x="951346" y="1704532"/>
            <a:ext cx="10224654" cy="3046988"/>
          </a:xfrm>
          <a:prstGeom prst="rect">
            <a:avLst/>
          </a:prstGeom>
          <a:solidFill>
            <a:schemeClr val="tx1"/>
          </a:solidFill>
        </p:spPr>
        <p:txBody>
          <a:bodyPr wrap="square" rtlCol="0">
            <a:spAutoFit/>
          </a:bodyPr>
          <a:lstStyle/>
          <a:p>
            <a:r>
              <a:rPr lang="en-US" sz="1600" dirty="0">
                <a:solidFill>
                  <a:schemeClr val="bg1"/>
                </a:solidFill>
              </a:rPr>
              <a:t>Los Angeles County Office of Education (LACOE) issued Informational Bulletin # 4237 on November 10, 2015.  </a:t>
            </a:r>
            <a:endParaRPr lang="en-US" sz="1600" dirty="0" smtClean="0">
              <a:solidFill>
                <a:schemeClr val="bg1"/>
              </a:solidFill>
            </a:endParaRPr>
          </a:p>
          <a:p>
            <a:r>
              <a:rPr lang="en-US" sz="1600" dirty="0" smtClean="0">
                <a:solidFill>
                  <a:schemeClr val="bg1"/>
                </a:solidFill>
              </a:rPr>
              <a:t>This </a:t>
            </a:r>
            <a:r>
              <a:rPr lang="en-US" sz="1600" dirty="0">
                <a:solidFill>
                  <a:schemeClr val="bg1"/>
                </a:solidFill>
              </a:rPr>
              <a:t>bulletin indicates:</a:t>
            </a:r>
          </a:p>
          <a:p>
            <a:r>
              <a:rPr lang="en-US" sz="1600" b="1" i="1" dirty="0" smtClean="0">
                <a:solidFill>
                  <a:schemeClr val="bg1"/>
                </a:solidFill>
              </a:rPr>
              <a:t>“We </a:t>
            </a:r>
            <a:r>
              <a:rPr lang="en-US" sz="1600" b="1" i="1" dirty="0">
                <a:solidFill>
                  <a:schemeClr val="bg1"/>
                </a:solidFill>
              </a:rPr>
              <a:t>continue to recommend that districts that project and increase in LCFF revenues in 2016-17 and beyond, assign, reserve or otherwise set-aside the increase.  If districts choose to budget this increased revenue they must have a contingency or alternative plan in place should these funds fail to materialize</a:t>
            </a:r>
            <a:r>
              <a:rPr lang="en-US" sz="1600" b="1" i="1" dirty="0" smtClean="0">
                <a:solidFill>
                  <a:schemeClr val="bg1"/>
                </a:solidFill>
              </a:rPr>
              <a:t>.”</a:t>
            </a:r>
            <a:endParaRPr lang="en-US" sz="1600" b="1" dirty="0">
              <a:solidFill>
                <a:schemeClr val="bg1"/>
              </a:solidFill>
            </a:endParaRPr>
          </a:p>
          <a:p>
            <a:endParaRPr lang="en-US" sz="1600" i="1" dirty="0" smtClean="0">
              <a:solidFill>
                <a:schemeClr val="bg1"/>
              </a:solidFill>
            </a:endParaRPr>
          </a:p>
          <a:p>
            <a:r>
              <a:rPr lang="en-US" sz="1600" i="1" dirty="0" smtClean="0">
                <a:solidFill>
                  <a:schemeClr val="bg1"/>
                </a:solidFill>
              </a:rPr>
              <a:t>“County </a:t>
            </a:r>
            <a:r>
              <a:rPr lang="en-US" sz="1600" i="1" dirty="0">
                <a:solidFill>
                  <a:schemeClr val="bg1"/>
                </a:solidFill>
              </a:rPr>
              <a:t>offices continue to reinforce the need for reserves over the minimum reserve requirements.  The experience of the most recent recession has clearly demonstrated these minimum levels are not sufficient to protect educational programs from severe disruption in an economic downturn.  The typical 3.0 percent reserve minimum represents less than two weeks of payroll for many districts. Many LEAs have established reserve policies calling for higher than minimum reserves, recognizing their duty to maintain fiscal solvency. The adequacy of a reserve level should be assessed based on the LEA’s own specific circumstances</a:t>
            </a:r>
            <a:r>
              <a:rPr lang="en-US" sz="1600" i="1" dirty="0" smtClean="0">
                <a:solidFill>
                  <a:schemeClr val="bg1"/>
                </a:solidFill>
              </a:rPr>
              <a:t>.”</a:t>
            </a:r>
            <a:endParaRPr lang="en-US" sz="1600" dirty="0">
              <a:solidFill>
                <a:schemeClr val="bg1"/>
              </a:solidFill>
            </a:endParaRPr>
          </a:p>
        </p:txBody>
      </p:sp>
    </p:spTree>
    <p:extLst>
      <p:ext uri="{BB962C8B-B14F-4D97-AF65-F5344CB8AC3E}">
        <p14:creationId xmlns:p14="http://schemas.microsoft.com/office/powerpoint/2010/main" val="11240609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854036" y="365125"/>
            <a:ext cx="8499764" cy="1325563"/>
          </a:xfrm>
        </p:spPr>
        <p:txBody>
          <a:bodyPr/>
          <a:lstStyle/>
          <a:p>
            <a:r>
              <a:rPr lang="en-US" altLang="en-US" dirty="0" smtClean="0"/>
              <a:t>2015-16 First Interim - Need for Reserves</a:t>
            </a:r>
            <a:endParaRPr lang="en-US" altLang="en-US" dirty="0"/>
          </a:p>
        </p:txBody>
      </p:sp>
      <p:sp>
        <p:nvSpPr>
          <p:cNvPr id="3075" name="Rectangle 3"/>
          <p:cNvSpPr>
            <a:spLocks noGrp="1" noChangeArrowheads="1"/>
          </p:cNvSpPr>
          <p:nvPr>
            <p:ph type="body" idx="1"/>
          </p:nvPr>
        </p:nvSpPr>
        <p:spPr>
          <a:xfrm>
            <a:off x="2758440" y="1981200"/>
            <a:ext cx="7909560" cy="4114800"/>
          </a:xfrm>
        </p:spPr>
        <p:txBody>
          <a:bodyPr/>
          <a:lstStyle/>
          <a:p>
            <a:r>
              <a:rPr lang="en-US" altLang="en-US" dirty="0"/>
              <a:t>Examples provided in LACOE Bulletin #4125:</a:t>
            </a:r>
          </a:p>
          <a:p>
            <a:pPr lvl="1"/>
            <a:r>
              <a:rPr lang="en-US" altLang="en-US" dirty="0"/>
              <a:t>Financial flexibility to absorb unanticipated expenditures without significant disruption to educational programs</a:t>
            </a:r>
          </a:p>
          <a:p>
            <a:pPr lvl="1"/>
            <a:r>
              <a:rPr lang="en-US" altLang="en-US" dirty="0"/>
              <a:t>Protection against exposure to significant one-time outlays, such as disasters, lawsuits or material audit findings</a:t>
            </a:r>
          </a:p>
          <a:p>
            <a:pPr lvl="1"/>
            <a:r>
              <a:rPr lang="en-US" altLang="en-US" dirty="0"/>
              <a:t>Protection against the volatility of state revenues</a:t>
            </a:r>
          </a:p>
          <a:p>
            <a:pPr lvl="1"/>
            <a:r>
              <a:rPr lang="en-US" altLang="en-US" dirty="0"/>
              <a:t>Cash management /  avoiding the cost of borrowing for cash flow purposes</a:t>
            </a:r>
          </a:p>
          <a:p>
            <a:pPr lvl="1"/>
            <a:endParaRPr lang="en-US" alt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779" y="232396"/>
            <a:ext cx="2433879" cy="1239012"/>
          </a:xfrm>
          <a:prstGeom prst="rect">
            <a:avLst/>
          </a:prstGeom>
        </p:spPr>
      </p:pic>
    </p:spTree>
    <p:extLst>
      <p:ext uri="{BB962C8B-B14F-4D97-AF65-F5344CB8AC3E}">
        <p14:creationId xmlns:p14="http://schemas.microsoft.com/office/powerpoint/2010/main" val="36388650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2699658" y="365125"/>
            <a:ext cx="8654142" cy="1325563"/>
          </a:xfrm>
        </p:spPr>
        <p:txBody>
          <a:bodyPr/>
          <a:lstStyle/>
          <a:p>
            <a:r>
              <a:rPr lang="en-US" altLang="en-US" dirty="0" smtClean="0"/>
              <a:t>2015-16 First Interim – Reserve</a:t>
            </a:r>
            <a:endParaRPr lang="en-US" altLang="en-US" dirty="0"/>
          </a:p>
        </p:txBody>
      </p:sp>
      <p:graphicFrame>
        <p:nvGraphicFramePr>
          <p:cNvPr id="4" name="Content Placeholder 4"/>
          <p:cNvGraphicFramePr>
            <a:graphicFrameLocks noGrp="1"/>
          </p:cNvGraphicFramePr>
          <p:nvPr>
            <p:ph idx="1"/>
            <p:extLst>
              <p:ext uri="{D42A27DB-BD31-4B8C-83A1-F6EECF244321}">
                <p14:modId xmlns:p14="http://schemas.microsoft.com/office/powerpoint/2010/main" val="3846733801"/>
              </p:ext>
            </p:extLst>
          </p:nvPr>
        </p:nvGraphicFramePr>
        <p:xfrm>
          <a:off x="1524000" y="1850675"/>
          <a:ext cx="9144000" cy="4545661"/>
        </p:xfrm>
        <a:graphic>
          <a:graphicData uri="http://schemas.openxmlformats.org/drawingml/2006/table">
            <a:tbl>
              <a:tblPr firstRow="1" bandRow="1">
                <a:tableStyleId>{D7AC3CCA-C797-4891-BE02-D94E43425B78}</a:tableStyleId>
              </a:tblPr>
              <a:tblGrid>
                <a:gridCol w="4059252"/>
                <a:gridCol w="1655748"/>
                <a:gridCol w="1642606"/>
                <a:gridCol w="1786394"/>
              </a:tblGrid>
              <a:tr h="707305">
                <a:tc>
                  <a:txBody>
                    <a:bodyPr/>
                    <a:lstStyle/>
                    <a:p>
                      <a:r>
                        <a:rPr lang="en-US" sz="2000" b="1" dirty="0" smtClean="0"/>
                        <a:t>Components</a:t>
                      </a:r>
                      <a:r>
                        <a:rPr lang="en-US" sz="2000" b="1" baseline="0" dirty="0" smtClean="0"/>
                        <a:t> of Ending Fund Balance</a:t>
                      </a:r>
                      <a:endParaRPr lang="en-US" sz="2000" b="1" dirty="0"/>
                    </a:p>
                  </a:txBody>
                  <a:tcPr/>
                </a:tc>
                <a:tc>
                  <a:txBody>
                    <a:bodyPr/>
                    <a:lstStyle/>
                    <a:p>
                      <a:pPr algn="r"/>
                      <a:r>
                        <a:rPr lang="en-US" sz="2000" b="1" dirty="0" smtClean="0"/>
                        <a:t>2015-16</a:t>
                      </a:r>
                      <a:endParaRPr lang="en-US" sz="2000" b="1" dirty="0"/>
                    </a:p>
                  </a:txBody>
                  <a:tcPr/>
                </a:tc>
                <a:tc>
                  <a:txBody>
                    <a:bodyPr/>
                    <a:lstStyle/>
                    <a:p>
                      <a:pPr algn="r"/>
                      <a:r>
                        <a:rPr lang="en-US" sz="2000" b="1" dirty="0" smtClean="0"/>
                        <a:t>2016-17</a:t>
                      </a:r>
                      <a:endParaRPr lang="en-US" sz="2000" b="1" dirty="0"/>
                    </a:p>
                  </a:txBody>
                  <a:tcPr/>
                </a:tc>
                <a:tc>
                  <a:txBody>
                    <a:bodyPr/>
                    <a:lstStyle/>
                    <a:p>
                      <a:pPr algn="r"/>
                      <a:r>
                        <a:rPr lang="en-US" sz="2000" b="1" dirty="0" smtClean="0"/>
                        <a:t>2017-18</a:t>
                      </a:r>
                      <a:endParaRPr lang="en-US" sz="2000" b="1" dirty="0"/>
                    </a:p>
                  </a:txBody>
                  <a:tcPr/>
                </a:tc>
              </a:tr>
              <a:tr h="407647">
                <a:tc>
                  <a:txBody>
                    <a:bodyPr/>
                    <a:lstStyle/>
                    <a:p>
                      <a:pPr algn="l"/>
                      <a:r>
                        <a:rPr lang="en-US" sz="2000" dirty="0" smtClean="0"/>
                        <a:t>Nonspendable</a:t>
                      </a:r>
                      <a:endParaRPr lang="en-US" sz="2000" dirty="0"/>
                    </a:p>
                  </a:txBody>
                  <a:tcPr/>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$90,936</a:t>
                      </a: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$114,138</a:t>
                      </a: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$114,138</a:t>
                      </a:r>
                    </a:p>
                  </a:txBody>
                  <a:tcPr marL="68580" marR="68580" marT="0" marB="0"/>
                </a:tc>
              </a:tr>
              <a:tr h="399781">
                <a:tc>
                  <a:txBody>
                    <a:bodyPr/>
                    <a:lstStyle/>
                    <a:p>
                      <a:r>
                        <a:rPr lang="en-US" sz="2000" b="0" dirty="0" smtClean="0"/>
                        <a:t>Restricted</a:t>
                      </a:r>
                      <a:endParaRPr lang="en-US" sz="2000" b="0" dirty="0"/>
                    </a:p>
                  </a:txBody>
                  <a:tcPr/>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$647,619</a:t>
                      </a: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r>
              <a:tr h="409694">
                <a:tc>
                  <a:txBody>
                    <a:bodyPr/>
                    <a:lstStyle/>
                    <a:p>
                      <a:r>
                        <a:rPr lang="en-US" sz="2000" b="0" dirty="0" smtClean="0"/>
                        <a:t>Assigned</a:t>
                      </a:r>
                      <a:r>
                        <a:rPr lang="en-US" sz="2000" b="0" dirty="0" smtClean="0">
                          <a:solidFill>
                            <a:srgbClr val="FF0000"/>
                          </a:solidFill>
                        </a:rPr>
                        <a:t>*</a:t>
                      </a:r>
                      <a:endParaRPr lang="en-US" sz="2000" b="0" dirty="0">
                        <a:solidFill>
                          <a:srgbClr val="FF0000"/>
                        </a:solidFill>
                      </a:endParaRPr>
                    </a:p>
                  </a:txBody>
                  <a:tcPr/>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$287,531</a:t>
                      </a:r>
                    </a:p>
                  </a:txBody>
                  <a:tcPr marL="68580" marR="68580" marT="0" marB="0"/>
                </a:tc>
                <a:tc>
                  <a:txBody>
                    <a:bodyPr/>
                    <a:lstStyle/>
                    <a:p>
                      <a:pPr marL="0" marR="0" algn="r">
                        <a:lnSpc>
                          <a:spcPct val="107000"/>
                        </a:lnSpc>
                        <a:spcBef>
                          <a:spcPts val="0"/>
                        </a:spcBef>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$1,388,123</a:t>
                      </a:r>
                    </a:p>
                  </a:txBody>
                  <a:tcPr marL="68580" marR="68580" marT="0" marB="0"/>
                </a:tc>
              </a:tr>
              <a:tr h="866554">
                <a:tc>
                  <a:txBody>
                    <a:bodyPr/>
                    <a:lstStyle/>
                    <a:p>
                      <a:r>
                        <a:rPr lang="en-US" sz="2000" b="1" dirty="0" smtClean="0"/>
                        <a:t>Reserve of Economic Uncertainties (Required 3%)</a:t>
                      </a:r>
                      <a:endParaRPr lang="en-US" sz="2000" b="1" dirty="0"/>
                    </a:p>
                  </a:txBody>
                  <a:tcPr/>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$2,709,210</a:t>
                      </a: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$2,706,600</a:t>
                      </a:r>
                    </a:p>
                  </a:txBody>
                  <a:tcPr marL="68580" marR="68580" marT="0" marB="0"/>
                </a:tc>
                <a:tc>
                  <a:txBody>
                    <a:bodyPr/>
                    <a:lstStyle/>
                    <a:p>
                      <a:pPr marL="0" marR="0" algn="r">
                        <a:lnSpc>
                          <a:spcPct val="107000"/>
                        </a:lnSpc>
                        <a:spcBef>
                          <a:spcPts val="0"/>
                        </a:spcBef>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$2,761,743</a:t>
                      </a:r>
                    </a:p>
                  </a:txBody>
                  <a:tcPr marL="68580" marR="68580" marT="0" marB="0"/>
                </a:tc>
              </a:tr>
              <a:tr h="457314">
                <a:tc>
                  <a:txBody>
                    <a:bodyPr/>
                    <a:lstStyle/>
                    <a:p>
                      <a:r>
                        <a:rPr lang="en-US" sz="2000" b="1" dirty="0" smtClean="0"/>
                        <a:t>Reserve % Including Assignments</a:t>
                      </a:r>
                      <a:endParaRPr lang="en-US" sz="2000" b="1" dirty="0"/>
                    </a:p>
                  </a:txBody>
                  <a:tcPr/>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3.45%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3.45%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4.63%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430812">
                <a:tc>
                  <a:txBody>
                    <a:bodyPr/>
                    <a:lstStyle/>
                    <a:p>
                      <a:r>
                        <a:rPr lang="en-US" sz="2000" b="1" dirty="0" smtClean="0"/>
                        <a:t>Reserve % Including </a:t>
                      </a:r>
                      <a:r>
                        <a:rPr lang="en-US" sz="2000" b="1" baseline="0" dirty="0" smtClean="0"/>
                        <a:t> Fund 17</a:t>
                      </a:r>
                      <a:endParaRPr lang="en-US" sz="2000" b="1" dirty="0"/>
                    </a:p>
                  </a:txBody>
                  <a:tcPr/>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3.45%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3.13%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3.12%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866554">
                <a:tc>
                  <a:txBody>
                    <a:bodyPr/>
                    <a:lstStyle/>
                    <a:p>
                      <a:r>
                        <a:rPr lang="en-US" sz="2000" b="1" dirty="0" smtClean="0"/>
                        <a:t>Reserve % Excluding </a:t>
                      </a:r>
                      <a:r>
                        <a:rPr lang="en-US" sz="2000" b="1" baseline="0" dirty="0" smtClean="0"/>
                        <a:t>LACOE LCFF Assignment</a:t>
                      </a:r>
                      <a:endParaRPr lang="en-US" sz="2000" b="1" dirty="0"/>
                    </a:p>
                  </a:txBody>
                  <a:tcPr/>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7.17%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b="1">
                          <a:effectLst/>
                          <a:latin typeface="Calibri" panose="020F0502020204030204" pitchFamily="34" charset="0"/>
                          <a:ea typeface="Calibri" panose="020F0502020204030204" pitchFamily="34" charset="0"/>
                          <a:cs typeface="Times New Roman" panose="02020603050405020304" pitchFamily="18" charset="0"/>
                        </a:rPr>
                        <a:t>7.57%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8.67%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TextBox 4"/>
          <p:cNvSpPr txBox="1"/>
          <p:nvPr/>
        </p:nvSpPr>
        <p:spPr>
          <a:xfrm>
            <a:off x="1524000" y="6396335"/>
            <a:ext cx="9153236" cy="369332"/>
          </a:xfrm>
          <a:prstGeom prst="rect">
            <a:avLst/>
          </a:prstGeom>
          <a:solidFill>
            <a:schemeClr val="tx1"/>
          </a:solidFill>
        </p:spPr>
        <p:txBody>
          <a:bodyPr wrap="square" rtlCol="0">
            <a:spAutoFit/>
          </a:bodyPr>
          <a:lstStyle/>
          <a:p>
            <a:r>
              <a:rPr lang="en-US" dirty="0">
                <a:solidFill>
                  <a:srgbClr val="FF0000"/>
                </a:solidFill>
              </a:rPr>
              <a:t>*</a:t>
            </a:r>
            <a:r>
              <a:rPr lang="en-US" sz="1600" dirty="0">
                <a:solidFill>
                  <a:schemeClr val="bg1"/>
                </a:solidFill>
              </a:rPr>
              <a:t>Per LACOE Bulletin #</a:t>
            </a:r>
            <a:r>
              <a:rPr lang="en-US" sz="1600" dirty="0" smtClean="0">
                <a:solidFill>
                  <a:schemeClr val="bg1"/>
                </a:solidFill>
              </a:rPr>
              <a:t>4237:  </a:t>
            </a:r>
            <a:r>
              <a:rPr lang="en-US" sz="1600" dirty="0">
                <a:solidFill>
                  <a:schemeClr val="bg1"/>
                </a:solidFill>
              </a:rPr>
              <a:t>Increases in LCFF revenue in 2016-17 and beyond should be assigned.</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5779" y="232396"/>
            <a:ext cx="2433879" cy="1239012"/>
          </a:xfrm>
          <a:prstGeom prst="rect">
            <a:avLst/>
          </a:prstGeom>
        </p:spPr>
      </p:pic>
    </p:spTree>
    <p:extLst>
      <p:ext uri="{BB962C8B-B14F-4D97-AF65-F5344CB8AC3E}">
        <p14:creationId xmlns:p14="http://schemas.microsoft.com/office/powerpoint/2010/main" val="6997114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278651"/>
            <a:ext cx="10515600" cy="2852737"/>
          </a:xfrm>
        </p:spPr>
        <p:txBody>
          <a:bodyPr/>
          <a:lstStyle/>
          <a:p>
            <a:pPr algn="ctr"/>
            <a:r>
              <a:rPr lang="en-US" dirty="0" smtClean="0"/>
              <a:t>Questions / Comments</a:t>
            </a:r>
            <a:endParaRPr lang="en-US" dirty="0"/>
          </a:p>
        </p:txBody>
      </p:sp>
      <p:sp>
        <p:nvSpPr>
          <p:cNvPr id="3" name="Subtitle 2"/>
          <p:cNvSpPr>
            <a:spLocks noGrp="1"/>
          </p:cNvSpPr>
          <p:nvPr>
            <p:ph type="body" idx="1"/>
          </p:nvPr>
        </p:nvSpPr>
        <p:spPr/>
        <p:txBody>
          <a:bodyPr/>
          <a:lstStyle/>
          <a:p>
            <a:r>
              <a:rPr lang="en-US" dirty="0" smtClean="0"/>
              <a:t>December 17, 2015</a:t>
            </a:r>
          </a:p>
          <a:p>
            <a:r>
              <a:rPr lang="en-US" dirty="0" smtClean="0"/>
              <a:t>Board Meeting</a:t>
            </a:r>
            <a:endParaRPr lang="en-US" dirty="0"/>
          </a:p>
        </p:txBody>
      </p:sp>
      <p:sp>
        <p:nvSpPr>
          <p:cNvPr id="5" name="TextBox 4"/>
          <p:cNvSpPr txBox="1"/>
          <p:nvPr/>
        </p:nvSpPr>
        <p:spPr>
          <a:xfrm>
            <a:off x="103517" y="6185140"/>
            <a:ext cx="3994030" cy="646331"/>
          </a:xfrm>
          <a:prstGeom prst="rect">
            <a:avLst/>
          </a:prstGeom>
          <a:noFill/>
        </p:spPr>
        <p:txBody>
          <a:bodyPr wrap="square" rtlCol="0">
            <a:spAutoFit/>
          </a:bodyPr>
          <a:lstStyle/>
          <a:p>
            <a:r>
              <a:rPr lang="en-US" sz="1200" dirty="0" smtClean="0"/>
              <a:t>Matthew Villaroman</a:t>
            </a:r>
          </a:p>
          <a:p>
            <a:r>
              <a:rPr lang="en-US" sz="1200" dirty="0" smtClean="0"/>
              <a:t>6</a:t>
            </a:r>
            <a:r>
              <a:rPr lang="en-US" sz="1200" baseline="30000" dirty="0" smtClean="0"/>
              <a:t>th</a:t>
            </a:r>
            <a:r>
              <a:rPr lang="en-US" sz="1200" dirty="0" smtClean="0"/>
              <a:t> Grade, Mrs. Smisko</a:t>
            </a:r>
          </a:p>
          <a:p>
            <a:r>
              <a:rPr lang="en-US" sz="1200" dirty="0" smtClean="0"/>
              <a:t>Prairie Vista Fine Arts Academy</a:t>
            </a:r>
            <a:endParaRPr lang="en-US" sz="1200" dirty="0"/>
          </a:p>
        </p:txBody>
      </p:sp>
      <p:pic>
        <p:nvPicPr>
          <p:cNvPr id="6" name="Picture 2" descr="C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154" y="3165182"/>
            <a:ext cx="3916393" cy="293703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Tree>
    <p:extLst>
      <p:ext uri="{BB962C8B-B14F-4D97-AF65-F5344CB8AC3E}">
        <p14:creationId xmlns:p14="http://schemas.microsoft.com/office/powerpoint/2010/main" val="29453773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309</TotalTime>
  <Words>964</Words>
  <Application>Microsoft Office PowerPoint</Application>
  <PresentationFormat>Widescreen</PresentationFormat>
  <Paragraphs>225</Paragraphs>
  <Slides>17</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Times New Roman</vt:lpstr>
      <vt:lpstr>Office Theme</vt:lpstr>
      <vt:lpstr>2015-16 First Interim Financial Report</vt:lpstr>
      <vt:lpstr>   2015-16 First Interim – Mandated    Report</vt:lpstr>
      <vt:lpstr>   2015-16 First Interim –       Assumptions</vt:lpstr>
      <vt:lpstr>   2015-16 First Interim –       Assumptions</vt:lpstr>
      <vt:lpstr>   2015-16 First Interim –  Revenue    Unrestricted General Fund</vt:lpstr>
      <vt:lpstr>   2015-16 First Interim –  Expense    Unrestricted General Fund</vt:lpstr>
      <vt:lpstr>   2015-16 First Interim –  Summary   Unrestricted General Fund</vt:lpstr>
      <vt:lpstr>   2015-16 First Interim –  Summary   Unrestricted General Fund</vt:lpstr>
      <vt:lpstr>   2015-16 First Interim –  Summary   Unrestricted General Fund</vt:lpstr>
      <vt:lpstr>   2015-16 First Interim –  General    Fund, Multi-Year Projections</vt:lpstr>
      <vt:lpstr>   2015-16 First Interim –  General    Fund, Multi-Year Projections</vt:lpstr>
      <vt:lpstr>   2015-16 First Interim –  General     Fund, Multi-Year Projections</vt:lpstr>
      <vt:lpstr>2015-16 First Interim - Education Code 42127</vt:lpstr>
      <vt:lpstr>2015-16 First Interim - LACOE Bulletin #4237 (Need for Reserves)</vt:lpstr>
      <vt:lpstr>2015-16 First Interim - Need for Reserves</vt:lpstr>
      <vt:lpstr>2015-16 First Interim – Reserve</vt:lpstr>
      <vt:lpstr>Questions / Comments</vt:lpstr>
    </vt:vector>
  </TitlesOfParts>
  <Company>Hawthorne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2014-15 Second Interim Financial Report</dc:title>
  <dc:creator>Borth, Ambur</dc:creator>
  <cp:lastModifiedBy>Borth, Ambur</cp:lastModifiedBy>
  <cp:revision>43</cp:revision>
  <cp:lastPrinted>2014-12-17T16:56:50Z</cp:lastPrinted>
  <dcterms:created xsi:type="dcterms:W3CDTF">2014-12-16T22:32:54Z</dcterms:created>
  <dcterms:modified xsi:type="dcterms:W3CDTF">2016-08-24T15:56:14Z</dcterms:modified>
</cp:coreProperties>
</file>