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61" r:id="rId6"/>
    <p:sldId id="274" r:id="rId7"/>
    <p:sldId id="270" r:id="rId8"/>
    <p:sldId id="271" r:id="rId9"/>
    <p:sldId id="268" r:id="rId10"/>
    <p:sldId id="275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7056A-7C1E-471E-B9EA-BDF49A7C9274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CD10D-1803-4C8E-BCCB-111384424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0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5A368CA-B06A-4414-90A9-40777A4FA08E}" type="datetimeFigureOut">
              <a:rPr lang="en-US" smtClean="0"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71CDF30-7E47-4222-BE6D-865FC1DD2DD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hyperlink" Target="http://www.youtube.com/watch/?v=5s0rRk9sER0&amp;desktop_uri=/watch/?v%3D5s0rRk9sER0&amp;nomobile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youtube.com/watch?v=7KMM387HNQk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Core State Standards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648200"/>
            <a:ext cx="3648635" cy="1260629"/>
          </a:xfrm>
        </p:spPr>
        <p:txBody>
          <a:bodyPr>
            <a:normAutofit/>
          </a:bodyPr>
          <a:lstStyle/>
          <a:p>
            <a:r>
              <a:rPr lang="en-US" sz="1600" dirty="0" smtClean="0"/>
              <a:t>Information and Hands-On Fun</a:t>
            </a:r>
          </a:p>
          <a:p>
            <a:r>
              <a:rPr lang="en-US" sz="1600" dirty="0" smtClean="0"/>
              <a:t>Wednesday, November 20, 2013</a:t>
            </a:r>
          </a:p>
          <a:p>
            <a:r>
              <a:rPr lang="en-US" sz="1600" dirty="0" smtClean="0"/>
              <a:t>6:00 p.m. – 7:00 p.m.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655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14400"/>
            <a:ext cx="7024744" cy="1143000"/>
          </a:xfrm>
        </p:spPr>
        <p:txBody>
          <a:bodyPr/>
          <a:lstStyle/>
          <a:p>
            <a:r>
              <a:rPr lang="en-US" dirty="0" smtClean="0"/>
              <a:t>Where Are We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262308" cy="350897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in English Language Arts</a:t>
            </a:r>
          </a:p>
          <a:p>
            <a:pPr lvl="1"/>
            <a:r>
              <a:rPr lang="en-US" dirty="0" smtClean="0"/>
              <a:t>Score of 500, Average is 493</a:t>
            </a:r>
          </a:p>
          <a:p>
            <a:r>
              <a:rPr lang="en-US" dirty="0" smtClean="0"/>
              <a:t>31</a:t>
            </a:r>
            <a:r>
              <a:rPr lang="en-US" baseline="30000" dirty="0" smtClean="0"/>
              <a:t>st</a:t>
            </a:r>
            <a:r>
              <a:rPr lang="en-US" dirty="0" smtClean="0"/>
              <a:t> in Math </a:t>
            </a:r>
          </a:p>
          <a:p>
            <a:pPr lvl="1"/>
            <a:r>
              <a:rPr lang="en-US" dirty="0" smtClean="0"/>
              <a:t>Score of </a:t>
            </a:r>
            <a:r>
              <a:rPr lang="en-US" dirty="0" smtClean="0">
                <a:solidFill>
                  <a:srgbClr val="FF0000"/>
                </a:solidFill>
              </a:rPr>
              <a:t>487</a:t>
            </a:r>
            <a:r>
              <a:rPr lang="en-US" dirty="0" smtClean="0"/>
              <a:t>, Average is 496</a:t>
            </a:r>
          </a:p>
          <a:p>
            <a:r>
              <a:rPr lang="en-US" dirty="0" smtClean="0"/>
              <a:t>23</a:t>
            </a:r>
            <a:r>
              <a:rPr lang="en-US" baseline="30000" dirty="0" smtClean="0"/>
              <a:t>rd</a:t>
            </a:r>
            <a:r>
              <a:rPr lang="en-US" dirty="0" smtClean="0"/>
              <a:t> in Science </a:t>
            </a:r>
          </a:p>
          <a:p>
            <a:pPr lvl="1"/>
            <a:r>
              <a:rPr lang="en-US" dirty="0" smtClean="0"/>
              <a:t>Score of 502, Average is 501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200" dirty="0" err="1" smtClean="0"/>
              <a:t>Programme</a:t>
            </a:r>
            <a:r>
              <a:rPr lang="en-US" sz="2200" dirty="0" smtClean="0"/>
              <a:t> for International Student Assessment </a:t>
            </a:r>
            <a:r>
              <a:rPr lang="en-US" sz="2200" b="1" dirty="0" smtClean="0"/>
              <a:t>(PISA) </a:t>
            </a:r>
            <a:r>
              <a:rPr lang="en-US" sz="2200" dirty="0" smtClean="0"/>
              <a:t>of</a:t>
            </a:r>
          </a:p>
          <a:p>
            <a:pPr marL="0" indent="0">
              <a:buNone/>
            </a:pPr>
            <a:r>
              <a:rPr lang="en-US" sz="2200" dirty="0" err="1" smtClean="0"/>
              <a:t>Organisation</a:t>
            </a:r>
            <a:r>
              <a:rPr lang="en-US" sz="2200" dirty="0" smtClean="0"/>
              <a:t> for Economic Co-operation and Development </a:t>
            </a:r>
            <a:r>
              <a:rPr lang="en-US" sz="2200" b="1" dirty="0" smtClean="0"/>
              <a:t>(OECD)</a:t>
            </a:r>
            <a:r>
              <a:rPr lang="en-US" sz="2200" dirty="0" smtClean="0"/>
              <a:t>, 2009</a:t>
            </a:r>
          </a:p>
        </p:txBody>
      </p:sp>
      <p:pic>
        <p:nvPicPr>
          <p:cNvPr id="1026" name="Picture 2" descr="C:\Users\amoss\AppData\Local\Microsoft\Windows\Temporary Internet Files\Content.IE5\6JRJE5KG\MP90043082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0814">
            <a:off x="6324600" y="2819400"/>
            <a:ext cx="1592051" cy="105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4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Historical Trends in the US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1848034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In </a:t>
            </a:r>
            <a:r>
              <a:rPr lang="en-US" dirty="0" smtClean="0">
                <a:solidFill>
                  <a:prstClr val="black"/>
                </a:solidFill>
              </a:rPr>
              <a:t>1973, 1/4 of </a:t>
            </a:r>
            <a:r>
              <a:rPr lang="en-US" dirty="0" smtClean="0">
                <a:solidFill>
                  <a:prstClr val="black"/>
                </a:solidFill>
              </a:rPr>
              <a:t>all jobs required postsecondary </a:t>
            </a:r>
            <a:r>
              <a:rPr lang="en-US" dirty="0" smtClean="0">
                <a:solidFill>
                  <a:prstClr val="black"/>
                </a:solidFill>
              </a:rPr>
              <a:t>education.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2540307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By </a:t>
            </a:r>
            <a:r>
              <a:rPr lang="en-US" dirty="0" smtClean="0">
                <a:solidFill>
                  <a:prstClr val="black"/>
                </a:solidFill>
              </a:rPr>
              <a:t>2018, </a:t>
            </a:r>
            <a:r>
              <a:rPr lang="en-US" dirty="0" smtClean="0">
                <a:solidFill>
                  <a:prstClr val="black"/>
                </a:solidFill>
              </a:rPr>
              <a:t>3/4 </a:t>
            </a:r>
            <a:r>
              <a:rPr lang="en-US" dirty="0" smtClean="0">
                <a:solidFill>
                  <a:prstClr val="black"/>
                </a:solidFill>
              </a:rPr>
              <a:t>of </a:t>
            </a:r>
            <a:r>
              <a:rPr lang="en-US" dirty="0" smtClean="0">
                <a:solidFill>
                  <a:prstClr val="black"/>
                </a:solidFill>
              </a:rPr>
              <a:t>all jobs will require postsecondary </a:t>
            </a:r>
            <a:r>
              <a:rPr lang="en-US" dirty="0" smtClean="0">
                <a:solidFill>
                  <a:prstClr val="black"/>
                </a:solidFill>
              </a:rPr>
              <a:t>education.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3505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solidFill>
                <a:prstClr val="black"/>
              </a:solidFill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By </a:t>
            </a:r>
            <a:r>
              <a:rPr lang="en-US" sz="2000" dirty="0" smtClean="0">
                <a:solidFill>
                  <a:prstClr val="black"/>
                </a:solidFill>
              </a:rPr>
              <a:t>2018, 70% of all middle class jobs will require </a:t>
            </a:r>
            <a:endParaRPr lang="en-US" sz="2000" dirty="0" smtClean="0">
              <a:solidFill>
                <a:prstClr val="black"/>
              </a:solidFill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postsecondary education.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28575" y="4238655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solidFill>
                <a:prstClr val="black"/>
              </a:solidFill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There </a:t>
            </a:r>
            <a:r>
              <a:rPr lang="en-US" sz="2000" dirty="0" smtClean="0">
                <a:solidFill>
                  <a:prstClr val="black"/>
                </a:solidFill>
              </a:rPr>
              <a:t>will be 26% growth in jobs requiring a </a:t>
            </a:r>
            <a:endParaRPr lang="en-US" sz="2000" dirty="0" smtClean="0">
              <a:solidFill>
                <a:prstClr val="black"/>
              </a:solidFill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postsecondary degree.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307" y="49617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solidFill>
                <a:prstClr val="black"/>
              </a:solidFill>
            </a:endParaRPr>
          </a:p>
          <a:p>
            <a:pPr algn="ctr"/>
            <a:r>
              <a:rPr lang="en-US" sz="2000" smtClean="0">
                <a:solidFill>
                  <a:prstClr val="black"/>
                </a:solidFill>
              </a:rPr>
              <a:t>In 1985, </a:t>
            </a:r>
            <a:r>
              <a:rPr lang="en-US" sz="2000" dirty="0" smtClean="0">
                <a:solidFill>
                  <a:prstClr val="black"/>
                </a:solidFill>
              </a:rPr>
              <a:t>the US had the most college graduates in the world, </a:t>
            </a:r>
            <a:endParaRPr lang="en-US" sz="2000" dirty="0" smtClean="0">
              <a:solidFill>
                <a:prstClr val="black"/>
              </a:solidFill>
            </a:endParaRPr>
          </a:p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today </a:t>
            </a:r>
            <a:r>
              <a:rPr lang="en-US" sz="2000" dirty="0" smtClean="0">
                <a:solidFill>
                  <a:prstClr val="black"/>
                </a:solidFill>
              </a:rPr>
              <a:t>it </a:t>
            </a:r>
            <a:r>
              <a:rPr lang="en-US" sz="2000" dirty="0" smtClean="0">
                <a:solidFill>
                  <a:prstClr val="black"/>
                </a:solidFill>
              </a:rPr>
              <a:t>ranks 16</a:t>
            </a:r>
            <a:r>
              <a:rPr lang="en-US" sz="2000" baseline="30000" dirty="0" smtClean="0">
                <a:solidFill>
                  <a:prstClr val="black"/>
                </a:solidFill>
              </a:rPr>
              <a:t>th</a:t>
            </a:r>
            <a:r>
              <a:rPr lang="en-US" sz="2000" dirty="0" smtClean="0">
                <a:solidFill>
                  <a:prstClr val="black"/>
                </a:solidFill>
              </a:rPr>
              <a:t>. </a:t>
            </a:r>
            <a:endParaRPr lang="en-US" sz="2000" dirty="0">
              <a:solidFill>
                <a:prstClr val="black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0" y="3352800"/>
            <a:ext cx="91535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Up Arrow 4"/>
          <p:cNvSpPr/>
          <p:nvPr/>
        </p:nvSpPr>
        <p:spPr>
          <a:xfrm rot="2179560">
            <a:off x="6781800" y="1600200"/>
            <a:ext cx="838200" cy="130943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WE Doing?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56% of students enrolled in a four year university receive a degree.</a:t>
            </a:r>
          </a:p>
          <a:p>
            <a:r>
              <a:rPr lang="en-US" dirty="0" smtClean="0"/>
              <a:t>29% of students enrolled in a two year college program receive a degree.</a:t>
            </a:r>
          </a:p>
          <a:p>
            <a:endParaRPr lang="en-US" dirty="0"/>
          </a:p>
          <a:p>
            <a:pPr marL="6858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We must do better.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Plus 7"/>
          <p:cNvSpPr/>
          <p:nvPr/>
        </p:nvSpPr>
        <p:spPr>
          <a:xfrm>
            <a:off x="1371600" y="4495800"/>
            <a:ext cx="1219200" cy="1295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8"/>
          <p:cNvSpPr/>
          <p:nvPr/>
        </p:nvSpPr>
        <p:spPr>
          <a:xfrm>
            <a:off x="6019800" y="4686300"/>
            <a:ext cx="1219200" cy="11049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1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>What </a:t>
            </a:r>
            <a:r>
              <a:rPr lang="en-US" dirty="0" smtClean="0"/>
              <a:t>a</a:t>
            </a:r>
            <a:r>
              <a:rPr lang="en-US" dirty="0" smtClean="0"/>
              <a:t>re Comm</a:t>
            </a:r>
            <a:r>
              <a:rPr lang="en-US" dirty="0" smtClean="0">
                <a:effectLst/>
              </a:rPr>
              <a:t>on </a:t>
            </a:r>
            <a:r>
              <a:rPr lang="en-US" dirty="0">
                <a:effectLst/>
              </a:rPr>
              <a:t>Core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State </a:t>
            </a:r>
            <a:r>
              <a:rPr lang="en-US" dirty="0">
                <a:effectLst/>
              </a:rPr>
              <a:t>Standards?</a:t>
            </a:r>
            <a:br>
              <a:rPr lang="en-US" dirty="0">
                <a:effectLst/>
              </a:rPr>
            </a:b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066800" y="1828800"/>
            <a:ext cx="6777317" cy="3508977"/>
          </a:xfrm>
        </p:spPr>
        <p:txBody>
          <a:bodyPr>
            <a:normAutofit fontScale="92500"/>
          </a:bodyPr>
          <a:lstStyle/>
          <a:p>
            <a:pPr marL="514350" indent="-514350"/>
            <a:endParaRPr lang="en-US" dirty="0" smtClean="0"/>
          </a:p>
          <a:p>
            <a:pPr marL="514350" indent="-514350"/>
            <a:r>
              <a:rPr lang="en-US" dirty="0" smtClean="0"/>
              <a:t>Common Core Standards are </a:t>
            </a:r>
            <a:r>
              <a:rPr lang="en-US" dirty="0"/>
              <a:t>a coherent progression of learning expectations in English </a:t>
            </a:r>
            <a:r>
              <a:rPr lang="en-US" dirty="0" smtClean="0"/>
              <a:t>Language </a:t>
            </a:r>
            <a:r>
              <a:rPr lang="en-US" dirty="0"/>
              <a:t>A</a:t>
            </a:r>
            <a:r>
              <a:rPr lang="en-US" dirty="0" smtClean="0"/>
              <a:t>rts </a:t>
            </a:r>
            <a:r>
              <a:rPr lang="en-US" dirty="0"/>
              <a:t>and </a:t>
            </a:r>
            <a:r>
              <a:rPr lang="en-US" dirty="0"/>
              <a:t>M</a:t>
            </a:r>
            <a:r>
              <a:rPr lang="en-US" dirty="0" smtClean="0"/>
              <a:t>athematics</a:t>
            </a:r>
            <a:r>
              <a:rPr lang="en-US" dirty="0" smtClean="0"/>
              <a:t>.</a:t>
            </a:r>
          </a:p>
          <a:p>
            <a:pPr marL="514350" indent="-514350"/>
            <a:endParaRPr lang="en-US" dirty="0"/>
          </a:p>
          <a:p>
            <a:pPr marL="514350" indent="-514350"/>
            <a:r>
              <a:rPr lang="en-US" dirty="0" smtClean="0"/>
              <a:t>Designed </a:t>
            </a:r>
            <a:r>
              <a:rPr lang="en-US" dirty="0"/>
              <a:t>to prepare K–12 students for </a:t>
            </a:r>
            <a:r>
              <a:rPr lang="en-US" dirty="0" smtClean="0"/>
              <a:t>college and </a:t>
            </a:r>
            <a:r>
              <a:rPr lang="en-US" dirty="0"/>
              <a:t>career </a:t>
            </a:r>
            <a:r>
              <a:rPr lang="en-US" dirty="0" smtClean="0"/>
              <a:t>success, by providing 10 Anchor Standards that apply to each grade level.</a:t>
            </a:r>
          </a:p>
        </p:txBody>
      </p:sp>
      <p:pic>
        <p:nvPicPr>
          <p:cNvPr id="3074" name="Picture 2" descr="C:\Users\amoss\AppData\Local\Microsoft\Windows\Temporary Internet Files\Content.IE5\QESIK1ZO\MC90033936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876800"/>
            <a:ext cx="1447800" cy="144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41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1143000"/>
          </a:xfrm>
        </p:spPr>
        <p:txBody>
          <a:bodyPr/>
          <a:lstStyle/>
          <a:p>
            <a:r>
              <a:rPr lang="en-US" dirty="0" smtClean="0"/>
              <a:t>Consistency Throughout…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33600"/>
            <a:ext cx="6777317" cy="1676401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>
                <a:hlinkClick r:id="rId2"/>
              </a:rPr>
              <a:t>http://www.youtube.com/watch/?v=5s0rRk9sER0&amp;desktop_uri=%2Fwatch%2F%3Fv%3D5s0rRk9sER0&amp;nomobile=1</a:t>
            </a: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2" descr="C:\Users\amoss\AppData\Local\Microsoft\Windows\Temporary Internet Files\Content.IE5\QESIK1ZO\MC9004418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343400"/>
            <a:ext cx="1612900" cy="178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moss\AppData\Local\Microsoft\Windows\Temporary Internet Files\Content.IE5\6JRJE5KG\MC90044189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12805"/>
            <a:ext cx="217805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85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/>
              <a:t>Common </a:t>
            </a:r>
            <a:r>
              <a:rPr lang="en-US" dirty="0"/>
              <a:t>Core State </a:t>
            </a:r>
            <a:r>
              <a:rPr lang="en-US" dirty="0" smtClean="0"/>
              <a:t>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2133600"/>
            <a:ext cx="7675350" cy="404336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Are aligned with college and work expectations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Are clear, understandable, and consistent</a:t>
            </a:r>
            <a:r>
              <a:rPr lang="en-US" dirty="0" smtClean="0"/>
              <a:t>;</a:t>
            </a:r>
          </a:p>
          <a:p>
            <a:endParaRPr lang="en-US" dirty="0"/>
          </a:p>
          <a:p>
            <a:r>
              <a:rPr lang="en-US" dirty="0" smtClean="0"/>
              <a:t>Are rigorous in both </a:t>
            </a:r>
            <a:r>
              <a:rPr lang="en-US" dirty="0"/>
              <a:t>content and application of knowledge through high-order skills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Are built </a:t>
            </a:r>
            <a:r>
              <a:rPr lang="en-US" dirty="0"/>
              <a:t>on strengths and lessons of current state standards</a:t>
            </a:r>
            <a:r>
              <a:rPr lang="en-US" dirty="0" smtClean="0"/>
              <a:t>; and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Are informed by other top-performing countries, so that all students are prepared to succeed in a global economy and </a:t>
            </a:r>
            <a:r>
              <a:rPr lang="en-US" dirty="0" smtClean="0"/>
              <a:t>society. 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 descr="C:\Users\amoss\AppData\Local\Microsoft\Windows\Temporary Internet Files\Content.IE5\TJ6L2XFN\MC90036637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667000"/>
            <a:ext cx="1115263" cy="139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81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855" y="1447800"/>
            <a:ext cx="85344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How </a:t>
            </a:r>
            <a:r>
              <a:rPr lang="en-US" dirty="0"/>
              <a:t>w</a:t>
            </a:r>
            <a:r>
              <a:rPr lang="en-US" dirty="0" smtClean="0"/>
              <a:t>ere </a:t>
            </a:r>
            <a:r>
              <a:rPr lang="en-US" dirty="0"/>
              <a:t>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Standards </a:t>
            </a:r>
            <a:r>
              <a:rPr lang="en-US" dirty="0" smtClean="0"/>
              <a:t>D</a:t>
            </a:r>
            <a:r>
              <a:rPr lang="en-US" dirty="0" smtClean="0"/>
              <a:t>eveloped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7848600" cy="4419600"/>
          </a:xfrm>
        </p:spPr>
        <p:txBody>
          <a:bodyPr>
            <a:normAutofit fontScale="32500" lnSpcReduction="20000"/>
          </a:bodyPr>
          <a:lstStyle/>
          <a:p>
            <a:r>
              <a:rPr lang="en-US" sz="6400" dirty="0" smtClean="0"/>
              <a:t>Partnership </a:t>
            </a:r>
            <a:r>
              <a:rPr lang="en-US" sz="6400" dirty="0"/>
              <a:t>of the Council of Chief State School Officers and the National Governors </a:t>
            </a:r>
            <a:r>
              <a:rPr lang="en-US" sz="6400" dirty="0" smtClean="0"/>
              <a:t>Association, along with</a:t>
            </a:r>
            <a:endParaRPr lang="en-US" sz="6400" dirty="0" smtClean="0"/>
          </a:p>
          <a:p>
            <a:endParaRPr lang="en-US" sz="2500" dirty="0" smtClean="0"/>
          </a:p>
          <a:p>
            <a:r>
              <a:rPr lang="en-US" sz="6400" dirty="0" smtClean="0"/>
              <a:t>Input from </a:t>
            </a:r>
            <a:r>
              <a:rPr lang="en-US" sz="6400" dirty="0" smtClean="0"/>
              <a:t>parents</a:t>
            </a:r>
            <a:r>
              <a:rPr lang="en-US" sz="6400" dirty="0"/>
              <a:t>, teachers, school administrators, and experts from across the </a:t>
            </a:r>
            <a:r>
              <a:rPr lang="en-US" sz="6400" dirty="0" smtClean="0"/>
              <a:t>country.</a:t>
            </a:r>
            <a:endParaRPr lang="en-US" sz="6400" dirty="0" smtClean="0"/>
          </a:p>
          <a:p>
            <a:pPr marL="0" indent="0">
              <a:buNone/>
            </a:pPr>
            <a:endParaRPr lang="en-US" sz="2500" dirty="0" smtClean="0"/>
          </a:p>
          <a:p>
            <a:r>
              <a:rPr lang="en-US" sz="6400" dirty="0" smtClean="0"/>
              <a:t>Developed in the following </a:t>
            </a:r>
            <a:r>
              <a:rPr lang="en-US" sz="6400" dirty="0" smtClean="0"/>
              <a:t>areas:</a:t>
            </a:r>
          </a:p>
          <a:p>
            <a:pPr lvl="1"/>
            <a:r>
              <a:rPr lang="en-US" sz="6200" dirty="0" smtClean="0">
                <a:solidFill>
                  <a:schemeClr val="tx1"/>
                </a:solidFill>
              </a:rPr>
              <a:t>English </a:t>
            </a:r>
            <a:r>
              <a:rPr lang="en-US" sz="6200" dirty="0">
                <a:solidFill>
                  <a:schemeClr val="tx1"/>
                </a:solidFill>
              </a:rPr>
              <a:t>L</a:t>
            </a:r>
            <a:r>
              <a:rPr lang="en-US" sz="6200" dirty="0" smtClean="0">
                <a:solidFill>
                  <a:schemeClr val="tx1"/>
                </a:solidFill>
              </a:rPr>
              <a:t>anguage </a:t>
            </a:r>
            <a:r>
              <a:rPr lang="en-US" sz="6200" dirty="0">
                <a:solidFill>
                  <a:schemeClr val="tx1"/>
                </a:solidFill>
              </a:rPr>
              <a:t>A</a:t>
            </a:r>
            <a:r>
              <a:rPr lang="en-US" sz="6200" dirty="0" smtClean="0">
                <a:solidFill>
                  <a:schemeClr val="tx1"/>
                </a:solidFill>
              </a:rPr>
              <a:t>rts </a:t>
            </a:r>
            <a:r>
              <a:rPr lang="en-US" sz="6200" dirty="0">
                <a:solidFill>
                  <a:schemeClr val="tx1"/>
                </a:solidFill>
              </a:rPr>
              <a:t>and </a:t>
            </a:r>
            <a:r>
              <a:rPr lang="en-US" sz="6200" dirty="0" smtClean="0">
                <a:solidFill>
                  <a:schemeClr val="tx1"/>
                </a:solidFill>
              </a:rPr>
              <a:t>Li</a:t>
            </a:r>
            <a:r>
              <a:rPr lang="en-US" sz="6200" dirty="0" smtClean="0">
                <a:solidFill>
                  <a:schemeClr val="tx1"/>
                </a:solidFill>
              </a:rPr>
              <a:t>teracy </a:t>
            </a:r>
            <a:r>
              <a:rPr lang="en-US" sz="6200" dirty="0">
                <a:solidFill>
                  <a:schemeClr val="tx1"/>
                </a:solidFill>
              </a:rPr>
              <a:t>in </a:t>
            </a:r>
            <a:r>
              <a:rPr lang="en-US" sz="6200" dirty="0" smtClean="0">
                <a:solidFill>
                  <a:schemeClr val="tx1"/>
                </a:solidFill>
              </a:rPr>
              <a:t>History / Social </a:t>
            </a:r>
            <a:r>
              <a:rPr lang="en-US" sz="6200" dirty="0">
                <a:solidFill>
                  <a:schemeClr val="tx1"/>
                </a:solidFill>
              </a:rPr>
              <a:t>S</a:t>
            </a:r>
            <a:r>
              <a:rPr lang="en-US" sz="6200" dirty="0" smtClean="0">
                <a:solidFill>
                  <a:schemeClr val="tx1"/>
                </a:solidFill>
              </a:rPr>
              <a:t>tudies</a:t>
            </a:r>
            <a:r>
              <a:rPr lang="en-US" sz="6200" dirty="0">
                <a:solidFill>
                  <a:schemeClr val="tx1"/>
                </a:solidFill>
              </a:rPr>
              <a:t>, </a:t>
            </a:r>
            <a:r>
              <a:rPr lang="en-US" sz="6200" dirty="0" smtClean="0">
                <a:solidFill>
                  <a:schemeClr val="tx1"/>
                </a:solidFill>
              </a:rPr>
              <a:t>Science</a:t>
            </a:r>
            <a:r>
              <a:rPr lang="en-US" sz="6200" dirty="0">
                <a:solidFill>
                  <a:schemeClr val="tx1"/>
                </a:solidFill>
              </a:rPr>
              <a:t>, and </a:t>
            </a:r>
            <a:r>
              <a:rPr lang="en-US" sz="6200" dirty="0" smtClean="0">
                <a:solidFill>
                  <a:schemeClr val="tx1"/>
                </a:solidFill>
              </a:rPr>
              <a:t>Technical subjects.</a:t>
            </a:r>
          </a:p>
          <a:p>
            <a:pPr lvl="1"/>
            <a:r>
              <a:rPr lang="en-US" sz="6400" dirty="0" smtClean="0">
                <a:solidFill>
                  <a:schemeClr val="tx1"/>
                </a:solidFill>
              </a:rPr>
              <a:t>Standards </a:t>
            </a:r>
            <a:r>
              <a:rPr lang="en-US" sz="6400" dirty="0">
                <a:solidFill>
                  <a:schemeClr val="tx1"/>
                </a:solidFill>
              </a:rPr>
              <a:t>for </a:t>
            </a:r>
            <a:r>
              <a:rPr lang="en-US" sz="6400" dirty="0" smtClean="0">
                <a:solidFill>
                  <a:schemeClr val="tx1"/>
                </a:solidFill>
              </a:rPr>
              <a:t>Mathematical </a:t>
            </a:r>
            <a:r>
              <a:rPr lang="en-US" sz="6400" dirty="0">
                <a:solidFill>
                  <a:schemeClr val="tx1"/>
                </a:solidFill>
              </a:rPr>
              <a:t>P</a:t>
            </a:r>
            <a:r>
              <a:rPr lang="en-US" sz="6400" dirty="0" smtClean="0">
                <a:solidFill>
                  <a:schemeClr val="tx1"/>
                </a:solidFill>
              </a:rPr>
              <a:t>ractice </a:t>
            </a:r>
            <a:r>
              <a:rPr lang="en-US" sz="6400" dirty="0">
                <a:solidFill>
                  <a:schemeClr val="tx1"/>
                </a:solidFill>
              </a:rPr>
              <a:t>and </a:t>
            </a:r>
            <a:r>
              <a:rPr lang="en-US" sz="6400" dirty="0" smtClean="0">
                <a:solidFill>
                  <a:schemeClr val="tx1"/>
                </a:solidFill>
              </a:rPr>
              <a:t>Mathematical </a:t>
            </a:r>
            <a:r>
              <a:rPr lang="en-US" sz="6400" dirty="0" smtClean="0">
                <a:solidFill>
                  <a:schemeClr val="tx1"/>
                </a:solidFill>
              </a:rPr>
              <a:t>C</a:t>
            </a:r>
            <a:r>
              <a:rPr lang="en-US" sz="6400" dirty="0" smtClean="0">
                <a:solidFill>
                  <a:schemeClr val="tx1"/>
                </a:solidFill>
              </a:rPr>
              <a:t>ontent.</a:t>
            </a:r>
            <a:endParaRPr lang="en-US" sz="6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sz="6400" dirty="0" smtClean="0"/>
          </a:p>
          <a:p>
            <a:r>
              <a:rPr lang="en-US" sz="6400" dirty="0" smtClean="0"/>
              <a:t>Were adopted by </a:t>
            </a:r>
            <a:r>
              <a:rPr lang="en-US" sz="6400" dirty="0" smtClean="0"/>
              <a:t>the California </a:t>
            </a:r>
            <a:r>
              <a:rPr lang="en-US" sz="6400" dirty="0" smtClean="0"/>
              <a:t>State Department of Education on August 2</a:t>
            </a:r>
            <a:r>
              <a:rPr lang="en-US" sz="6400" baseline="30000" dirty="0" smtClean="0"/>
              <a:t>nd</a:t>
            </a:r>
            <a:r>
              <a:rPr lang="en-US" sz="6400" dirty="0" smtClean="0"/>
              <a:t>, </a:t>
            </a:r>
            <a:r>
              <a:rPr lang="en-US" sz="6400" dirty="0" smtClean="0"/>
              <a:t>2010 for full implementation in the 2014-2015 school year.</a:t>
            </a:r>
            <a:endParaRPr lang="en-US" sz="64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1587152" cy="161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84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64331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Let’s Have Some Hands-On Fun!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Pasta Time</a:t>
            </a:r>
          </a:p>
          <a:p>
            <a:pPr lvl="1"/>
            <a:r>
              <a:rPr lang="en-US" dirty="0" smtClean="0"/>
              <a:t>Hope everyone has had dinner, because it is not time to eat!</a:t>
            </a:r>
          </a:p>
          <a:p>
            <a:pPr lvl="1"/>
            <a:r>
              <a:rPr lang="en-US" dirty="0" smtClean="0"/>
              <a:t>Using the Pasta and Masking Tape provided, create a Pasta Tower at least three feet tall (or pretty close to it </a:t>
            </a:r>
            <a:r>
              <a:rPr lang="en-US" dirty="0" smtClean="0">
                <a:sym typeface="Wingdings" panose="05000000000000000000" pitchFamily="2" charset="2"/>
              </a:rPr>
              <a:t>)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146" name="Picture 2" descr="C:\Users\amoss\AppData\Local\Microsoft\Windows\Temporary Internet Files\Content.IE5\TJ6L2XFN\MC90034885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67200"/>
            <a:ext cx="1839773" cy="181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moss\AppData\Local\Microsoft\Windows\Temporary Internet Files\Content.IE5\TJ6L2XFN\MP90040320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648200"/>
            <a:ext cx="1177814" cy="176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19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You Step Outside the Box?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24896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u="sng" dirty="0" smtClean="0">
                <a:hlinkClick r:id="rId2"/>
              </a:rPr>
              <a:t>http://www.youtube.com/watch?v=7KMM387HNQk</a:t>
            </a:r>
            <a:endParaRPr lang="en-US" dirty="0"/>
          </a:p>
        </p:txBody>
      </p:sp>
      <p:pic>
        <p:nvPicPr>
          <p:cNvPr id="7170" name="Picture 2" descr="C:\Users\amoss\AppData\Local\Microsoft\Windows\Temporary Internet Files\Content.IE5\P2P3X1I5\MP90043091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233" y="3352800"/>
            <a:ext cx="3325533" cy="243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27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64331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you, thank you, 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for joining us this evening for our first meeting in the Common Core State Standards Parent Series.  We will provide a schedule for the next three meetings beginning in January.  Please look for the note home with your child.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Grazide is amazing because of YOU!</a:t>
            </a:r>
            <a:endParaRPr lang="en-US" dirty="0"/>
          </a:p>
        </p:txBody>
      </p:sp>
      <p:pic>
        <p:nvPicPr>
          <p:cNvPr id="8194" name="Picture 2" descr="C:\Users\amoss\AppData\Local\Microsoft\Windows\Temporary Internet Files\Content.IE5\TJ6L2XFN\MC90041750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334000"/>
            <a:ext cx="1117397" cy="94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moss\AppData\Local\Microsoft\Windows\Temporary Internet Files\Content.IE5\TJ6L2XFN\MC90041750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9600" y="5363996"/>
            <a:ext cx="1168603" cy="94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2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111</TotalTime>
  <Words>520</Words>
  <Application>Microsoft Office PowerPoint</Application>
  <PresentationFormat>On-screen Show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Austin</vt:lpstr>
      <vt:lpstr>Common Core State Standards</vt:lpstr>
      <vt:lpstr>Where Are We Now?</vt:lpstr>
      <vt:lpstr>Historical Trends in the US</vt:lpstr>
      <vt:lpstr>How Are WE Doing?</vt:lpstr>
      <vt:lpstr>What are Common Core  State Standards?    </vt:lpstr>
      <vt:lpstr>Consistency Throughout…</vt:lpstr>
      <vt:lpstr>   Common Core State Standards</vt:lpstr>
      <vt:lpstr>How were the  Standards Developed? </vt:lpstr>
      <vt:lpstr>Let’s Have Some Hands-On Fun!</vt:lpstr>
      <vt:lpstr>Did You Step Outside the Box?</vt:lpstr>
      <vt:lpstr>Thank you, thank you, 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Core State Standards</dc:title>
  <dc:creator>Amy Moss</dc:creator>
  <cp:lastModifiedBy>Amy Moss</cp:lastModifiedBy>
  <cp:revision>18</cp:revision>
  <dcterms:created xsi:type="dcterms:W3CDTF">2013-11-20T22:57:53Z</dcterms:created>
  <dcterms:modified xsi:type="dcterms:W3CDTF">2013-11-21T00:49:32Z</dcterms:modified>
</cp:coreProperties>
</file>