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57" r:id="rId2"/>
    <p:sldId id="496" r:id="rId3"/>
    <p:sldId id="493" r:id="rId4"/>
    <p:sldId id="494" r:id="rId5"/>
    <p:sldId id="497" r:id="rId6"/>
    <p:sldId id="508" r:id="rId7"/>
    <p:sldId id="505" r:id="rId8"/>
    <p:sldId id="506" r:id="rId9"/>
    <p:sldId id="507" r:id="rId10"/>
    <p:sldId id="429" r:id="rId11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35" autoAdjust="0"/>
    <p:restoredTop sz="94641" autoAdjust="0"/>
  </p:normalViewPr>
  <p:slideViewPr>
    <p:cSldViewPr>
      <p:cViewPr>
        <p:scale>
          <a:sx n="150" d="100"/>
          <a:sy n="150" d="100"/>
        </p:scale>
        <p:origin x="378" y="-18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200" d="100"/>
        <a:sy n="200" d="100"/>
      </p:scale>
      <p:origin x="0" y="-4866"/>
    </p:cViewPr>
  </p:sorterViewPr>
  <p:notesViewPr>
    <p:cSldViewPr>
      <p:cViewPr>
        <p:scale>
          <a:sx n="125" d="100"/>
          <a:sy n="125" d="100"/>
        </p:scale>
        <p:origin x="912" y="-192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2288" tIns="46145" rIns="92288" bIns="46145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2288" tIns="46145" rIns="92288" bIns="46145" rtlCol="0"/>
          <a:lstStyle>
            <a:lvl1pPr algn="r">
              <a:defRPr sz="1200"/>
            </a:lvl1pPr>
          </a:lstStyle>
          <a:p>
            <a:fld id="{8556C83C-6E88-4ECE-941C-85B77B183B9D}" type="datetimeFigureOut">
              <a:rPr lang="en-US" smtClean="0"/>
              <a:t>3/28/2019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8500"/>
            <a:ext cx="4649788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288" tIns="46145" rIns="92288" bIns="46145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2288" tIns="46145" rIns="92288" bIns="46145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2288" tIns="46145" rIns="92288" bIns="46145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2288" tIns="46145" rIns="92288" bIns="46145" rtlCol="0" anchor="b"/>
          <a:lstStyle>
            <a:lvl1pPr algn="r">
              <a:defRPr sz="1200"/>
            </a:lvl1pPr>
          </a:lstStyle>
          <a:p>
            <a:fld id="{E14466A9-CC9C-4502-9BE4-BA31B2D7E2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19895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466A9-CC9C-4502-9BE4-BA31B2D7E29D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30810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466A9-CC9C-4502-9BE4-BA31B2D7E29D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82670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466A9-CC9C-4502-9BE4-BA31B2D7E29D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11436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466A9-CC9C-4502-9BE4-BA31B2D7E29D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60854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466A9-CC9C-4502-9BE4-BA31B2D7E29D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41344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466A9-CC9C-4502-9BE4-BA31B2D7E29D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07034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466A9-CC9C-4502-9BE4-BA31B2D7E29D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33187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466A9-CC9C-4502-9BE4-BA31B2D7E29D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70701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466A9-CC9C-4502-9BE4-BA31B2D7E29D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08005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5970588"/>
            <a:ext cx="9144000" cy="887412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9525" y="6053138"/>
            <a:ext cx="2249488" cy="7127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359025" y="6043613"/>
            <a:ext cx="6784975" cy="7143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515100" cy="685800"/>
          </a:xfrm>
        </p:spPr>
        <p:txBody>
          <a:bodyPr anchor="ctr"/>
          <a:lstStyle>
            <a:lvl1pPr marL="0" indent="0" algn="l">
              <a:buNone/>
              <a:defRPr sz="28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dt" sz="half" idx="10"/>
          </p:nvPr>
        </p:nvSpPr>
        <p:spPr>
          <a:xfrm>
            <a:off x="76200" y="6069013"/>
            <a:ext cx="2057400" cy="685800"/>
          </a:xfrm>
        </p:spPr>
        <p:txBody>
          <a:bodyPr>
            <a:noAutofit/>
          </a:bodyPr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A92B99C0-2F3A-49B8-9F2B-C7CD74A3CF4F}" type="datetimeFigureOut">
              <a:rPr lang="en-US"/>
              <a:pPr>
                <a:defRPr/>
              </a:pPr>
              <a:t>3/28/2019</a:t>
            </a:fld>
            <a:endParaRPr lang="en-US" dirty="0"/>
          </a:p>
        </p:txBody>
      </p:sp>
      <p:sp>
        <p:nvSpPr>
          <p:cNvPr id="10" name="Rectangle 10"/>
          <p:cNvSpPr>
            <a:spLocks noGrp="1"/>
          </p:cNvSpPr>
          <p:nvPr>
            <p:ph type="ftr" sz="quarter" idx="11"/>
          </p:nvPr>
        </p:nvSpPr>
        <p:spPr>
          <a:xfrm>
            <a:off x="2085975" y="236538"/>
            <a:ext cx="5867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2C9D5BF6-8F1A-45CD-A733-A5F64C05499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3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Espace réservé de la date 1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FB54A0-6B63-4AFF-BBD8-AB88EB60127A}" type="datetimeFigureOut">
              <a:rPr lang="en-US"/>
              <a:pPr>
                <a:defRPr/>
              </a:pPr>
              <a:t>3/28/2019</a:t>
            </a:fld>
            <a:endParaRPr lang="en-US" dirty="0"/>
          </a:p>
        </p:txBody>
      </p:sp>
      <p:sp>
        <p:nvSpPr>
          <p:cNvPr id="5" name="Rectangle 2"/>
          <p:cNvSpPr>
            <a:spLocks noGrp="1"/>
          </p:cNvSpPr>
          <p:nvPr>
            <p:ph type="ftr" sz="quarter" idx="15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Espace réservé du numéro de diapositive 2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45BE55-96CF-4A88-9826-854F6BE1054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/>
          <a:lstStyle>
            <a:lvl1pPr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ED4537-9250-456D-883A-782C30C349FC}" type="datetimeFigureOut">
              <a:rPr lang="en-US"/>
              <a:pPr>
                <a:defRPr/>
              </a:pPr>
              <a:t>3/28/2019</a:t>
            </a:fld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5"/>
          </a:xfrm>
        </p:spPr>
        <p:txBody>
          <a:bodyPr>
            <a:noAutofit/>
          </a:bodyPr>
          <a:lstStyle>
            <a:lvl1pPr>
              <a:defRPr sz="2400"/>
            </a:lvl1pPr>
          </a:lstStyle>
          <a:p>
            <a:pPr>
              <a:defRPr/>
            </a:pPr>
            <a:fld id="{758633C0-3EDB-47ED-B0FC-29511389E86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Rectangle 1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Espace réservé du contenu 8"/>
          <p:cNvSpPr>
            <a:spLocks noGrp="1"/>
          </p:cNvSpPr>
          <p:nvPr>
            <p:ph sz="quarter" idx="13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Espace réservé du contenu 10"/>
          <p:cNvSpPr>
            <a:spLocks noGrp="1"/>
          </p:cNvSpPr>
          <p:nvPr>
            <p:ph sz="quarter" idx="14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Espace réservé de la date 1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EA6D35-EEE6-45C0-8E06-82D77A159ADB}" type="datetimeFigureOut">
              <a:rPr lang="en-US"/>
              <a:pPr>
                <a:defRPr/>
              </a:pPr>
              <a:t>3/28/2019</a:t>
            </a:fld>
            <a:endParaRPr lang="en-US" dirty="0"/>
          </a:p>
        </p:txBody>
      </p:sp>
      <p:sp>
        <p:nvSpPr>
          <p:cNvPr id="6" name="Rectangle 2"/>
          <p:cNvSpPr>
            <a:spLocks noGrp="1"/>
          </p:cNvSpPr>
          <p:nvPr>
            <p:ph type="ftr" sz="quarter" idx="16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Espace réservé du numéro de diapositive 22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8FA9AF-2E54-4B48-B9E0-588EC64BD77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Espace réservé du contenu 10"/>
          <p:cNvSpPr>
            <a:spLocks noGrp="1"/>
          </p:cNvSpPr>
          <p:nvPr>
            <p:ph sz="quarter" idx="13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Espace réservé du contenu 12"/>
          <p:cNvSpPr>
            <a:spLocks noGrp="1"/>
          </p:cNvSpPr>
          <p:nvPr>
            <p:ph sz="quarter" idx="1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Espace réservé du texte 15"/>
          <p:cNvSpPr>
            <a:spLocks noGrp="1"/>
          </p:cNvSpPr>
          <p:nvPr>
            <p:ph type="body" sz="quarter" idx="18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Espace réservé du texte 14"/>
          <p:cNvSpPr>
            <a:spLocks noGrp="1"/>
          </p:cNvSpPr>
          <p:nvPr>
            <p:ph type="body" sz="quarter" idx="19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Espace réservé de la date 13"/>
          <p:cNvSpPr>
            <a:spLocks noGrp="1"/>
          </p:cNvSpPr>
          <p:nvPr>
            <p:ph type="dt" sz="half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656012-16FF-4ADD-9E23-48A07276E503}" type="datetimeFigureOut">
              <a:rPr lang="en-US"/>
              <a:pPr>
                <a:defRPr/>
              </a:pPr>
              <a:t>3/28/2019</a:t>
            </a:fld>
            <a:endParaRPr lang="en-US" dirty="0"/>
          </a:p>
        </p:txBody>
      </p:sp>
      <p:sp>
        <p:nvSpPr>
          <p:cNvPr id="8" name="Rectangle 2"/>
          <p:cNvSpPr>
            <a:spLocks noGrp="1"/>
          </p:cNvSpPr>
          <p:nvPr>
            <p:ph type="ftr" sz="quarter" idx="2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Espace réservé du numéro de diapositive 22"/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D8A9A6-6C1F-4E27-838C-A1B349B0B3B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Espace réservé de la date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B0A4A1-07B9-4C05-81EE-DF7592584C0C}" type="datetimeFigureOut">
              <a:rPr lang="en-US"/>
              <a:pPr>
                <a:defRPr/>
              </a:pPr>
              <a:t>3/28/2019</a:t>
            </a:fld>
            <a:endParaRPr lang="en-US" dirty="0"/>
          </a:p>
        </p:txBody>
      </p:sp>
      <p:sp>
        <p:nvSpPr>
          <p:cNvPr id="4" name="Rectangle 2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Espace réservé du numéro de diapositive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95593C-7CF0-4D9B-A032-A64729F7F6D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5CF543-FE64-479E-A8B8-D2B94992C6D9}" type="datetimeFigureOut">
              <a:rPr lang="en-US"/>
              <a:pPr>
                <a:defRPr/>
              </a:pPr>
              <a:t>3/28/2019</a:t>
            </a:fld>
            <a:endParaRPr lang="en-US" dirty="0"/>
          </a:p>
        </p:txBody>
      </p:sp>
      <p:sp>
        <p:nvSpPr>
          <p:cNvPr id="3" name="Rectangl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7C6CB98C-2484-4417-9FE0-2104C01BF41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/>
          <a:lstStyle>
            <a:lvl1pPr algn="l">
              <a:buNone/>
              <a:defRPr sz="4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Espace réservé du contenu 8"/>
          <p:cNvSpPr>
            <a:spLocks noGrp="1"/>
          </p:cNvSpPr>
          <p:nvPr>
            <p:ph sz="quarter" idx="13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Espace réservé de la date 1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AAABCD-0E2B-4835-9752-7CA86D68238A}" type="datetimeFigureOut">
              <a:rPr lang="en-US"/>
              <a:pPr>
                <a:defRPr/>
              </a:pPr>
              <a:t>3/28/2019</a:t>
            </a:fld>
            <a:endParaRPr lang="en-US" dirty="0"/>
          </a:p>
        </p:txBody>
      </p:sp>
      <p:sp>
        <p:nvSpPr>
          <p:cNvPr id="6" name="Rectangle 2"/>
          <p:cNvSpPr>
            <a:spLocks noGrp="1"/>
          </p:cNvSpPr>
          <p:nvPr>
            <p:ph type="ftr" sz="quarter" idx="15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Espace réservé du numéro de diapositive 2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38B9F7-18FF-4817-978B-9FC30375F79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-9525" y="4572000"/>
            <a:ext cx="9144000" cy="887413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-9525" y="4664075"/>
            <a:ext cx="1463675" cy="712788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544638" y="4654550"/>
            <a:ext cx="7589837" cy="71278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447800" y="0"/>
            <a:ext cx="100013" cy="6867525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524000" y="0"/>
            <a:ext cx="7620000" cy="4648200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>
            <a:normAutofit/>
          </a:bodyPr>
          <a:lstStyle>
            <a:lvl1pPr>
              <a:buNone/>
              <a:defRPr sz="3200"/>
            </a:lvl1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00200" y="4724400"/>
            <a:ext cx="7315200" cy="609600"/>
          </a:xfrm>
        </p:spPr>
        <p:txBody>
          <a:bodyPr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Rectangle 8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4EF48E-0E64-4330-99C6-6DF984F6699C}" type="datetimeFigureOut">
              <a:rPr lang="en-US"/>
              <a:pPr>
                <a:defRPr/>
              </a:pPr>
              <a:t>3/28/2019</a:t>
            </a:fld>
            <a:endParaRPr lang="en-US" dirty="0"/>
          </a:p>
        </p:txBody>
      </p:sp>
      <p:sp>
        <p:nvSpPr>
          <p:cNvPr id="10" name="Rectangle 9"/>
          <p:cNvSpPr>
            <a:spLocks noGrp="1"/>
          </p:cNvSpPr>
          <p:nvPr>
            <p:ph type="sldNum" sz="quarter" idx="11"/>
          </p:nvPr>
        </p:nvSpPr>
        <p:spPr>
          <a:xfrm>
            <a:off x="0" y="4667250"/>
            <a:ext cx="1447800" cy="663575"/>
          </a:xfrm>
        </p:spPr>
        <p:txBody>
          <a:bodyPr/>
          <a:lstStyle>
            <a:lvl1pPr>
              <a:defRPr sz="2800"/>
            </a:lvl1pPr>
          </a:lstStyle>
          <a:p>
            <a:pPr>
              <a:defRPr/>
            </a:pPr>
            <a:fld id="{FBCE7EF8-B793-4593-9A0A-4B6792D84EB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Rectangle 13"/>
          <p:cNvSpPr>
            <a:spLocks noGrp="1"/>
          </p:cNvSpPr>
          <p:nvPr>
            <p:ph type="ftr" sz="quarter" idx="12"/>
          </p:nvPr>
        </p:nvSpPr>
        <p:spPr>
          <a:xfrm>
            <a:off x="1600200" y="6248400"/>
            <a:ext cx="45720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21"/>
          <p:cNvSpPr>
            <a:spLocks noGrp="1"/>
          </p:cNvSpPr>
          <p:nvPr>
            <p:ph type="title"/>
          </p:nvPr>
        </p:nvSpPr>
        <p:spPr bwMode="auto">
          <a:xfrm>
            <a:off x="609600" y="228600"/>
            <a:ext cx="81534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Espace réservé du texte 12"/>
          <p:cNvSpPr>
            <a:spLocks noGrp="1"/>
          </p:cNvSpPr>
          <p:nvPr>
            <p:ph type="body" idx="1"/>
          </p:nvPr>
        </p:nvSpPr>
        <p:spPr bwMode="auto">
          <a:xfrm>
            <a:off x="612775" y="1600200"/>
            <a:ext cx="8153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2"/>
                </a:solidFill>
                <a:latin typeface="Tw Cen MT" pitchFamily="34" charset="0"/>
              </a:defRPr>
            </a:lvl1pPr>
          </a:lstStyle>
          <a:p>
            <a:pPr>
              <a:defRPr/>
            </a:pPr>
            <a:fld id="{F8BE4F32-F400-4094-84A1-ABE0D5D0BAE9}" type="datetimeFigureOut">
              <a:rPr lang="en-US"/>
              <a:pPr>
                <a:defRPr/>
              </a:pPr>
              <a:t>3/28/2019</a:t>
            </a:fld>
            <a:endParaRPr lang="en-US" dirty="0"/>
          </a:p>
        </p:txBody>
      </p:sp>
      <p:sp>
        <p:nvSpPr>
          <p:cNvPr id="1029" name="Rectangle 2"/>
          <p:cNvSpPr>
            <a:spLocks noGrp="1"/>
          </p:cNvSpPr>
          <p:nvPr>
            <p:ph type="ftr" sz="quarter" idx="3"/>
          </p:nvPr>
        </p:nvSpPr>
        <p:spPr bwMode="auto">
          <a:xfrm>
            <a:off x="609600" y="6248400"/>
            <a:ext cx="5421313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2"/>
                </a:solidFill>
                <a:latin typeface="Tw Cen MT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1235075"/>
            <a:ext cx="9144000" cy="31908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1279525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90550" y="1279525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4"/>
          </p:nvPr>
        </p:nvSpPr>
        <p:spPr>
          <a:xfrm>
            <a:off x="0" y="1271588"/>
            <a:ext cx="533400" cy="2444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400" b="1">
                <a:solidFill>
                  <a:srgbClr val="FFFFFF"/>
                </a:solidFill>
                <a:latin typeface="Tw Cen MT" pitchFamily="34" charset="0"/>
              </a:defRPr>
            </a:lvl1pPr>
          </a:lstStyle>
          <a:p>
            <a:pPr>
              <a:defRPr/>
            </a:pPr>
            <a:fld id="{1A9A949B-C91E-4360-9DB1-B27FAE33F39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69" r:id="rId2"/>
    <p:sldLayoutId id="2147483671" r:id="rId3"/>
    <p:sldLayoutId id="2147483668" r:id="rId4"/>
    <p:sldLayoutId id="2147483667" r:id="rId5"/>
    <p:sldLayoutId id="2147483666" r:id="rId6"/>
    <p:sldLayoutId id="2147483672" r:id="rId7"/>
    <p:sldLayoutId id="2147483665" r:id="rId8"/>
    <p:sldLayoutId id="2147483673" r:id="rId9"/>
  </p:sldLayoutIdLst>
  <p:txStyles>
    <p:titleStyle>
      <a:lvl1pPr marL="342900" indent="-342900" algn="l" defTabSz="-13873163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marL="342900" indent="-342900" algn="l" defTabSz="-13873163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2pPr>
      <a:lvl3pPr marL="342900" indent="-342900" algn="l" defTabSz="-13873163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3pPr>
      <a:lvl4pPr marL="342900" indent="-342900" algn="l" defTabSz="-13873163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4pPr>
      <a:lvl5pPr marL="342900" indent="-342900" algn="l" defTabSz="-13873163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5pPr>
      <a:lvl6pPr marL="800100" indent="-342900" algn="l" defTabSz="-13873163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6pPr>
      <a:lvl7pPr marL="1257300" indent="-342900" algn="l" defTabSz="-13873163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7pPr>
      <a:lvl8pPr marL="1714500" indent="-342900" algn="l" defTabSz="-13873163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8pPr>
      <a:lvl9pPr marL="2171700" indent="-342900" algn="l" defTabSz="-13873163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9pPr>
    </p:titleStyle>
    <p:bodyStyle>
      <a:lvl1pPr marL="342900" indent="-342900" algn="l" defTabSz="-13873163" rtl="0" eaLnBrk="0" fontAlgn="base" hangingPunct="0">
        <a:spcBef>
          <a:spcPts val="7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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-13873163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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-13873163" rtl="0" eaLnBrk="0" fontAlgn="base" hangingPunct="0">
        <a:spcBef>
          <a:spcPts val="5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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-13873163" rtl="0" eaLnBrk="0" fontAlgn="base" hangingPunct="0">
        <a:spcBef>
          <a:spcPts val="400"/>
        </a:spcBef>
        <a:spcAft>
          <a:spcPct val="0"/>
        </a:spcAft>
        <a:buClr>
          <a:srgbClr val="B77851"/>
        </a:buClr>
        <a:buSzPct val="75000"/>
        <a:buFont typeface="Wingdings" pitchFamily="2" charset="2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-13873163" rtl="0" eaLnBrk="0" fontAlgn="base" hangingPunct="0">
        <a:spcBef>
          <a:spcPts val="400"/>
        </a:spcBef>
        <a:spcAft>
          <a:spcPct val="0"/>
        </a:spcAft>
        <a:buClr>
          <a:srgbClr val="776A5B"/>
        </a:buClr>
        <a:buSzPct val="65000"/>
        <a:buFont typeface="Wingdings" pitchFamily="2" charset="2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emf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0732" y="6019800"/>
            <a:ext cx="2209800" cy="685800"/>
          </a:xfrm>
        </p:spPr>
        <p:txBody>
          <a:bodyPr/>
          <a:lstStyle/>
          <a:p>
            <a:pPr algn="ctr" eaLnBrk="1" hangingPunct="1"/>
            <a:r>
              <a:rPr lang="en-US" sz="1400" dirty="0">
                <a:latin typeface="Candara" pitchFamily="34" charset="0"/>
              </a:rPr>
              <a:t>Regular Board Meeting </a:t>
            </a:r>
          </a:p>
          <a:p>
            <a:pPr algn="ctr" eaLnBrk="1" hangingPunct="1"/>
            <a:r>
              <a:rPr lang="en-US" sz="1400" dirty="0" smtClean="0">
                <a:latin typeface="Candara" pitchFamily="34" charset="0"/>
              </a:rPr>
              <a:t>March </a:t>
            </a:r>
            <a:r>
              <a:rPr lang="en-US" sz="1400" dirty="0">
                <a:latin typeface="Candara" pitchFamily="34" charset="0"/>
              </a:rPr>
              <a:t>28, 2019</a:t>
            </a:r>
          </a:p>
        </p:txBody>
      </p:sp>
      <p:sp>
        <p:nvSpPr>
          <p:cNvPr id="11" name="Subtitle 2"/>
          <p:cNvSpPr txBox="1">
            <a:spLocks/>
          </p:cNvSpPr>
          <p:nvPr/>
        </p:nvSpPr>
        <p:spPr>
          <a:xfrm>
            <a:off x="533401" y="2057399"/>
            <a:ext cx="7772400" cy="1295401"/>
          </a:xfrm>
          <a:prstGeom prst="rect">
            <a:avLst/>
          </a:prstGeom>
          <a:noFill/>
        </p:spPr>
        <p:txBody>
          <a:bodyPr anchor="ctr"/>
          <a:lstStyle/>
          <a:p>
            <a:pPr algn="ctr" defTabSz="-13873163">
              <a:spcBef>
                <a:spcPts val="700"/>
              </a:spcBef>
              <a:buClr>
                <a:schemeClr val="accent2"/>
              </a:buClr>
              <a:buSzPct val="60000"/>
              <a:buFont typeface="Wingdings" pitchFamily="2" charset="2"/>
              <a:buNone/>
              <a:defRPr/>
            </a:pPr>
            <a:r>
              <a:rPr lang="en-US" sz="4000" dirty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+mj-lt"/>
              </a:rPr>
              <a:t>Measure BB - Bond Projects</a:t>
            </a:r>
          </a:p>
          <a:p>
            <a:pPr algn="ctr" defTabSz="-13873163">
              <a:spcBef>
                <a:spcPts val="700"/>
              </a:spcBef>
              <a:buClr>
                <a:schemeClr val="accent2"/>
              </a:buClr>
              <a:buSzPct val="60000"/>
              <a:buFont typeface="Wingdings" pitchFamily="2" charset="2"/>
              <a:buNone/>
              <a:defRPr/>
            </a:pPr>
            <a:r>
              <a:rPr lang="en-US" sz="4000" dirty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+mj-lt"/>
              </a:rPr>
              <a:t>Monthly Report</a:t>
            </a:r>
          </a:p>
        </p:txBody>
      </p:sp>
      <p:sp>
        <p:nvSpPr>
          <p:cNvPr id="11272" name="Rectangle 3"/>
          <p:cNvSpPr txBox="1">
            <a:spLocks noChangeArrowheads="1"/>
          </p:cNvSpPr>
          <p:nvPr/>
        </p:nvSpPr>
        <p:spPr bwMode="auto">
          <a:xfrm>
            <a:off x="2362200" y="6019800"/>
            <a:ext cx="67818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defTabSz="-13873163">
              <a:spcBef>
                <a:spcPts val="700"/>
              </a:spcBef>
              <a:buClr>
                <a:schemeClr val="accent2"/>
              </a:buClr>
              <a:buSzPct val="60000"/>
              <a:buFont typeface="Wingdings" pitchFamily="2" charset="2"/>
              <a:buNone/>
            </a:pPr>
            <a:r>
              <a:rPr lang="en-US" sz="3200" dirty="0">
                <a:solidFill>
                  <a:srgbClr val="FFFFFF"/>
                </a:solidFill>
                <a:latin typeface="Candara" pitchFamily="34" charset="0"/>
              </a:rPr>
              <a:t>Business Services Division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8558" y="4211869"/>
            <a:ext cx="2689944" cy="120445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7021" y="3592465"/>
            <a:ext cx="3285793" cy="22629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78" y="4211869"/>
            <a:ext cx="2666999" cy="120445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6"/>
          <a:stretch>
            <a:fillRect/>
          </a:stretch>
        </p:blipFill>
        <p:spPr bwMode="auto">
          <a:xfrm>
            <a:off x="381000" y="748611"/>
            <a:ext cx="1709265" cy="118442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0" name="Rectangle 9"/>
          <p:cNvSpPr/>
          <p:nvPr/>
        </p:nvSpPr>
        <p:spPr>
          <a:xfrm>
            <a:off x="228600" y="609600"/>
            <a:ext cx="876990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chemeClr val="accent1"/>
                </a:solidFill>
                <a:latin typeface="+mj-lt"/>
              </a:rPr>
              <a:t>Hacienda La Puente </a:t>
            </a:r>
          </a:p>
          <a:p>
            <a:pPr algn="ctr"/>
            <a:r>
              <a:rPr lang="en-US" sz="4000" b="1" dirty="0">
                <a:solidFill>
                  <a:schemeClr val="accent1"/>
                </a:solidFill>
                <a:latin typeface="+mj-lt"/>
              </a:rPr>
              <a:t>Unified School District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Latest News</a:t>
            </a:r>
          </a:p>
        </p:txBody>
      </p:sp>
      <p:sp>
        <p:nvSpPr>
          <p:cNvPr id="6" name="Text Placeholder 1"/>
          <p:cNvSpPr txBox="1">
            <a:spLocks/>
          </p:cNvSpPr>
          <p:nvPr/>
        </p:nvSpPr>
        <p:spPr bwMode="auto">
          <a:xfrm>
            <a:off x="426720" y="2590800"/>
            <a:ext cx="8567928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-13873163" rtl="0" eaLnBrk="0" fontAlgn="base" hangingPunct="0">
              <a:spcBef>
                <a:spcPts val="7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None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-13873163" rtl="0" eaLnBrk="0" fontAlgn="base" hangingPunct="0">
              <a:spcBef>
                <a:spcPts val="55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-13873163" rtl="0" eaLnBrk="0" fontAlgn="base" hangingPunct="0">
              <a:spcBef>
                <a:spcPts val="500"/>
              </a:spcBef>
              <a:spcAft>
                <a:spcPct val="0"/>
              </a:spcAft>
              <a:buClr>
                <a:schemeClr val="accent2"/>
              </a:buClr>
              <a:buSzPct val="75000"/>
              <a:buFont typeface="Wingdings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-13873163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B77851"/>
              </a:buClr>
              <a:buSzPct val="7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-13873163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776A5B"/>
              </a:buClr>
              <a:buSzPct val="6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Wingdings" pitchFamily="2" charset="2"/>
              <a:buChar char="q"/>
            </a:pPr>
            <a:r>
              <a:rPr lang="en-US" sz="2700" dirty="0">
                <a:solidFill>
                  <a:schemeClr val="tx1"/>
                </a:solidFill>
              </a:rPr>
              <a:t>At </a:t>
            </a:r>
            <a:r>
              <a:rPr lang="en-US" sz="2700" dirty="0" smtClean="0">
                <a:solidFill>
                  <a:schemeClr val="tx1"/>
                </a:solidFill>
              </a:rPr>
              <a:t>both March 2019 meetings of the 21</a:t>
            </a:r>
            <a:r>
              <a:rPr lang="en-US" sz="2700" baseline="30000" dirty="0" smtClean="0">
                <a:solidFill>
                  <a:schemeClr val="tx1"/>
                </a:solidFill>
              </a:rPr>
              <a:t>st</a:t>
            </a:r>
            <a:r>
              <a:rPr lang="en-US" sz="2700" dirty="0" smtClean="0">
                <a:solidFill>
                  <a:schemeClr val="tx1"/>
                </a:solidFill>
              </a:rPr>
              <a:t> </a:t>
            </a:r>
            <a:r>
              <a:rPr lang="en-US" sz="2700" dirty="0">
                <a:solidFill>
                  <a:schemeClr val="tx1"/>
                </a:solidFill>
              </a:rPr>
              <a:t>Century </a:t>
            </a:r>
            <a:r>
              <a:rPr lang="en-US" sz="2700" dirty="0" smtClean="0">
                <a:solidFill>
                  <a:schemeClr val="tx1"/>
                </a:solidFill>
              </a:rPr>
              <a:t>Classroom Committee, </a:t>
            </a:r>
            <a:r>
              <a:rPr lang="en-US" sz="2700" dirty="0">
                <a:solidFill>
                  <a:schemeClr val="tx1"/>
                </a:solidFill>
              </a:rPr>
              <a:t>the following </a:t>
            </a:r>
            <a:r>
              <a:rPr lang="en-US" sz="2700" dirty="0" smtClean="0">
                <a:solidFill>
                  <a:schemeClr val="tx1"/>
                </a:solidFill>
              </a:rPr>
              <a:t>items were </a:t>
            </a:r>
            <a:r>
              <a:rPr lang="en-US" sz="2700" dirty="0">
                <a:solidFill>
                  <a:schemeClr val="tx1"/>
                </a:solidFill>
              </a:rPr>
              <a:t>discussed:</a:t>
            </a:r>
          </a:p>
          <a:p>
            <a:pPr marL="969963" indent="-4572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700" dirty="0">
                <a:solidFill>
                  <a:schemeClr val="tx1"/>
                </a:solidFill>
              </a:rPr>
              <a:t>Existing classrooms’ built-in cabinets: Schemes 1 and 2 of the Design Guidelines</a:t>
            </a:r>
          </a:p>
          <a:p>
            <a:pPr marL="969963" indent="-4572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700" dirty="0" smtClean="0">
                <a:solidFill>
                  <a:schemeClr val="tx1"/>
                </a:solidFill>
              </a:rPr>
              <a:t>Classroom </a:t>
            </a:r>
            <a:r>
              <a:rPr lang="en-US" sz="2700" dirty="0">
                <a:solidFill>
                  <a:schemeClr val="tx1"/>
                </a:solidFill>
              </a:rPr>
              <a:t>floor finishes: LVT, carpet, robber, finished concrete</a:t>
            </a:r>
          </a:p>
          <a:p>
            <a:pPr marL="969963" indent="-4572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700" dirty="0" smtClean="0">
                <a:solidFill>
                  <a:schemeClr val="tx1"/>
                </a:solidFill>
              </a:rPr>
              <a:t>Classroom </a:t>
            </a:r>
            <a:r>
              <a:rPr lang="en-US" sz="2700" dirty="0">
                <a:solidFill>
                  <a:schemeClr val="tx1"/>
                </a:solidFill>
              </a:rPr>
              <a:t>windows: New Lexan, blocking </a:t>
            </a:r>
            <a:r>
              <a:rPr lang="en-US" sz="2700" dirty="0" smtClean="0">
                <a:solidFill>
                  <a:schemeClr val="tx1"/>
                </a:solidFill>
              </a:rPr>
              <a:t>with panels</a:t>
            </a:r>
            <a:endParaRPr lang="en-US" sz="2700" dirty="0">
              <a:solidFill>
                <a:schemeClr val="tx1"/>
              </a:solidFill>
            </a:endParaRPr>
          </a:p>
          <a:p>
            <a:pPr marL="969963" indent="-4572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700" dirty="0" smtClean="0">
                <a:solidFill>
                  <a:schemeClr val="tx1"/>
                </a:solidFill>
              </a:rPr>
              <a:t>Classroom technology: Computers, printers, charging carts, projection systems</a:t>
            </a:r>
            <a:endParaRPr lang="en-US" sz="2700" dirty="0">
              <a:solidFill>
                <a:schemeClr val="tx1"/>
              </a:solidFill>
            </a:endParaRPr>
          </a:p>
          <a:p>
            <a:pPr marL="969963" indent="-4572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700" dirty="0" smtClean="0">
                <a:solidFill>
                  <a:schemeClr val="tx1"/>
                </a:solidFill>
              </a:rPr>
              <a:t>Wall finishes: </a:t>
            </a:r>
            <a:r>
              <a:rPr lang="en-US" sz="2700" dirty="0" err="1" smtClean="0">
                <a:solidFill>
                  <a:schemeClr val="tx1"/>
                </a:solidFill>
              </a:rPr>
              <a:t>tackable</a:t>
            </a:r>
            <a:r>
              <a:rPr lang="en-US" sz="2700" dirty="0" smtClean="0">
                <a:solidFill>
                  <a:schemeClr val="tx1"/>
                </a:solidFill>
              </a:rPr>
              <a:t> walls, paint, </a:t>
            </a:r>
            <a:r>
              <a:rPr lang="en-US" sz="2700" dirty="0" err="1" smtClean="0">
                <a:solidFill>
                  <a:schemeClr val="tx1"/>
                </a:solidFill>
              </a:rPr>
              <a:t>shiteboard</a:t>
            </a:r>
            <a:endParaRPr lang="en-US" sz="27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195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Planning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sz="quarter" idx="13"/>
          </p:nvPr>
        </p:nvSpPr>
        <p:spPr>
          <a:xfrm>
            <a:off x="76200" y="1905000"/>
            <a:ext cx="4114799" cy="4175760"/>
          </a:xfrm>
        </p:spPr>
        <p:txBody>
          <a:bodyPr/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2600" dirty="0" smtClean="0"/>
              <a:t>Architects are </a:t>
            </a:r>
            <a:r>
              <a:rPr lang="en-US" sz="2600" dirty="0"/>
              <a:t>preparing design documents for Phase 1 and  Phase 2 of the </a:t>
            </a:r>
            <a:r>
              <a:rPr lang="en-US" sz="2600" dirty="0" smtClean="0"/>
              <a:t>21</a:t>
            </a:r>
            <a:r>
              <a:rPr lang="en-US" sz="2600" baseline="30000" dirty="0" smtClean="0"/>
              <a:t>st</a:t>
            </a:r>
            <a:r>
              <a:rPr lang="en-US" sz="2600" dirty="0" smtClean="0"/>
              <a:t>Century Classroom </a:t>
            </a:r>
            <a:r>
              <a:rPr lang="en-US" sz="2600" dirty="0"/>
              <a:t>and Interim Housing projects (12 projects</a:t>
            </a:r>
            <a:r>
              <a:rPr lang="en-US" sz="2600" dirty="0" smtClean="0"/>
              <a:t>).</a:t>
            </a:r>
          </a:p>
          <a:p>
            <a:pPr marL="457200" indent="-457200">
              <a:spcBef>
                <a:spcPts val="1200"/>
              </a:spcBef>
              <a:buFont typeface="Wingdings" panose="05000000000000000000" pitchFamily="2" charset="2"/>
              <a:buChar char="q"/>
            </a:pPr>
            <a:r>
              <a:rPr lang="en-US" sz="2600" dirty="0" smtClean="0"/>
              <a:t>Office </a:t>
            </a:r>
            <a:r>
              <a:rPr lang="en-US" sz="2600" dirty="0" err="1" smtClean="0"/>
              <a:t>p.S.</a:t>
            </a:r>
            <a:r>
              <a:rPr lang="en-US" sz="2600" dirty="0" smtClean="0"/>
              <a:t> withdrew from both projects at Mesa Robles K-8 on March 21, 2019.</a:t>
            </a:r>
            <a:endParaRPr lang="en-US" sz="2600" dirty="0"/>
          </a:p>
          <a:p>
            <a:pPr marL="800100" lvl="2" indent="0" algn="just">
              <a:buClrTx/>
              <a:buNone/>
            </a:pPr>
            <a:endParaRPr lang="en-US" sz="2600" dirty="0"/>
          </a:p>
          <a:p>
            <a:pPr marL="800100" lvl="2" indent="0" algn="just">
              <a:buClrTx/>
              <a:buNone/>
            </a:pPr>
            <a:endParaRPr lang="en-US" sz="2600" dirty="0"/>
          </a:p>
          <a:p>
            <a:pPr marL="457200" indent="-457200" algn="just">
              <a:buFont typeface="Wingdings" panose="05000000000000000000" pitchFamily="2" charset="2"/>
              <a:buChar char="q"/>
            </a:pPr>
            <a:endParaRPr lang="en-US" sz="1600" dirty="0"/>
          </a:p>
          <a:p>
            <a:pPr marL="0" indent="0">
              <a:spcBef>
                <a:spcPts val="0"/>
              </a:spcBef>
              <a:buNone/>
            </a:pPr>
            <a:endParaRPr lang="en-US" b="1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0497318"/>
              </p:ext>
            </p:extLst>
          </p:nvPr>
        </p:nvGraphicFramePr>
        <p:xfrm>
          <a:off x="4190999" y="1905000"/>
          <a:ext cx="4841752" cy="417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51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30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735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34871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School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21</a:t>
                      </a:r>
                      <a:r>
                        <a:rPr lang="en-US" sz="2000" baseline="30000" dirty="0">
                          <a:solidFill>
                            <a:schemeClr val="tx1"/>
                          </a:solidFill>
                        </a:rPr>
                        <a:t>st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 Century Classrooms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Interim Housing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8840">
                <a:tc>
                  <a:txBody>
                    <a:bodyPr/>
                    <a:lstStyle/>
                    <a:p>
                      <a:r>
                        <a:rPr lang="en-US" sz="2000" dirty="0" err="1"/>
                        <a:t>Cedarlane</a:t>
                      </a:r>
                      <a:r>
                        <a:rPr lang="en-US" sz="2000" dirty="0"/>
                        <a:t> K-8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X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/>
                        <a:t>X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8840">
                <a:tc>
                  <a:txBody>
                    <a:bodyPr/>
                    <a:lstStyle/>
                    <a:p>
                      <a:r>
                        <a:rPr lang="en-US" sz="2000" dirty="0"/>
                        <a:t>Grandview K-8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/>
                        <a:t>X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4871">
                <a:tc>
                  <a:txBody>
                    <a:bodyPr/>
                    <a:lstStyle/>
                    <a:p>
                      <a:r>
                        <a:rPr lang="en-US" sz="2000" dirty="0"/>
                        <a:t>Mesa Robles </a:t>
                      </a:r>
                      <a:endParaRPr lang="en-US" sz="2000" dirty="0" smtClean="0"/>
                    </a:p>
                    <a:p>
                      <a:r>
                        <a:rPr lang="en-US" sz="2000" dirty="0" smtClean="0"/>
                        <a:t>K-8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/>
                        <a:t>X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/>
                        <a:t>X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8840">
                <a:tc>
                  <a:txBody>
                    <a:bodyPr/>
                    <a:lstStyle/>
                    <a:p>
                      <a:r>
                        <a:rPr lang="en-US" sz="2000" dirty="0"/>
                        <a:t>Sparks</a:t>
                      </a:r>
                      <a:r>
                        <a:rPr lang="en-US" sz="2000" baseline="0" dirty="0"/>
                        <a:t> MS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/>
                        <a:t>X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8840">
                <a:tc>
                  <a:txBody>
                    <a:bodyPr/>
                    <a:lstStyle/>
                    <a:p>
                      <a:r>
                        <a:rPr lang="en-US" sz="2000" dirty="0"/>
                        <a:t>Newton MS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X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X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8840">
                <a:tc>
                  <a:txBody>
                    <a:bodyPr/>
                    <a:lstStyle/>
                    <a:p>
                      <a:r>
                        <a:rPr lang="en-US" sz="2000" dirty="0"/>
                        <a:t>Workman 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/>
                        <a:t>X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8840">
                <a:tc>
                  <a:txBody>
                    <a:bodyPr/>
                    <a:lstStyle/>
                    <a:p>
                      <a:r>
                        <a:rPr lang="en-US" sz="2000" dirty="0"/>
                        <a:t>Nelson 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X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53464640"/>
                  </a:ext>
                </a:extLst>
              </a:tr>
              <a:tr h="358840">
                <a:tc>
                  <a:txBody>
                    <a:bodyPr/>
                    <a:lstStyle/>
                    <a:p>
                      <a:r>
                        <a:rPr lang="en-US" sz="2000" dirty="0"/>
                        <a:t>Los Altos 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X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/>
                        <a:t>X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179196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68062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Planning – cont.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sz="quarter" idx="13"/>
          </p:nvPr>
        </p:nvSpPr>
        <p:spPr>
          <a:xfrm>
            <a:off x="573024" y="1676400"/>
            <a:ext cx="8232648" cy="3657600"/>
          </a:xfrm>
        </p:spPr>
        <p:txBody>
          <a:bodyPr/>
          <a:lstStyle/>
          <a:p>
            <a:pPr marL="457200" indent="-457200" algn="just">
              <a:buFont typeface="Wingdings" panose="05000000000000000000" pitchFamily="2" charset="2"/>
              <a:buChar char="q"/>
            </a:pPr>
            <a:r>
              <a:rPr lang="en-US" sz="2700" dirty="0"/>
              <a:t>Architects are working with the local Fire Marshall in regards to fire hydrant requirements for Interim Housing </a:t>
            </a:r>
            <a:r>
              <a:rPr lang="en-US" sz="2700" dirty="0" smtClean="0"/>
              <a:t>projects at the following schools: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en-US" sz="2400" dirty="0" err="1" smtClean="0"/>
              <a:t>Cedarlane</a:t>
            </a:r>
            <a:r>
              <a:rPr lang="en-US" sz="2400" dirty="0" smtClean="0"/>
              <a:t> Academy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en-US" sz="2400" dirty="0" smtClean="0"/>
              <a:t>Los Altos ES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en-US" sz="2400" dirty="0" smtClean="0"/>
              <a:t>Mesa Robles K-8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en-US" sz="2400" dirty="0" smtClean="0"/>
              <a:t>Newton MS</a:t>
            </a:r>
          </a:p>
          <a:p>
            <a:pPr marL="457200" lvl="1" indent="0" algn="just">
              <a:spcBef>
                <a:spcPts val="0"/>
              </a:spcBef>
              <a:buNone/>
            </a:pPr>
            <a:endParaRPr lang="en-US" sz="2400" dirty="0" smtClean="0"/>
          </a:p>
          <a:p>
            <a:pPr marL="457200" indent="-457200" algn="just"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en-US" sz="2700" dirty="0" smtClean="0"/>
              <a:t>A new fire hydrant is to be installed by Suburban Water systems for the Mesa Robles K-8 Interim Housing project.</a:t>
            </a:r>
            <a:endParaRPr lang="en-US" sz="2700" dirty="0"/>
          </a:p>
          <a:p>
            <a:pPr marL="0" indent="0">
              <a:spcBef>
                <a:spcPts val="0"/>
              </a:spcBef>
              <a:buNone/>
            </a:pPr>
            <a:endParaRPr lang="en-US" sz="2700" dirty="0"/>
          </a:p>
        </p:txBody>
      </p:sp>
    </p:spTree>
    <p:extLst>
      <p:ext uri="{BB962C8B-B14F-4D97-AF65-F5344CB8AC3E}">
        <p14:creationId xmlns:p14="http://schemas.microsoft.com/office/powerpoint/2010/main" val="3718111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Planning – cont.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sz="quarter" idx="13"/>
          </p:nvPr>
        </p:nvSpPr>
        <p:spPr>
          <a:xfrm>
            <a:off x="533400" y="2286000"/>
            <a:ext cx="8232648" cy="3581400"/>
          </a:xfrm>
        </p:spPr>
        <p:txBody>
          <a:bodyPr/>
          <a:lstStyle/>
          <a:p>
            <a:pPr marL="457200" indent="-457200" algn="just">
              <a:buFont typeface="Wingdings" panose="05000000000000000000" pitchFamily="2" charset="2"/>
              <a:buChar char="q"/>
            </a:pPr>
            <a:r>
              <a:rPr lang="en-US" sz="2700" dirty="0"/>
              <a:t>Mobile Modular is preparing </a:t>
            </a:r>
            <a:r>
              <a:rPr lang="en-US" sz="2700" dirty="0" smtClean="0"/>
              <a:t>documents </a:t>
            </a:r>
            <a:r>
              <a:rPr lang="en-US" sz="2700" dirty="0"/>
              <a:t>for </a:t>
            </a:r>
            <a:r>
              <a:rPr lang="en-US" sz="2700" dirty="0" smtClean="0"/>
              <a:t>submittal to DSA for the 20 Interim </a:t>
            </a:r>
            <a:r>
              <a:rPr lang="en-US" sz="2700" dirty="0"/>
              <a:t>Housing </a:t>
            </a:r>
            <a:r>
              <a:rPr lang="en-US" sz="2700" dirty="0" smtClean="0"/>
              <a:t>buildings: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en-US" sz="2400" dirty="0" err="1" smtClean="0"/>
              <a:t>Cedarlane</a:t>
            </a:r>
            <a:r>
              <a:rPr lang="en-US" sz="2400" dirty="0" smtClean="0"/>
              <a:t> Academy: Four (4) buildings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en-US" sz="2400" dirty="0" smtClean="0"/>
              <a:t>Los Altos ES: </a:t>
            </a:r>
            <a:r>
              <a:rPr lang="en-US" sz="2400" dirty="0"/>
              <a:t>Four (4) </a:t>
            </a:r>
            <a:r>
              <a:rPr lang="en-US" sz="2400" dirty="0" smtClean="0"/>
              <a:t>buildings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en-US" sz="2400" dirty="0" smtClean="0"/>
              <a:t>Mesa Robles K-8: Eight (8) buildings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en-US" sz="2400" dirty="0" smtClean="0"/>
              <a:t>Newton MS: </a:t>
            </a:r>
            <a:r>
              <a:rPr lang="en-US" sz="2400" dirty="0"/>
              <a:t>Four (4) buildings</a:t>
            </a:r>
          </a:p>
          <a:p>
            <a:pPr marL="457200" indent="-457200" algn="just">
              <a:buFont typeface="Wingdings" panose="05000000000000000000" pitchFamily="2" charset="2"/>
              <a:buChar char="q"/>
            </a:pPr>
            <a:endParaRPr lang="en-US" sz="2700" dirty="0" smtClean="0"/>
          </a:p>
        </p:txBody>
      </p:sp>
    </p:spTree>
    <p:extLst>
      <p:ext uri="{BB962C8B-B14F-4D97-AF65-F5344CB8AC3E}">
        <p14:creationId xmlns:p14="http://schemas.microsoft.com/office/powerpoint/2010/main" val="1437796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Planning – cont.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sz="quarter" idx="13"/>
          </p:nvPr>
        </p:nvSpPr>
        <p:spPr>
          <a:xfrm>
            <a:off x="533400" y="1905000"/>
            <a:ext cx="8232648" cy="4267200"/>
          </a:xfrm>
        </p:spPr>
        <p:txBody>
          <a:bodyPr/>
          <a:lstStyle/>
          <a:p>
            <a:pPr marL="457200" indent="-457200" algn="just">
              <a:buFont typeface="Wingdings" panose="05000000000000000000" pitchFamily="2" charset="2"/>
              <a:buChar char="q"/>
            </a:pPr>
            <a:r>
              <a:rPr lang="en-US" sz="2700" dirty="0"/>
              <a:t>Measuring and documenting </a:t>
            </a:r>
            <a:r>
              <a:rPr lang="en-US" sz="2700" dirty="0" smtClean="0"/>
              <a:t>of restrooms </a:t>
            </a:r>
            <a:r>
              <a:rPr lang="en-US" sz="2700" dirty="0"/>
              <a:t>located on the Path of Travel (POT</a:t>
            </a:r>
            <a:r>
              <a:rPr lang="en-US" sz="2700" dirty="0" smtClean="0"/>
              <a:t>) are in progress as follow: </a:t>
            </a:r>
            <a:endParaRPr lang="en-US" sz="2700" dirty="0"/>
          </a:p>
          <a:p>
            <a:pPr marL="457200" indent="-457200" algn="just">
              <a:buFont typeface="Wingdings" panose="05000000000000000000" pitchFamily="2" charset="2"/>
              <a:buChar char="q"/>
            </a:pPr>
            <a:endParaRPr lang="en-US" sz="2700" dirty="0" smtClean="0"/>
          </a:p>
          <a:p>
            <a:pPr marL="0" indent="0">
              <a:spcBef>
                <a:spcPts val="0"/>
              </a:spcBef>
              <a:buNone/>
            </a:pPr>
            <a:endParaRPr lang="en-US" sz="270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6348553"/>
              </p:ext>
            </p:extLst>
          </p:nvPr>
        </p:nvGraphicFramePr>
        <p:xfrm>
          <a:off x="1411224" y="2819400"/>
          <a:ext cx="6477000" cy="394677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05000">
                  <a:extLst>
                    <a:ext uri="{9D8B030D-6E8A-4147-A177-3AD203B41FA5}">
                      <a16:colId xmlns:a16="http://schemas.microsoft.com/office/drawing/2014/main" val="2994966720"/>
                    </a:ext>
                  </a:extLst>
                </a:gridCol>
                <a:gridCol w="1386840">
                  <a:extLst>
                    <a:ext uri="{9D8B030D-6E8A-4147-A177-3AD203B41FA5}">
                      <a16:colId xmlns:a16="http://schemas.microsoft.com/office/drawing/2014/main" val="1841762082"/>
                    </a:ext>
                  </a:extLst>
                </a:gridCol>
                <a:gridCol w="173736">
                  <a:extLst>
                    <a:ext uri="{9D8B030D-6E8A-4147-A177-3AD203B41FA5}">
                      <a16:colId xmlns:a16="http://schemas.microsoft.com/office/drawing/2014/main" val="1482740773"/>
                    </a:ext>
                  </a:extLst>
                </a:gridCol>
                <a:gridCol w="3011424">
                  <a:extLst>
                    <a:ext uri="{9D8B030D-6E8A-4147-A177-3AD203B41FA5}">
                      <a16:colId xmlns:a16="http://schemas.microsoft.com/office/drawing/2014/main" val="2049431053"/>
                    </a:ext>
                  </a:extLst>
                </a:gridCol>
              </a:tblGrid>
              <a:tr h="232937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</a:rPr>
                        <a:t>Completed</a:t>
                      </a:r>
                      <a:endParaRPr lang="en-US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</a:rPr>
                        <a:t> </a:t>
                      </a:r>
                      <a:endParaRPr lang="en-US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</a:rPr>
                        <a:t>To Be Completed</a:t>
                      </a:r>
                      <a:endParaRPr lang="en-US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95537107"/>
                  </a:ext>
                </a:extLst>
              </a:tr>
              <a:tr h="30046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</a:rPr>
                        <a:t>Elementary </a:t>
                      </a:r>
                      <a:r>
                        <a:rPr lang="en-US" sz="1200" b="1" dirty="0" smtClean="0">
                          <a:effectLst/>
                        </a:rPr>
                        <a:t>Schools K-6</a:t>
                      </a:r>
                      <a:endParaRPr lang="en-US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</a:rPr>
                        <a:t>Middle Schools</a:t>
                      </a:r>
                      <a:endParaRPr lang="en-US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1200" dirty="0">
                          <a:effectLst/>
                        </a:rPr>
                        <a:t> </a:t>
                      </a:r>
                      <a:endParaRPr lang="en-US" sz="12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1200" dirty="0">
                          <a:effectLst/>
                        </a:rPr>
                        <a:t>Elementary Schools K-6</a:t>
                      </a:r>
                      <a:endParaRPr lang="en-US" sz="12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41820429"/>
                  </a:ext>
                </a:extLst>
              </a:tr>
              <a:tr h="18834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Amar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Newton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0" marR="0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marL="0" marR="0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Sunset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36117778"/>
                  </a:ext>
                </a:extLst>
              </a:tr>
              <a:tr h="18834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Baldwin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Orange Grove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1200" dirty="0">
                          <a:effectLst/>
                        </a:rPr>
                        <a:t>High School</a:t>
                      </a:r>
                      <a:endParaRPr lang="en-US" sz="12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63285841"/>
                  </a:ext>
                </a:extLst>
              </a:tr>
              <a:tr h="18834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Bixby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Sierra Vista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0" marR="0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marL="0" marR="0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effectLst/>
                        </a:rPr>
                        <a:t>La Puente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404514"/>
                  </a:ext>
                </a:extLst>
              </a:tr>
              <a:tr h="18834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California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Sparks Middle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0" marR="0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marL="0" marR="0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Los Altos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269613"/>
                  </a:ext>
                </a:extLst>
              </a:tr>
              <a:tr h="18862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Del Valle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12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0" marR="0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marL="0" marR="0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Wilson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77493186"/>
                  </a:ext>
                </a:extLst>
              </a:tr>
              <a:tr h="18834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</a:rPr>
                        <a:t>Grazide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</a:rPr>
                        <a:t>K-8 Schools</a:t>
                      </a:r>
                      <a:endParaRPr lang="en-US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0" marR="0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marL="0" marR="0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Workman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13462181"/>
                  </a:ext>
                </a:extLst>
              </a:tr>
              <a:tr h="18834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Kwis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</a:rPr>
                        <a:t>Cedarlane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1200" dirty="0">
                          <a:effectLst/>
                        </a:rPr>
                        <a:t>Adult Ed</a:t>
                      </a:r>
                      <a:endParaRPr lang="en-US" sz="12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54586902"/>
                  </a:ext>
                </a:extLst>
              </a:tr>
              <a:tr h="18834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Los Altos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</a:rPr>
                        <a:t>Fairgrove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0" marR="0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marL="0" marR="0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Dibble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20045867"/>
                  </a:ext>
                </a:extLst>
              </a:tr>
              <a:tr h="18834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Los Molinos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Grandview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0" marR="0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marL="0" marR="0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effectLst/>
                        </a:rPr>
                        <a:t>Willow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6052514"/>
                  </a:ext>
                </a:extLst>
              </a:tr>
              <a:tr h="18834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Los Robles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Mesa Robles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1200" dirty="0">
                          <a:effectLst/>
                        </a:rPr>
                        <a:t>Learning Centers and Support Sites</a:t>
                      </a:r>
                      <a:endParaRPr lang="en-US" sz="12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45247092"/>
                  </a:ext>
                </a:extLst>
              </a:tr>
              <a:tr h="18834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Nelson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</a:rPr>
                        <a:t>Valinda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0" marR="0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marL="0" marR="0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effectLst/>
                        </a:rPr>
                        <a:t>Stimson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91998414"/>
                  </a:ext>
                </a:extLst>
              </a:tr>
              <a:tr h="18834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Palm 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</a:rPr>
                        <a:t>Lassalette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0" marR="0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marL="0" marR="0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effectLst/>
                        </a:rPr>
                        <a:t>Palm Canyon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358756"/>
                  </a:ext>
                </a:extLst>
              </a:tr>
              <a:tr h="18862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Wedgeworth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12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0651536"/>
                  </a:ext>
                </a:extLst>
              </a:tr>
              <a:tr h="18834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Wing Lane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71904093"/>
                  </a:ext>
                </a:extLst>
              </a:tr>
              <a:tr h="18834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Workman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69781700"/>
                  </a:ext>
                </a:extLst>
              </a:tr>
              <a:tr h="18834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Sparks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97862689"/>
                  </a:ext>
                </a:extLst>
              </a:tr>
              <a:tr h="18834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Temple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124043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58746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Planning – cont.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sz="quarter" idx="13"/>
          </p:nvPr>
        </p:nvSpPr>
        <p:spPr>
          <a:xfrm>
            <a:off x="533400" y="1905000"/>
            <a:ext cx="8232648" cy="4267200"/>
          </a:xfrm>
        </p:spPr>
        <p:txBody>
          <a:bodyPr/>
          <a:lstStyle/>
          <a:p>
            <a:pPr marL="457200" indent="-457200" algn="just">
              <a:buFont typeface="Wingdings" panose="05000000000000000000" pitchFamily="2" charset="2"/>
              <a:buChar char="q"/>
            </a:pPr>
            <a:endParaRPr lang="en-US" sz="2700" dirty="0" smtClean="0"/>
          </a:p>
          <a:p>
            <a:pPr marL="457200" indent="-457200" algn="just">
              <a:buFont typeface="Wingdings" panose="05000000000000000000" pitchFamily="2" charset="2"/>
              <a:buChar char="q"/>
            </a:pPr>
            <a:r>
              <a:rPr lang="en-US" sz="2700" dirty="0" smtClean="0"/>
              <a:t>The Bond team is evaluating and documenting the current network architecture at phase 1 and 2 schools.</a:t>
            </a:r>
          </a:p>
          <a:p>
            <a:pPr marL="0" indent="0" algn="just">
              <a:buNone/>
            </a:pPr>
            <a:r>
              <a:rPr lang="en-US" sz="2700" dirty="0" smtClean="0"/>
              <a:t> </a:t>
            </a:r>
          </a:p>
          <a:p>
            <a:pPr marL="457200" indent="-457200" algn="just">
              <a:buFont typeface="Wingdings" panose="05000000000000000000" pitchFamily="2" charset="2"/>
              <a:buChar char="q"/>
            </a:pPr>
            <a:r>
              <a:rPr lang="en-US" sz="2700" dirty="0" smtClean="0"/>
              <a:t>The following slides are samples of documents prepared for Mesa Robles K-8.</a:t>
            </a:r>
            <a:endParaRPr lang="en-US" sz="2700" dirty="0"/>
          </a:p>
          <a:p>
            <a:pPr marL="0" indent="0">
              <a:spcBef>
                <a:spcPts val="0"/>
              </a:spcBef>
              <a:buNone/>
            </a:pPr>
            <a:endParaRPr lang="en-US" sz="2700" dirty="0"/>
          </a:p>
        </p:txBody>
      </p:sp>
    </p:spTree>
    <p:extLst>
      <p:ext uri="{BB962C8B-B14F-4D97-AF65-F5344CB8AC3E}">
        <p14:creationId xmlns:p14="http://schemas.microsoft.com/office/powerpoint/2010/main" val="474536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Planning – cont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7522" y="1662546"/>
            <a:ext cx="6883651" cy="519545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81000" y="1662546"/>
            <a:ext cx="2587752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Mesa Robles K-8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38143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Planning – cont.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5600" y="1603490"/>
            <a:ext cx="4086901" cy="527804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6200" y="1752600"/>
            <a:ext cx="2587752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Mesa Robles K-8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33089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990600" y="2743200"/>
            <a:ext cx="7543800" cy="3733800"/>
          </a:xfrm>
        </p:spPr>
        <p:txBody>
          <a:bodyPr/>
          <a:lstStyle/>
          <a:p>
            <a:pPr marL="0" indent="0"/>
            <a:endParaRPr lang="en-US" dirty="0"/>
          </a:p>
          <a:p>
            <a:pPr marL="0" indent="0"/>
            <a:endParaRPr lang="en-US" dirty="0"/>
          </a:p>
          <a:p>
            <a:pPr marL="0" indent="0" algn="ctr"/>
            <a:r>
              <a:rPr lang="en-US" sz="4800" b="1" i="1" dirty="0"/>
              <a:t>Thank you!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endParaRPr lang="en-US" dirty="0"/>
          </a:p>
          <a:p>
            <a:pPr marL="457200" indent="-457200">
              <a:buFont typeface="Wingdings" panose="05000000000000000000" pitchFamily="2" charset="2"/>
              <a:buChar char="q"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888388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édian">
  <a:themeElements>
    <a:clrScheme name="Monnaie">
      <a:dk1>
        <a:sysClr val="windowText" lastClr="000000"/>
      </a:dk1>
      <a:lt1>
        <a:sysClr val="window" lastClr="FFFFFF"/>
      </a:lt1>
      <a:dk2>
        <a:srgbClr val="4A606E"/>
      </a:dk2>
      <a:lt2>
        <a:srgbClr val="D1E1E3"/>
      </a:lt2>
      <a:accent1>
        <a:srgbClr val="79B5B0"/>
      </a:accent1>
      <a:accent2>
        <a:srgbClr val="B4BC4C"/>
      </a:accent2>
      <a:accent3>
        <a:srgbClr val="B77851"/>
      </a:accent3>
      <a:accent4>
        <a:srgbClr val="776A5B"/>
      </a:accent4>
      <a:accent5>
        <a:srgbClr val="B6AD76"/>
      </a:accent5>
      <a:accent6>
        <a:srgbClr val="95AEB1"/>
      </a:accent6>
      <a:hlink>
        <a:srgbClr val="3ECCED"/>
      </a:hlink>
      <a:folHlink>
        <a:srgbClr val="2C6C93"/>
      </a:folHlink>
    </a:clrScheme>
    <a:fontScheme name="Median">
      <a:majorFont>
        <a:latin typeface="Tw Cen MT"/>
        <a:ea typeface=""/>
        <a:cs typeface=""/>
        <a:font script="Grek" typeface="Arial"/>
        <a:font script="Cyrl" typeface="Arial"/>
        <a:font script="Jpan" typeface="HGPｺﾞｼｯｸE"/>
        <a:font script="Hang" typeface="HY얕은샘물m"/>
        <a:font script="Hans" typeface="仿宋_GB2312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Arial"/>
        <a:font script="Cyrl" typeface="Arial"/>
        <a:font script="Jpan" typeface="HGPｺﾞｼｯｸE"/>
        <a:font script="Hang" typeface="HY얕은샘물m"/>
        <a:font script="Hans" typeface="仿宋_GB2312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5000"/>
                <a:satMod val="150000"/>
              </a:schemeClr>
            </a:gs>
            <a:gs pos="35000">
              <a:schemeClr val="phClr">
                <a:shade val="60000"/>
                <a:satMod val="150000"/>
              </a:schemeClr>
            </a:gs>
            <a:gs pos="100000">
              <a:schemeClr val="phClr">
                <a:tint val="97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Monnaie">
    <a:dk1>
      <a:sysClr val="windowText" lastClr="000000"/>
    </a:dk1>
    <a:lt1>
      <a:sysClr val="window" lastClr="FFFFFF"/>
    </a:lt1>
    <a:dk2>
      <a:srgbClr val="4A606E"/>
    </a:dk2>
    <a:lt2>
      <a:srgbClr val="D1E1E3"/>
    </a:lt2>
    <a:accent1>
      <a:srgbClr val="79B5B0"/>
    </a:accent1>
    <a:accent2>
      <a:srgbClr val="B4BC4C"/>
    </a:accent2>
    <a:accent3>
      <a:srgbClr val="B77851"/>
    </a:accent3>
    <a:accent4>
      <a:srgbClr val="776A5B"/>
    </a:accent4>
    <a:accent5>
      <a:srgbClr val="B6AD76"/>
    </a:accent5>
    <a:accent6>
      <a:srgbClr val="95AEB1"/>
    </a:accent6>
    <a:hlink>
      <a:srgbClr val="3ECCED"/>
    </a:hlink>
    <a:folHlink>
      <a:srgbClr val="2C6C93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20185</TotalTime>
  <Words>445</Words>
  <Application>Microsoft Office PowerPoint</Application>
  <PresentationFormat>On-screen Show (4:3)</PresentationFormat>
  <Paragraphs>153</Paragraphs>
  <Slides>10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8" baseType="lpstr">
      <vt:lpstr>Arial</vt:lpstr>
      <vt:lpstr>Calibri</vt:lpstr>
      <vt:lpstr>Candara</vt:lpstr>
      <vt:lpstr>Times New Roman</vt:lpstr>
      <vt:lpstr>Tw Cen MT</vt:lpstr>
      <vt:lpstr>Wingdings</vt:lpstr>
      <vt:lpstr>Wingdings 2</vt:lpstr>
      <vt:lpstr>Médian</vt:lpstr>
      <vt:lpstr>PowerPoint Presentation</vt:lpstr>
      <vt:lpstr>Latest News</vt:lpstr>
      <vt:lpstr>Planning</vt:lpstr>
      <vt:lpstr>Planning – cont.</vt:lpstr>
      <vt:lpstr>Planning – cont.</vt:lpstr>
      <vt:lpstr>Planning – cont.</vt:lpstr>
      <vt:lpstr>Planning – cont.</vt:lpstr>
      <vt:lpstr>Planning – cont.</vt:lpstr>
      <vt:lpstr>Planning – cont.</vt:lpstr>
      <vt:lpstr>PowerPoint Presentation</vt:lpstr>
    </vt:vector>
  </TitlesOfParts>
  <Company>HLPUSD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HACIENDA LA PUENTE UNIFIED SCHOOL DISTRICT</dc:title>
  <dc:creator>anniebui</dc:creator>
  <cp:lastModifiedBy>Arash Mir</cp:lastModifiedBy>
  <cp:revision>1080</cp:revision>
  <cp:lastPrinted>2019-02-25T22:02:42Z</cp:lastPrinted>
  <dcterms:created xsi:type="dcterms:W3CDTF">2012-03-04T01:06:41Z</dcterms:created>
  <dcterms:modified xsi:type="dcterms:W3CDTF">2019-03-28T15:56:42Z</dcterms:modified>
</cp:coreProperties>
</file>