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257" r:id="rId5"/>
    <p:sldId id="561" r:id="rId6"/>
    <p:sldId id="570" r:id="rId7"/>
    <p:sldId id="571" r:id="rId8"/>
    <p:sldId id="572" r:id="rId9"/>
    <p:sldId id="562" r:id="rId10"/>
    <p:sldId id="526" r:id="rId11"/>
    <p:sldId id="522" r:id="rId12"/>
    <p:sldId id="523" r:id="rId13"/>
    <p:sldId id="524" r:id="rId14"/>
    <p:sldId id="573" r:id="rId15"/>
    <p:sldId id="575" r:id="rId16"/>
    <p:sldId id="574" r:id="rId17"/>
    <p:sldId id="566" r:id="rId18"/>
    <p:sldId id="567" r:id="rId19"/>
    <p:sldId id="569" r:id="rId20"/>
    <p:sldId id="547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7564" autoAdjust="0"/>
  </p:normalViewPr>
  <p:slideViewPr>
    <p:cSldViewPr>
      <p:cViewPr varScale="1">
        <p:scale>
          <a:sx n="105" d="100"/>
          <a:sy n="105" d="100"/>
        </p:scale>
        <p:origin x="17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4866"/>
    </p:cViewPr>
  </p:sorterViewPr>
  <p:notesViewPr>
    <p:cSldViewPr>
      <p:cViewPr>
        <p:scale>
          <a:sx n="125" d="100"/>
          <a:sy n="125" d="100"/>
        </p:scale>
        <p:origin x="912" y="-19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r">
              <a:defRPr sz="1200"/>
            </a:lvl1pPr>
          </a:lstStyle>
          <a:p>
            <a:fld id="{8556C83C-6E88-4ECE-941C-85B77B183B9D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8" tIns="46145" rIns="92288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2288" tIns="46145" rIns="92288" bIns="461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r">
              <a:defRPr sz="1200"/>
            </a:lvl1pPr>
          </a:lstStyle>
          <a:p>
            <a:fld id="{E14466A9-CC9C-4502-9BE4-BA31B2D7E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8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081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551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995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92B99C0-2F3A-49B8-9F2B-C7CD74A3CF4F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B54A0-6B63-4AFF-BBD8-AB88EB60127A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D4537-9250-456D-883A-782C30C349FC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pPr>
              <a:defRPr/>
            </a:pPr>
            <a:fld id="{758633C0-3EDB-47ED-B0FC-29511389E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A6D35-EEE6-45C0-8E06-82D77A159ADB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56012-16FF-4ADD-9E23-48A07276E503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0A4A1-07B9-4C05-81EE-DF7592584C0C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CF543-FE64-479E-A8B8-D2B94992C6D9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AABCD-0E2B-4835-9752-7CA86D68238A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EF48E-0E64-4330-99C6-6DF984F6699C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FBCE7EF8-B793-4593-9A0A-4B6792D84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btitl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1144" y="481860"/>
            <a:ext cx="8229600" cy="664635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latin typeface="Arial Black" panose="020B0A04020102020204" pitchFamily="34" charset="0"/>
                <a:cs typeface="Calibri"/>
              </a:defRPr>
            </a:lvl1pPr>
          </a:lstStyle>
          <a:p>
            <a:r>
              <a:rPr lang="en-US" dirty="0"/>
              <a:t>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1367913"/>
            <a:ext cx="4572000" cy="0"/>
          </a:xfrm>
          <a:prstGeom prst="line">
            <a:avLst/>
          </a:prstGeom>
          <a:ln>
            <a:solidFill>
              <a:srgbClr val="C6122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67262" y="1362667"/>
            <a:ext cx="4572000" cy="0"/>
          </a:xfrm>
          <a:prstGeom prst="line">
            <a:avLst/>
          </a:prstGeom>
          <a:ln>
            <a:solidFill>
              <a:srgbClr val="2189C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56285" y="217884"/>
            <a:ext cx="4238460" cy="526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01177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">
          <p15:clr>
            <a:srgbClr val="FBAE40"/>
          </p15:clr>
        </p15:guide>
        <p15:guide id="3" pos="54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F8BE4F32-F400-4094-84A1-ABE0D5D0BAE9}" type="datetimeFigureOut">
              <a:rPr lang="en-US"/>
              <a:pPr>
                <a:defRPr/>
              </a:pPr>
              <a:t>12/6/2019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71" r:id="rId3"/>
    <p:sldLayoutId id="2147483668" r:id="rId4"/>
    <p:sldLayoutId id="2147483667" r:id="rId5"/>
    <p:sldLayoutId id="2147483666" r:id="rId6"/>
    <p:sldLayoutId id="2147483672" r:id="rId7"/>
    <p:sldLayoutId id="2147483665" r:id="rId8"/>
    <p:sldLayoutId id="2147483673" r:id="rId9"/>
    <p:sldLayoutId id="2147483675" r:id="rId10"/>
  </p:sldLayoutIdLst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8001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12573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7145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21717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defTabSz="-13873163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0732" y="6019800"/>
            <a:ext cx="2209800" cy="685800"/>
          </a:xfrm>
        </p:spPr>
        <p:txBody>
          <a:bodyPr/>
          <a:lstStyle/>
          <a:p>
            <a:pPr algn="ctr" eaLnBrk="1" hangingPunct="1"/>
            <a:r>
              <a:rPr lang="en-US" sz="1400" dirty="0">
                <a:latin typeface="Candara" pitchFamily="34" charset="0"/>
              </a:rPr>
              <a:t>Regular Board Meeting </a:t>
            </a:r>
          </a:p>
          <a:p>
            <a:pPr algn="ctr" eaLnBrk="1" hangingPunct="1"/>
            <a:r>
              <a:rPr lang="en-US" sz="1400" dirty="0" smtClean="0">
                <a:latin typeface="Candara" pitchFamily="34" charset="0"/>
              </a:rPr>
              <a:t>Dec</a:t>
            </a:r>
            <a:r>
              <a:rPr lang="en-US" sz="1400" dirty="0" smtClean="0">
                <a:latin typeface="Candara" pitchFamily="34" charset="0"/>
              </a:rPr>
              <a:t>ember 12, </a:t>
            </a:r>
            <a:r>
              <a:rPr lang="en-US" sz="1400" dirty="0">
                <a:latin typeface="Candara" pitchFamily="34" charset="0"/>
              </a:rPr>
              <a:t>2019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533401" y="2057399"/>
            <a:ext cx="7772400" cy="1295401"/>
          </a:xfrm>
          <a:prstGeom prst="rect">
            <a:avLst/>
          </a:prstGeom>
          <a:noFill/>
        </p:spPr>
        <p:txBody>
          <a:bodyPr anchor="ctr"/>
          <a:lstStyle/>
          <a:p>
            <a:pPr algn="ctr"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en-US" sz="40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j-lt"/>
              </a:rPr>
              <a:t>Measure BB - Bond Projects</a:t>
            </a:r>
          </a:p>
          <a:p>
            <a:pPr algn="ctr"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en-US" sz="40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j-lt"/>
              </a:rPr>
              <a:t>Monthly Report</a:t>
            </a:r>
          </a:p>
        </p:txBody>
      </p:sp>
      <p:sp>
        <p:nvSpPr>
          <p:cNvPr id="11272" name="Rectangle 3"/>
          <p:cNvSpPr txBox="1">
            <a:spLocks noChangeArrowheads="1"/>
          </p:cNvSpPr>
          <p:nvPr/>
        </p:nvSpPr>
        <p:spPr bwMode="auto">
          <a:xfrm>
            <a:off x="2362200" y="6019800"/>
            <a:ext cx="678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en-US" sz="3200" dirty="0">
                <a:solidFill>
                  <a:srgbClr val="FFFFFF"/>
                </a:solidFill>
                <a:latin typeface="Candara" pitchFamily="34" charset="0"/>
              </a:rPr>
              <a:t>Business Services Division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58" y="4211869"/>
            <a:ext cx="2689944" cy="12044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021" y="3592465"/>
            <a:ext cx="3285793" cy="2262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8" y="4211869"/>
            <a:ext cx="2666999" cy="12044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81000" y="748611"/>
            <a:ext cx="1709265" cy="11844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228600" y="609600"/>
            <a:ext cx="87699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  <a:latin typeface="+mj-lt"/>
              </a:rPr>
              <a:t>Hacienda La Puente 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  <a:latin typeface="+mj-lt"/>
              </a:rPr>
              <a:t>Unified School District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018368"/>
              </p:ext>
            </p:extLst>
          </p:nvPr>
        </p:nvGraphicFramePr>
        <p:xfrm>
          <a:off x="612648" y="1143000"/>
          <a:ext cx="808024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599">
                  <a:extLst>
                    <a:ext uri="{9D8B030D-6E8A-4147-A177-3AD203B41FA5}">
                      <a16:colId xmlns:a16="http://schemas.microsoft.com/office/drawing/2014/main" val="1466064653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3818087826"/>
                    </a:ext>
                  </a:extLst>
                </a:gridCol>
                <a:gridCol w="2670049">
                  <a:extLst>
                    <a:ext uri="{9D8B030D-6E8A-4147-A177-3AD203B41FA5}">
                      <a16:colId xmlns:a16="http://schemas.microsoft.com/office/drawing/2014/main" val="1597729501"/>
                    </a:ext>
                  </a:extLst>
                </a:gridCol>
              </a:tblGrid>
              <a:tr h="33614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37416"/>
                  </a:ext>
                </a:extLst>
              </a:tr>
              <a:tr h="342571">
                <a:tc>
                  <a:txBody>
                    <a:bodyPr/>
                    <a:lstStyle/>
                    <a:p>
                      <a:r>
                        <a:rPr lang="en-US" b="1" dirty="0"/>
                        <a:t>Expenditures: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580086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r>
                        <a:rPr lang="en-US" dirty="0"/>
                        <a:t>Cost of Issuance Fees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$ 465,750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096403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r>
                        <a:rPr lang="en-US" dirty="0"/>
                        <a:t>Materials &amp; Supplies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8,582,283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134617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r>
                        <a:rPr lang="en-US" dirty="0"/>
                        <a:t>Planning Services Fees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 smtClean="0"/>
                        <a:t>757,949</a:t>
                      </a:r>
                      <a:endParaRPr lang="en-US" u="sng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870196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pPr lvl="1"/>
                      <a:r>
                        <a:rPr lang="en-US" b="1" dirty="0"/>
                        <a:t> Total</a:t>
                      </a:r>
                      <a:r>
                        <a:rPr lang="en-US" b="1" baseline="0" dirty="0"/>
                        <a:t> Expenditures to Date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9,805,982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768128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pPr lvl="1"/>
                      <a:r>
                        <a:rPr lang="en-US" b="1" dirty="0"/>
                        <a:t> Committed Amounts to Date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11,547,428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224885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r>
                        <a:rPr lang="en-US" b="1" i="0" dirty="0"/>
                        <a:t>Scheduled/Projected</a:t>
                      </a:r>
                      <a:r>
                        <a:rPr lang="en-US" b="1" i="0" baseline="0" dirty="0"/>
                        <a:t> Expenditures:</a:t>
                      </a:r>
                      <a:endParaRPr lang="en-US" b="1" i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9058549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Phase 1</a:t>
                      </a:r>
                      <a:r>
                        <a:rPr lang="en-US" baseline="0" dirty="0"/>
                        <a:t> and 2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$ 32,000,000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229125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Fire</a:t>
                      </a:r>
                      <a:r>
                        <a:rPr lang="en-US" baseline="0" dirty="0"/>
                        <a:t> Alarm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4,167,195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396190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Water Bottle</a:t>
                      </a:r>
                      <a:r>
                        <a:rPr lang="en-US" baseline="0" dirty="0"/>
                        <a:t> Filler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967,400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587895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Ceiling</a:t>
                      </a:r>
                      <a:r>
                        <a:rPr lang="en-US" baseline="0" dirty="0"/>
                        <a:t> Tiles-Phase 4 Lighting Project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726,586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480809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Furniture</a:t>
                      </a:r>
                      <a:r>
                        <a:rPr lang="en-US" baseline="0" dirty="0"/>
                        <a:t>, Fixtures and Equipment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4,200,000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80449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pPr lvl="1"/>
                      <a:r>
                        <a:rPr lang="en-US" dirty="0"/>
                        <a:t>Future Phase</a:t>
                      </a:r>
                      <a:r>
                        <a:rPr lang="en-US" baseline="0" dirty="0"/>
                        <a:t> Planning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sng" dirty="0"/>
                        <a:t>6,000,000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269259"/>
                  </a:ext>
                </a:extLst>
              </a:tr>
              <a:tr h="336144">
                <a:tc>
                  <a:txBody>
                    <a:bodyPr/>
                    <a:lstStyle/>
                    <a:p>
                      <a:r>
                        <a:rPr lang="en-US" b="1" dirty="0"/>
                        <a:t>Total Expenditures,</a:t>
                      </a:r>
                      <a:r>
                        <a:rPr lang="en-US" b="1" baseline="0" dirty="0"/>
                        <a:t> Committed and Projected to date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 </a:t>
                      </a:r>
                      <a:r>
                        <a:rPr lang="en-US" b="1" dirty="0" smtClean="0"/>
                        <a:t>69,414,591</a:t>
                      </a:r>
                      <a:endParaRPr lang="en-US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573315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Bond Expenditures</a:t>
            </a:r>
            <a:br>
              <a:rPr lang="en-US" sz="3200" dirty="0"/>
            </a:br>
            <a:r>
              <a:rPr lang="en-US" sz="3200" dirty="0"/>
              <a:t>as of </a:t>
            </a:r>
            <a:r>
              <a:rPr lang="en-US" sz="3200" dirty="0" smtClean="0"/>
              <a:t>December 5, </a:t>
            </a:r>
            <a:r>
              <a:rPr lang="en-US" sz="3200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73750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2648" y="1447800"/>
            <a:ext cx="8153400" cy="4495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dirty="0"/>
              <a:t>Fire Alarm Projects</a:t>
            </a:r>
            <a:endParaRPr lang="en-US" sz="29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dirty="0"/>
              <a:t>11 school sites DSA approved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800" dirty="0"/>
          </a:p>
          <a:p>
            <a:pPr lvl="1">
              <a:buFont typeface="Wingdings" panose="05000000000000000000" pitchFamily="2" charset="2"/>
              <a:buChar char="q"/>
            </a:pPr>
            <a:endParaRPr lang="en-US" sz="2800" dirty="0"/>
          </a:p>
          <a:p>
            <a:pPr lvl="1">
              <a:buFont typeface="Wingdings" panose="05000000000000000000" pitchFamily="2" charset="2"/>
              <a:buChar char="q"/>
            </a:pPr>
            <a:endParaRPr lang="en-US" sz="8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dirty="0" smtClean="0"/>
              <a:t>Pre-construction site walks completed at all sites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dirty="0" smtClean="0"/>
              <a:t>Sparks MS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100" dirty="0" smtClean="0"/>
              <a:t>Kicked off meeting on December 5, 2019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100" dirty="0" smtClean="0"/>
              <a:t>Work starts next Monday December 16, 2019</a:t>
            </a:r>
          </a:p>
          <a:p>
            <a:pPr marL="857250" lvl="1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Contractor will move to Newton, Grandview, Mesa Robles and Cedarlane as work progresses</a:t>
            </a:r>
            <a:endParaRPr lang="en-US" sz="2400" dirty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Clr>
                <a:srgbClr val="79B5B0"/>
              </a:buClr>
              <a:buNone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530095"/>
              </p:ext>
            </p:extLst>
          </p:nvPr>
        </p:nvGraphicFramePr>
        <p:xfrm>
          <a:off x="1295400" y="2514600"/>
          <a:ext cx="75438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>
                  <a:extLst>
                    <a:ext uri="{9D8B030D-6E8A-4147-A177-3AD203B41FA5}">
                      <a16:colId xmlns:a16="http://schemas.microsoft.com/office/drawing/2014/main" val="2749608330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2159166518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1087165073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val="3238683332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285750" indent="-285750" algn="l" rtl="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Cedarlane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rtl="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Grandview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rtl="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Nelson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rtl="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Wilson HS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69258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Workman</a:t>
                      </a:r>
                      <a:r>
                        <a:rPr lang="en-US" baseline="0" dirty="0"/>
                        <a:t> HS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Mesa Robles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Newton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Los Altos HS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65316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Sparks MS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Workman</a:t>
                      </a:r>
                      <a:r>
                        <a:rPr lang="en-US" baseline="0" dirty="0"/>
                        <a:t> ES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Los Altos 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2020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500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</a:t>
            </a:r>
            <a:r>
              <a:rPr lang="en-US" sz="1600" dirty="0"/>
              <a:t>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2648" y="1524000"/>
            <a:ext cx="8153400" cy="4648200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3200" dirty="0"/>
              <a:t>Phase 4 Lighting project – Ceiling Tiles </a:t>
            </a:r>
          </a:p>
          <a:p>
            <a:pPr marL="857250" lvl="1" indent="-45720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 smtClean="0"/>
              <a:t>Delivery of materials in process</a:t>
            </a:r>
            <a:endParaRPr lang="en-US" sz="2400" dirty="0"/>
          </a:p>
          <a:p>
            <a:pPr marL="857250" lvl="1" indent="-45720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Schneider Electric mobilizing lighting equipment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100" dirty="0"/>
              <a:t>Containers delivered to Baldwin, Grazide, Los Altos ES, Los Molinos, Nelson, Sparks ES, Wing Lane and Facilities</a:t>
            </a:r>
          </a:p>
          <a:p>
            <a:pPr marL="1257300" lvl="2" indent="-457200">
              <a:spcBef>
                <a:spcPts val="1200"/>
              </a:spcBef>
              <a:spcAft>
                <a:spcPts val="0"/>
              </a:spcAft>
              <a:buClr>
                <a:srgbClr val="B4BC4C"/>
              </a:buClr>
              <a:buFont typeface="Wingdings" panose="05000000000000000000" pitchFamily="2" charset="2"/>
              <a:buChar char="q"/>
            </a:pPr>
            <a:r>
              <a:rPr lang="en-US" sz="2100" dirty="0" smtClean="0"/>
              <a:t>Lighting replacement</a:t>
            </a:r>
            <a:endParaRPr lang="en-US" sz="1800" dirty="0" smtClean="0"/>
          </a:p>
          <a:p>
            <a:pPr lvl="3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 smtClean="0"/>
              <a:t>Lighting </a:t>
            </a:r>
            <a:r>
              <a:rPr lang="en-US" sz="1800" dirty="0" smtClean="0"/>
              <a:t>complete at Stimson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 smtClean="0"/>
              <a:t>Lighting </a:t>
            </a:r>
            <a:r>
              <a:rPr lang="en-US" sz="1800" dirty="0" smtClean="0"/>
              <a:t>started November 20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at </a:t>
            </a:r>
            <a:r>
              <a:rPr lang="en-US" sz="1800" dirty="0" smtClean="0"/>
              <a:t>Workman ES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400" dirty="0" smtClean="0"/>
              <a:t>			  Estimated </a:t>
            </a:r>
            <a:r>
              <a:rPr lang="en-US" sz="2400" dirty="0"/>
              <a:t>schedule of completion January 2021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en-US" sz="29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0395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 </a:t>
            </a:r>
            <a:r>
              <a:rPr lang="en-US" sz="1600" dirty="0"/>
              <a:t>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2648" y="1524000"/>
            <a:ext cx="8153400" cy="4648200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3200" dirty="0"/>
              <a:t>Furniture, Fixtures and Equipment </a:t>
            </a:r>
            <a:endParaRPr lang="en-US" dirty="0"/>
          </a:p>
          <a:p>
            <a:pPr marL="857250" lvl="1" indent="-45720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21st Century Classroom Furniture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100" dirty="0"/>
              <a:t>38 Child Development classroom 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 smtClean="0"/>
              <a:t>Delivery completed to all sites except Amar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 smtClean="0"/>
              <a:t>Amar to be complete by December 20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 smtClean="0"/>
              <a:t>Work is ahead of target completion date of December 31, 2019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5712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2648" y="1676400"/>
            <a:ext cx="8153400" cy="4495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dirty="0"/>
              <a:t>Program/Construction Management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500" dirty="0" smtClean="0"/>
              <a:t>Balfour Beatty master </a:t>
            </a:r>
            <a:r>
              <a:rPr lang="en-US" sz="2500" dirty="0"/>
              <a:t>agreement will be presented to the Board of Education for </a:t>
            </a:r>
            <a:r>
              <a:rPr lang="en-US" sz="2500" dirty="0" smtClean="0"/>
              <a:t>approval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500" dirty="0" smtClean="0"/>
              <a:t>Bernards signed the master agreement </a:t>
            </a:r>
            <a:endParaRPr lang="en-US" sz="2500" dirty="0"/>
          </a:p>
          <a:p>
            <a:pPr lvl="1">
              <a:buFont typeface="Wingdings" panose="05000000000000000000" pitchFamily="2" charset="2"/>
              <a:buChar char="q"/>
            </a:pPr>
            <a:endParaRPr lang="en-US" sz="2500" dirty="0"/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4121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Project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2648" y="1447800"/>
            <a:ext cx="8153400" cy="4495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Los Altos </a:t>
            </a:r>
            <a:r>
              <a:rPr lang="en-US" sz="3200" b="1" dirty="0" smtClean="0"/>
              <a:t>ES - TDM</a:t>
            </a:r>
            <a:endParaRPr lang="en-US" sz="3200" b="1" dirty="0"/>
          </a:p>
          <a:p>
            <a:pPr lvl="1"/>
            <a:r>
              <a:rPr lang="en-US" sz="2000" i="1" dirty="0"/>
              <a:t>Interim Housing</a:t>
            </a:r>
          </a:p>
          <a:p>
            <a:pPr lvl="2"/>
            <a:r>
              <a:rPr lang="en-US" sz="2000" dirty="0"/>
              <a:t>Construction Complete </a:t>
            </a:r>
            <a:r>
              <a:rPr lang="en-US" sz="2000" dirty="0" smtClean="0"/>
              <a:t>and ready to be occupied</a:t>
            </a:r>
          </a:p>
          <a:p>
            <a:pPr lvl="1"/>
            <a:r>
              <a:rPr lang="en-US" sz="2300" i="1" dirty="0" smtClean="0"/>
              <a:t>21</a:t>
            </a:r>
            <a:r>
              <a:rPr lang="en-US" sz="2300" i="1" baseline="30000" dirty="0" smtClean="0"/>
              <a:t>st</a:t>
            </a:r>
            <a:r>
              <a:rPr lang="en-US" sz="2300" i="1" dirty="0" smtClean="0"/>
              <a:t> </a:t>
            </a:r>
            <a:r>
              <a:rPr lang="en-US" sz="2300" i="1" dirty="0"/>
              <a:t>Century Classrooms</a:t>
            </a:r>
          </a:p>
          <a:p>
            <a:pPr lvl="2"/>
            <a:r>
              <a:rPr lang="en-US" sz="2000" dirty="0"/>
              <a:t>100% Construction Documents - DSA Backcheck appointment awaiting certification of </a:t>
            </a:r>
            <a:r>
              <a:rPr lang="en-US" sz="2000" dirty="0" smtClean="0"/>
              <a:t>four </a:t>
            </a:r>
            <a:r>
              <a:rPr lang="en-US" sz="2000" dirty="0"/>
              <a:t>open DSA Applications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Newton </a:t>
            </a:r>
            <a:r>
              <a:rPr lang="en-US" sz="3200" b="1" dirty="0" smtClean="0"/>
              <a:t>MS - HED</a:t>
            </a:r>
            <a:endParaRPr lang="en-US" sz="3200" b="1" dirty="0"/>
          </a:p>
          <a:p>
            <a:pPr lvl="1"/>
            <a:r>
              <a:rPr lang="en-US" sz="2000" i="1" dirty="0"/>
              <a:t>Interim Housing</a:t>
            </a:r>
          </a:p>
          <a:p>
            <a:pPr lvl="2"/>
            <a:r>
              <a:rPr lang="en-US" sz="2000" dirty="0"/>
              <a:t>100% Construction Documents</a:t>
            </a:r>
          </a:p>
          <a:p>
            <a:pPr lvl="1"/>
            <a:r>
              <a:rPr lang="en-US" sz="2000" i="1" dirty="0"/>
              <a:t>21</a:t>
            </a:r>
            <a:r>
              <a:rPr lang="en-US" sz="2000" i="1" baseline="30000" dirty="0"/>
              <a:t>st</a:t>
            </a:r>
            <a:r>
              <a:rPr lang="en-US" sz="2000" i="1" dirty="0"/>
              <a:t> Century Classrooms</a:t>
            </a:r>
          </a:p>
          <a:p>
            <a:pPr lvl="2"/>
            <a:r>
              <a:rPr lang="en-US" sz="2000" dirty="0"/>
              <a:t>100% Construction Documents - DSA Backcheck appointment awaiting certification of one open DSA Applications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4618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Project Status </a:t>
            </a:r>
            <a:r>
              <a:rPr lang="en-US" sz="1800" dirty="0"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524000"/>
            <a:ext cx="8153400" cy="5181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Cedarlane </a:t>
            </a:r>
            <a:r>
              <a:rPr lang="en-US" sz="3200" b="1" dirty="0" smtClean="0"/>
              <a:t>Academy - PBK</a:t>
            </a:r>
            <a:endParaRPr lang="en-US" sz="3200" b="1" dirty="0"/>
          </a:p>
          <a:p>
            <a:pPr lvl="1"/>
            <a:r>
              <a:rPr lang="en-US" sz="2000" i="1" dirty="0"/>
              <a:t>Interim Housing</a:t>
            </a:r>
          </a:p>
          <a:p>
            <a:pPr lvl="2"/>
            <a:r>
              <a:rPr lang="en-US" sz="2000" dirty="0" smtClean="0"/>
              <a:t>25% </a:t>
            </a:r>
            <a:r>
              <a:rPr lang="en-US" sz="2000" dirty="0"/>
              <a:t>Schematic Design</a:t>
            </a:r>
          </a:p>
          <a:p>
            <a:pPr lvl="1"/>
            <a:r>
              <a:rPr lang="en-US" sz="2000" i="1" dirty="0"/>
              <a:t>21</a:t>
            </a:r>
            <a:r>
              <a:rPr lang="en-US" sz="2000" i="1" baseline="30000" dirty="0"/>
              <a:t>st</a:t>
            </a:r>
            <a:r>
              <a:rPr lang="en-US" sz="2000" i="1" dirty="0"/>
              <a:t> Century Classrooms</a:t>
            </a:r>
          </a:p>
          <a:p>
            <a:pPr lvl="2"/>
            <a:r>
              <a:rPr lang="en-US" sz="2000" dirty="0"/>
              <a:t>75% Construction Documents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Workman ES - SVA</a:t>
            </a:r>
          </a:p>
          <a:p>
            <a:pPr lvl="1"/>
            <a:r>
              <a:rPr lang="en-US" sz="2000" i="1" dirty="0"/>
              <a:t>21</a:t>
            </a:r>
            <a:r>
              <a:rPr lang="en-US" sz="2000" i="1" baseline="30000" dirty="0"/>
              <a:t>st</a:t>
            </a:r>
            <a:r>
              <a:rPr lang="en-US" sz="2000" i="1" dirty="0"/>
              <a:t> Century Classrooms</a:t>
            </a:r>
          </a:p>
          <a:p>
            <a:pPr lvl="2"/>
            <a:r>
              <a:rPr lang="en-US" sz="2000" dirty="0"/>
              <a:t>DSA Backcheck appointment scheduled for December 11, 2019</a:t>
            </a:r>
          </a:p>
          <a:p>
            <a:pPr lvl="2"/>
            <a:r>
              <a:rPr lang="en-US" sz="2000" dirty="0"/>
              <a:t>Upon approval by DSA, estimated schedule for bidding in </a:t>
            </a:r>
          </a:p>
          <a:p>
            <a:pPr marL="914400" lvl="2" indent="0">
              <a:buNone/>
            </a:pPr>
            <a:r>
              <a:rPr lang="en-US" sz="2000" dirty="0"/>
              <a:t>    January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b="1" dirty="0" smtClean="0"/>
          </a:p>
          <a:p>
            <a:pPr marL="342900" lvl="2" indent="-342900">
              <a:spcBef>
                <a:spcPts val="700"/>
              </a:spcBef>
              <a:buSzPct val="60000"/>
              <a:buFont typeface="Wingdings" panose="05000000000000000000" pitchFamily="2" charset="2"/>
              <a:buChar char="Ø"/>
            </a:pPr>
            <a:endParaRPr lang="en-US" sz="3200" b="1" dirty="0" smtClean="0"/>
          </a:p>
          <a:p>
            <a:pPr lvl="2"/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6069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Project Status </a:t>
            </a:r>
            <a:r>
              <a:rPr lang="en-US" sz="1800" dirty="0"/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371600"/>
            <a:ext cx="8153400" cy="4495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Grandview Academy - HED</a:t>
            </a:r>
          </a:p>
          <a:p>
            <a:pPr lvl="1"/>
            <a:r>
              <a:rPr lang="en-US" sz="2000" i="1" dirty="0"/>
              <a:t>21</a:t>
            </a:r>
            <a:r>
              <a:rPr lang="en-US" sz="2000" i="1" baseline="30000" dirty="0"/>
              <a:t>st</a:t>
            </a:r>
            <a:r>
              <a:rPr lang="en-US" sz="2000" i="1" dirty="0"/>
              <a:t> Century Classrooms</a:t>
            </a:r>
          </a:p>
          <a:p>
            <a:pPr lvl="2"/>
            <a:r>
              <a:rPr lang="en-US" sz="2000" dirty="0"/>
              <a:t>75% Construction Document</a:t>
            </a:r>
          </a:p>
          <a:p>
            <a:pPr marL="342900" lvl="2" indent="-342900">
              <a:spcBef>
                <a:spcPts val="700"/>
              </a:spcBef>
              <a:buSzPct val="60000"/>
              <a:buFont typeface="Wingdings" panose="05000000000000000000" pitchFamily="2" charset="2"/>
              <a:buChar char="Ø"/>
            </a:pPr>
            <a:r>
              <a:rPr lang="en-US" sz="3200" b="1" dirty="0" smtClean="0"/>
              <a:t>Mesa </a:t>
            </a:r>
            <a:r>
              <a:rPr lang="en-US" sz="3200" b="1" dirty="0"/>
              <a:t>Robles</a:t>
            </a:r>
          </a:p>
          <a:p>
            <a:pPr lvl="1"/>
            <a:r>
              <a:rPr lang="en-US" sz="2000" i="1" dirty="0"/>
              <a:t>Interim Housing - </a:t>
            </a:r>
            <a:r>
              <a:rPr lang="en-US" sz="2000" b="1" i="1" dirty="0"/>
              <a:t>tBP</a:t>
            </a:r>
          </a:p>
          <a:p>
            <a:pPr lvl="2"/>
            <a:r>
              <a:rPr lang="en-US" sz="2000" dirty="0" smtClean="0"/>
              <a:t>DSA approved on </a:t>
            </a:r>
            <a:r>
              <a:rPr lang="en-US" sz="2000" dirty="0"/>
              <a:t>November 26, 2019</a:t>
            </a:r>
          </a:p>
          <a:p>
            <a:pPr lvl="2"/>
            <a:r>
              <a:rPr lang="en-US" sz="2000" dirty="0" smtClean="0"/>
              <a:t>Estimated schedule </a:t>
            </a:r>
            <a:r>
              <a:rPr lang="en-US" sz="2000" dirty="0"/>
              <a:t>for bidding in </a:t>
            </a:r>
            <a:r>
              <a:rPr lang="en-US" sz="2000" dirty="0" smtClean="0"/>
              <a:t>January</a:t>
            </a:r>
            <a:endParaRPr lang="en-US" sz="2000" dirty="0"/>
          </a:p>
          <a:p>
            <a:pPr lvl="1"/>
            <a:r>
              <a:rPr lang="en-US" sz="2000" dirty="0"/>
              <a:t>21</a:t>
            </a:r>
            <a:r>
              <a:rPr lang="en-US" sz="2000" baseline="30000" dirty="0"/>
              <a:t>st</a:t>
            </a:r>
            <a:r>
              <a:rPr lang="en-US" sz="2000" dirty="0"/>
              <a:t> Century Classrooms </a:t>
            </a:r>
            <a:r>
              <a:rPr lang="en-US" sz="2000" dirty="0" smtClean="0"/>
              <a:t>– </a:t>
            </a:r>
            <a:r>
              <a:rPr lang="en-US" sz="2000" b="1" dirty="0" smtClean="0"/>
              <a:t>OFFICE p.S. </a:t>
            </a:r>
            <a:r>
              <a:rPr lang="en-US" sz="2000" dirty="0" smtClean="0"/>
              <a:t>reassigned to </a:t>
            </a:r>
            <a:r>
              <a:rPr lang="en-US" sz="2000" b="1" dirty="0" smtClean="0"/>
              <a:t>PBK</a:t>
            </a:r>
          </a:p>
          <a:p>
            <a:pPr lvl="2"/>
            <a:r>
              <a:rPr lang="en-US" sz="2000" dirty="0" smtClean="0"/>
              <a:t>5% Schematic Design Documents</a:t>
            </a:r>
            <a:endParaRPr lang="en-US" sz="2000" dirty="0" smtClean="0"/>
          </a:p>
          <a:p>
            <a:pPr lvl="2"/>
            <a:endParaRPr lang="en-US" sz="2000" dirty="0" smtClean="0"/>
          </a:p>
          <a:p>
            <a:pPr marL="914400" lvl="2" indent="0">
              <a:buNone/>
            </a:pPr>
            <a:endParaRPr lang="en-US" sz="2000" dirty="0"/>
          </a:p>
          <a:p>
            <a:pPr lvl="2"/>
            <a:endParaRPr lang="en-US" sz="1700" dirty="0" smtClean="0"/>
          </a:p>
          <a:p>
            <a:pPr lvl="2"/>
            <a:endParaRPr lang="en-US" sz="1700" dirty="0"/>
          </a:p>
          <a:p>
            <a:pPr>
              <a:buFont typeface="Wingdings" panose="05000000000000000000" pitchFamily="2" charset="2"/>
              <a:buChar char="Ø"/>
            </a:pP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16988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Project Status </a:t>
            </a:r>
            <a:r>
              <a:rPr lang="en-US" sz="1800" dirty="0">
                <a:solidFill>
                  <a:srgbClr val="4A606E"/>
                </a:solidFill>
              </a:rPr>
              <a:t>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Nelson </a:t>
            </a:r>
            <a:r>
              <a:rPr lang="en-US" sz="3200" b="1" dirty="0" smtClean="0"/>
              <a:t>ES - TDM</a:t>
            </a:r>
            <a:endParaRPr lang="en-US" sz="3200" b="1" dirty="0"/>
          </a:p>
          <a:p>
            <a:pPr lvl="1"/>
            <a:r>
              <a:rPr lang="en-US" sz="2000" i="1" dirty="0"/>
              <a:t>21</a:t>
            </a:r>
            <a:r>
              <a:rPr lang="en-US" sz="2000" i="1" baseline="30000" dirty="0"/>
              <a:t>st</a:t>
            </a:r>
            <a:r>
              <a:rPr lang="en-US" sz="2000" i="1" dirty="0"/>
              <a:t> Century Classrooms</a:t>
            </a:r>
          </a:p>
          <a:p>
            <a:pPr lvl="2"/>
            <a:r>
              <a:rPr lang="en-US" sz="2000" dirty="0"/>
              <a:t>DSA Backcheck ready.  Appointment pending DSA certification of outstanding </a:t>
            </a:r>
            <a:r>
              <a:rPr lang="en-US" sz="2000" dirty="0" smtClean="0"/>
              <a:t>Application</a:t>
            </a:r>
          </a:p>
          <a:p>
            <a:pPr lvl="2"/>
            <a:r>
              <a:rPr lang="en-US" sz="2000" dirty="0" smtClean="0"/>
              <a:t>1 model classroom in progress</a:t>
            </a:r>
            <a:r>
              <a:rPr lang="en-US" sz="2000" dirty="0" smtClean="0"/>
              <a:t>  </a:t>
            </a: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Sparks </a:t>
            </a:r>
            <a:r>
              <a:rPr lang="en-US" sz="3200" b="1" dirty="0" smtClean="0"/>
              <a:t>MS - HED</a:t>
            </a:r>
            <a:endParaRPr lang="en-US" sz="3200" b="1" dirty="0"/>
          </a:p>
          <a:p>
            <a:pPr lvl="1"/>
            <a:r>
              <a:rPr lang="en-US" sz="2000" i="1" dirty="0"/>
              <a:t>21</a:t>
            </a:r>
            <a:r>
              <a:rPr lang="en-US" sz="2000" i="1" baseline="30000" dirty="0"/>
              <a:t>st</a:t>
            </a:r>
            <a:r>
              <a:rPr lang="en-US" sz="2000" i="1" dirty="0"/>
              <a:t> Century Classrooms</a:t>
            </a:r>
          </a:p>
          <a:p>
            <a:pPr lvl="2"/>
            <a:r>
              <a:rPr lang="en-US" sz="2000" dirty="0"/>
              <a:t>50% Construction Documents</a:t>
            </a:r>
          </a:p>
          <a:p>
            <a:pPr lvl="2"/>
            <a:r>
              <a:rPr lang="en-US" sz="2000" dirty="0"/>
              <a:t>Due in </a:t>
            </a:r>
            <a:r>
              <a:rPr lang="en-US" sz="2000" dirty="0" smtClean="0"/>
              <a:t>2-3 </a:t>
            </a:r>
            <a:r>
              <a:rPr lang="en-US" sz="2000" dirty="0"/>
              <a:t>weeks</a:t>
            </a:r>
          </a:p>
          <a:p>
            <a:pPr lvl="1"/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12699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 in Progress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67100" y="647700"/>
            <a:ext cx="4800600" cy="655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22860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Los Altos HS water bottle filler installation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14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 in Progress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524000"/>
            <a:ext cx="6745224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2362200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Mobilization of equipment for fire alarm project at Sparks 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02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 in Progress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4495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838200" y="61722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Interim housing delivered to Amar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010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Completed to Date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3C755-A771-4E3B-8AE3-DA550F845D8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0725" y="1685925"/>
            <a:ext cx="8423275" cy="3938588"/>
          </a:xfrm>
        </p:spPr>
        <p:txBody>
          <a:bodyPr/>
          <a:lstStyle/>
          <a:p>
            <a:pPr lvl="0"/>
            <a:r>
              <a:rPr lang="en-US" sz="2000" dirty="0">
                <a:latin typeface="+mn-lt"/>
              </a:rPr>
              <a:t>Cumming Program Implementation - completed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 smtClean="0"/>
              <a:t>Met with all architects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 smtClean="0"/>
              <a:t>Reviewed budgets, bond allocations and compared with architects’ budgets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 smtClean="0"/>
              <a:t>Constructability reviews done for 5 sites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 smtClean="0"/>
              <a:t>Performed independent bid take off for Los Altos for cost verification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/>
              <a:t>Met with </a:t>
            </a:r>
            <a:r>
              <a:rPr lang="en-US" sz="1800" u="sng" dirty="0"/>
              <a:t>Phase 2 </a:t>
            </a:r>
            <a:r>
              <a:rPr lang="en-US" sz="1800" dirty="0"/>
              <a:t>architectural teams to assess progress, gather and analyze work to date and update project status.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/>
              <a:t>Toured the prototype classrooms at the target campuses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/>
              <a:t>Toured the </a:t>
            </a:r>
            <a:r>
              <a:rPr lang="en-US" sz="1800" u="sng" dirty="0"/>
              <a:t>Phase 2</a:t>
            </a:r>
            <a:r>
              <a:rPr lang="en-US" sz="1800" dirty="0"/>
              <a:t> Schools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/>
              <a:t>Reviewed Technology Delivery Equipment 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/>
              <a:t>Workshopped The Technology Equipment and Infrastructure Layouts with Staff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/>
              <a:t>Continued Review and Comparison of the Architect’s Scopes of Work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1800" dirty="0"/>
              <a:t>Reviewed and Analyzed the Updated Architects Estimates of Probably Cost</a:t>
            </a:r>
          </a:p>
          <a:p>
            <a:pPr marL="1028700" lvl="1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lvl="0"/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764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BDC84-C1F3-4B15-A0CD-940B4513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52" y="525463"/>
            <a:ext cx="8153400" cy="990600"/>
          </a:xfrm>
        </p:spPr>
        <p:txBody>
          <a:bodyPr/>
          <a:lstStyle/>
          <a:p>
            <a:pPr algn="ctr"/>
            <a:r>
              <a:rPr lang="en-US" dirty="0" smtClean="0"/>
              <a:t>Progress Going Forward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31090-2979-471C-8862-C038C12C5D6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9288" y="1673225"/>
            <a:ext cx="8494712" cy="4525963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Cumming is currently developing procedures</a:t>
            </a:r>
            <a:r>
              <a:rPr lang="en-US" sz="2000" dirty="0"/>
              <a:t>, processes, a</a:t>
            </a:r>
            <a:r>
              <a:rPr lang="en-US" sz="2000" dirty="0">
                <a:latin typeface="+mn-lt"/>
              </a:rPr>
              <a:t>nd policies which include but are not limited to the following: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Solidifying project scopes tailored to site specific conditions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Validating all scopes with Bond budget for balance and equity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Defining and coordinating efforts and timelines for project delivery (i.e. classroom move-out, demolition, construction, relocations, certification, etc.)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Refining individual specifications into District Standard Specifications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Implementing status reporting and communications on a project by project log</a:t>
            </a:r>
          </a:p>
          <a:p>
            <a:pPr marL="1028700" lvl="1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Developing and coordinating the projects schedules for “unit bid contractor scopes” in concert with the design bid build scopes </a:t>
            </a:r>
          </a:p>
          <a:p>
            <a:pPr marL="1028700" lvl="1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8DF98-FAC0-432B-A1A0-97CACE78D6E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020763"/>
            <a:ext cx="5842000" cy="3952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52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13909-E919-4CA6-A579-4415AA9FE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40" y="536864"/>
            <a:ext cx="8153400" cy="990600"/>
          </a:xfrm>
        </p:spPr>
        <p:txBody>
          <a:bodyPr/>
          <a:lstStyle/>
          <a:p>
            <a:pPr algn="ctr"/>
            <a:r>
              <a:rPr lang="en-US" dirty="0" smtClean="0"/>
              <a:t>Next Steps…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411B5-F17B-4768-8D61-782B40AE40E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800" y="1797084"/>
            <a:ext cx="8229600" cy="4525963"/>
          </a:xfrm>
        </p:spPr>
        <p:txBody>
          <a:bodyPr/>
          <a:lstStyle/>
          <a:p>
            <a:r>
              <a:rPr lang="en-US" sz="2000" dirty="0"/>
              <a:t>Cumming next steps on-going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B74B1-9E9B-46A1-973B-F3B558A7A66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80988" y="923925"/>
            <a:ext cx="8863012" cy="52705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7D6346-CE9B-4D06-B578-C8434C259D76}"/>
              </a:ext>
            </a:extLst>
          </p:cNvPr>
          <p:cNvSpPr/>
          <p:nvPr/>
        </p:nvSpPr>
        <p:spPr>
          <a:xfrm>
            <a:off x="228600" y="2286000"/>
            <a:ext cx="839184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285750" defTabSz="-1387316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Reviewing, validating, and analyzing the scopes of work to conform with and align with program intent, equity and budget;</a:t>
            </a:r>
          </a:p>
          <a:p>
            <a:pPr marL="1028700" lvl="1" indent="-285750" defTabSz="-1387316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Reviewing the preliminary estimates and validating the budgets; on Phase 2</a:t>
            </a:r>
          </a:p>
          <a:p>
            <a:pPr marL="1028700" lvl="1" indent="-285750" defTabSz="-1387316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Reviewing, comparing, validating and assessing, preliminary specifications, drawings, and contracts</a:t>
            </a:r>
          </a:p>
          <a:p>
            <a:pPr marL="1028700" lvl="1" indent="-285750" defTabSz="-1387316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Reviewing Phase 1 drawings for feasibility and constructability to minimize change orders</a:t>
            </a:r>
          </a:p>
          <a:p>
            <a:pPr marL="1028700" lvl="1" indent="-285750" defTabSz="-1387316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Drafting the Master Schedule</a:t>
            </a:r>
          </a:p>
          <a:p>
            <a:pPr marL="1028700" lvl="1" indent="-285750" defTabSz="-13873163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Reviewing and vetting the campus move, demo and construction logistics</a:t>
            </a:r>
          </a:p>
        </p:txBody>
      </p:sp>
    </p:spTree>
    <p:extLst>
      <p:ext uri="{BB962C8B-B14F-4D97-AF65-F5344CB8AC3E}">
        <p14:creationId xmlns:p14="http://schemas.microsoft.com/office/powerpoint/2010/main" val="27225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90600" y="2743200"/>
            <a:ext cx="7543800" cy="3733800"/>
          </a:xfrm>
        </p:spPr>
        <p:txBody>
          <a:bodyPr/>
          <a:lstStyle/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 algn="ctr"/>
            <a:r>
              <a:rPr lang="en-US" sz="4800" b="1" i="1" dirty="0"/>
              <a:t>Thank you!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/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7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88BA62CAEAC447A8E5BD1E1BBEB286" ma:contentTypeVersion="13" ma:contentTypeDescription="Create a new document." ma:contentTypeScope="" ma:versionID="8f3d44d973e0feabfb78a31524b1e25f">
  <xsd:schema xmlns:xsd="http://www.w3.org/2001/XMLSchema" xmlns:xs="http://www.w3.org/2001/XMLSchema" xmlns:p="http://schemas.microsoft.com/office/2006/metadata/properties" xmlns:ns3="1f3aaffa-d572-483d-8708-cb8a503d4990" xmlns:ns4="ed109c7a-7087-4956-82b5-c29d3ddab5e1" targetNamespace="http://schemas.microsoft.com/office/2006/metadata/properties" ma:root="true" ma:fieldsID="310912089cda38120e94e15273889b99" ns3:_="" ns4:_="">
    <xsd:import namespace="1f3aaffa-d572-483d-8708-cb8a503d4990"/>
    <xsd:import namespace="ed109c7a-7087-4956-82b5-c29d3ddab5e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aaffa-d572-483d-8708-cb8a503d49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109c7a-7087-4956-82b5-c29d3ddab5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42A584-4DB8-40ED-B0D3-291E1DB142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3aaffa-d572-483d-8708-cb8a503d4990"/>
    <ds:schemaRef ds:uri="ed109c7a-7087-4956-82b5-c29d3ddab5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AD5CDC-9480-4242-A511-FDDA21FDBE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B7E014-A491-4190-8BA8-1849B7772590}">
  <ds:schemaRefs>
    <ds:schemaRef ds:uri="http://schemas.openxmlformats.org/package/2006/metadata/core-properties"/>
    <ds:schemaRef ds:uri="1f3aaffa-d572-483d-8708-cb8a503d4990"/>
    <ds:schemaRef ds:uri="http://purl.org/dc/dcmitype/"/>
    <ds:schemaRef ds:uri="http://schemas.microsoft.com/office/infopath/2007/PartnerControls"/>
    <ds:schemaRef ds:uri="ed109c7a-7087-4956-82b5-c29d3ddab5e1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39230</TotalTime>
  <Words>791</Words>
  <Application>Microsoft Office PowerPoint</Application>
  <PresentationFormat>On-screen Show (4:3)</PresentationFormat>
  <Paragraphs>167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Calibri</vt:lpstr>
      <vt:lpstr>Candara</vt:lpstr>
      <vt:lpstr>Tw Cen MT</vt:lpstr>
      <vt:lpstr>Wingdings</vt:lpstr>
      <vt:lpstr>Wingdings 2</vt:lpstr>
      <vt:lpstr>Médian</vt:lpstr>
      <vt:lpstr>PowerPoint Presentation</vt:lpstr>
      <vt:lpstr>Bond Expenditures as of December 5, 2019</vt:lpstr>
      <vt:lpstr>Planning</vt:lpstr>
      <vt:lpstr>Planning (Continued)</vt:lpstr>
      <vt:lpstr>Planning (Continued)</vt:lpstr>
      <vt:lpstr>Planning</vt:lpstr>
      <vt:lpstr>Project Status</vt:lpstr>
      <vt:lpstr>Project Status (Continued)</vt:lpstr>
      <vt:lpstr>Project Status (Continued)</vt:lpstr>
      <vt:lpstr>Project Status (Continued)</vt:lpstr>
      <vt:lpstr>Work in Progress</vt:lpstr>
      <vt:lpstr>Work in Progress</vt:lpstr>
      <vt:lpstr>Work in Progress</vt:lpstr>
      <vt:lpstr>Completed to Date</vt:lpstr>
      <vt:lpstr>Progress Going Forward </vt:lpstr>
      <vt:lpstr>Next Steps… </vt:lpstr>
      <vt:lpstr>PowerPoint Presentation</vt:lpstr>
    </vt:vector>
  </TitlesOfParts>
  <Company>HLPUSD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HACIENDA LA PUENTE UNIFIED SCHOOL DISTRICT</dc:title>
  <dc:creator>anniebui</dc:creator>
  <cp:lastModifiedBy>Kim Tran</cp:lastModifiedBy>
  <cp:revision>1247</cp:revision>
  <cp:lastPrinted>2019-11-14T21:02:22Z</cp:lastPrinted>
  <dcterms:created xsi:type="dcterms:W3CDTF">2012-03-04T01:06:41Z</dcterms:created>
  <dcterms:modified xsi:type="dcterms:W3CDTF">2019-12-11T00:48:42Z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0x0101004A88BA62CAEAC447A8E5BD1E1BBEB286</vt:lpwstr>
  </property>
</Properties>
</file>