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58" r:id="rId5"/>
    <p:sldMasterId id="2147483660" r:id="rId6"/>
  </p:sldMasterIdLst>
  <p:notesMasterIdLst>
    <p:notesMasterId r:id="rId32"/>
  </p:notesMasterIdLst>
  <p:sldIdLst>
    <p:sldId id="506" r:id="rId7"/>
    <p:sldId id="545" r:id="rId8"/>
    <p:sldId id="553" r:id="rId9"/>
    <p:sldId id="573" r:id="rId10"/>
    <p:sldId id="546" r:id="rId11"/>
    <p:sldId id="562" r:id="rId12"/>
    <p:sldId id="566" r:id="rId13"/>
    <p:sldId id="544" r:id="rId14"/>
    <p:sldId id="557" r:id="rId15"/>
    <p:sldId id="558" r:id="rId16"/>
    <p:sldId id="568" r:id="rId17"/>
    <p:sldId id="513" r:id="rId18"/>
    <p:sldId id="572" r:id="rId19"/>
    <p:sldId id="548" r:id="rId20"/>
    <p:sldId id="567" r:id="rId21"/>
    <p:sldId id="540" r:id="rId22"/>
    <p:sldId id="570" r:id="rId23"/>
    <p:sldId id="569" r:id="rId24"/>
    <p:sldId id="539" r:id="rId25"/>
    <p:sldId id="563" r:id="rId26"/>
    <p:sldId id="571" r:id="rId27"/>
    <p:sldId id="542" r:id="rId28"/>
    <p:sldId id="541" r:id="rId29"/>
    <p:sldId id="543" r:id="rId30"/>
    <p:sldId id="512" r:id="rId31"/>
  </p:sldIdLst>
  <p:sldSz cx="9144000" cy="6858000" type="letter"/>
  <p:notesSz cx="7315200" cy="9601200"/>
  <p:custDataLst>
    <p:tags r:id="rId33"/>
  </p:custDataLst>
  <p:defaultTextStyle>
    <a:defPPr>
      <a:defRPr lang="en-US"/>
    </a:defPPr>
    <a:lvl1pPr marL="0" algn="l" defTabSz="609523" rtl="0" eaLnBrk="1" latinLnBrk="0" hangingPunct="1">
      <a:defRPr sz="2399" kern="1200">
        <a:solidFill>
          <a:schemeClr val="tx1"/>
        </a:solidFill>
        <a:latin typeface="+mn-lt"/>
        <a:ea typeface="+mn-ea"/>
        <a:cs typeface="+mn-cs"/>
      </a:defRPr>
    </a:lvl1pPr>
    <a:lvl2pPr marL="609523" algn="l" defTabSz="609523" rtl="0" eaLnBrk="1" latinLnBrk="0" hangingPunct="1">
      <a:defRPr sz="2399" kern="1200">
        <a:solidFill>
          <a:schemeClr val="tx1"/>
        </a:solidFill>
        <a:latin typeface="+mn-lt"/>
        <a:ea typeface="+mn-ea"/>
        <a:cs typeface="+mn-cs"/>
      </a:defRPr>
    </a:lvl2pPr>
    <a:lvl3pPr marL="1219044" algn="l" defTabSz="609523" rtl="0" eaLnBrk="1" latinLnBrk="0" hangingPunct="1">
      <a:defRPr sz="2399" kern="1200">
        <a:solidFill>
          <a:schemeClr val="tx1"/>
        </a:solidFill>
        <a:latin typeface="+mn-lt"/>
        <a:ea typeface="+mn-ea"/>
        <a:cs typeface="+mn-cs"/>
      </a:defRPr>
    </a:lvl3pPr>
    <a:lvl4pPr marL="1828568" algn="l" defTabSz="609523" rtl="0" eaLnBrk="1" latinLnBrk="0" hangingPunct="1">
      <a:defRPr sz="2399" kern="1200">
        <a:solidFill>
          <a:schemeClr val="tx1"/>
        </a:solidFill>
        <a:latin typeface="+mn-lt"/>
        <a:ea typeface="+mn-ea"/>
        <a:cs typeface="+mn-cs"/>
      </a:defRPr>
    </a:lvl4pPr>
    <a:lvl5pPr marL="2438088" algn="l" defTabSz="609523" rtl="0" eaLnBrk="1" latinLnBrk="0" hangingPunct="1">
      <a:defRPr sz="2399" kern="1200">
        <a:solidFill>
          <a:schemeClr val="tx1"/>
        </a:solidFill>
        <a:latin typeface="+mn-lt"/>
        <a:ea typeface="+mn-ea"/>
        <a:cs typeface="+mn-cs"/>
      </a:defRPr>
    </a:lvl5pPr>
    <a:lvl6pPr marL="3047612" algn="l" defTabSz="609523" rtl="0" eaLnBrk="1" latinLnBrk="0" hangingPunct="1">
      <a:defRPr sz="2399" kern="1200">
        <a:solidFill>
          <a:schemeClr val="tx1"/>
        </a:solidFill>
        <a:latin typeface="+mn-lt"/>
        <a:ea typeface="+mn-ea"/>
        <a:cs typeface="+mn-cs"/>
      </a:defRPr>
    </a:lvl6pPr>
    <a:lvl7pPr marL="3657134" algn="l" defTabSz="609523" rtl="0" eaLnBrk="1" latinLnBrk="0" hangingPunct="1">
      <a:defRPr sz="2399" kern="1200">
        <a:solidFill>
          <a:schemeClr val="tx1"/>
        </a:solidFill>
        <a:latin typeface="+mn-lt"/>
        <a:ea typeface="+mn-ea"/>
        <a:cs typeface="+mn-cs"/>
      </a:defRPr>
    </a:lvl7pPr>
    <a:lvl8pPr marL="4266656" algn="l" defTabSz="609523" rtl="0" eaLnBrk="1" latinLnBrk="0" hangingPunct="1">
      <a:defRPr sz="2399" kern="1200">
        <a:solidFill>
          <a:schemeClr val="tx1"/>
        </a:solidFill>
        <a:latin typeface="+mn-lt"/>
        <a:ea typeface="+mn-ea"/>
        <a:cs typeface="+mn-cs"/>
      </a:defRPr>
    </a:lvl8pPr>
    <a:lvl9pPr marL="4876179" algn="l" defTabSz="609523" rtl="0" eaLnBrk="1" latinLnBrk="0" hangingPunct="1">
      <a:defRPr sz="23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87" userDrawn="1">
          <p15:clr>
            <a:srgbClr val="A4A3A4"/>
          </p15:clr>
        </p15:guide>
        <p15:guide id="2" pos="256" userDrawn="1">
          <p15:clr>
            <a:srgbClr val="A4A3A4"/>
          </p15:clr>
        </p15:guide>
        <p15:guide id="3" pos="7232" userDrawn="1">
          <p15:clr>
            <a:srgbClr val="A4A3A4"/>
          </p15:clr>
        </p15:guide>
        <p15:guide id="4" pos="2816" userDrawn="1">
          <p15:clr>
            <a:srgbClr val="A4A3A4"/>
          </p15:clr>
        </p15:guide>
        <p15:guide id="5" pos="3968" userDrawn="1">
          <p15:clr>
            <a:srgbClr val="A4A3A4"/>
          </p15:clr>
        </p15:guide>
        <p15:guide id="6" orient="horz" pos="1173" userDrawn="1">
          <p15:clr>
            <a:srgbClr val="A4A3A4"/>
          </p15:clr>
        </p15:guide>
        <p15:guide id="7" orient="horz" pos="3008" userDrawn="1">
          <p15:clr>
            <a:srgbClr val="A4A3A4"/>
          </p15:clr>
        </p15:guide>
        <p15:guide id="8" orient="horz" pos="2965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eslie Sydnor" initials="LS" lastIdx="6" clrIdx="0">
    <p:extLst>
      <p:ext uri="{19B8F6BF-5375-455C-9EA6-DF929625EA0E}">
        <p15:presenceInfo xmlns:p15="http://schemas.microsoft.com/office/powerpoint/2012/main" userId="S::lsydnor@ccorpusa.com::1b507b83-b338-4308-9d8e-ab93472f2382" providerId="AD"/>
      </p:ext>
    </p:extLst>
  </p:cmAuthor>
  <p:cmAuthor id="2" name="Jessica Morley" initials="JM" lastIdx="12" clrIdx="1">
    <p:extLst>
      <p:ext uri="{19B8F6BF-5375-455C-9EA6-DF929625EA0E}">
        <p15:presenceInfo xmlns:p15="http://schemas.microsoft.com/office/powerpoint/2012/main" userId="S::jmorley@ccorpusa.com::fe3d5e02-dd94-4931-b0ca-ea0c9dd2b57f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8A997"/>
    <a:srgbClr val="45ED11"/>
    <a:srgbClr val="B5F698"/>
    <a:srgbClr val="BFBFBF"/>
    <a:srgbClr val="C92028"/>
    <a:srgbClr val="2689C5"/>
    <a:srgbClr val="CCB892"/>
    <a:srgbClr val="C1AE8A"/>
    <a:srgbClr val="C61225"/>
    <a:srgbClr val="B8C4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3A51FA9-512B-483C-9679-7C292097B709}" v="4" dt="2021-02-16T16:41:08.413"/>
    <p1510:client id="{1A82E831-532B-453C-ADFF-054C1A0910E8}" v="1788" dt="2021-02-16T17:16:06.02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3" d="100"/>
          <a:sy n="73" d="100"/>
        </p:scale>
        <p:origin x="1008" y="40"/>
      </p:cViewPr>
      <p:guideLst>
        <p:guide orient="horz" pos="1387"/>
        <p:guide pos="256"/>
        <p:guide pos="7232"/>
        <p:guide pos="2816"/>
        <p:guide pos="3968"/>
        <p:guide orient="horz" pos="1173"/>
        <p:guide orient="horz" pos="3008"/>
        <p:guide orient="horz" pos="296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34" Type="http://schemas.openxmlformats.org/officeDocument/2006/relationships/commentAuthors" Target="commentAuthor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tags" Target="tags/tag1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notesMaster" Target="notesMasters/notesMaster1.xml"/><Relationship Id="rId37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169920" cy="481728"/>
          </a:xfrm>
          <a:prstGeom prst="rect">
            <a:avLst/>
          </a:prstGeom>
        </p:spPr>
        <p:txBody>
          <a:bodyPr vert="horz" lIns="96651" tIns="48326" rIns="96651" bIns="4832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8" y="1"/>
            <a:ext cx="3169920" cy="481728"/>
          </a:xfrm>
          <a:prstGeom prst="rect">
            <a:avLst/>
          </a:prstGeom>
        </p:spPr>
        <p:txBody>
          <a:bodyPr vert="horz" lIns="96651" tIns="48326" rIns="96651" bIns="48326" rtlCol="0"/>
          <a:lstStyle>
            <a:lvl1pPr algn="r">
              <a:defRPr sz="1200"/>
            </a:lvl1pPr>
          </a:lstStyle>
          <a:p>
            <a:fld id="{8FE379A1-CF42-4D56-8783-32FBEEC1814B}" type="datetimeFigureOut">
              <a:rPr lang="en-US" smtClean="0"/>
              <a:t>3/1/2021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97013" y="1200150"/>
            <a:ext cx="4321175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51" tIns="48326" rIns="96651" bIns="4832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1" y="4620577"/>
            <a:ext cx="5852160" cy="3780472"/>
          </a:xfrm>
          <a:prstGeom prst="rect">
            <a:avLst/>
          </a:prstGeom>
        </p:spPr>
        <p:txBody>
          <a:bodyPr vert="horz" lIns="96651" tIns="48326" rIns="96651" bIns="48326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5"/>
            <a:ext cx="3169920" cy="481727"/>
          </a:xfrm>
          <a:prstGeom prst="rect">
            <a:avLst/>
          </a:prstGeom>
        </p:spPr>
        <p:txBody>
          <a:bodyPr vert="horz" lIns="96651" tIns="48326" rIns="96651" bIns="4832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8" y="9119475"/>
            <a:ext cx="3169920" cy="481727"/>
          </a:xfrm>
          <a:prstGeom prst="rect">
            <a:avLst/>
          </a:prstGeom>
        </p:spPr>
        <p:txBody>
          <a:bodyPr vert="horz" lIns="96651" tIns="48326" rIns="96651" bIns="48326" rtlCol="0" anchor="b"/>
          <a:lstStyle>
            <a:lvl1pPr algn="r">
              <a:defRPr sz="1200"/>
            </a:lvl1pPr>
          </a:lstStyle>
          <a:p>
            <a:fld id="{0257D9DD-F5FA-43D4-AE1C-D474619E6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3892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904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23" algn="l" defTabSz="121904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044" algn="l" defTabSz="121904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568" algn="l" defTabSz="121904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088" algn="l" defTabSz="121904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612" algn="l" defTabSz="121904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134" algn="l" defTabSz="121904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656" algn="l" defTabSz="121904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179" algn="l" defTabSz="121904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97013" y="1200150"/>
            <a:ext cx="4321175" cy="32400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57D9DD-F5FA-43D4-AE1C-D474619E6F9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8815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57D9DD-F5FA-43D4-AE1C-D474619E6F9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5312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57D9DD-F5FA-43D4-AE1C-D474619E6F93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2044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97013" y="1200150"/>
            <a:ext cx="4321175" cy="32400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57D9DD-F5FA-43D4-AE1C-D474619E6F93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3333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379795"/>
            <a:ext cx="8229600" cy="664635"/>
          </a:xfrm>
          <a:prstGeom prst="rect">
            <a:avLst/>
          </a:prstGeom>
        </p:spPr>
        <p:txBody>
          <a:bodyPr/>
          <a:lstStyle>
            <a:lvl1pPr algn="l">
              <a:defRPr sz="2800" b="1">
                <a:latin typeface="Arial Black" panose="020B0A04020102020204" pitchFamily="34" charset="0"/>
                <a:cs typeface="Calibri"/>
              </a:defRPr>
            </a:lvl1pPr>
          </a:lstStyle>
          <a:p>
            <a:r>
              <a:rPr lang="en-US"/>
              <a:t>CLICK TO EDIT MASTER TITLE STYLE</a:t>
            </a:r>
            <a:br>
              <a:rPr lang="en-US"/>
            </a:b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94" indent="0">
              <a:buNone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386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580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773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A09F35F-3998-4122-BCB3-5C0040E60050}"/>
              </a:ext>
            </a:extLst>
          </p:cNvPr>
          <p:cNvCxnSpPr/>
          <p:nvPr userDrawn="1"/>
        </p:nvCxnSpPr>
        <p:spPr>
          <a:xfrm>
            <a:off x="0" y="1367913"/>
            <a:ext cx="4572000" cy="0"/>
          </a:xfrm>
          <a:prstGeom prst="line">
            <a:avLst/>
          </a:prstGeom>
          <a:ln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084686C-CD55-4BA8-8B44-A6D0DCBDA8BA}"/>
              </a:ext>
            </a:extLst>
          </p:cNvPr>
          <p:cNvCxnSpPr/>
          <p:nvPr userDrawn="1"/>
        </p:nvCxnSpPr>
        <p:spPr>
          <a:xfrm>
            <a:off x="4572000" y="1367913"/>
            <a:ext cx="4572000" cy="0"/>
          </a:xfrm>
          <a:prstGeom prst="line">
            <a:avLst/>
          </a:prstGeom>
          <a:ln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6856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title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41144" y="481863"/>
            <a:ext cx="8229600" cy="664635"/>
          </a:xfrm>
          <a:prstGeom prst="rect">
            <a:avLst/>
          </a:prstGeom>
        </p:spPr>
        <p:txBody>
          <a:bodyPr/>
          <a:lstStyle>
            <a:lvl1pPr algn="l">
              <a:defRPr sz="3600" b="1">
                <a:latin typeface="Arial Black" panose="020B0A04020102020204" pitchFamily="34" charset="0"/>
                <a:cs typeface="Calibri"/>
              </a:defRPr>
            </a:lvl1pPr>
          </a:lstStyle>
          <a:p>
            <a:r>
              <a:rPr lang="en-US"/>
              <a:t>MASTER TITLE STYLE</a:t>
            </a:r>
            <a:br>
              <a:rPr lang="en-US"/>
            </a:b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356286" y="217884"/>
            <a:ext cx="4238460" cy="52682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/>
              <a:t>TITLE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8F82F1B-ADF9-413D-888F-1B5F4CDD38B8}"/>
              </a:ext>
            </a:extLst>
          </p:cNvPr>
          <p:cNvCxnSpPr/>
          <p:nvPr userDrawn="1"/>
        </p:nvCxnSpPr>
        <p:spPr>
          <a:xfrm>
            <a:off x="0" y="1367913"/>
            <a:ext cx="4572000" cy="0"/>
          </a:xfrm>
          <a:prstGeom prst="line">
            <a:avLst/>
          </a:prstGeom>
          <a:ln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F1B8C31-1262-4C38-A405-79956D28686F}"/>
              </a:ext>
            </a:extLst>
          </p:cNvPr>
          <p:cNvCxnSpPr/>
          <p:nvPr userDrawn="1"/>
        </p:nvCxnSpPr>
        <p:spPr>
          <a:xfrm>
            <a:off x="4572000" y="1367913"/>
            <a:ext cx="4572000" cy="0"/>
          </a:xfrm>
          <a:prstGeom prst="line">
            <a:avLst/>
          </a:prstGeom>
          <a:ln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20654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80" userDrawn="1">
          <p15:clr>
            <a:srgbClr val="FBAE40"/>
          </p15:clr>
        </p15:guide>
        <p15:guide id="2" pos="384" userDrawn="1">
          <p15:clr>
            <a:srgbClr val="FBAE40"/>
          </p15:clr>
        </p15:guide>
        <p15:guide id="3" pos="7296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/>
          <p:cNvSpPr>
            <a:spLocks noGrp="1"/>
          </p:cNvSpPr>
          <p:nvPr>
            <p:ph type="title" hasCustomPrompt="1"/>
          </p:nvPr>
        </p:nvSpPr>
        <p:spPr>
          <a:xfrm>
            <a:off x="353833" y="500084"/>
            <a:ext cx="8229600" cy="664635"/>
          </a:xfrm>
          <a:prstGeom prst="rect">
            <a:avLst/>
          </a:prstGeom>
        </p:spPr>
        <p:txBody>
          <a:bodyPr/>
          <a:lstStyle>
            <a:lvl1pPr algn="l">
              <a:defRPr>
                <a:latin typeface="Arial Black" panose="020B0A04020102020204" pitchFamily="34" charset="0"/>
              </a:defRPr>
            </a:lvl1pPr>
          </a:lstStyle>
          <a:p>
            <a:r>
              <a:rPr lang="en-US" sz="3600"/>
              <a:t>TITLE</a:t>
            </a:r>
          </a:p>
        </p:txBody>
      </p:sp>
      <p:sp>
        <p:nvSpPr>
          <p:cNvPr id="4" name="Title 1"/>
          <p:cNvSpPr txBox="1">
            <a:spLocks/>
          </p:cNvSpPr>
          <p:nvPr userDrawn="1"/>
        </p:nvSpPr>
        <p:spPr>
          <a:xfrm>
            <a:off x="378259" y="228895"/>
            <a:ext cx="4384575" cy="555776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tx1"/>
                </a:solidFill>
                <a:latin typeface="Calibri"/>
                <a:ea typeface="+mj-ea"/>
                <a:cs typeface="Calibri"/>
              </a:defRPr>
            </a:lvl1pPr>
          </a:lstStyle>
          <a:p>
            <a:r>
              <a:rPr lang="en-US" sz="1800" cap="all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8448639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umming PPT Template 16-9.pdf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0946"/>
          <a:stretch/>
        </p:blipFill>
        <p:spPr>
          <a:xfrm>
            <a:off x="1" y="-1"/>
            <a:ext cx="9157512" cy="5429569"/>
          </a:xfrm>
          <a:prstGeom prst="rect">
            <a:avLst/>
          </a:prstGeom>
          <a:effectLst/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379795"/>
            <a:ext cx="8229600" cy="664635"/>
          </a:xfrm>
          <a:prstGeom prst="rect">
            <a:avLst/>
          </a:prstGeom>
        </p:spPr>
        <p:txBody>
          <a:bodyPr/>
          <a:lstStyle>
            <a:lvl1pPr algn="l">
              <a:defRPr sz="2912" b="0">
                <a:latin typeface="Calibri"/>
                <a:cs typeface="Calibri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831606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82773" y="5387886"/>
            <a:ext cx="8451115" cy="1468967"/>
          </a:xfrm>
          <a:prstGeom prst="rect">
            <a:avLst/>
          </a:prstGeom>
        </p:spPr>
        <p:txBody>
          <a:bodyPr/>
          <a:lstStyle>
            <a:lvl1pPr algn="r">
              <a:defRPr sz="2000" baseline="0">
                <a:solidFill>
                  <a:schemeClr val="tx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US"/>
              <a:t>PRESENTATION TITLE HERE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973973" y="5933515"/>
            <a:ext cx="4859915" cy="924488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 algn="r">
              <a:buNone/>
              <a:defRPr sz="1600" baseline="0">
                <a:ln>
                  <a:noFill/>
                </a:ln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Subtitle or Date Here</a:t>
            </a:r>
          </a:p>
        </p:txBody>
      </p:sp>
      <p:sp>
        <p:nvSpPr>
          <p:cNvPr id="5" name="Picture Placeholder 17"/>
          <p:cNvSpPr>
            <a:spLocks noGrp="1"/>
          </p:cNvSpPr>
          <p:nvPr>
            <p:ph type="pic" sz="quarter" idx="10"/>
          </p:nvPr>
        </p:nvSpPr>
        <p:spPr>
          <a:xfrm>
            <a:off x="0" y="5"/>
            <a:ext cx="9144000" cy="685684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sp>
        <p:nvSpPr>
          <p:cNvPr id="6" name="Rectangle 1"/>
          <p:cNvSpPr/>
          <p:nvPr userDrawn="1"/>
        </p:nvSpPr>
        <p:spPr>
          <a:xfrm>
            <a:off x="5" y="5126181"/>
            <a:ext cx="2909455" cy="1731819"/>
          </a:xfrm>
          <a:custGeom>
            <a:avLst/>
            <a:gdLst>
              <a:gd name="connsiteX0" fmla="*/ 0 w 2909455"/>
              <a:gd name="connsiteY0" fmla="*/ 0 h 1298864"/>
              <a:gd name="connsiteX1" fmla="*/ 2909455 w 2909455"/>
              <a:gd name="connsiteY1" fmla="*/ 0 h 1298864"/>
              <a:gd name="connsiteX2" fmla="*/ 2909455 w 2909455"/>
              <a:gd name="connsiteY2" fmla="*/ 1298864 h 1298864"/>
              <a:gd name="connsiteX3" fmla="*/ 0 w 2909455"/>
              <a:gd name="connsiteY3" fmla="*/ 1298864 h 1298864"/>
              <a:gd name="connsiteX4" fmla="*/ 0 w 2909455"/>
              <a:gd name="connsiteY4" fmla="*/ 0 h 1298864"/>
              <a:gd name="connsiteX0" fmla="*/ 0 w 2909455"/>
              <a:gd name="connsiteY0" fmla="*/ 0 h 1298864"/>
              <a:gd name="connsiteX1" fmla="*/ 2098964 w 2909455"/>
              <a:gd name="connsiteY1" fmla="*/ 0 h 1298864"/>
              <a:gd name="connsiteX2" fmla="*/ 2909455 w 2909455"/>
              <a:gd name="connsiteY2" fmla="*/ 1298864 h 1298864"/>
              <a:gd name="connsiteX3" fmla="*/ 0 w 2909455"/>
              <a:gd name="connsiteY3" fmla="*/ 1298864 h 1298864"/>
              <a:gd name="connsiteX4" fmla="*/ 0 w 2909455"/>
              <a:gd name="connsiteY4" fmla="*/ 0 h 1298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09455" h="1298864">
                <a:moveTo>
                  <a:pt x="0" y="0"/>
                </a:moveTo>
                <a:lnTo>
                  <a:pt x="2098964" y="0"/>
                </a:lnTo>
                <a:lnTo>
                  <a:pt x="2909455" y="1298864"/>
                </a:lnTo>
                <a:lnTo>
                  <a:pt x="0" y="1298864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47"/>
          </a:p>
        </p:txBody>
      </p:sp>
      <p:sp>
        <p:nvSpPr>
          <p:cNvPr id="7" name="Rectangle 1"/>
          <p:cNvSpPr/>
          <p:nvPr userDrawn="1"/>
        </p:nvSpPr>
        <p:spPr>
          <a:xfrm rot="10800000">
            <a:off x="6234550" y="0"/>
            <a:ext cx="2909455" cy="1731819"/>
          </a:xfrm>
          <a:custGeom>
            <a:avLst/>
            <a:gdLst>
              <a:gd name="connsiteX0" fmla="*/ 0 w 2909455"/>
              <a:gd name="connsiteY0" fmla="*/ 0 h 1298864"/>
              <a:gd name="connsiteX1" fmla="*/ 2909455 w 2909455"/>
              <a:gd name="connsiteY1" fmla="*/ 0 h 1298864"/>
              <a:gd name="connsiteX2" fmla="*/ 2909455 w 2909455"/>
              <a:gd name="connsiteY2" fmla="*/ 1298864 h 1298864"/>
              <a:gd name="connsiteX3" fmla="*/ 0 w 2909455"/>
              <a:gd name="connsiteY3" fmla="*/ 1298864 h 1298864"/>
              <a:gd name="connsiteX4" fmla="*/ 0 w 2909455"/>
              <a:gd name="connsiteY4" fmla="*/ 0 h 1298864"/>
              <a:gd name="connsiteX0" fmla="*/ 0 w 2909455"/>
              <a:gd name="connsiteY0" fmla="*/ 0 h 1298864"/>
              <a:gd name="connsiteX1" fmla="*/ 2098964 w 2909455"/>
              <a:gd name="connsiteY1" fmla="*/ 0 h 1298864"/>
              <a:gd name="connsiteX2" fmla="*/ 2909455 w 2909455"/>
              <a:gd name="connsiteY2" fmla="*/ 1298864 h 1298864"/>
              <a:gd name="connsiteX3" fmla="*/ 0 w 2909455"/>
              <a:gd name="connsiteY3" fmla="*/ 1298864 h 1298864"/>
              <a:gd name="connsiteX4" fmla="*/ 0 w 2909455"/>
              <a:gd name="connsiteY4" fmla="*/ 0 h 1298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09455" h="1298864">
                <a:moveTo>
                  <a:pt x="0" y="0"/>
                </a:moveTo>
                <a:lnTo>
                  <a:pt x="2098964" y="0"/>
                </a:lnTo>
                <a:lnTo>
                  <a:pt x="2909455" y="1298864"/>
                </a:lnTo>
                <a:lnTo>
                  <a:pt x="0" y="1298864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47"/>
          </a:p>
        </p:txBody>
      </p:sp>
      <p:pic>
        <p:nvPicPr>
          <p:cNvPr id="8" name="Picture 7" descr="Corrected Cumming Logo-white-red small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37017" y="417654"/>
            <a:ext cx="1306107" cy="448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79161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82773" y="5387886"/>
            <a:ext cx="8451115" cy="1468967"/>
          </a:xfrm>
          <a:prstGeom prst="rect">
            <a:avLst/>
          </a:prstGeom>
        </p:spPr>
        <p:txBody>
          <a:bodyPr/>
          <a:lstStyle>
            <a:lvl1pPr algn="r">
              <a:defRPr sz="2000" baseline="0">
                <a:solidFill>
                  <a:schemeClr val="tx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US"/>
              <a:t>PRESENTATION TITLE HERE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973973" y="5933515"/>
            <a:ext cx="4859915" cy="924488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 algn="r">
              <a:buNone/>
              <a:defRPr sz="1600" baseline="0">
                <a:ln>
                  <a:noFill/>
                </a:ln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Subtitle or Date Here</a:t>
            </a:r>
          </a:p>
        </p:txBody>
      </p:sp>
      <p:sp>
        <p:nvSpPr>
          <p:cNvPr id="5" name="Picture Placeholder 17"/>
          <p:cNvSpPr>
            <a:spLocks noGrp="1"/>
          </p:cNvSpPr>
          <p:nvPr>
            <p:ph type="pic" sz="quarter" idx="10"/>
          </p:nvPr>
        </p:nvSpPr>
        <p:spPr>
          <a:xfrm>
            <a:off x="0" y="5"/>
            <a:ext cx="9144000" cy="685684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sp>
        <p:nvSpPr>
          <p:cNvPr id="6" name="Rectangle 1"/>
          <p:cNvSpPr/>
          <p:nvPr userDrawn="1"/>
        </p:nvSpPr>
        <p:spPr>
          <a:xfrm>
            <a:off x="5" y="5126181"/>
            <a:ext cx="2909455" cy="1731819"/>
          </a:xfrm>
          <a:custGeom>
            <a:avLst/>
            <a:gdLst>
              <a:gd name="connsiteX0" fmla="*/ 0 w 2909455"/>
              <a:gd name="connsiteY0" fmla="*/ 0 h 1298864"/>
              <a:gd name="connsiteX1" fmla="*/ 2909455 w 2909455"/>
              <a:gd name="connsiteY1" fmla="*/ 0 h 1298864"/>
              <a:gd name="connsiteX2" fmla="*/ 2909455 w 2909455"/>
              <a:gd name="connsiteY2" fmla="*/ 1298864 h 1298864"/>
              <a:gd name="connsiteX3" fmla="*/ 0 w 2909455"/>
              <a:gd name="connsiteY3" fmla="*/ 1298864 h 1298864"/>
              <a:gd name="connsiteX4" fmla="*/ 0 w 2909455"/>
              <a:gd name="connsiteY4" fmla="*/ 0 h 1298864"/>
              <a:gd name="connsiteX0" fmla="*/ 0 w 2909455"/>
              <a:gd name="connsiteY0" fmla="*/ 0 h 1298864"/>
              <a:gd name="connsiteX1" fmla="*/ 2098964 w 2909455"/>
              <a:gd name="connsiteY1" fmla="*/ 0 h 1298864"/>
              <a:gd name="connsiteX2" fmla="*/ 2909455 w 2909455"/>
              <a:gd name="connsiteY2" fmla="*/ 1298864 h 1298864"/>
              <a:gd name="connsiteX3" fmla="*/ 0 w 2909455"/>
              <a:gd name="connsiteY3" fmla="*/ 1298864 h 1298864"/>
              <a:gd name="connsiteX4" fmla="*/ 0 w 2909455"/>
              <a:gd name="connsiteY4" fmla="*/ 0 h 1298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09455" h="1298864">
                <a:moveTo>
                  <a:pt x="0" y="0"/>
                </a:moveTo>
                <a:lnTo>
                  <a:pt x="2098964" y="0"/>
                </a:lnTo>
                <a:lnTo>
                  <a:pt x="2909455" y="1298864"/>
                </a:lnTo>
                <a:lnTo>
                  <a:pt x="0" y="1298864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47"/>
          </a:p>
        </p:txBody>
      </p:sp>
      <p:sp>
        <p:nvSpPr>
          <p:cNvPr id="7" name="Rectangle 1"/>
          <p:cNvSpPr/>
          <p:nvPr userDrawn="1"/>
        </p:nvSpPr>
        <p:spPr>
          <a:xfrm rot="10800000">
            <a:off x="6234550" y="0"/>
            <a:ext cx="2909455" cy="1731819"/>
          </a:xfrm>
          <a:custGeom>
            <a:avLst/>
            <a:gdLst>
              <a:gd name="connsiteX0" fmla="*/ 0 w 2909455"/>
              <a:gd name="connsiteY0" fmla="*/ 0 h 1298864"/>
              <a:gd name="connsiteX1" fmla="*/ 2909455 w 2909455"/>
              <a:gd name="connsiteY1" fmla="*/ 0 h 1298864"/>
              <a:gd name="connsiteX2" fmla="*/ 2909455 w 2909455"/>
              <a:gd name="connsiteY2" fmla="*/ 1298864 h 1298864"/>
              <a:gd name="connsiteX3" fmla="*/ 0 w 2909455"/>
              <a:gd name="connsiteY3" fmla="*/ 1298864 h 1298864"/>
              <a:gd name="connsiteX4" fmla="*/ 0 w 2909455"/>
              <a:gd name="connsiteY4" fmla="*/ 0 h 1298864"/>
              <a:gd name="connsiteX0" fmla="*/ 0 w 2909455"/>
              <a:gd name="connsiteY0" fmla="*/ 0 h 1298864"/>
              <a:gd name="connsiteX1" fmla="*/ 2098964 w 2909455"/>
              <a:gd name="connsiteY1" fmla="*/ 0 h 1298864"/>
              <a:gd name="connsiteX2" fmla="*/ 2909455 w 2909455"/>
              <a:gd name="connsiteY2" fmla="*/ 1298864 h 1298864"/>
              <a:gd name="connsiteX3" fmla="*/ 0 w 2909455"/>
              <a:gd name="connsiteY3" fmla="*/ 1298864 h 1298864"/>
              <a:gd name="connsiteX4" fmla="*/ 0 w 2909455"/>
              <a:gd name="connsiteY4" fmla="*/ 0 h 1298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09455" h="1298864">
                <a:moveTo>
                  <a:pt x="0" y="0"/>
                </a:moveTo>
                <a:lnTo>
                  <a:pt x="2098964" y="0"/>
                </a:lnTo>
                <a:lnTo>
                  <a:pt x="2909455" y="1298864"/>
                </a:lnTo>
                <a:lnTo>
                  <a:pt x="0" y="1298864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47"/>
          </a:p>
        </p:txBody>
      </p:sp>
      <p:pic>
        <p:nvPicPr>
          <p:cNvPr id="9" name="Picture 8" descr="Corrected Cumming Logo-white-red small.png">
            <a:extLst>
              <a:ext uri="{FF2B5EF4-FFF2-40B4-BE49-F238E27FC236}">
                <a16:creationId xmlns:a16="http://schemas.microsoft.com/office/drawing/2014/main" id="{8874F7A1-024B-4B5E-BF8F-228239DF84F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28242" y="417653"/>
            <a:ext cx="1741476" cy="448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6675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126975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6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orrected Cumming Logo-white-red small.png">
            <a:extLst>
              <a:ext uri="{FF2B5EF4-FFF2-40B4-BE49-F238E27FC236}">
                <a16:creationId xmlns:a16="http://schemas.microsoft.com/office/drawing/2014/main" id="{7E7924D6-4D65-453C-8BC7-7AC26BA30FBB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70619" y="6213311"/>
            <a:ext cx="1419776" cy="365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6066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62" r:id="rId2"/>
    <p:sldLayoutId id="2147483655" r:id="rId3"/>
    <p:sldLayoutId id="2147483664" r:id="rId4"/>
    <p:sldLayoutId id="2147483665" r:id="rId5"/>
  </p:sldLayoutIdLst>
  <p:txStyles>
    <p:titleStyle>
      <a:lvl1pPr algn="ctr" defTabSz="457194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4" indent="-342894" algn="l" defTabSz="457194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9" indent="-285746" algn="l" defTabSz="457194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82" indent="-228597" algn="l" defTabSz="457194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76" indent="-228597" algn="l" defTabSz="457194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70" indent="-228597" algn="l" defTabSz="457194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62" indent="-228597" algn="l" defTabSz="457194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56" indent="-228597" algn="l" defTabSz="457194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49" indent="-228597" algn="l" defTabSz="457194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42" indent="-228597" algn="l" defTabSz="457194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9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4" algn="l" defTabSz="45719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86" algn="l" defTabSz="45719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80" algn="l" defTabSz="45719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73" algn="l" defTabSz="45719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66" algn="l" defTabSz="45719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58" algn="l" defTabSz="45719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52" algn="l" defTabSz="45719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46" algn="l" defTabSz="45719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278253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</p:sldLayoutIdLst>
  <p:txStyles>
    <p:titleStyle>
      <a:lvl1pPr algn="ctr" defTabSz="457194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4" indent="-342894" algn="l" defTabSz="457194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9" indent="-285746" algn="l" defTabSz="457194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82" indent="-228597" algn="l" defTabSz="457194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76" indent="-228597" algn="l" defTabSz="457194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70" indent="-228597" algn="l" defTabSz="457194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62" indent="-228597" algn="l" defTabSz="457194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56" indent="-228597" algn="l" defTabSz="457194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49" indent="-228597" algn="l" defTabSz="457194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42" indent="-228597" algn="l" defTabSz="457194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9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4" algn="l" defTabSz="45719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86" algn="l" defTabSz="45719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80" algn="l" defTabSz="45719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73" algn="l" defTabSz="45719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66" algn="l" defTabSz="45719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58" algn="l" defTabSz="45719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52" algn="l" defTabSz="45719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46" algn="l" defTabSz="45719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40692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386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7" indent="-228597" algn="l" defTabSz="91438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90" indent="-228597" algn="l" defTabSz="91438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82" indent="-228597" algn="l" defTabSz="91438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76" indent="-228597" algn="l" defTabSz="91438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70" indent="-228597" algn="l" defTabSz="91438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62" indent="-228597" algn="l" defTabSz="91438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56" indent="-228597" algn="l" defTabSz="91438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49" indent="-228597" algn="l" defTabSz="91438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42" indent="-228597" algn="l" defTabSz="91438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8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4" algn="l" defTabSz="91438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86" algn="l" defTabSz="91438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80" algn="l" defTabSz="91438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73" algn="l" defTabSz="91438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66" algn="l" defTabSz="91438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58" algn="l" defTabSz="91438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52" algn="l" defTabSz="91438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46" algn="l" defTabSz="91438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9E921491-72F9-4576-9A51-8686FECCC761}"/>
              </a:ext>
            </a:extLst>
          </p:cNvPr>
          <p:cNvSpPr/>
          <p:nvPr/>
        </p:nvSpPr>
        <p:spPr>
          <a:xfrm>
            <a:off x="0" y="0"/>
            <a:ext cx="9198048" cy="6736931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99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D1AFE4E-1270-45B9-A0CC-42309AEC096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 rot="10800000">
            <a:off x="1057153" y="1104199"/>
            <a:ext cx="7030402" cy="4462103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2869B9A8-0578-426B-81F3-BCE776BFACAA}"/>
              </a:ext>
            </a:extLst>
          </p:cNvPr>
          <p:cNvSpPr/>
          <p:nvPr/>
        </p:nvSpPr>
        <p:spPr>
          <a:xfrm>
            <a:off x="1722746" y="5539683"/>
            <a:ext cx="7474527" cy="1290535"/>
          </a:xfrm>
          <a:prstGeom prst="rect">
            <a:avLst/>
          </a:prstGeom>
          <a:solidFill>
            <a:srgbClr val="0000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247"/>
          </a:p>
        </p:txBody>
      </p:sp>
      <p:sp>
        <p:nvSpPr>
          <p:cNvPr id="10" name="Rectangle 1"/>
          <p:cNvSpPr/>
          <p:nvPr/>
        </p:nvSpPr>
        <p:spPr>
          <a:xfrm rot="10800000">
            <a:off x="6750425" y="5"/>
            <a:ext cx="2438400" cy="1088572"/>
          </a:xfrm>
          <a:custGeom>
            <a:avLst/>
            <a:gdLst>
              <a:gd name="connsiteX0" fmla="*/ 0 w 2909455"/>
              <a:gd name="connsiteY0" fmla="*/ 0 h 1298864"/>
              <a:gd name="connsiteX1" fmla="*/ 2909455 w 2909455"/>
              <a:gd name="connsiteY1" fmla="*/ 0 h 1298864"/>
              <a:gd name="connsiteX2" fmla="*/ 2909455 w 2909455"/>
              <a:gd name="connsiteY2" fmla="*/ 1298864 h 1298864"/>
              <a:gd name="connsiteX3" fmla="*/ 0 w 2909455"/>
              <a:gd name="connsiteY3" fmla="*/ 1298864 h 1298864"/>
              <a:gd name="connsiteX4" fmla="*/ 0 w 2909455"/>
              <a:gd name="connsiteY4" fmla="*/ 0 h 1298864"/>
              <a:gd name="connsiteX0" fmla="*/ 0 w 2909455"/>
              <a:gd name="connsiteY0" fmla="*/ 0 h 1298864"/>
              <a:gd name="connsiteX1" fmla="*/ 2098964 w 2909455"/>
              <a:gd name="connsiteY1" fmla="*/ 0 h 1298864"/>
              <a:gd name="connsiteX2" fmla="*/ 2909455 w 2909455"/>
              <a:gd name="connsiteY2" fmla="*/ 1298864 h 1298864"/>
              <a:gd name="connsiteX3" fmla="*/ 0 w 2909455"/>
              <a:gd name="connsiteY3" fmla="*/ 1298864 h 1298864"/>
              <a:gd name="connsiteX4" fmla="*/ 0 w 2909455"/>
              <a:gd name="connsiteY4" fmla="*/ 0 h 1298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09455" h="1298864">
                <a:moveTo>
                  <a:pt x="0" y="0"/>
                </a:moveTo>
                <a:lnTo>
                  <a:pt x="2098964" y="0"/>
                </a:lnTo>
                <a:lnTo>
                  <a:pt x="2909455" y="1298864"/>
                </a:lnTo>
                <a:lnTo>
                  <a:pt x="0" y="1298864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47"/>
          </a:p>
        </p:txBody>
      </p:sp>
      <p:sp>
        <p:nvSpPr>
          <p:cNvPr id="9" name="Rectangle 1"/>
          <p:cNvSpPr/>
          <p:nvPr/>
        </p:nvSpPr>
        <p:spPr>
          <a:xfrm>
            <a:off x="-8166" y="5566311"/>
            <a:ext cx="2537508" cy="1290535"/>
          </a:xfrm>
          <a:custGeom>
            <a:avLst/>
            <a:gdLst>
              <a:gd name="connsiteX0" fmla="*/ 0 w 2909455"/>
              <a:gd name="connsiteY0" fmla="*/ 0 h 1298864"/>
              <a:gd name="connsiteX1" fmla="*/ 2909455 w 2909455"/>
              <a:gd name="connsiteY1" fmla="*/ 0 h 1298864"/>
              <a:gd name="connsiteX2" fmla="*/ 2909455 w 2909455"/>
              <a:gd name="connsiteY2" fmla="*/ 1298864 h 1298864"/>
              <a:gd name="connsiteX3" fmla="*/ 0 w 2909455"/>
              <a:gd name="connsiteY3" fmla="*/ 1298864 h 1298864"/>
              <a:gd name="connsiteX4" fmla="*/ 0 w 2909455"/>
              <a:gd name="connsiteY4" fmla="*/ 0 h 1298864"/>
              <a:gd name="connsiteX0" fmla="*/ 0 w 2909455"/>
              <a:gd name="connsiteY0" fmla="*/ 0 h 1298864"/>
              <a:gd name="connsiteX1" fmla="*/ 2098964 w 2909455"/>
              <a:gd name="connsiteY1" fmla="*/ 0 h 1298864"/>
              <a:gd name="connsiteX2" fmla="*/ 2909455 w 2909455"/>
              <a:gd name="connsiteY2" fmla="*/ 1298864 h 1298864"/>
              <a:gd name="connsiteX3" fmla="*/ 0 w 2909455"/>
              <a:gd name="connsiteY3" fmla="*/ 1298864 h 1298864"/>
              <a:gd name="connsiteX4" fmla="*/ 0 w 2909455"/>
              <a:gd name="connsiteY4" fmla="*/ 0 h 1298864"/>
              <a:gd name="connsiteX0" fmla="*/ 369516 w 2909455"/>
              <a:gd name="connsiteY0" fmla="*/ 0 h 1305836"/>
              <a:gd name="connsiteX1" fmla="*/ 2098964 w 2909455"/>
              <a:gd name="connsiteY1" fmla="*/ 6972 h 1305836"/>
              <a:gd name="connsiteX2" fmla="*/ 2909455 w 2909455"/>
              <a:gd name="connsiteY2" fmla="*/ 1305836 h 1305836"/>
              <a:gd name="connsiteX3" fmla="*/ 0 w 2909455"/>
              <a:gd name="connsiteY3" fmla="*/ 1305836 h 1305836"/>
              <a:gd name="connsiteX4" fmla="*/ 369516 w 2909455"/>
              <a:gd name="connsiteY4" fmla="*/ 0 h 1305836"/>
              <a:gd name="connsiteX0" fmla="*/ 0 w 2539939"/>
              <a:gd name="connsiteY0" fmla="*/ 0 h 1305836"/>
              <a:gd name="connsiteX1" fmla="*/ 1729448 w 2539939"/>
              <a:gd name="connsiteY1" fmla="*/ 6972 h 1305836"/>
              <a:gd name="connsiteX2" fmla="*/ 2539939 w 2539939"/>
              <a:gd name="connsiteY2" fmla="*/ 1305836 h 1305836"/>
              <a:gd name="connsiteX3" fmla="*/ 362542 w 2539939"/>
              <a:gd name="connsiteY3" fmla="*/ 1187312 h 1305836"/>
              <a:gd name="connsiteX4" fmla="*/ 0 w 2539939"/>
              <a:gd name="connsiteY4" fmla="*/ 0 h 1305836"/>
              <a:gd name="connsiteX0" fmla="*/ 1 w 2539940"/>
              <a:gd name="connsiteY0" fmla="*/ 0 h 1305836"/>
              <a:gd name="connsiteX1" fmla="*/ 1729449 w 2539940"/>
              <a:gd name="connsiteY1" fmla="*/ 6972 h 1305836"/>
              <a:gd name="connsiteX2" fmla="*/ 2539940 w 2539940"/>
              <a:gd name="connsiteY2" fmla="*/ 1305836 h 1305836"/>
              <a:gd name="connsiteX3" fmla="*/ 0 w 2539940"/>
              <a:gd name="connsiteY3" fmla="*/ 1284920 h 1305836"/>
              <a:gd name="connsiteX4" fmla="*/ 1 w 2539940"/>
              <a:gd name="connsiteY4" fmla="*/ 0 h 1305836"/>
              <a:gd name="connsiteX0" fmla="*/ 0 w 2546911"/>
              <a:gd name="connsiteY0" fmla="*/ 1 h 1298864"/>
              <a:gd name="connsiteX1" fmla="*/ 1736420 w 2546911"/>
              <a:gd name="connsiteY1" fmla="*/ 0 h 1298864"/>
              <a:gd name="connsiteX2" fmla="*/ 2546911 w 2546911"/>
              <a:gd name="connsiteY2" fmla="*/ 1298864 h 1298864"/>
              <a:gd name="connsiteX3" fmla="*/ 6971 w 2546911"/>
              <a:gd name="connsiteY3" fmla="*/ 1277948 h 1298864"/>
              <a:gd name="connsiteX4" fmla="*/ 0 w 2546911"/>
              <a:gd name="connsiteY4" fmla="*/ 1 h 1298864"/>
              <a:gd name="connsiteX0" fmla="*/ 6974 w 2553885"/>
              <a:gd name="connsiteY0" fmla="*/ 1 h 1298864"/>
              <a:gd name="connsiteX1" fmla="*/ 1743394 w 2553885"/>
              <a:gd name="connsiteY1" fmla="*/ 0 h 1298864"/>
              <a:gd name="connsiteX2" fmla="*/ 2553885 w 2553885"/>
              <a:gd name="connsiteY2" fmla="*/ 1298864 h 1298864"/>
              <a:gd name="connsiteX3" fmla="*/ 0 w 2553885"/>
              <a:gd name="connsiteY3" fmla="*/ 1298864 h 1298864"/>
              <a:gd name="connsiteX4" fmla="*/ 6974 w 2553885"/>
              <a:gd name="connsiteY4" fmla="*/ 1 h 1298864"/>
              <a:gd name="connsiteX0" fmla="*/ 1 w 2553885"/>
              <a:gd name="connsiteY0" fmla="*/ 1 h 1298864"/>
              <a:gd name="connsiteX1" fmla="*/ 1743394 w 2553885"/>
              <a:gd name="connsiteY1" fmla="*/ 0 h 1298864"/>
              <a:gd name="connsiteX2" fmla="*/ 2553885 w 2553885"/>
              <a:gd name="connsiteY2" fmla="*/ 1298864 h 1298864"/>
              <a:gd name="connsiteX3" fmla="*/ 0 w 2553885"/>
              <a:gd name="connsiteY3" fmla="*/ 1298864 h 1298864"/>
              <a:gd name="connsiteX4" fmla="*/ 1 w 2553885"/>
              <a:gd name="connsiteY4" fmla="*/ 1 h 1298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53885" h="1298864">
                <a:moveTo>
                  <a:pt x="1" y="1"/>
                </a:moveTo>
                <a:lnTo>
                  <a:pt x="1743394" y="0"/>
                </a:lnTo>
                <a:lnTo>
                  <a:pt x="2553885" y="1298864"/>
                </a:lnTo>
                <a:lnTo>
                  <a:pt x="0" y="1298864"/>
                </a:lnTo>
                <a:cubicBezTo>
                  <a:pt x="0" y="870557"/>
                  <a:pt x="1" y="428308"/>
                  <a:pt x="1" y="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47"/>
          </a:p>
        </p:txBody>
      </p:sp>
      <p:sp>
        <p:nvSpPr>
          <p:cNvPr id="16" name="Title 2"/>
          <p:cNvSpPr>
            <a:spLocks noGrp="1"/>
          </p:cNvSpPr>
          <p:nvPr>
            <p:ph type="ctrTitle"/>
          </p:nvPr>
        </p:nvSpPr>
        <p:spPr>
          <a:xfrm>
            <a:off x="1892417" y="5804053"/>
            <a:ext cx="6844168" cy="501459"/>
          </a:xfrm>
        </p:spPr>
        <p:txBody>
          <a:bodyPr/>
          <a:lstStyle/>
          <a:p>
            <a:r>
              <a:rPr lang="en-US" sz="1800" spc="12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21</a:t>
            </a:r>
            <a:r>
              <a:rPr lang="en-US" sz="1800" spc="120" baseline="3000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st</a:t>
            </a:r>
            <a:r>
              <a:rPr lang="en-US" sz="1800" spc="12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 CENTURY CLASSROOM IMPROVEMENTS | PHASES 1 &amp; 2</a:t>
            </a:r>
          </a:p>
        </p:txBody>
      </p:sp>
      <p:sp>
        <p:nvSpPr>
          <p:cNvPr id="17" name="Subtitle 3"/>
          <p:cNvSpPr>
            <a:spLocks noGrp="1"/>
          </p:cNvSpPr>
          <p:nvPr>
            <p:ph type="subTitle" idx="1"/>
          </p:nvPr>
        </p:nvSpPr>
        <p:spPr>
          <a:xfrm>
            <a:off x="6941496" y="6089984"/>
            <a:ext cx="1763281" cy="366955"/>
          </a:xfrm>
        </p:spPr>
        <p:txBody>
          <a:bodyPr/>
          <a:lstStyle/>
          <a:p>
            <a:r>
              <a:rPr lang="en-US" sz="1800" b="1">
                <a:solidFill>
                  <a:schemeClr val="bg1"/>
                </a:solidFill>
                <a:latin typeface="+mj-lt"/>
              </a:rPr>
              <a:t>BOND UPDATES</a:t>
            </a:r>
          </a:p>
        </p:txBody>
      </p:sp>
      <p:pic>
        <p:nvPicPr>
          <p:cNvPr id="2" name="Picture 2" descr="Image result for hacienda la puente usd&quot;">
            <a:extLst>
              <a:ext uri="{FF2B5EF4-FFF2-40B4-BE49-F238E27FC236}">
                <a16:creationId xmlns:a16="http://schemas.microsoft.com/office/drawing/2014/main" id="{EA5B9EAD-8F9A-41A6-AF3B-940DFB100E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31037" y="5743054"/>
            <a:ext cx="1338440" cy="993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Subtitle 3">
            <a:extLst>
              <a:ext uri="{FF2B5EF4-FFF2-40B4-BE49-F238E27FC236}">
                <a16:creationId xmlns:a16="http://schemas.microsoft.com/office/drawing/2014/main" id="{AB8F99EB-00EE-4ED2-9AED-F8D86D36335C}"/>
              </a:ext>
            </a:extLst>
          </p:cNvPr>
          <p:cNvSpPr txBox="1">
            <a:spLocks/>
          </p:cNvSpPr>
          <p:nvPr/>
        </p:nvSpPr>
        <p:spPr>
          <a:xfrm>
            <a:off x="6938112" y="6369976"/>
            <a:ext cx="1763281" cy="366955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 algn="r" defTabSz="457200" rtl="0" eaLnBrk="1" latinLnBrk="0" hangingPunct="1">
              <a:spcBef>
                <a:spcPct val="20000"/>
              </a:spcBef>
              <a:buFont typeface="Arial"/>
              <a:buNone/>
              <a:defRPr sz="1600" kern="1200" baseline="0">
                <a:ln>
                  <a:noFill/>
                </a:ln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>
                <a:solidFill>
                  <a:schemeClr val="bg1"/>
                </a:solidFill>
                <a:latin typeface="+mj-lt"/>
              </a:rPr>
              <a:t>February  25,  2021</a:t>
            </a:r>
          </a:p>
        </p:txBody>
      </p:sp>
      <p:pic>
        <p:nvPicPr>
          <p:cNvPr id="15" name="Picture 14" descr="Corrected Cumming Logo-white-red small.png">
            <a:extLst>
              <a:ext uri="{FF2B5EF4-FFF2-40B4-BE49-F238E27FC236}">
                <a16:creationId xmlns:a16="http://schemas.microsoft.com/office/drawing/2014/main" id="{48087091-9DC1-40FE-B98E-73D01A0B74DB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33783" y="328357"/>
            <a:ext cx="1741476" cy="448263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1D9E93A-C5DF-4256-94D6-3685C90E1448}"/>
              </a:ext>
            </a:extLst>
          </p:cNvPr>
          <p:cNvSpPr/>
          <p:nvPr/>
        </p:nvSpPr>
        <p:spPr>
          <a:xfrm>
            <a:off x="8061310" y="1049119"/>
            <a:ext cx="1118587" cy="4482754"/>
          </a:xfrm>
          <a:prstGeom prst="rect">
            <a:avLst/>
          </a:prstGeom>
          <a:gradFill>
            <a:gsLst>
              <a:gs pos="21000">
                <a:srgbClr val="B8A997"/>
              </a:gs>
              <a:gs pos="0">
                <a:schemeClr val="accent5">
                  <a:lumMod val="45000"/>
                  <a:lumOff val="55000"/>
                </a:schemeClr>
              </a:gs>
              <a:gs pos="0">
                <a:schemeClr val="accent5">
                  <a:lumMod val="45000"/>
                  <a:lumOff val="55000"/>
                </a:schemeClr>
              </a:gs>
              <a:gs pos="1000">
                <a:schemeClr val="accent5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5EC8D81-A0F0-4756-81EB-4762D9EA67D1}"/>
              </a:ext>
            </a:extLst>
          </p:cNvPr>
          <p:cNvSpPr/>
          <p:nvPr/>
        </p:nvSpPr>
        <p:spPr>
          <a:xfrm>
            <a:off x="-17281" y="1113069"/>
            <a:ext cx="1118587" cy="4440512"/>
          </a:xfrm>
          <a:prstGeom prst="rect">
            <a:avLst/>
          </a:prstGeom>
          <a:gradFill>
            <a:gsLst>
              <a:gs pos="11000">
                <a:srgbClr val="B8A997"/>
              </a:gs>
              <a:gs pos="8000">
                <a:schemeClr val="accent5">
                  <a:lumMod val="45000"/>
                  <a:lumOff val="55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1874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">
            <a:extLst>
              <a:ext uri="{FF2B5EF4-FFF2-40B4-BE49-F238E27FC236}">
                <a16:creationId xmlns:a16="http://schemas.microsoft.com/office/drawing/2014/main" id="{7EBEC3B6-6D98-4ED4-BDC7-1C45F7E1DF56}"/>
              </a:ext>
            </a:extLst>
          </p:cNvPr>
          <p:cNvSpPr/>
          <p:nvPr/>
        </p:nvSpPr>
        <p:spPr>
          <a:xfrm>
            <a:off x="3188368" y="3100737"/>
            <a:ext cx="1732083" cy="405123"/>
          </a:xfrm>
          <a:custGeom>
            <a:avLst/>
            <a:gdLst>
              <a:gd name="connsiteX0" fmla="*/ 0 w 2909455"/>
              <a:gd name="connsiteY0" fmla="*/ 0 h 1298864"/>
              <a:gd name="connsiteX1" fmla="*/ 2909455 w 2909455"/>
              <a:gd name="connsiteY1" fmla="*/ 0 h 1298864"/>
              <a:gd name="connsiteX2" fmla="*/ 2909455 w 2909455"/>
              <a:gd name="connsiteY2" fmla="*/ 1298864 h 1298864"/>
              <a:gd name="connsiteX3" fmla="*/ 0 w 2909455"/>
              <a:gd name="connsiteY3" fmla="*/ 1298864 h 1298864"/>
              <a:gd name="connsiteX4" fmla="*/ 0 w 2909455"/>
              <a:gd name="connsiteY4" fmla="*/ 0 h 1298864"/>
              <a:gd name="connsiteX0" fmla="*/ 0 w 2909455"/>
              <a:gd name="connsiteY0" fmla="*/ 0 h 1298864"/>
              <a:gd name="connsiteX1" fmla="*/ 2098964 w 2909455"/>
              <a:gd name="connsiteY1" fmla="*/ 0 h 1298864"/>
              <a:gd name="connsiteX2" fmla="*/ 2909455 w 2909455"/>
              <a:gd name="connsiteY2" fmla="*/ 1298864 h 1298864"/>
              <a:gd name="connsiteX3" fmla="*/ 0 w 2909455"/>
              <a:gd name="connsiteY3" fmla="*/ 1298864 h 1298864"/>
              <a:gd name="connsiteX4" fmla="*/ 0 w 2909455"/>
              <a:gd name="connsiteY4" fmla="*/ 0 h 1298864"/>
              <a:gd name="connsiteX0" fmla="*/ 369516 w 2909455"/>
              <a:gd name="connsiteY0" fmla="*/ 0 h 1305836"/>
              <a:gd name="connsiteX1" fmla="*/ 2098964 w 2909455"/>
              <a:gd name="connsiteY1" fmla="*/ 6972 h 1305836"/>
              <a:gd name="connsiteX2" fmla="*/ 2909455 w 2909455"/>
              <a:gd name="connsiteY2" fmla="*/ 1305836 h 1305836"/>
              <a:gd name="connsiteX3" fmla="*/ 0 w 2909455"/>
              <a:gd name="connsiteY3" fmla="*/ 1305836 h 1305836"/>
              <a:gd name="connsiteX4" fmla="*/ 369516 w 2909455"/>
              <a:gd name="connsiteY4" fmla="*/ 0 h 1305836"/>
              <a:gd name="connsiteX0" fmla="*/ 0 w 2539939"/>
              <a:gd name="connsiteY0" fmla="*/ 0 h 1305836"/>
              <a:gd name="connsiteX1" fmla="*/ 1729448 w 2539939"/>
              <a:gd name="connsiteY1" fmla="*/ 6972 h 1305836"/>
              <a:gd name="connsiteX2" fmla="*/ 2539939 w 2539939"/>
              <a:gd name="connsiteY2" fmla="*/ 1305836 h 1305836"/>
              <a:gd name="connsiteX3" fmla="*/ 362542 w 2539939"/>
              <a:gd name="connsiteY3" fmla="*/ 1187312 h 1305836"/>
              <a:gd name="connsiteX4" fmla="*/ 0 w 2539939"/>
              <a:gd name="connsiteY4" fmla="*/ 0 h 1305836"/>
              <a:gd name="connsiteX0" fmla="*/ 1 w 2539940"/>
              <a:gd name="connsiteY0" fmla="*/ 0 h 1305836"/>
              <a:gd name="connsiteX1" fmla="*/ 1729449 w 2539940"/>
              <a:gd name="connsiteY1" fmla="*/ 6972 h 1305836"/>
              <a:gd name="connsiteX2" fmla="*/ 2539940 w 2539940"/>
              <a:gd name="connsiteY2" fmla="*/ 1305836 h 1305836"/>
              <a:gd name="connsiteX3" fmla="*/ 0 w 2539940"/>
              <a:gd name="connsiteY3" fmla="*/ 1284920 h 1305836"/>
              <a:gd name="connsiteX4" fmla="*/ 1 w 2539940"/>
              <a:gd name="connsiteY4" fmla="*/ 0 h 1305836"/>
              <a:gd name="connsiteX0" fmla="*/ 0 w 2546911"/>
              <a:gd name="connsiteY0" fmla="*/ 1 h 1298864"/>
              <a:gd name="connsiteX1" fmla="*/ 1736420 w 2546911"/>
              <a:gd name="connsiteY1" fmla="*/ 0 h 1298864"/>
              <a:gd name="connsiteX2" fmla="*/ 2546911 w 2546911"/>
              <a:gd name="connsiteY2" fmla="*/ 1298864 h 1298864"/>
              <a:gd name="connsiteX3" fmla="*/ 6971 w 2546911"/>
              <a:gd name="connsiteY3" fmla="*/ 1277948 h 1298864"/>
              <a:gd name="connsiteX4" fmla="*/ 0 w 2546911"/>
              <a:gd name="connsiteY4" fmla="*/ 1 h 1298864"/>
              <a:gd name="connsiteX0" fmla="*/ 6974 w 2553885"/>
              <a:gd name="connsiteY0" fmla="*/ 1 h 1298864"/>
              <a:gd name="connsiteX1" fmla="*/ 1743394 w 2553885"/>
              <a:gd name="connsiteY1" fmla="*/ 0 h 1298864"/>
              <a:gd name="connsiteX2" fmla="*/ 2553885 w 2553885"/>
              <a:gd name="connsiteY2" fmla="*/ 1298864 h 1298864"/>
              <a:gd name="connsiteX3" fmla="*/ 0 w 2553885"/>
              <a:gd name="connsiteY3" fmla="*/ 1298864 h 1298864"/>
              <a:gd name="connsiteX4" fmla="*/ 6974 w 2553885"/>
              <a:gd name="connsiteY4" fmla="*/ 1 h 1298864"/>
              <a:gd name="connsiteX0" fmla="*/ 1 w 2553885"/>
              <a:gd name="connsiteY0" fmla="*/ 1 h 1298864"/>
              <a:gd name="connsiteX1" fmla="*/ 1743394 w 2553885"/>
              <a:gd name="connsiteY1" fmla="*/ 0 h 1298864"/>
              <a:gd name="connsiteX2" fmla="*/ 2553885 w 2553885"/>
              <a:gd name="connsiteY2" fmla="*/ 1298864 h 1298864"/>
              <a:gd name="connsiteX3" fmla="*/ 0 w 2553885"/>
              <a:gd name="connsiteY3" fmla="*/ 1298864 h 1298864"/>
              <a:gd name="connsiteX4" fmla="*/ 1 w 2553885"/>
              <a:gd name="connsiteY4" fmla="*/ 1 h 1298864"/>
              <a:gd name="connsiteX0" fmla="*/ 0 w 3834304"/>
              <a:gd name="connsiteY0" fmla="*/ 1 h 1298864"/>
              <a:gd name="connsiteX1" fmla="*/ 3023813 w 3834304"/>
              <a:gd name="connsiteY1" fmla="*/ 0 h 1298864"/>
              <a:gd name="connsiteX2" fmla="*/ 3834304 w 3834304"/>
              <a:gd name="connsiteY2" fmla="*/ 1298864 h 1298864"/>
              <a:gd name="connsiteX3" fmla="*/ 1280419 w 3834304"/>
              <a:gd name="connsiteY3" fmla="*/ 1298864 h 1298864"/>
              <a:gd name="connsiteX4" fmla="*/ 0 w 3834304"/>
              <a:gd name="connsiteY4" fmla="*/ 1 h 1298864"/>
              <a:gd name="connsiteX0" fmla="*/ 0 w 3834304"/>
              <a:gd name="connsiteY0" fmla="*/ 1 h 1298864"/>
              <a:gd name="connsiteX1" fmla="*/ 3023813 w 3834304"/>
              <a:gd name="connsiteY1" fmla="*/ 0 h 1298864"/>
              <a:gd name="connsiteX2" fmla="*/ 3834304 w 3834304"/>
              <a:gd name="connsiteY2" fmla="*/ 1298864 h 1298864"/>
              <a:gd name="connsiteX3" fmla="*/ 0 w 3834304"/>
              <a:gd name="connsiteY3" fmla="*/ 1290861 h 1298864"/>
              <a:gd name="connsiteX4" fmla="*/ 0 w 3834304"/>
              <a:gd name="connsiteY4" fmla="*/ 1 h 1298864"/>
              <a:gd name="connsiteX0" fmla="*/ 0 w 4754606"/>
              <a:gd name="connsiteY0" fmla="*/ 1 h 1298864"/>
              <a:gd name="connsiteX1" fmla="*/ 3944115 w 4754606"/>
              <a:gd name="connsiteY1" fmla="*/ 0 h 1298864"/>
              <a:gd name="connsiteX2" fmla="*/ 4754606 w 4754606"/>
              <a:gd name="connsiteY2" fmla="*/ 1298864 h 1298864"/>
              <a:gd name="connsiteX3" fmla="*/ 920302 w 4754606"/>
              <a:gd name="connsiteY3" fmla="*/ 1290861 h 1298864"/>
              <a:gd name="connsiteX4" fmla="*/ 0 w 4754606"/>
              <a:gd name="connsiteY4" fmla="*/ 1 h 1298864"/>
              <a:gd name="connsiteX0" fmla="*/ 8003 w 4762609"/>
              <a:gd name="connsiteY0" fmla="*/ 1 h 1298864"/>
              <a:gd name="connsiteX1" fmla="*/ 3952118 w 4762609"/>
              <a:gd name="connsiteY1" fmla="*/ 0 h 1298864"/>
              <a:gd name="connsiteX2" fmla="*/ 4762609 w 4762609"/>
              <a:gd name="connsiteY2" fmla="*/ 1298864 h 1298864"/>
              <a:gd name="connsiteX3" fmla="*/ 0 w 4762609"/>
              <a:gd name="connsiteY3" fmla="*/ 1298863 h 1298864"/>
              <a:gd name="connsiteX4" fmla="*/ 8003 w 4762609"/>
              <a:gd name="connsiteY4" fmla="*/ 1 h 1298864"/>
              <a:gd name="connsiteX0" fmla="*/ 354 w 4770965"/>
              <a:gd name="connsiteY0" fmla="*/ 1 h 1298864"/>
              <a:gd name="connsiteX1" fmla="*/ 3960474 w 4770965"/>
              <a:gd name="connsiteY1" fmla="*/ 0 h 1298864"/>
              <a:gd name="connsiteX2" fmla="*/ 4770965 w 4770965"/>
              <a:gd name="connsiteY2" fmla="*/ 1298864 h 1298864"/>
              <a:gd name="connsiteX3" fmla="*/ 8356 w 4770965"/>
              <a:gd name="connsiteY3" fmla="*/ 1298863 h 1298864"/>
              <a:gd name="connsiteX4" fmla="*/ 354 w 4770965"/>
              <a:gd name="connsiteY4" fmla="*/ 1 h 1298864"/>
              <a:gd name="connsiteX0" fmla="*/ 8004 w 4778615"/>
              <a:gd name="connsiteY0" fmla="*/ 1 h 1298864"/>
              <a:gd name="connsiteX1" fmla="*/ 3968124 w 4778615"/>
              <a:gd name="connsiteY1" fmla="*/ 0 h 1298864"/>
              <a:gd name="connsiteX2" fmla="*/ 4778615 w 4778615"/>
              <a:gd name="connsiteY2" fmla="*/ 1298864 h 1298864"/>
              <a:gd name="connsiteX3" fmla="*/ 0 w 4778615"/>
              <a:gd name="connsiteY3" fmla="*/ 1290861 h 1298864"/>
              <a:gd name="connsiteX4" fmla="*/ 8004 w 4778615"/>
              <a:gd name="connsiteY4" fmla="*/ 1 h 1298864"/>
              <a:gd name="connsiteX0" fmla="*/ 8 w 5418831"/>
              <a:gd name="connsiteY0" fmla="*/ 1 h 1298864"/>
              <a:gd name="connsiteX1" fmla="*/ 4608340 w 5418831"/>
              <a:gd name="connsiteY1" fmla="*/ 0 h 1298864"/>
              <a:gd name="connsiteX2" fmla="*/ 5418831 w 5418831"/>
              <a:gd name="connsiteY2" fmla="*/ 1298864 h 1298864"/>
              <a:gd name="connsiteX3" fmla="*/ 640216 w 5418831"/>
              <a:gd name="connsiteY3" fmla="*/ 1290861 h 1298864"/>
              <a:gd name="connsiteX4" fmla="*/ 8 w 5418831"/>
              <a:gd name="connsiteY4" fmla="*/ 1 h 1298864"/>
              <a:gd name="connsiteX0" fmla="*/ 659 w 5419482"/>
              <a:gd name="connsiteY0" fmla="*/ 1 h 1299990"/>
              <a:gd name="connsiteX1" fmla="*/ 4608991 w 5419482"/>
              <a:gd name="connsiteY1" fmla="*/ 0 h 1299990"/>
              <a:gd name="connsiteX2" fmla="*/ 5419482 w 5419482"/>
              <a:gd name="connsiteY2" fmla="*/ 1298864 h 1299990"/>
              <a:gd name="connsiteX3" fmla="*/ 1784 w 5419482"/>
              <a:gd name="connsiteY3" fmla="*/ 1299990 h 1299990"/>
              <a:gd name="connsiteX4" fmla="*/ 659 w 5419482"/>
              <a:gd name="connsiteY4" fmla="*/ 1 h 1299990"/>
              <a:gd name="connsiteX0" fmla="*/ 8006 w 5417698"/>
              <a:gd name="connsiteY0" fmla="*/ 1 h 1299990"/>
              <a:gd name="connsiteX1" fmla="*/ 4607207 w 5417698"/>
              <a:gd name="connsiteY1" fmla="*/ 0 h 1299990"/>
              <a:gd name="connsiteX2" fmla="*/ 5417698 w 5417698"/>
              <a:gd name="connsiteY2" fmla="*/ 1298864 h 1299990"/>
              <a:gd name="connsiteX3" fmla="*/ 0 w 5417698"/>
              <a:gd name="connsiteY3" fmla="*/ 1299990 h 1299990"/>
              <a:gd name="connsiteX4" fmla="*/ 8006 w 5417698"/>
              <a:gd name="connsiteY4" fmla="*/ 1 h 1299990"/>
              <a:gd name="connsiteX0" fmla="*/ 660 w 5410352"/>
              <a:gd name="connsiteY0" fmla="*/ 1 h 1299990"/>
              <a:gd name="connsiteX1" fmla="*/ 4599861 w 5410352"/>
              <a:gd name="connsiteY1" fmla="*/ 0 h 1299990"/>
              <a:gd name="connsiteX2" fmla="*/ 5410352 w 5410352"/>
              <a:gd name="connsiteY2" fmla="*/ 1298864 h 1299990"/>
              <a:gd name="connsiteX3" fmla="*/ 1785 w 5410352"/>
              <a:gd name="connsiteY3" fmla="*/ 1299990 h 1299990"/>
              <a:gd name="connsiteX4" fmla="*/ 660 w 5410352"/>
              <a:gd name="connsiteY4" fmla="*/ 1 h 1299990"/>
              <a:gd name="connsiteX0" fmla="*/ 0 w 12676194"/>
              <a:gd name="connsiteY0" fmla="*/ 17594 h 1299990"/>
              <a:gd name="connsiteX1" fmla="*/ 11865703 w 12676194"/>
              <a:gd name="connsiteY1" fmla="*/ 0 h 1299990"/>
              <a:gd name="connsiteX2" fmla="*/ 12676194 w 12676194"/>
              <a:gd name="connsiteY2" fmla="*/ 1298864 h 1299990"/>
              <a:gd name="connsiteX3" fmla="*/ 7267627 w 12676194"/>
              <a:gd name="connsiteY3" fmla="*/ 1299990 h 1299990"/>
              <a:gd name="connsiteX4" fmla="*/ 0 w 12676194"/>
              <a:gd name="connsiteY4" fmla="*/ 17594 h 1299990"/>
              <a:gd name="connsiteX0" fmla="*/ 34063 w 12710257"/>
              <a:gd name="connsiteY0" fmla="*/ 17594 h 1299990"/>
              <a:gd name="connsiteX1" fmla="*/ 11899766 w 12710257"/>
              <a:gd name="connsiteY1" fmla="*/ 0 h 1299990"/>
              <a:gd name="connsiteX2" fmla="*/ 12710257 w 12710257"/>
              <a:gd name="connsiteY2" fmla="*/ 1298864 h 1299990"/>
              <a:gd name="connsiteX3" fmla="*/ 0 w 12710257"/>
              <a:gd name="connsiteY3" fmla="*/ 1299990 h 1299990"/>
              <a:gd name="connsiteX4" fmla="*/ 34063 w 12710257"/>
              <a:gd name="connsiteY4" fmla="*/ 17594 h 1299990"/>
              <a:gd name="connsiteX0" fmla="*/ 34063 w 12710257"/>
              <a:gd name="connsiteY0" fmla="*/ 17594 h 1299990"/>
              <a:gd name="connsiteX1" fmla="*/ 11899766 w 12710257"/>
              <a:gd name="connsiteY1" fmla="*/ 0 h 1299990"/>
              <a:gd name="connsiteX2" fmla="*/ 12710257 w 12710257"/>
              <a:gd name="connsiteY2" fmla="*/ 1298864 h 1299990"/>
              <a:gd name="connsiteX3" fmla="*/ 0 w 12710257"/>
              <a:gd name="connsiteY3" fmla="*/ 1299990 h 1299990"/>
              <a:gd name="connsiteX4" fmla="*/ 34063 w 12710257"/>
              <a:gd name="connsiteY4" fmla="*/ 17594 h 1299990"/>
              <a:gd name="connsiteX0" fmla="*/ 34063 w 12710257"/>
              <a:gd name="connsiteY0" fmla="*/ 17594 h 1298864"/>
              <a:gd name="connsiteX1" fmla="*/ 11899766 w 12710257"/>
              <a:gd name="connsiteY1" fmla="*/ 0 h 1298864"/>
              <a:gd name="connsiteX2" fmla="*/ 12710257 w 12710257"/>
              <a:gd name="connsiteY2" fmla="*/ 1298864 h 1298864"/>
              <a:gd name="connsiteX3" fmla="*/ 0 w 12710257"/>
              <a:gd name="connsiteY3" fmla="*/ 1282396 h 1298864"/>
              <a:gd name="connsiteX4" fmla="*/ 34063 w 12710257"/>
              <a:gd name="connsiteY4" fmla="*/ 17594 h 1298864"/>
              <a:gd name="connsiteX0" fmla="*/ 206 w 12729183"/>
              <a:gd name="connsiteY0" fmla="*/ 0 h 1298864"/>
              <a:gd name="connsiteX1" fmla="*/ 11918692 w 12729183"/>
              <a:gd name="connsiteY1" fmla="*/ 0 h 1298864"/>
              <a:gd name="connsiteX2" fmla="*/ 12729183 w 12729183"/>
              <a:gd name="connsiteY2" fmla="*/ 1298864 h 1298864"/>
              <a:gd name="connsiteX3" fmla="*/ 18926 w 12729183"/>
              <a:gd name="connsiteY3" fmla="*/ 1282396 h 1298864"/>
              <a:gd name="connsiteX4" fmla="*/ 206 w 12729183"/>
              <a:gd name="connsiteY4" fmla="*/ 0 h 1298864"/>
              <a:gd name="connsiteX0" fmla="*/ 206 w 13181029"/>
              <a:gd name="connsiteY0" fmla="*/ 0 h 1298864"/>
              <a:gd name="connsiteX1" fmla="*/ 11918692 w 13181029"/>
              <a:gd name="connsiteY1" fmla="*/ 0 h 1298864"/>
              <a:gd name="connsiteX2" fmla="*/ 13181029 w 13181029"/>
              <a:gd name="connsiteY2" fmla="*/ 1298864 h 1298864"/>
              <a:gd name="connsiteX3" fmla="*/ 18926 w 13181029"/>
              <a:gd name="connsiteY3" fmla="*/ 1282396 h 1298864"/>
              <a:gd name="connsiteX4" fmla="*/ 206 w 13181029"/>
              <a:gd name="connsiteY4" fmla="*/ 0 h 1298864"/>
              <a:gd name="connsiteX0" fmla="*/ 206 w 13181029"/>
              <a:gd name="connsiteY0" fmla="*/ 0 h 1298864"/>
              <a:gd name="connsiteX1" fmla="*/ 11205004 w 13181029"/>
              <a:gd name="connsiteY1" fmla="*/ 30065 h 1298864"/>
              <a:gd name="connsiteX2" fmla="*/ 13181029 w 13181029"/>
              <a:gd name="connsiteY2" fmla="*/ 1298864 h 1298864"/>
              <a:gd name="connsiteX3" fmla="*/ 18926 w 13181029"/>
              <a:gd name="connsiteY3" fmla="*/ 1282396 h 1298864"/>
              <a:gd name="connsiteX4" fmla="*/ 206 w 13181029"/>
              <a:gd name="connsiteY4" fmla="*/ 0 h 1298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81029" h="1298864">
                <a:moveTo>
                  <a:pt x="206" y="0"/>
                </a:moveTo>
                <a:lnTo>
                  <a:pt x="11205004" y="30065"/>
                </a:lnTo>
                <a:lnTo>
                  <a:pt x="13181029" y="1298864"/>
                </a:lnTo>
                <a:lnTo>
                  <a:pt x="18926" y="1282396"/>
                </a:lnTo>
                <a:cubicBezTo>
                  <a:pt x="21594" y="849442"/>
                  <a:pt x="-2462" y="432954"/>
                  <a:pt x="206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47"/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B4DC8479-8D51-4FC8-A6F1-02C7BB481B5D}"/>
              </a:ext>
            </a:extLst>
          </p:cNvPr>
          <p:cNvSpPr txBox="1">
            <a:spLocks/>
          </p:cNvSpPr>
          <p:nvPr/>
        </p:nvSpPr>
        <p:spPr>
          <a:xfrm>
            <a:off x="3040347" y="3055623"/>
            <a:ext cx="5307992" cy="3249804"/>
          </a:xfrm>
          <a:prstGeom prst="rect">
            <a:avLst/>
          </a:prstGeom>
        </p:spPr>
        <p:txBody>
          <a:bodyPr lIns="121920" tIns="60960" rIns="121920" bIns="60960" anchor="t"/>
          <a:lstStyle>
            <a:lvl1pPr algn="l" defTabSz="4572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tx1"/>
                </a:solidFill>
                <a:latin typeface="Calibri"/>
                <a:ea typeface="+mj-ea"/>
                <a:cs typeface="Calibri"/>
              </a:defRPr>
            </a:lvl1pPr>
          </a:lstStyle>
          <a:p>
            <a:pPr>
              <a:lnSpc>
                <a:spcPct val="114000"/>
              </a:lnSpc>
              <a:spcAft>
                <a:spcPts val="600"/>
              </a:spcAft>
              <a:buClr>
                <a:srgbClr val="B8C40E"/>
              </a:buClr>
            </a:pPr>
            <a:r>
              <a:rPr lang="en-US" sz="20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NOTES:</a:t>
            </a:r>
          </a:p>
          <a:p>
            <a:pPr marL="285320" indent="-285320">
              <a:lnSpc>
                <a:spcPct val="114000"/>
              </a:lnSpc>
              <a:spcAft>
                <a:spcPts val="600"/>
              </a:spcAft>
              <a:buClr>
                <a:srgbClr val="B8C40E"/>
              </a:buClr>
              <a:buFont typeface="Arial" panose="020B0604020202020204" pitchFamily="34" charset="0"/>
              <a:buChar char="•"/>
            </a:pPr>
            <a:r>
              <a:rPr lang="en-US" sz="1400" dirty="0"/>
              <a:t>Interim Classrooms</a:t>
            </a:r>
          </a:p>
          <a:p>
            <a:pPr marL="894058" lvl="1" indent="-285320">
              <a:lnSpc>
                <a:spcPct val="113999"/>
              </a:lnSpc>
              <a:spcAft>
                <a:spcPts val="600"/>
              </a:spcAft>
              <a:buClr>
                <a:srgbClr val="B8C40E"/>
              </a:buClr>
              <a:buFont typeface="Arial" panose="020B0604020202020204" pitchFamily="34" charset="0"/>
              <a:buChar char="•"/>
            </a:pPr>
            <a:r>
              <a:rPr lang="en-US" sz="1400" dirty="0"/>
              <a:t>COMPLETE  </a:t>
            </a:r>
            <a:endParaRPr lang="en-US" sz="1400" dirty="0">
              <a:cs typeface="Calibri"/>
            </a:endParaRPr>
          </a:p>
          <a:p>
            <a:pPr marL="285320" indent="-285320">
              <a:lnSpc>
                <a:spcPct val="114000"/>
              </a:lnSpc>
              <a:spcAft>
                <a:spcPts val="600"/>
              </a:spcAft>
              <a:buClr>
                <a:srgbClr val="B8C40E"/>
              </a:buClr>
              <a:buFont typeface="Arial" panose="020B0604020202020204" pitchFamily="34" charset="0"/>
              <a:buChar char="•"/>
            </a:pPr>
            <a:r>
              <a:rPr lang="en-US" sz="1400" dirty="0"/>
              <a:t>21</a:t>
            </a:r>
            <a:r>
              <a:rPr lang="en-US" sz="1400" baseline="30000" dirty="0"/>
              <a:t>st</a:t>
            </a:r>
            <a:r>
              <a:rPr lang="en-US" sz="1400" dirty="0"/>
              <a:t> Century Classroom Improvements </a:t>
            </a:r>
          </a:p>
          <a:p>
            <a:pPr marL="284534" indent="-285320">
              <a:lnSpc>
                <a:spcPct val="113999"/>
              </a:lnSpc>
              <a:spcAft>
                <a:spcPts val="600"/>
              </a:spcAft>
              <a:buClr>
                <a:srgbClr val="B8C40E"/>
              </a:buClr>
              <a:buFont typeface="Arial" panose="020B0604020202020204" pitchFamily="34" charset="0"/>
              <a:buChar char="•"/>
            </a:pPr>
            <a:r>
              <a:rPr lang="en-US" sz="1467" dirty="0"/>
              <a:t>NTP issued October 19</a:t>
            </a:r>
          </a:p>
          <a:p>
            <a:pPr marL="894058" lvl="1" indent="-285320">
              <a:lnSpc>
                <a:spcPct val="114000"/>
              </a:lnSpc>
              <a:spcAft>
                <a:spcPts val="600"/>
              </a:spcAft>
              <a:buClr>
                <a:srgbClr val="B8C40E"/>
              </a:buClr>
              <a:buFont typeface="Arial" panose="020B0604020202020204" pitchFamily="34" charset="0"/>
              <a:buChar char="•"/>
            </a:pPr>
            <a:r>
              <a:rPr lang="en-US" sz="1400" dirty="0"/>
              <a:t>Demolition Complete Phase 1 and Phase 1A</a:t>
            </a:r>
          </a:p>
          <a:p>
            <a:pPr marL="894058" lvl="1" indent="-285320">
              <a:lnSpc>
                <a:spcPct val="114000"/>
              </a:lnSpc>
              <a:spcAft>
                <a:spcPts val="600"/>
              </a:spcAft>
              <a:buClr>
                <a:srgbClr val="B8C40E"/>
              </a:buClr>
              <a:buFont typeface="Arial" panose="020B0604020202020204" pitchFamily="34" charset="0"/>
              <a:buChar char="•"/>
            </a:pPr>
            <a:r>
              <a:rPr lang="en-US" sz="1400" dirty="0"/>
              <a:t>Construction </a:t>
            </a:r>
            <a:r>
              <a:rPr lang="en-US" sz="1400" dirty="0">
                <a:cs typeface="Calibri"/>
              </a:rPr>
              <a:t>Phase 2 started January 13 is nearly complete</a:t>
            </a:r>
          </a:p>
          <a:p>
            <a:pPr marL="894122" lvl="1" indent="-285320">
              <a:lnSpc>
                <a:spcPct val="114000"/>
              </a:lnSpc>
              <a:spcAft>
                <a:spcPts val="600"/>
              </a:spcAft>
              <a:buClr>
                <a:srgbClr val="B8C40E"/>
              </a:buClr>
              <a:buFont typeface="Arial" panose="020B0604020202020204" pitchFamily="34" charset="0"/>
              <a:buChar char="•"/>
            </a:pPr>
            <a:r>
              <a:rPr lang="en-US" sz="1400" dirty="0">
                <a:latin typeface="Calibri"/>
                <a:ea typeface="+mj-ea"/>
                <a:cs typeface="Calibri"/>
              </a:rPr>
              <a:t>Phase 3 to begin March 30</a:t>
            </a:r>
          </a:p>
          <a:p>
            <a:pPr>
              <a:lnSpc>
                <a:spcPct val="114000"/>
              </a:lnSpc>
              <a:spcAft>
                <a:spcPts val="600"/>
              </a:spcAft>
              <a:buClr>
                <a:srgbClr val="B8C40E"/>
              </a:buClr>
            </a:pPr>
            <a:endParaRPr lang="en-US" sz="1400" dirty="0"/>
          </a:p>
          <a:p>
            <a:pPr>
              <a:lnSpc>
                <a:spcPct val="114000"/>
              </a:lnSpc>
              <a:spcAft>
                <a:spcPts val="600"/>
              </a:spcAft>
              <a:buClr>
                <a:srgbClr val="B8C40E"/>
              </a:buClr>
            </a:pPr>
            <a:endParaRPr lang="en-US" sz="1400" dirty="0"/>
          </a:p>
          <a:p>
            <a:pPr>
              <a:lnSpc>
                <a:spcPct val="114000"/>
              </a:lnSpc>
              <a:spcAft>
                <a:spcPts val="600"/>
              </a:spcAft>
              <a:buClr>
                <a:srgbClr val="B8C40E"/>
              </a:buClr>
            </a:pPr>
            <a:endParaRPr lang="en-US" sz="14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7EC87F-C117-404E-A90B-34E7021DAE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/>
              <a:t>MESA ROBLES SCHOOL</a:t>
            </a:r>
            <a:r>
              <a:rPr lang="en-US" sz="1067"/>
              <a:t/>
            </a:r>
            <a:br>
              <a:rPr lang="en-US" sz="1067"/>
            </a:br>
            <a:endParaRPr lang="en-US" sz="240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6AC5175-706D-457E-A95C-F63551F4ED6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cap="all">
                <a:highlight>
                  <a:srgbClr val="FFFFFF"/>
                </a:highlight>
              </a:rPr>
              <a:t>PROJECT STATUS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50B1FFC-4221-4356-9854-95AEB6453E9D}"/>
              </a:ext>
            </a:extLst>
          </p:cNvPr>
          <p:cNvCxnSpPr>
            <a:cxnSpLocks/>
          </p:cNvCxnSpPr>
          <p:nvPr/>
        </p:nvCxnSpPr>
        <p:spPr>
          <a:xfrm>
            <a:off x="3170827" y="2880772"/>
            <a:ext cx="2677160" cy="0"/>
          </a:xfrm>
          <a:prstGeom prst="line">
            <a:avLst/>
          </a:prstGeom>
          <a:ln w="38100">
            <a:solidFill>
              <a:schemeClr val="accent3"/>
            </a:solidFill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C76CBA7B-0FAD-4E69-B6E6-41F11A387828}"/>
              </a:ext>
            </a:extLst>
          </p:cNvPr>
          <p:cNvCxnSpPr>
            <a:cxnSpLocks/>
          </p:cNvCxnSpPr>
          <p:nvPr/>
        </p:nvCxnSpPr>
        <p:spPr>
          <a:xfrm>
            <a:off x="6099222" y="2880772"/>
            <a:ext cx="1773428" cy="0"/>
          </a:xfrm>
          <a:prstGeom prst="line">
            <a:avLst/>
          </a:prstGeom>
          <a:ln w="38100">
            <a:solidFill>
              <a:schemeClr val="accent4"/>
            </a:solidFill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3F46B8A4-FD50-457C-BBD0-CFB8FEFC2A28}"/>
              </a:ext>
            </a:extLst>
          </p:cNvPr>
          <p:cNvSpPr/>
          <p:nvPr/>
        </p:nvSpPr>
        <p:spPr>
          <a:xfrm>
            <a:off x="4764747" y="3151836"/>
            <a:ext cx="63030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en-US" sz="1400" b="1">
                <a:solidFill>
                  <a:schemeClr val="accent3"/>
                </a:solidFill>
              </a:rPr>
              <a:t>100% </a:t>
            </a:r>
            <a:endParaRPr lang="en-US" sz="1400">
              <a:solidFill>
                <a:schemeClr val="accent3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D18B7C4-405D-4020-96F5-06D78FEAAF48}"/>
              </a:ext>
            </a:extLst>
          </p:cNvPr>
          <p:cNvSpPr/>
          <p:nvPr/>
        </p:nvSpPr>
        <p:spPr>
          <a:xfrm>
            <a:off x="7216979" y="3200810"/>
            <a:ext cx="600485" cy="338554"/>
          </a:xfrm>
          <a:prstGeom prst="rect">
            <a:avLst/>
          </a:prstGeom>
        </p:spPr>
        <p:txBody>
          <a:bodyPr wrap="none" lIns="121920" tIns="60960" rIns="121920" bIns="60960" anchor="t">
            <a:spAutoFit/>
          </a:bodyPr>
          <a:lstStyle/>
          <a:p>
            <a:pPr algn="ctr">
              <a:defRPr/>
            </a:pPr>
            <a:r>
              <a:rPr lang="en-US" sz="1400" b="1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25% </a:t>
            </a:r>
            <a:endParaRPr lang="en-US" sz="1400">
              <a:solidFill>
                <a:schemeClr val="accent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44F0EF0-0DCB-4DFC-AAB5-65D1886D542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00" y="1454832"/>
            <a:ext cx="2658533" cy="3091741"/>
          </a:xfrm>
          <a:prstGeom prst="rect">
            <a:avLst/>
          </a:prstGeom>
        </p:spPr>
      </p:pic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78747C3C-12C2-4950-A1C5-0D476A642728}"/>
              </a:ext>
            </a:extLst>
          </p:cNvPr>
          <p:cNvSpPr txBox="1">
            <a:spLocks/>
          </p:cNvSpPr>
          <p:nvPr/>
        </p:nvSpPr>
        <p:spPr>
          <a:xfrm>
            <a:off x="371427" y="217884"/>
            <a:ext cx="4238460" cy="526821"/>
          </a:xfrm>
          <a:prstGeom prst="rect">
            <a:avLst/>
          </a:prstGeom>
        </p:spPr>
        <p:txBody>
          <a:bodyPr/>
          <a:lstStyle>
            <a:lvl1pPr marL="0" indent="0" algn="l" defTabSz="342904" rtl="0" eaLnBrk="1" latinLnBrk="0" hangingPunct="1">
              <a:spcBef>
                <a:spcPct val="20000"/>
              </a:spcBef>
              <a:buFont typeface="Arial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218" indent="-214315" algn="l" defTabSz="342904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8" indent="-171452" algn="l" defTabSz="342904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62" indent="-171452" algn="l" defTabSz="342904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66" indent="-171452" algn="l" defTabSz="342904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69" indent="-171452" algn="l" defTabSz="342904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73" indent="-171452" algn="l" defTabSz="342904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76" indent="-171452" algn="l" defTabSz="342904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79" indent="-171452" algn="l" defTabSz="342904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cap="all">
                <a:highlight>
                  <a:srgbClr val="FFFFFF"/>
                </a:highlight>
              </a:rPr>
              <a:t>PROJECT STATUS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BC74061-9B3E-4153-A9C1-FAE0A997A387}"/>
              </a:ext>
            </a:extLst>
          </p:cNvPr>
          <p:cNvSpPr/>
          <p:nvPr/>
        </p:nvSpPr>
        <p:spPr>
          <a:xfrm>
            <a:off x="160867" y="4005159"/>
            <a:ext cx="2760133" cy="54141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glow rad="127000">
              <a:schemeClr val="bg1"/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99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5988E35-865C-41B3-B3D7-BE525E34C72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855" r="3855"/>
          <a:stretch/>
        </p:blipFill>
        <p:spPr>
          <a:xfrm rot="5400000">
            <a:off x="72083" y="4274219"/>
            <a:ext cx="2872443" cy="2334323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D4AA9BE-B56E-4B9C-A4A6-830EF87F64A4}"/>
              </a:ext>
            </a:extLst>
          </p:cNvPr>
          <p:cNvSpPr/>
          <p:nvPr/>
        </p:nvSpPr>
        <p:spPr>
          <a:xfrm rot="20534869">
            <a:off x="-14687" y="2365546"/>
            <a:ext cx="3151825" cy="4205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133" b="1">
                <a:latin typeface="Stencil" panose="040409050D0802020404" pitchFamily="82" charset="0"/>
              </a:rPr>
              <a:t>UNDER CONSTRUCTION</a:t>
            </a:r>
          </a:p>
        </p:txBody>
      </p:sp>
      <p:graphicFrame>
        <p:nvGraphicFramePr>
          <p:cNvPr id="16" name="Table 3">
            <a:extLst>
              <a:ext uri="{FF2B5EF4-FFF2-40B4-BE49-F238E27FC236}">
                <a16:creationId xmlns:a16="http://schemas.microsoft.com/office/drawing/2014/main" id="{4F04A245-D8AC-450F-ACD5-44CB6CD257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0058114"/>
              </p:ext>
            </p:extLst>
          </p:nvPr>
        </p:nvGraphicFramePr>
        <p:xfrm>
          <a:off x="3170827" y="1632371"/>
          <a:ext cx="5565120" cy="1423252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26720">
                  <a:extLst>
                    <a:ext uri="{9D8B030D-6E8A-4147-A177-3AD203B41FA5}">
                      <a16:colId xmlns:a16="http://schemas.microsoft.com/office/drawing/2014/main" val="2846605615"/>
                    </a:ext>
                  </a:extLst>
                </a:gridCol>
                <a:gridCol w="446784">
                  <a:extLst>
                    <a:ext uri="{9D8B030D-6E8A-4147-A177-3AD203B41FA5}">
                      <a16:colId xmlns:a16="http://schemas.microsoft.com/office/drawing/2014/main" val="67453515"/>
                    </a:ext>
                  </a:extLst>
                </a:gridCol>
                <a:gridCol w="446784">
                  <a:extLst>
                    <a:ext uri="{9D8B030D-6E8A-4147-A177-3AD203B41FA5}">
                      <a16:colId xmlns:a16="http://schemas.microsoft.com/office/drawing/2014/main" val="3134493213"/>
                    </a:ext>
                  </a:extLst>
                </a:gridCol>
                <a:gridCol w="446784">
                  <a:extLst>
                    <a:ext uri="{9D8B030D-6E8A-4147-A177-3AD203B41FA5}">
                      <a16:colId xmlns:a16="http://schemas.microsoft.com/office/drawing/2014/main" val="2280355170"/>
                    </a:ext>
                  </a:extLst>
                </a:gridCol>
                <a:gridCol w="446784">
                  <a:extLst>
                    <a:ext uri="{9D8B030D-6E8A-4147-A177-3AD203B41FA5}">
                      <a16:colId xmlns:a16="http://schemas.microsoft.com/office/drawing/2014/main" val="2222170639"/>
                    </a:ext>
                  </a:extLst>
                </a:gridCol>
                <a:gridCol w="446784">
                  <a:extLst>
                    <a:ext uri="{9D8B030D-6E8A-4147-A177-3AD203B41FA5}">
                      <a16:colId xmlns:a16="http://schemas.microsoft.com/office/drawing/2014/main" val="956036796"/>
                    </a:ext>
                  </a:extLst>
                </a:gridCol>
                <a:gridCol w="243840">
                  <a:extLst>
                    <a:ext uri="{9D8B030D-6E8A-4147-A177-3AD203B41FA5}">
                      <a16:colId xmlns:a16="http://schemas.microsoft.com/office/drawing/2014/main" val="4176634603"/>
                    </a:ext>
                  </a:extLst>
                </a:gridCol>
                <a:gridCol w="446784">
                  <a:extLst>
                    <a:ext uri="{9D8B030D-6E8A-4147-A177-3AD203B41FA5}">
                      <a16:colId xmlns:a16="http://schemas.microsoft.com/office/drawing/2014/main" val="3109439228"/>
                    </a:ext>
                  </a:extLst>
                </a:gridCol>
                <a:gridCol w="446784">
                  <a:extLst>
                    <a:ext uri="{9D8B030D-6E8A-4147-A177-3AD203B41FA5}">
                      <a16:colId xmlns:a16="http://schemas.microsoft.com/office/drawing/2014/main" val="2947886854"/>
                    </a:ext>
                  </a:extLst>
                </a:gridCol>
                <a:gridCol w="426720">
                  <a:extLst>
                    <a:ext uri="{9D8B030D-6E8A-4147-A177-3AD203B41FA5}">
                      <a16:colId xmlns:a16="http://schemas.microsoft.com/office/drawing/2014/main" val="222009567"/>
                    </a:ext>
                  </a:extLst>
                </a:gridCol>
                <a:gridCol w="446784">
                  <a:extLst>
                    <a:ext uri="{9D8B030D-6E8A-4147-A177-3AD203B41FA5}">
                      <a16:colId xmlns:a16="http://schemas.microsoft.com/office/drawing/2014/main" val="2461538829"/>
                    </a:ext>
                  </a:extLst>
                </a:gridCol>
                <a:gridCol w="446784">
                  <a:extLst>
                    <a:ext uri="{9D8B030D-6E8A-4147-A177-3AD203B41FA5}">
                      <a16:colId xmlns:a16="http://schemas.microsoft.com/office/drawing/2014/main" val="616809874"/>
                    </a:ext>
                  </a:extLst>
                </a:gridCol>
                <a:gridCol w="446784">
                  <a:extLst>
                    <a:ext uri="{9D8B030D-6E8A-4147-A177-3AD203B41FA5}">
                      <a16:colId xmlns:a16="http://schemas.microsoft.com/office/drawing/2014/main" val="654084205"/>
                    </a:ext>
                  </a:extLst>
                </a:gridCol>
              </a:tblGrid>
              <a:tr h="274320">
                <a:tc gridSpan="6"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INTERIM HOUSING</a:t>
                      </a:r>
                    </a:p>
                  </a:txBody>
                  <a:tcPr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00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00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00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05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21</a:t>
                      </a:r>
                      <a:r>
                        <a:rPr lang="en-US" sz="1200" baseline="30000">
                          <a:solidFill>
                            <a:schemeClr val="bg1"/>
                          </a:solidFill>
                        </a:rPr>
                        <a:t>ST</a:t>
                      </a:r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 CENTURY CLASSROOM</a:t>
                      </a:r>
                    </a:p>
                  </a:txBody>
                  <a:tcPr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05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05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05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05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05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5426281"/>
                  </a:ext>
                </a:extLst>
              </a:tr>
              <a:tr h="822993">
                <a:tc>
                  <a:txBody>
                    <a:bodyPr/>
                    <a:lstStyle/>
                    <a:p>
                      <a:pPr algn="ctr"/>
                      <a:r>
                        <a:rPr lang="en-US" sz="800"/>
                        <a:t>SCHEMATIC </a:t>
                      </a:r>
                      <a:br>
                        <a:rPr lang="en-US" sz="800"/>
                      </a:br>
                      <a:r>
                        <a:rPr lang="en-US" sz="800"/>
                        <a:t>DESIGN</a:t>
                      </a:r>
                    </a:p>
                  </a:txBody>
                  <a:tcPr vert="vert270" anchor="ctr"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/>
                        <a:t>DESIGN DEVELOPMENT</a:t>
                      </a:r>
                    </a:p>
                  </a:txBody>
                  <a:tcPr vert="vert270" anchor="ctr"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/>
                        <a:t>CONSTRUCTION DOCUMENTS</a:t>
                      </a:r>
                    </a:p>
                  </a:txBody>
                  <a:tcPr vert="vert270" anchor="ctr"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/>
                        <a:t>CONSTRUCTION</a:t>
                      </a:r>
                    </a:p>
                  </a:txBody>
                  <a:tcPr vert="vert270" anchor="ctr"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/>
                        <a:t>DSA</a:t>
                      </a:r>
                    </a:p>
                    <a:p>
                      <a:pPr algn="ctr"/>
                      <a:r>
                        <a:rPr lang="en-US" sz="800"/>
                        <a:t>APPROVAL</a:t>
                      </a:r>
                    </a:p>
                  </a:txBody>
                  <a:tcPr vert="vert270" anchor="ctr"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/>
                        <a:t>OCCUPANCY</a:t>
                      </a:r>
                    </a:p>
                  </a:txBody>
                  <a:tcPr vert="vert270" anchor="ctr"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 vert="vert27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/>
                        <a:t>SCHEMATIC </a:t>
                      </a:r>
                      <a:br>
                        <a:rPr lang="en-US" sz="800"/>
                      </a:br>
                      <a:r>
                        <a:rPr lang="en-US" sz="800"/>
                        <a:t>DESIGN</a:t>
                      </a:r>
                    </a:p>
                  </a:txBody>
                  <a:tcPr vert="vert270" anchor="ctr"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/>
                        <a:t>DESIGN DEVELOPMENT</a:t>
                      </a:r>
                    </a:p>
                  </a:txBody>
                  <a:tcPr vert="vert270" anchor="ctr"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/>
                        <a:t>CONSTRUCTION DOCUMENTS</a:t>
                      </a:r>
                    </a:p>
                  </a:txBody>
                  <a:tcPr vert="vert270" anchor="ctr"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/>
                        <a:t>DSA</a:t>
                      </a:r>
                    </a:p>
                    <a:p>
                      <a:pPr algn="ctr"/>
                      <a:r>
                        <a:rPr lang="en-US" sz="800"/>
                        <a:t>APPROVAL</a:t>
                      </a:r>
                    </a:p>
                  </a:txBody>
                  <a:tcPr vert="vert270" anchor="ctr"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/>
                        <a:t>CONSTRUCTION</a:t>
                      </a:r>
                    </a:p>
                  </a:txBody>
                  <a:tcPr vert="vert270" anchor="ctr"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/>
                        <a:t>COMPLETION</a:t>
                      </a:r>
                    </a:p>
                  </a:txBody>
                  <a:tcPr vert="vert270" anchor="ctr"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8565295"/>
                  </a:ext>
                </a:extLst>
              </a:tr>
              <a:tr h="325939">
                <a:tc>
                  <a:txBody>
                    <a:bodyPr/>
                    <a:lstStyle/>
                    <a:p>
                      <a:pPr algn="ctr"/>
                      <a:endParaRPr lang="en-US" sz="90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181224"/>
                  </a:ext>
                </a:extLst>
              </a:tr>
            </a:tbl>
          </a:graphicData>
        </a:graphic>
      </p:graphicFrame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79DB6BCB-51BC-4B89-8CC5-423C87A1FD0A}"/>
              </a:ext>
            </a:extLst>
          </p:cNvPr>
          <p:cNvCxnSpPr>
            <a:cxnSpLocks/>
          </p:cNvCxnSpPr>
          <p:nvPr/>
        </p:nvCxnSpPr>
        <p:spPr>
          <a:xfrm flipV="1">
            <a:off x="3186711" y="2880305"/>
            <a:ext cx="2661276" cy="5887"/>
          </a:xfrm>
          <a:prstGeom prst="line">
            <a:avLst/>
          </a:prstGeom>
          <a:ln w="38100">
            <a:solidFill>
              <a:srgbClr val="B8C40E"/>
            </a:solidFill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829B0D7A-5050-406E-B899-213C92086075}"/>
              </a:ext>
            </a:extLst>
          </p:cNvPr>
          <p:cNvCxnSpPr>
            <a:cxnSpLocks/>
          </p:cNvCxnSpPr>
          <p:nvPr/>
        </p:nvCxnSpPr>
        <p:spPr>
          <a:xfrm>
            <a:off x="6084654" y="2880305"/>
            <a:ext cx="1859607" cy="468"/>
          </a:xfrm>
          <a:prstGeom prst="line">
            <a:avLst/>
          </a:prstGeom>
          <a:ln w="38100">
            <a:solidFill>
              <a:schemeClr val="accent4"/>
            </a:solidFill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1252BCA6-BF51-4A06-BCE9-20D731213C46}"/>
              </a:ext>
            </a:extLst>
          </p:cNvPr>
          <p:cNvSpPr txBox="1"/>
          <p:nvPr/>
        </p:nvSpPr>
        <p:spPr>
          <a:xfrm>
            <a:off x="2225240" y="3212760"/>
            <a:ext cx="4625787" cy="4207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67"/>
              <a:t/>
            </a:r>
            <a:br>
              <a:rPr lang="en-US" sz="1067"/>
            </a:br>
            <a:endParaRPr lang="en-US" sz="1067"/>
          </a:p>
        </p:txBody>
      </p:sp>
    </p:spTree>
    <p:extLst>
      <p:ext uri="{BB962C8B-B14F-4D97-AF65-F5344CB8AC3E}">
        <p14:creationId xmlns:p14="http://schemas.microsoft.com/office/powerpoint/2010/main" val="42373527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E11AA07D-1AED-489A-96A6-CA56AEA4DC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445" y="1971961"/>
            <a:ext cx="8434604" cy="3789884"/>
          </a:xfrm>
          <a:prstGeom prst="rect">
            <a:avLst/>
          </a:prstGeom>
        </p:spPr>
      </p:pic>
      <p:sp>
        <p:nvSpPr>
          <p:cNvPr id="7" name="Rectangle 1">
            <a:extLst>
              <a:ext uri="{FF2B5EF4-FFF2-40B4-BE49-F238E27FC236}">
                <a16:creationId xmlns:a16="http://schemas.microsoft.com/office/drawing/2014/main" id="{40CBC276-0B52-4C24-8888-910C386433A9}"/>
              </a:ext>
            </a:extLst>
          </p:cNvPr>
          <p:cNvSpPr/>
          <p:nvPr/>
        </p:nvSpPr>
        <p:spPr>
          <a:xfrm>
            <a:off x="83197" y="1394436"/>
            <a:ext cx="5084155" cy="492272"/>
          </a:xfrm>
          <a:custGeom>
            <a:avLst/>
            <a:gdLst>
              <a:gd name="connsiteX0" fmla="*/ 0 w 2909455"/>
              <a:gd name="connsiteY0" fmla="*/ 0 h 1298864"/>
              <a:gd name="connsiteX1" fmla="*/ 2909455 w 2909455"/>
              <a:gd name="connsiteY1" fmla="*/ 0 h 1298864"/>
              <a:gd name="connsiteX2" fmla="*/ 2909455 w 2909455"/>
              <a:gd name="connsiteY2" fmla="*/ 1298864 h 1298864"/>
              <a:gd name="connsiteX3" fmla="*/ 0 w 2909455"/>
              <a:gd name="connsiteY3" fmla="*/ 1298864 h 1298864"/>
              <a:gd name="connsiteX4" fmla="*/ 0 w 2909455"/>
              <a:gd name="connsiteY4" fmla="*/ 0 h 1298864"/>
              <a:gd name="connsiteX0" fmla="*/ 0 w 2909455"/>
              <a:gd name="connsiteY0" fmla="*/ 0 h 1298864"/>
              <a:gd name="connsiteX1" fmla="*/ 2098964 w 2909455"/>
              <a:gd name="connsiteY1" fmla="*/ 0 h 1298864"/>
              <a:gd name="connsiteX2" fmla="*/ 2909455 w 2909455"/>
              <a:gd name="connsiteY2" fmla="*/ 1298864 h 1298864"/>
              <a:gd name="connsiteX3" fmla="*/ 0 w 2909455"/>
              <a:gd name="connsiteY3" fmla="*/ 1298864 h 1298864"/>
              <a:gd name="connsiteX4" fmla="*/ 0 w 2909455"/>
              <a:gd name="connsiteY4" fmla="*/ 0 h 1298864"/>
              <a:gd name="connsiteX0" fmla="*/ 369516 w 2909455"/>
              <a:gd name="connsiteY0" fmla="*/ 0 h 1305836"/>
              <a:gd name="connsiteX1" fmla="*/ 2098964 w 2909455"/>
              <a:gd name="connsiteY1" fmla="*/ 6972 h 1305836"/>
              <a:gd name="connsiteX2" fmla="*/ 2909455 w 2909455"/>
              <a:gd name="connsiteY2" fmla="*/ 1305836 h 1305836"/>
              <a:gd name="connsiteX3" fmla="*/ 0 w 2909455"/>
              <a:gd name="connsiteY3" fmla="*/ 1305836 h 1305836"/>
              <a:gd name="connsiteX4" fmla="*/ 369516 w 2909455"/>
              <a:gd name="connsiteY4" fmla="*/ 0 h 1305836"/>
              <a:gd name="connsiteX0" fmla="*/ 0 w 2539939"/>
              <a:gd name="connsiteY0" fmla="*/ 0 h 1305836"/>
              <a:gd name="connsiteX1" fmla="*/ 1729448 w 2539939"/>
              <a:gd name="connsiteY1" fmla="*/ 6972 h 1305836"/>
              <a:gd name="connsiteX2" fmla="*/ 2539939 w 2539939"/>
              <a:gd name="connsiteY2" fmla="*/ 1305836 h 1305836"/>
              <a:gd name="connsiteX3" fmla="*/ 362542 w 2539939"/>
              <a:gd name="connsiteY3" fmla="*/ 1187312 h 1305836"/>
              <a:gd name="connsiteX4" fmla="*/ 0 w 2539939"/>
              <a:gd name="connsiteY4" fmla="*/ 0 h 1305836"/>
              <a:gd name="connsiteX0" fmla="*/ 1 w 2539940"/>
              <a:gd name="connsiteY0" fmla="*/ 0 h 1305836"/>
              <a:gd name="connsiteX1" fmla="*/ 1729449 w 2539940"/>
              <a:gd name="connsiteY1" fmla="*/ 6972 h 1305836"/>
              <a:gd name="connsiteX2" fmla="*/ 2539940 w 2539940"/>
              <a:gd name="connsiteY2" fmla="*/ 1305836 h 1305836"/>
              <a:gd name="connsiteX3" fmla="*/ 0 w 2539940"/>
              <a:gd name="connsiteY3" fmla="*/ 1284920 h 1305836"/>
              <a:gd name="connsiteX4" fmla="*/ 1 w 2539940"/>
              <a:gd name="connsiteY4" fmla="*/ 0 h 1305836"/>
              <a:gd name="connsiteX0" fmla="*/ 0 w 2546911"/>
              <a:gd name="connsiteY0" fmla="*/ 1 h 1298864"/>
              <a:gd name="connsiteX1" fmla="*/ 1736420 w 2546911"/>
              <a:gd name="connsiteY1" fmla="*/ 0 h 1298864"/>
              <a:gd name="connsiteX2" fmla="*/ 2546911 w 2546911"/>
              <a:gd name="connsiteY2" fmla="*/ 1298864 h 1298864"/>
              <a:gd name="connsiteX3" fmla="*/ 6971 w 2546911"/>
              <a:gd name="connsiteY3" fmla="*/ 1277948 h 1298864"/>
              <a:gd name="connsiteX4" fmla="*/ 0 w 2546911"/>
              <a:gd name="connsiteY4" fmla="*/ 1 h 1298864"/>
              <a:gd name="connsiteX0" fmla="*/ 6974 w 2553885"/>
              <a:gd name="connsiteY0" fmla="*/ 1 h 1298864"/>
              <a:gd name="connsiteX1" fmla="*/ 1743394 w 2553885"/>
              <a:gd name="connsiteY1" fmla="*/ 0 h 1298864"/>
              <a:gd name="connsiteX2" fmla="*/ 2553885 w 2553885"/>
              <a:gd name="connsiteY2" fmla="*/ 1298864 h 1298864"/>
              <a:gd name="connsiteX3" fmla="*/ 0 w 2553885"/>
              <a:gd name="connsiteY3" fmla="*/ 1298864 h 1298864"/>
              <a:gd name="connsiteX4" fmla="*/ 6974 w 2553885"/>
              <a:gd name="connsiteY4" fmla="*/ 1 h 1298864"/>
              <a:gd name="connsiteX0" fmla="*/ 1 w 2553885"/>
              <a:gd name="connsiteY0" fmla="*/ 1 h 1298864"/>
              <a:gd name="connsiteX1" fmla="*/ 1743394 w 2553885"/>
              <a:gd name="connsiteY1" fmla="*/ 0 h 1298864"/>
              <a:gd name="connsiteX2" fmla="*/ 2553885 w 2553885"/>
              <a:gd name="connsiteY2" fmla="*/ 1298864 h 1298864"/>
              <a:gd name="connsiteX3" fmla="*/ 0 w 2553885"/>
              <a:gd name="connsiteY3" fmla="*/ 1298864 h 1298864"/>
              <a:gd name="connsiteX4" fmla="*/ 1 w 2553885"/>
              <a:gd name="connsiteY4" fmla="*/ 1 h 1298864"/>
              <a:gd name="connsiteX0" fmla="*/ 0 w 3834304"/>
              <a:gd name="connsiteY0" fmla="*/ 1 h 1298864"/>
              <a:gd name="connsiteX1" fmla="*/ 3023813 w 3834304"/>
              <a:gd name="connsiteY1" fmla="*/ 0 h 1298864"/>
              <a:gd name="connsiteX2" fmla="*/ 3834304 w 3834304"/>
              <a:gd name="connsiteY2" fmla="*/ 1298864 h 1298864"/>
              <a:gd name="connsiteX3" fmla="*/ 1280419 w 3834304"/>
              <a:gd name="connsiteY3" fmla="*/ 1298864 h 1298864"/>
              <a:gd name="connsiteX4" fmla="*/ 0 w 3834304"/>
              <a:gd name="connsiteY4" fmla="*/ 1 h 1298864"/>
              <a:gd name="connsiteX0" fmla="*/ 0 w 3834304"/>
              <a:gd name="connsiteY0" fmla="*/ 1 h 1298864"/>
              <a:gd name="connsiteX1" fmla="*/ 3023813 w 3834304"/>
              <a:gd name="connsiteY1" fmla="*/ 0 h 1298864"/>
              <a:gd name="connsiteX2" fmla="*/ 3834304 w 3834304"/>
              <a:gd name="connsiteY2" fmla="*/ 1298864 h 1298864"/>
              <a:gd name="connsiteX3" fmla="*/ 0 w 3834304"/>
              <a:gd name="connsiteY3" fmla="*/ 1290861 h 1298864"/>
              <a:gd name="connsiteX4" fmla="*/ 0 w 3834304"/>
              <a:gd name="connsiteY4" fmla="*/ 1 h 1298864"/>
              <a:gd name="connsiteX0" fmla="*/ 0 w 4754606"/>
              <a:gd name="connsiteY0" fmla="*/ 1 h 1298864"/>
              <a:gd name="connsiteX1" fmla="*/ 3944115 w 4754606"/>
              <a:gd name="connsiteY1" fmla="*/ 0 h 1298864"/>
              <a:gd name="connsiteX2" fmla="*/ 4754606 w 4754606"/>
              <a:gd name="connsiteY2" fmla="*/ 1298864 h 1298864"/>
              <a:gd name="connsiteX3" fmla="*/ 920302 w 4754606"/>
              <a:gd name="connsiteY3" fmla="*/ 1290861 h 1298864"/>
              <a:gd name="connsiteX4" fmla="*/ 0 w 4754606"/>
              <a:gd name="connsiteY4" fmla="*/ 1 h 1298864"/>
              <a:gd name="connsiteX0" fmla="*/ 8003 w 4762609"/>
              <a:gd name="connsiteY0" fmla="*/ 1 h 1298864"/>
              <a:gd name="connsiteX1" fmla="*/ 3952118 w 4762609"/>
              <a:gd name="connsiteY1" fmla="*/ 0 h 1298864"/>
              <a:gd name="connsiteX2" fmla="*/ 4762609 w 4762609"/>
              <a:gd name="connsiteY2" fmla="*/ 1298864 h 1298864"/>
              <a:gd name="connsiteX3" fmla="*/ 0 w 4762609"/>
              <a:gd name="connsiteY3" fmla="*/ 1298863 h 1298864"/>
              <a:gd name="connsiteX4" fmla="*/ 8003 w 4762609"/>
              <a:gd name="connsiteY4" fmla="*/ 1 h 1298864"/>
              <a:gd name="connsiteX0" fmla="*/ 354 w 4770965"/>
              <a:gd name="connsiteY0" fmla="*/ 1 h 1298864"/>
              <a:gd name="connsiteX1" fmla="*/ 3960474 w 4770965"/>
              <a:gd name="connsiteY1" fmla="*/ 0 h 1298864"/>
              <a:gd name="connsiteX2" fmla="*/ 4770965 w 4770965"/>
              <a:gd name="connsiteY2" fmla="*/ 1298864 h 1298864"/>
              <a:gd name="connsiteX3" fmla="*/ 8356 w 4770965"/>
              <a:gd name="connsiteY3" fmla="*/ 1298863 h 1298864"/>
              <a:gd name="connsiteX4" fmla="*/ 354 w 4770965"/>
              <a:gd name="connsiteY4" fmla="*/ 1 h 1298864"/>
              <a:gd name="connsiteX0" fmla="*/ 8004 w 4778615"/>
              <a:gd name="connsiteY0" fmla="*/ 1 h 1298864"/>
              <a:gd name="connsiteX1" fmla="*/ 3968124 w 4778615"/>
              <a:gd name="connsiteY1" fmla="*/ 0 h 1298864"/>
              <a:gd name="connsiteX2" fmla="*/ 4778615 w 4778615"/>
              <a:gd name="connsiteY2" fmla="*/ 1298864 h 1298864"/>
              <a:gd name="connsiteX3" fmla="*/ 0 w 4778615"/>
              <a:gd name="connsiteY3" fmla="*/ 1290861 h 1298864"/>
              <a:gd name="connsiteX4" fmla="*/ 8004 w 4778615"/>
              <a:gd name="connsiteY4" fmla="*/ 1 h 1298864"/>
              <a:gd name="connsiteX0" fmla="*/ 8 w 5418831"/>
              <a:gd name="connsiteY0" fmla="*/ 1 h 1298864"/>
              <a:gd name="connsiteX1" fmla="*/ 4608340 w 5418831"/>
              <a:gd name="connsiteY1" fmla="*/ 0 h 1298864"/>
              <a:gd name="connsiteX2" fmla="*/ 5418831 w 5418831"/>
              <a:gd name="connsiteY2" fmla="*/ 1298864 h 1298864"/>
              <a:gd name="connsiteX3" fmla="*/ 640216 w 5418831"/>
              <a:gd name="connsiteY3" fmla="*/ 1290861 h 1298864"/>
              <a:gd name="connsiteX4" fmla="*/ 8 w 5418831"/>
              <a:gd name="connsiteY4" fmla="*/ 1 h 1298864"/>
              <a:gd name="connsiteX0" fmla="*/ 659 w 5419482"/>
              <a:gd name="connsiteY0" fmla="*/ 1 h 1299990"/>
              <a:gd name="connsiteX1" fmla="*/ 4608991 w 5419482"/>
              <a:gd name="connsiteY1" fmla="*/ 0 h 1299990"/>
              <a:gd name="connsiteX2" fmla="*/ 5419482 w 5419482"/>
              <a:gd name="connsiteY2" fmla="*/ 1298864 h 1299990"/>
              <a:gd name="connsiteX3" fmla="*/ 1784 w 5419482"/>
              <a:gd name="connsiteY3" fmla="*/ 1299990 h 1299990"/>
              <a:gd name="connsiteX4" fmla="*/ 659 w 5419482"/>
              <a:gd name="connsiteY4" fmla="*/ 1 h 1299990"/>
              <a:gd name="connsiteX0" fmla="*/ 8006 w 5417698"/>
              <a:gd name="connsiteY0" fmla="*/ 1 h 1299990"/>
              <a:gd name="connsiteX1" fmla="*/ 4607207 w 5417698"/>
              <a:gd name="connsiteY1" fmla="*/ 0 h 1299990"/>
              <a:gd name="connsiteX2" fmla="*/ 5417698 w 5417698"/>
              <a:gd name="connsiteY2" fmla="*/ 1298864 h 1299990"/>
              <a:gd name="connsiteX3" fmla="*/ 0 w 5417698"/>
              <a:gd name="connsiteY3" fmla="*/ 1299990 h 1299990"/>
              <a:gd name="connsiteX4" fmla="*/ 8006 w 5417698"/>
              <a:gd name="connsiteY4" fmla="*/ 1 h 1299990"/>
              <a:gd name="connsiteX0" fmla="*/ 660 w 5410352"/>
              <a:gd name="connsiteY0" fmla="*/ 1 h 1299990"/>
              <a:gd name="connsiteX1" fmla="*/ 4599861 w 5410352"/>
              <a:gd name="connsiteY1" fmla="*/ 0 h 1299990"/>
              <a:gd name="connsiteX2" fmla="*/ 5410352 w 5410352"/>
              <a:gd name="connsiteY2" fmla="*/ 1298864 h 1299990"/>
              <a:gd name="connsiteX3" fmla="*/ 1785 w 5410352"/>
              <a:gd name="connsiteY3" fmla="*/ 1299990 h 1299990"/>
              <a:gd name="connsiteX4" fmla="*/ 660 w 5410352"/>
              <a:gd name="connsiteY4" fmla="*/ 1 h 1299990"/>
              <a:gd name="connsiteX0" fmla="*/ 0 w 12676194"/>
              <a:gd name="connsiteY0" fmla="*/ 17594 h 1299990"/>
              <a:gd name="connsiteX1" fmla="*/ 11865703 w 12676194"/>
              <a:gd name="connsiteY1" fmla="*/ 0 h 1299990"/>
              <a:gd name="connsiteX2" fmla="*/ 12676194 w 12676194"/>
              <a:gd name="connsiteY2" fmla="*/ 1298864 h 1299990"/>
              <a:gd name="connsiteX3" fmla="*/ 7267627 w 12676194"/>
              <a:gd name="connsiteY3" fmla="*/ 1299990 h 1299990"/>
              <a:gd name="connsiteX4" fmla="*/ 0 w 12676194"/>
              <a:gd name="connsiteY4" fmla="*/ 17594 h 1299990"/>
              <a:gd name="connsiteX0" fmla="*/ 34063 w 12710257"/>
              <a:gd name="connsiteY0" fmla="*/ 17594 h 1299990"/>
              <a:gd name="connsiteX1" fmla="*/ 11899766 w 12710257"/>
              <a:gd name="connsiteY1" fmla="*/ 0 h 1299990"/>
              <a:gd name="connsiteX2" fmla="*/ 12710257 w 12710257"/>
              <a:gd name="connsiteY2" fmla="*/ 1298864 h 1299990"/>
              <a:gd name="connsiteX3" fmla="*/ 0 w 12710257"/>
              <a:gd name="connsiteY3" fmla="*/ 1299990 h 1299990"/>
              <a:gd name="connsiteX4" fmla="*/ 34063 w 12710257"/>
              <a:gd name="connsiteY4" fmla="*/ 17594 h 1299990"/>
              <a:gd name="connsiteX0" fmla="*/ 34063 w 12710257"/>
              <a:gd name="connsiteY0" fmla="*/ 17594 h 1299990"/>
              <a:gd name="connsiteX1" fmla="*/ 11899766 w 12710257"/>
              <a:gd name="connsiteY1" fmla="*/ 0 h 1299990"/>
              <a:gd name="connsiteX2" fmla="*/ 12710257 w 12710257"/>
              <a:gd name="connsiteY2" fmla="*/ 1298864 h 1299990"/>
              <a:gd name="connsiteX3" fmla="*/ 0 w 12710257"/>
              <a:gd name="connsiteY3" fmla="*/ 1299990 h 1299990"/>
              <a:gd name="connsiteX4" fmla="*/ 34063 w 12710257"/>
              <a:gd name="connsiteY4" fmla="*/ 17594 h 1299990"/>
              <a:gd name="connsiteX0" fmla="*/ 34063 w 12710257"/>
              <a:gd name="connsiteY0" fmla="*/ 17594 h 1298864"/>
              <a:gd name="connsiteX1" fmla="*/ 11899766 w 12710257"/>
              <a:gd name="connsiteY1" fmla="*/ 0 h 1298864"/>
              <a:gd name="connsiteX2" fmla="*/ 12710257 w 12710257"/>
              <a:gd name="connsiteY2" fmla="*/ 1298864 h 1298864"/>
              <a:gd name="connsiteX3" fmla="*/ 0 w 12710257"/>
              <a:gd name="connsiteY3" fmla="*/ 1282396 h 1298864"/>
              <a:gd name="connsiteX4" fmla="*/ 34063 w 12710257"/>
              <a:gd name="connsiteY4" fmla="*/ 17594 h 1298864"/>
              <a:gd name="connsiteX0" fmla="*/ 206 w 12729183"/>
              <a:gd name="connsiteY0" fmla="*/ 0 h 1298864"/>
              <a:gd name="connsiteX1" fmla="*/ 11918692 w 12729183"/>
              <a:gd name="connsiteY1" fmla="*/ 0 h 1298864"/>
              <a:gd name="connsiteX2" fmla="*/ 12729183 w 12729183"/>
              <a:gd name="connsiteY2" fmla="*/ 1298864 h 1298864"/>
              <a:gd name="connsiteX3" fmla="*/ 18926 w 12729183"/>
              <a:gd name="connsiteY3" fmla="*/ 1282396 h 1298864"/>
              <a:gd name="connsiteX4" fmla="*/ 206 w 12729183"/>
              <a:gd name="connsiteY4" fmla="*/ 0 h 1298864"/>
              <a:gd name="connsiteX0" fmla="*/ 206 w 13181029"/>
              <a:gd name="connsiteY0" fmla="*/ 0 h 1298864"/>
              <a:gd name="connsiteX1" fmla="*/ 11918692 w 13181029"/>
              <a:gd name="connsiteY1" fmla="*/ 0 h 1298864"/>
              <a:gd name="connsiteX2" fmla="*/ 13181029 w 13181029"/>
              <a:gd name="connsiteY2" fmla="*/ 1298864 h 1298864"/>
              <a:gd name="connsiteX3" fmla="*/ 18926 w 13181029"/>
              <a:gd name="connsiteY3" fmla="*/ 1282396 h 1298864"/>
              <a:gd name="connsiteX4" fmla="*/ 206 w 13181029"/>
              <a:gd name="connsiteY4" fmla="*/ 0 h 1298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81029" h="1298864">
                <a:moveTo>
                  <a:pt x="206" y="0"/>
                </a:moveTo>
                <a:lnTo>
                  <a:pt x="11918692" y="0"/>
                </a:lnTo>
                <a:lnTo>
                  <a:pt x="13181029" y="1298864"/>
                </a:lnTo>
                <a:lnTo>
                  <a:pt x="18926" y="1282396"/>
                </a:lnTo>
                <a:cubicBezTo>
                  <a:pt x="21594" y="849442"/>
                  <a:pt x="-2462" y="432954"/>
                  <a:pt x="206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47"/>
          </a:p>
        </p:txBody>
      </p:sp>
      <p:sp>
        <p:nvSpPr>
          <p:cNvPr id="9" name="Title 6">
            <a:extLst>
              <a:ext uri="{FF2B5EF4-FFF2-40B4-BE49-F238E27FC236}">
                <a16:creationId xmlns:a16="http://schemas.microsoft.com/office/drawing/2014/main" id="{F6598172-E5DB-4706-A530-BF9648CA474E}"/>
              </a:ext>
            </a:extLst>
          </p:cNvPr>
          <p:cNvSpPr txBox="1">
            <a:spLocks/>
          </p:cNvSpPr>
          <p:nvPr/>
        </p:nvSpPr>
        <p:spPr>
          <a:xfrm>
            <a:off x="341144" y="481863"/>
            <a:ext cx="8229600" cy="664635"/>
          </a:xfrm>
          <a:prstGeom prst="rect">
            <a:avLst/>
          </a:prstGeom>
        </p:spPr>
        <p:txBody>
          <a:bodyPr/>
          <a:lstStyle>
            <a:lvl1pPr algn="l" defTabSz="342904" rtl="0" eaLnBrk="1" latinLnBrk="0" hangingPunct="1">
              <a:spcBef>
                <a:spcPct val="0"/>
              </a:spcBef>
              <a:buNone/>
              <a:defRPr sz="2700" b="1" kern="1200">
                <a:solidFill>
                  <a:schemeClr val="tx1"/>
                </a:solidFill>
                <a:latin typeface="Arial Black" panose="020B0A04020102020204" pitchFamily="34" charset="0"/>
                <a:ea typeface="+mj-ea"/>
                <a:cs typeface="Calibri"/>
              </a:defRPr>
            </a:lvl1pPr>
          </a:lstStyle>
          <a:p>
            <a:r>
              <a:rPr lang="en-US" sz="2400"/>
              <a:t>MESA ROBLES SCHOOL</a:t>
            </a:r>
          </a:p>
        </p:txBody>
      </p:sp>
      <p:sp>
        <p:nvSpPr>
          <p:cNvPr id="10" name="Text Placeholder 15">
            <a:extLst>
              <a:ext uri="{FF2B5EF4-FFF2-40B4-BE49-F238E27FC236}">
                <a16:creationId xmlns:a16="http://schemas.microsoft.com/office/drawing/2014/main" id="{ABAAD296-EEF8-4061-B918-349F96D0DB4B}"/>
              </a:ext>
            </a:extLst>
          </p:cNvPr>
          <p:cNvSpPr txBox="1">
            <a:spLocks/>
          </p:cNvSpPr>
          <p:nvPr/>
        </p:nvSpPr>
        <p:spPr>
          <a:xfrm>
            <a:off x="341145" y="199242"/>
            <a:ext cx="4238460" cy="526821"/>
          </a:xfrm>
          <a:prstGeom prst="rect">
            <a:avLst/>
          </a:prstGeom>
        </p:spPr>
        <p:txBody>
          <a:bodyPr/>
          <a:lstStyle>
            <a:lvl1pPr marL="0" indent="0" algn="l" defTabSz="342904" rtl="0" eaLnBrk="1" latinLnBrk="0" hangingPunct="1">
              <a:spcBef>
                <a:spcPct val="20000"/>
              </a:spcBef>
              <a:buFont typeface="Arial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218" indent="-214315" algn="l" defTabSz="342904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8" indent="-171452" algn="l" defTabSz="342904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62" indent="-171452" algn="l" defTabSz="342904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66" indent="-171452" algn="l" defTabSz="342904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69" indent="-171452" algn="l" defTabSz="342904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73" indent="-171452" algn="l" defTabSz="342904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76" indent="-171452" algn="l" defTabSz="342904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79" indent="-171452" algn="l" defTabSz="342904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/>
              <a:t>Interim Housing</a:t>
            </a:r>
          </a:p>
          <a:p>
            <a:endParaRPr lang="en-US" sz="18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F7A3DDC-9806-47A5-98C7-43E5C74F3D4A}"/>
              </a:ext>
            </a:extLst>
          </p:cNvPr>
          <p:cNvSpPr/>
          <p:nvPr/>
        </p:nvSpPr>
        <p:spPr>
          <a:xfrm>
            <a:off x="902473" y="6023352"/>
            <a:ext cx="2821023" cy="474553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99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BEEB875-7B5C-40F5-AD5F-52DEF425F908}"/>
              </a:ext>
            </a:extLst>
          </p:cNvPr>
          <p:cNvSpPr txBox="1"/>
          <p:nvPr/>
        </p:nvSpPr>
        <p:spPr>
          <a:xfrm>
            <a:off x="341145" y="2032313"/>
            <a:ext cx="2751844" cy="86151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3199">
                <a:solidFill>
                  <a:prstClr val="black"/>
                </a:solidFill>
                <a:latin typeface="Calibri"/>
              </a:rPr>
              <a:t>Middle School </a:t>
            </a:r>
            <a:r>
              <a:rPr lang="en-US">
                <a:solidFill>
                  <a:prstClr val="black"/>
                </a:solidFill>
                <a:latin typeface="Calibri"/>
              </a:rPr>
              <a:t>Side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07E83B3-FB18-42FF-A9AE-DDDA0D8DA663}"/>
              </a:ext>
            </a:extLst>
          </p:cNvPr>
          <p:cNvSpPr txBox="1"/>
          <p:nvPr/>
        </p:nvSpPr>
        <p:spPr>
          <a:xfrm>
            <a:off x="159212" y="1386616"/>
            <a:ext cx="2006177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33">
                <a:ea typeface="Open Sans" panose="020B0606030504020204" pitchFamily="34" charset="0"/>
                <a:cs typeface="Open Sans" panose="020B0606030504020204" pitchFamily="34" charset="0"/>
              </a:rPr>
              <a:t>PHASING PLAN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7528D9F-6B4D-4829-BDF9-0F507B3C4006}"/>
              </a:ext>
            </a:extLst>
          </p:cNvPr>
          <p:cNvSpPr txBox="1"/>
          <p:nvPr/>
        </p:nvSpPr>
        <p:spPr>
          <a:xfrm>
            <a:off x="5156840" y="1825007"/>
            <a:ext cx="3277749" cy="107696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3199">
                <a:solidFill>
                  <a:prstClr val="black"/>
                </a:solidFill>
                <a:latin typeface="Calibri"/>
              </a:rPr>
              <a:t>Elementary  School </a:t>
            </a:r>
            <a:r>
              <a:rPr lang="en-US">
                <a:solidFill>
                  <a:prstClr val="black"/>
                </a:solidFill>
                <a:latin typeface="Calibri"/>
              </a:rPr>
              <a:t>Side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291CA72-EAA6-4622-9BC2-D0901D9D6D0C}"/>
              </a:ext>
            </a:extLst>
          </p:cNvPr>
          <p:cNvSpPr/>
          <p:nvPr/>
        </p:nvSpPr>
        <p:spPr>
          <a:xfrm>
            <a:off x="2312685" y="3098997"/>
            <a:ext cx="1202442" cy="392465"/>
          </a:xfrm>
          <a:prstGeom prst="rect">
            <a:avLst/>
          </a:prstGeom>
          <a:solidFill>
            <a:srgbClr val="FFFF00">
              <a:alpha val="41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99"/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468874D9-D1C7-4355-8D30-0365F9716243}"/>
              </a:ext>
            </a:extLst>
          </p:cNvPr>
          <p:cNvSpPr/>
          <p:nvPr/>
        </p:nvSpPr>
        <p:spPr>
          <a:xfrm rot="3969356">
            <a:off x="2406960" y="2420969"/>
            <a:ext cx="1219200" cy="551329"/>
          </a:xfrm>
          <a:prstGeom prst="rightArrow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99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21DAFFF-40E8-437D-AF45-48E84FBA5035}"/>
              </a:ext>
            </a:extLst>
          </p:cNvPr>
          <p:cNvSpPr txBox="1"/>
          <p:nvPr/>
        </p:nvSpPr>
        <p:spPr>
          <a:xfrm>
            <a:off x="341144" y="5761844"/>
            <a:ext cx="58331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CONSTRUCTION PHASE 2</a:t>
            </a:r>
          </a:p>
          <a:p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Phase 2, 4 CR Middle School Side B-20, B-21, B-23 and B-24      1-13-21 to 3-29-21	</a:t>
            </a:r>
          </a:p>
          <a:p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Phase 2, 4 CR: G-4, G-5 and G-11, G-12  		      1-13-21 to 3-29-21</a:t>
            </a:r>
            <a:endParaRPr lang="en-US" sz="1200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EC81B9A-D53F-4332-9E71-D11BBE11746F}"/>
              </a:ext>
            </a:extLst>
          </p:cNvPr>
          <p:cNvSpPr/>
          <p:nvPr/>
        </p:nvSpPr>
        <p:spPr>
          <a:xfrm>
            <a:off x="5775396" y="4502331"/>
            <a:ext cx="729907" cy="745860"/>
          </a:xfrm>
          <a:prstGeom prst="rect">
            <a:avLst/>
          </a:prstGeom>
          <a:solidFill>
            <a:srgbClr val="FFFF00">
              <a:alpha val="41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99"/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9F71D864-10E6-4298-8A71-82447FAF46DF}"/>
              </a:ext>
            </a:extLst>
          </p:cNvPr>
          <p:cNvSpPr/>
          <p:nvPr/>
        </p:nvSpPr>
        <p:spPr>
          <a:xfrm rot="8638140">
            <a:off x="6099637" y="4244062"/>
            <a:ext cx="1219200" cy="551329"/>
          </a:xfrm>
          <a:prstGeom prst="rightArrow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99"/>
          </a:p>
        </p:txBody>
      </p:sp>
    </p:spTree>
    <p:extLst>
      <p:ext uri="{BB962C8B-B14F-4D97-AF65-F5344CB8AC3E}">
        <p14:creationId xmlns:p14="http://schemas.microsoft.com/office/powerpoint/2010/main" val="4939097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Content Placeholder 33">
            <a:extLst>
              <a:ext uri="{FF2B5EF4-FFF2-40B4-BE49-F238E27FC236}">
                <a16:creationId xmlns:a16="http://schemas.microsoft.com/office/drawing/2014/main" id="{DF794651-FDF5-4232-8840-944FAD4488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532864"/>
            <a:ext cx="6159396" cy="4552164"/>
          </a:xfr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998F2BB3-8957-48D4-BFE7-308C2182A2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1420" y="3593398"/>
            <a:ext cx="2929591" cy="2197193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4C027EF4-1E18-431D-97EB-586F01328B3A}"/>
              </a:ext>
            </a:extLst>
          </p:cNvPr>
          <p:cNvSpPr txBox="1"/>
          <p:nvPr/>
        </p:nvSpPr>
        <p:spPr>
          <a:xfrm>
            <a:off x="5705580" y="1469741"/>
            <a:ext cx="358225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095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• NEW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LVT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FLOORING</a:t>
            </a:r>
          </a:p>
          <a:p>
            <a:pPr marL="0" marR="0" lvl="0" indent="0" algn="l" defTabSz="6095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• NEW WALL BASE</a:t>
            </a:r>
          </a:p>
          <a:p>
            <a:pPr marL="0" marR="0" lvl="0" indent="0" algn="l" defTabSz="6095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• NEW TACKABLE WALL BOARD</a:t>
            </a:r>
          </a:p>
          <a:p>
            <a:pPr marL="0" marR="0" lvl="0" indent="0" algn="l" defTabSz="6095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• NEW COUNTER AND SINK</a:t>
            </a:r>
          </a:p>
          <a:p>
            <a:pPr marL="0" marR="0" lvl="0" indent="0" algn="l" defTabSz="6095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• NEW PLUMBING VALVES PER FIXTURE</a:t>
            </a:r>
          </a:p>
          <a:p>
            <a:pPr marL="0" marR="0" lvl="0" indent="0" algn="l" defTabSz="6095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• NEW WHITE BOARDS</a:t>
            </a:r>
          </a:p>
          <a:p>
            <a:pPr marL="0" marR="0" lvl="0" indent="0" algn="l" defTabSz="6095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• NEW INTERACTIVE MONITOR</a:t>
            </a:r>
          </a:p>
          <a:p>
            <a:pPr marL="0" marR="0" lvl="0" indent="0" algn="l" defTabSz="6095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• NEW ENHANCED WHOLE CLASS AUDIO TECHNOLOGY </a:t>
            </a:r>
          </a:p>
          <a:p>
            <a:pPr marL="0" marR="0" lvl="0" indent="0" algn="l" defTabSz="6095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• NEW UPGRADED WIRE CABLING INFRASTRUCTURE </a:t>
            </a:r>
          </a:p>
          <a:p>
            <a:pPr marL="0" marR="0" lvl="0" indent="0" algn="l" defTabSz="6095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C7F43CB7-5D3B-4826-A07F-5E1EA2FC0DDE}"/>
              </a:ext>
            </a:extLst>
          </p:cNvPr>
          <p:cNvSpPr txBox="1">
            <a:spLocks/>
          </p:cNvSpPr>
          <p:nvPr/>
        </p:nvSpPr>
        <p:spPr>
          <a:xfrm>
            <a:off x="341144" y="551422"/>
            <a:ext cx="8229600" cy="526821"/>
          </a:xfrm>
          <a:prstGeom prst="rect">
            <a:avLst/>
          </a:prstGeom>
        </p:spPr>
        <p:txBody>
          <a:bodyPr/>
          <a:lstStyle>
            <a:lvl1pPr algn="l" defTabSz="342904" rtl="0" eaLnBrk="1" latinLnBrk="0" hangingPunct="1">
              <a:spcBef>
                <a:spcPct val="0"/>
              </a:spcBef>
              <a:buNone/>
              <a:defRPr sz="2100" b="1" kern="1200">
                <a:solidFill>
                  <a:schemeClr val="tx1"/>
                </a:solidFill>
                <a:latin typeface="Arial Black" panose="020B0A04020102020204" pitchFamily="34" charset="0"/>
                <a:ea typeface="+mj-ea"/>
                <a:cs typeface="Calibri"/>
              </a:defRPr>
            </a:lvl1pPr>
          </a:lstStyle>
          <a:p>
            <a:pPr marL="0" marR="0" lvl="0" indent="0" algn="l" defTabSz="34290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j-ea"/>
                <a:cs typeface="Calibri"/>
              </a:rPr>
              <a:t>MESA ROBLES SCHOOL</a:t>
            </a:r>
          </a:p>
        </p:txBody>
      </p:sp>
      <p:sp>
        <p:nvSpPr>
          <p:cNvPr id="27" name="Text Placeholder 15">
            <a:extLst>
              <a:ext uri="{FF2B5EF4-FFF2-40B4-BE49-F238E27FC236}">
                <a16:creationId xmlns:a16="http://schemas.microsoft.com/office/drawing/2014/main" id="{8174189D-E400-4AE0-BCF4-9CA4F17BA365}"/>
              </a:ext>
            </a:extLst>
          </p:cNvPr>
          <p:cNvSpPr txBox="1">
            <a:spLocks/>
          </p:cNvSpPr>
          <p:nvPr/>
        </p:nvSpPr>
        <p:spPr>
          <a:xfrm>
            <a:off x="341144" y="297883"/>
            <a:ext cx="7081780" cy="526821"/>
          </a:xfrm>
          <a:prstGeom prst="rect">
            <a:avLst/>
          </a:prstGeom>
        </p:spPr>
        <p:txBody>
          <a:bodyPr/>
          <a:lstStyle>
            <a:lvl1pPr marL="257177" indent="-257177" algn="l" defTabSz="342904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218" indent="-214315" algn="l" defTabSz="342904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8" indent="-171452" algn="l" defTabSz="342904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62" indent="-171452" algn="l" defTabSz="342904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66" indent="-171452" algn="l" defTabSz="342904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69" indent="-171452" algn="l" defTabSz="342904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73" indent="-171452" algn="l" defTabSz="342904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76" indent="-171452" algn="l" defTabSz="342904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79" indent="-171452" algn="l" defTabSz="342904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34290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8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21</a:t>
            </a:r>
            <a:r>
              <a:rPr kumimoji="0" lang="en-US" sz="1867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</a:t>
            </a:r>
            <a:r>
              <a:rPr kumimoji="0" lang="en-US" sz="18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CENTURY CLASSROOM IMPROVEMENTS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01B5E65F-02F6-476D-9481-FD8D687705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5091" y="6245213"/>
            <a:ext cx="5815174" cy="314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32093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id="{2A790263-1FC9-4D14-8CB7-0FA782E908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318" y="6087291"/>
            <a:ext cx="6867921" cy="463539"/>
          </a:xfrm>
          <a:prstGeom prst="rect">
            <a:avLst/>
          </a:prstGeom>
        </p:spPr>
      </p:pic>
      <p:pic>
        <p:nvPicPr>
          <p:cNvPr id="9" name="Picture 8" descr="A picture containing stone&#10;&#10;Description automatically generated">
            <a:extLst>
              <a:ext uri="{FF2B5EF4-FFF2-40B4-BE49-F238E27FC236}">
                <a16:creationId xmlns:a16="http://schemas.microsoft.com/office/drawing/2014/main" id="{90B39FF9-D45B-4AE1-81F8-3888C3F471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-99633" y="2543987"/>
            <a:ext cx="3887620" cy="2915716"/>
          </a:xfrm>
          <a:prstGeom prst="rect">
            <a:avLst/>
          </a:prstGeom>
          <a:effectLst>
            <a:glow rad="127000">
              <a:schemeClr val="bg1">
                <a:lumMod val="85000"/>
              </a:schemeClr>
            </a:glow>
          </a:effectLst>
        </p:spPr>
      </p:pic>
      <p:sp>
        <p:nvSpPr>
          <p:cNvPr id="12" name="Rectangle 1">
            <a:extLst>
              <a:ext uri="{FF2B5EF4-FFF2-40B4-BE49-F238E27FC236}">
                <a16:creationId xmlns:a16="http://schemas.microsoft.com/office/drawing/2014/main" id="{16FFB0E8-800F-4264-888A-244F8C37CDC5}"/>
              </a:ext>
            </a:extLst>
          </p:cNvPr>
          <p:cNvSpPr/>
          <p:nvPr/>
        </p:nvSpPr>
        <p:spPr>
          <a:xfrm>
            <a:off x="12385" y="1415061"/>
            <a:ext cx="5670071" cy="449841"/>
          </a:xfrm>
          <a:custGeom>
            <a:avLst/>
            <a:gdLst>
              <a:gd name="connsiteX0" fmla="*/ 0 w 2909455"/>
              <a:gd name="connsiteY0" fmla="*/ 0 h 1298864"/>
              <a:gd name="connsiteX1" fmla="*/ 2909455 w 2909455"/>
              <a:gd name="connsiteY1" fmla="*/ 0 h 1298864"/>
              <a:gd name="connsiteX2" fmla="*/ 2909455 w 2909455"/>
              <a:gd name="connsiteY2" fmla="*/ 1298864 h 1298864"/>
              <a:gd name="connsiteX3" fmla="*/ 0 w 2909455"/>
              <a:gd name="connsiteY3" fmla="*/ 1298864 h 1298864"/>
              <a:gd name="connsiteX4" fmla="*/ 0 w 2909455"/>
              <a:gd name="connsiteY4" fmla="*/ 0 h 1298864"/>
              <a:gd name="connsiteX0" fmla="*/ 0 w 2909455"/>
              <a:gd name="connsiteY0" fmla="*/ 0 h 1298864"/>
              <a:gd name="connsiteX1" fmla="*/ 2098964 w 2909455"/>
              <a:gd name="connsiteY1" fmla="*/ 0 h 1298864"/>
              <a:gd name="connsiteX2" fmla="*/ 2909455 w 2909455"/>
              <a:gd name="connsiteY2" fmla="*/ 1298864 h 1298864"/>
              <a:gd name="connsiteX3" fmla="*/ 0 w 2909455"/>
              <a:gd name="connsiteY3" fmla="*/ 1298864 h 1298864"/>
              <a:gd name="connsiteX4" fmla="*/ 0 w 2909455"/>
              <a:gd name="connsiteY4" fmla="*/ 0 h 1298864"/>
              <a:gd name="connsiteX0" fmla="*/ 369516 w 2909455"/>
              <a:gd name="connsiteY0" fmla="*/ 0 h 1305836"/>
              <a:gd name="connsiteX1" fmla="*/ 2098964 w 2909455"/>
              <a:gd name="connsiteY1" fmla="*/ 6972 h 1305836"/>
              <a:gd name="connsiteX2" fmla="*/ 2909455 w 2909455"/>
              <a:gd name="connsiteY2" fmla="*/ 1305836 h 1305836"/>
              <a:gd name="connsiteX3" fmla="*/ 0 w 2909455"/>
              <a:gd name="connsiteY3" fmla="*/ 1305836 h 1305836"/>
              <a:gd name="connsiteX4" fmla="*/ 369516 w 2909455"/>
              <a:gd name="connsiteY4" fmla="*/ 0 h 1305836"/>
              <a:gd name="connsiteX0" fmla="*/ 0 w 2539939"/>
              <a:gd name="connsiteY0" fmla="*/ 0 h 1305836"/>
              <a:gd name="connsiteX1" fmla="*/ 1729448 w 2539939"/>
              <a:gd name="connsiteY1" fmla="*/ 6972 h 1305836"/>
              <a:gd name="connsiteX2" fmla="*/ 2539939 w 2539939"/>
              <a:gd name="connsiteY2" fmla="*/ 1305836 h 1305836"/>
              <a:gd name="connsiteX3" fmla="*/ 362542 w 2539939"/>
              <a:gd name="connsiteY3" fmla="*/ 1187312 h 1305836"/>
              <a:gd name="connsiteX4" fmla="*/ 0 w 2539939"/>
              <a:gd name="connsiteY4" fmla="*/ 0 h 1305836"/>
              <a:gd name="connsiteX0" fmla="*/ 1 w 2539940"/>
              <a:gd name="connsiteY0" fmla="*/ 0 h 1305836"/>
              <a:gd name="connsiteX1" fmla="*/ 1729449 w 2539940"/>
              <a:gd name="connsiteY1" fmla="*/ 6972 h 1305836"/>
              <a:gd name="connsiteX2" fmla="*/ 2539940 w 2539940"/>
              <a:gd name="connsiteY2" fmla="*/ 1305836 h 1305836"/>
              <a:gd name="connsiteX3" fmla="*/ 0 w 2539940"/>
              <a:gd name="connsiteY3" fmla="*/ 1284920 h 1305836"/>
              <a:gd name="connsiteX4" fmla="*/ 1 w 2539940"/>
              <a:gd name="connsiteY4" fmla="*/ 0 h 1305836"/>
              <a:gd name="connsiteX0" fmla="*/ 0 w 2546911"/>
              <a:gd name="connsiteY0" fmla="*/ 1 h 1298864"/>
              <a:gd name="connsiteX1" fmla="*/ 1736420 w 2546911"/>
              <a:gd name="connsiteY1" fmla="*/ 0 h 1298864"/>
              <a:gd name="connsiteX2" fmla="*/ 2546911 w 2546911"/>
              <a:gd name="connsiteY2" fmla="*/ 1298864 h 1298864"/>
              <a:gd name="connsiteX3" fmla="*/ 6971 w 2546911"/>
              <a:gd name="connsiteY3" fmla="*/ 1277948 h 1298864"/>
              <a:gd name="connsiteX4" fmla="*/ 0 w 2546911"/>
              <a:gd name="connsiteY4" fmla="*/ 1 h 1298864"/>
              <a:gd name="connsiteX0" fmla="*/ 6974 w 2553885"/>
              <a:gd name="connsiteY0" fmla="*/ 1 h 1298864"/>
              <a:gd name="connsiteX1" fmla="*/ 1743394 w 2553885"/>
              <a:gd name="connsiteY1" fmla="*/ 0 h 1298864"/>
              <a:gd name="connsiteX2" fmla="*/ 2553885 w 2553885"/>
              <a:gd name="connsiteY2" fmla="*/ 1298864 h 1298864"/>
              <a:gd name="connsiteX3" fmla="*/ 0 w 2553885"/>
              <a:gd name="connsiteY3" fmla="*/ 1298864 h 1298864"/>
              <a:gd name="connsiteX4" fmla="*/ 6974 w 2553885"/>
              <a:gd name="connsiteY4" fmla="*/ 1 h 1298864"/>
              <a:gd name="connsiteX0" fmla="*/ 1 w 2553885"/>
              <a:gd name="connsiteY0" fmla="*/ 1 h 1298864"/>
              <a:gd name="connsiteX1" fmla="*/ 1743394 w 2553885"/>
              <a:gd name="connsiteY1" fmla="*/ 0 h 1298864"/>
              <a:gd name="connsiteX2" fmla="*/ 2553885 w 2553885"/>
              <a:gd name="connsiteY2" fmla="*/ 1298864 h 1298864"/>
              <a:gd name="connsiteX3" fmla="*/ 0 w 2553885"/>
              <a:gd name="connsiteY3" fmla="*/ 1298864 h 1298864"/>
              <a:gd name="connsiteX4" fmla="*/ 1 w 2553885"/>
              <a:gd name="connsiteY4" fmla="*/ 1 h 1298864"/>
              <a:gd name="connsiteX0" fmla="*/ 0 w 3834304"/>
              <a:gd name="connsiteY0" fmla="*/ 1 h 1298864"/>
              <a:gd name="connsiteX1" fmla="*/ 3023813 w 3834304"/>
              <a:gd name="connsiteY1" fmla="*/ 0 h 1298864"/>
              <a:gd name="connsiteX2" fmla="*/ 3834304 w 3834304"/>
              <a:gd name="connsiteY2" fmla="*/ 1298864 h 1298864"/>
              <a:gd name="connsiteX3" fmla="*/ 1280419 w 3834304"/>
              <a:gd name="connsiteY3" fmla="*/ 1298864 h 1298864"/>
              <a:gd name="connsiteX4" fmla="*/ 0 w 3834304"/>
              <a:gd name="connsiteY4" fmla="*/ 1 h 1298864"/>
              <a:gd name="connsiteX0" fmla="*/ 0 w 3834304"/>
              <a:gd name="connsiteY0" fmla="*/ 1 h 1298864"/>
              <a:gd name="connsiteX1" fmla="*/ 3023813 w 3834304"/>
              <a:gd name="connsiteY1" fmla="*/ 0 h 1298864"/>
              <a:gd name="connsiteX2" fmla="*/ 3834304 w 3834304"/>
              <a:gd name="connsiteY2" fmla="*/ 1298864 h 1298864"/>
              <a:gd name="connsiteX3" fmla="*/ 0 w 3834304"/>
              <a:gd name="connsiteY3" fmla="*/ 1290861 h 1298864"/>
              <a:gd name="connsiteX4" fmla="*/ 0 w 3834304"/>
              <a:gd name="connsiteY4" fmla="*/ 1 h 1298864"/>
              <a:gd name="connsiteX0" fmla="*/ 0 w 4754606"/>
              <a:gd name="connsiteY0" fmla="*/ 1 h 1298864"/>
              <a:gd name="connsiteX1" fmla="*/ 3944115 w 4754606"/>
              <a:gd name="connsiteY1" fmla="*/ 0 h 1298864"/>
              <a:gd name="connsiteX2" fmla="*/ 4754606 w 4754606"/>
              <a:gd name="connsiteY2" fmla="*/ 1298864 h 1298864"/>
              <a:gd name="connsiteX3" fmla="*/ 920302 w 4754606"/>
              <a:gd name="connsiteY3" fmla="*/ 1290861 h 1298864"/>
              <a:gd name="connsiteX4" fmla="*/ 0 w 4754606"/>
              <a:gd name="connsiteY4" fmla="*/ 1 h 1298864"/>
              <a:gd name="connsiteX0" fmla="*/ 8003 w 4762609"/>
              <a:gd name="connsiteY0" fmla="*/ 1 h 1298864"/>
              <a:gd name="connsiteX1" fmla="*/ 3952118 w 4762609"/>
              <a:gd name="connsiteY1" fmla="*/ 0 h 1298864"/>
              <a:gd name="connsiteX2" fmla="*/ 4762609 w 4762609"/>
              <a:gd name="connsiteY2" fmla="*/ 1298864 h 1298864"/>
              <a:gd name="connsiteX3" fmla="*/ 0 w 4762609"/>
              <a:gd name="connsiteY3" fmla="*/ 1298863 h 1298864"/>
              <a:gd name="connsiteX4" fmla="*/ 8003 w 4762609"/>
              <a:gd name="connsiteY4" fmla="*/ 1 h 1298864"/>
              <a:gd name="connsiteX0" fmla="*/ 354 w 4770965"/>
              <a:gd name="connsiteY0" fmla="*/ 1 h 1298864"/>
              <a:gd name="connsiteX1" fmla="*/ 3960474 w 4770965"/>
              <a:gd name="connsiteY1" fmla="*/ 0 h 1298864"/>
              <a:gd name="connsiteX2" fmla="*/ 4770965 w 4770965"/>
              <a:gd name="connsiteY2" fmla="*/ 1298864 h 1298864"/>
              <a:gd name="connsiteX3" fmla="*/ 8356 w 4770965"/>
              <a:gd name="connsiteY3" fmla="*/ 1298863 h 1298864"/>
              <a:gd name="connsiteX4" fmla="*/ 354 w 4770965"/>
              <a:gd name="connsiteY4" fmla="*/ 1 h 1298864"/>
              <a:gd name="connsiteX0" fmla="*/ 8004 w 4778615"/>
              <a:gd name="connsiteY0" fmla="*/ 1 h 1298864"/>
              <a:gd name="connsiteX1" fmla="*/ 3968124 w 4778615"/>
              <a:gd name="connsiteY1" fmla="*/ 0 h 1298864"/>
              <a:gd name="connsiteX2" fmla="*/ 4778615 w 4778615"/>
              <a:gd name="connsiteY2" fmla="*/ 1298864 h 1298864"/>
              <a:gd name="connsiteX3" fmla="*/ 0 w 4778615"/>
              <a:gd name="connsiteY3" fmla="*/ 1290861 h 1298864"/>
              <a:gd name="connsiteX4" fmla="*/ 8004 w 4778615"/>
              <a:gd name="connsiteY4" fmla="*/ 1 h 1298864"/>
              <a:gd name="connsiteX0" fmla="*/ 8 w 5418831"/>
              <a:gd name="connsiteY0" fmla="*/ 1 h 1298864"/>
              <a:gd name="connsiteX1" fmla="*/ 4608340 w 5418831"/>
              <a:gd name="connsiteY1" fmla="*/ 0 h 1298864"/>
              <a:gd name="connsiteX2" fmla="*/ 5418831 w 5418831"/>
              <a:gd name="connsiteY2" fmla="*/ 1298864 h 1298864"/>
              <a:gd name="connsiteX3" fmla="*/ 640216 w 5418831"/>
              <a:gd name="connsiteY3" fmla="*/ 1290861 h 1298864"/>
              <a:gd name="connsiteX4" fmla="*/ 8 w 5418831"/>
              <a:gd name="connsiteY4" fmla="*/ 1 h 1298864"/>
              <a:gd name="connsiteX0" fmla="*/ 659 w 5419482"/>
              <a:gd name="connsiteY0" fmla="*/ 1 h 1299990"/>
              <a:gd name="connsiteX1" fmla="*/ 4608991 w 5419482"/>
              <a:gd name="connsiteY1" fmla="*/ 0 h 1299990"/>
              <a:gd name="connsiteX2" fmla="*/ 5419482 w 5419482"/>
              <a:gd name="connsiteY2" fmla="*/ 1298864 h 1299990"/>
              <a:gd name="connsiteX3" fmla="*/ 1784 w 5419482"/>
              <a:gd name="connsiteY3" fmla="*/ 1299990 h 1299990"/>
              <a:gd name="connsiteX4" fmla="*/ 659 w 5419482"/>
              <a:gd name="connsiteY4" fmla="*/ 1 h 1299990"/>
              <a:gd name="connsiteX0" fmla="*/ 8006 w 5417698"/>
              <a:gd name="connsiteY0" fmla="*/ 1 h 1299990"/>
              <a:gd name="connsiteX1" fmla="*/ 4607207 w 5417698"/>
              <a:gd name="connsiteY1" fmla="*/ 0 h 1299990"/>
              <a:gd name="connsiteX2" fmla="*/ 5417698 w 5417698"/>
              <a:gd name="connsiteY2" fmla="*/ 1298864 h 1299990"/>
              <a:gd name="connsiteX3" fmla="*/ 0 w 5417698"/>
              <a:gd name="connsiteY3" fmla="*/ 1299990 h 1299990"/>
              <a:gd name="connsiteX4" fmla="*/ 8006 w 5417698"/>
              <a:gd name="connsiteY4" fmla="*/ 1 h 1299990"/>
              <a:gd name="connsiteX0" fmla="*/ 660 w 5410352"/>
              <a:gd name="connsiteY0" fmla="*/ 1 h 1299990"/>
              <a:gd name="connsiteX1" fmla="*/ 4599861 w 5410352"/>
              <a:gd name="connsiteY1" fmla="*/ 0 h 1299990"/>
              <a:gd name="connsiteX2" fmla="*/ 5410352 w 5410352"/>
              <a:gd name="connsiteY2" fmla="*/ 1298864 h 1299990"/>
              <a:gd name="connsiteX3" fmla="*/ 1785 w 5410352"/>
              <a:gd name="connsiteY3" fmla="*/ 1299990 h 1299990"/>
              <a:gd name="connsiteX4" fmla="*/ 660 w 5410352"/>
              <a:gd name="connsiteY4" fmla="*/ 1 h 1299990"/>
              <a:gd name="connsiteX0" fmla="*/ 0 w 12676194"/>
              <a:gd name="connsiteY0" fmla="*/ 17594 h 1299990"/>
              <a:gd name="connsiteX1" fmla="*/ 11865703 w 12676194"/>
              <a:gd name="connsiteY1" fmla="*/ 0 h 1299990"/>
              <a:gd name="connsiteX2" fmla="*/ 12676194 w 12676194"/>
              <a:gd name="connsiteY2" fmla="*/ 1298864 h 1299990"/>
              <a:gd name="connsiteX3" fmla="*/ 7267627 w 12676194"/>
              <a:gd name="connsiteY3" fmla="*/ 1299990 h 1299990"/>
              <a:gd name="connsiteX4" fmla="*/ 0 w 12676194"/>
              <a:gd name="connsiteY4" fmla="*/ 17594 h 1299990"/>
              <a:gd name="connsiteX0" fmla="*/ 34063 w 12710257"/>
              <a:gd name="connsiteY0" fmla="*/ 17594 h 1299990"/>
              <a:gd name="connsiteX1" fmla="*/ 11899766 w 12710257"/>
              <a:gd name="connsiteY1" fmla="*/ 0 h 1299990"/>
              <a:gd name="connsiteX2" fmla="*/ 12710257 w 12710257"/>
              <a:gd name="connsiteY2" fmla="*/ 1298864 h 1299990"/>
              <a:gd name="connsiteX3" fmla="*/ 0 w 12710257"/>
              <a:gd name="connsiteY3" fmla="*/ 1299990 h 1299990"/>
              <a:gd name="connsiteX4" fmla="*/ 34063 w 12710257"/>
              <a:gd name="connsiteY4" fmla="*/ 17594 h 1299990"/>
              <a:gd name="connsiteX0" fmla="*/ 34063 w 12710257"/>
              <a:gd name="connsiteY0" fmla="*/ 17594 h 1299990"/>
              <a:gd name="connsiteX1" fmla="*/ 11899766 w 12710257"/>
              <a:gd name="connsiteY1" fmla="*/ 0 h 1299990"/>
              <a:gd name="connsiteX2" fmla="*/ 12710257 w 12710257"/>
              <a:gd name="connsiteY2" fmla="*/ 1298864 h 1299990"/>
              <a:gd name="connsiteX3" fmla="*/ 0 w 12710257"/>
              <a:gd name="connsiteY3" fmla="*/ 1299990 h 1299990"/>
              <a:gd name="connsiteX4" fmla="*/ 34063 w 12710257"/>
              <a:gd name="connsiteY4" fmla="*/ 17594 h 1299990"/>
              <a:gd name="connsiteX0" fmla="*/ 34063 w 12710257"/>
              <a:gd name="connsiteY0" fmla="*/ 17594 h 1298864"/>
              <a:gd name="connsiteX1" fmla="*/ 11899766 w 12710257"/>
              <a:gd name="connsiteY1" fmla="*/ 0 h 1298864"/>
              <a:gd name="connsiteX2" fmla="*/ 12710257 w 12710257"/>
              <a:gd name="connsiteY2" fmla="*/ 1298864 h 1298864"/>
              <a:gd name="connsiteX3" fmla="*/ 0 w 12710257"/>
              <a:gd name="connsiteY3" fmla="*/ 1282396 h 1298864"/>
              <a:gd name="connsiteX4" fmla="*/ 34063 w 12710257"/>
              <a:gd name="connsiteY4" fmla="*/ 17594 h 1298864"/>
              <a:gd name="connsiteX0" fmla="*/ 206 w 12729183"/>
              <a:gd name="connsiteY0" fmla="*/ 0 h 1298864"/>
              <a:gd name="connsiteX1" fmla="*/ 11918692 w 12729183"/>
              <a:gd name="connsiteY1" fmla="*/ 0 h 1298864"/>
              <a:gd name="connsiteX2" fmla="*/ 12729183 w 12729183"/>
              <a:gd name="connsiteY2" fmla="*/ 1298864 h 1298864"/>
              <a:gd name="connsiteX3" fmla="*/ 18926 w 12729183"/>
              <a:gd name="connsiteY3" fmla="*/ 1282396 h 1298864"/>
              <a:gd name="connsiteX4" fmla="*/ 206 w 12729183"/>
              <a:gd name="connsiteY4" fmla="*/ 0 h 1298864"/>
              <a:gd name="connsiteX0" fmla="*/ 206 w 13181029"/>
              <a:gd name="connsiteY0" fmla="*/ 0 h 1298864"/>
              <a:gd name="connsiteX1" fmla="*/ 11918692 w 13181029"/>
              <a:gd name="connsiteY1" fmla="*/ 0 h 1298864"/>
              <a:gd name="connsiteX2" fmla="*/ 13181029 w 13181029"/>
              <a:gd name="connsiteY2" fmla="*/ 1298864 h 1298864"/>
              <a:gd name="connsiteX3" fmla="*/ 18926 w 13181029"/>
              <a:gd name="connsiteY3" fmla="*/ 1282396 h 1298864"/>
              <a:gd name="connsiteX4" fmla="*/ 206 w 13181029"/>
              <a:gd name="connsiteY4" fmla="*/ 0 h 1298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81029" h="1298864">
                <a:moveTo>
                  <a:pt x="206" y="0"/>
                </a:moveTo>
                <a:lnTo>
                  <a:pt x="11918692" y="0"/>
                </a:lnTo>
                <a:lnTo>
                  <a:pt x="13181029" y="1298864"/>
                </a:lnTo>
                <a:lnTo>
                  <a:pt x="18926" y="1282396"/>
                </a:lnTo>
                <a:cubicBezTo>
                  <a:pt x="21594" y="849442"/>
                  <a:pt x="-2462" y="432954"/>
                  <a:pt x="206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47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ED6651E-1E55-427A-93B1-66E589CBD842}"/>
              </a:ext>
            </a:extLst>
          </p:cNvPr>
          <p:cNvSpPr txBox="1"/>
          <p:nvPr/>
        </p:nvSpPr>
        <p:spPr>
          <a:xfrm>
            <a:off x="141134" y="1403251"/>
            <a:ext cx="4753724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33">
                <a:ea typeface="Open Sans" panose="020B0606030504020204" pitchFamily="34" charset="0"/>
                <a:cs typeface="Open Sans" panose="020B0606030504020204" pitchFamily="34" charset="0"/>
              </a:rPr>
              <a:t>ADA ACCESS IMPROVEMENTS</a:t>
            </a:r>
          </a:p>
        </p:txBody>
      </p:sp>
      <p:sp>
        <p:nvSpPr>
          <p:cNvPr id="14" name="Title 6">
            <a:extLst>
              <a:ext uri="{FF2B5EF4-FFF2-40B4-BE49-F238E27FC236}">
                <a16:creationId xmlns:a16="http://schemas.microsoft.com/office/drawing/2014/main" id="{59C6D18C-BA8A-4FB1-806A-E53E65EDD4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144" y="481863"/>
            <a:ext cx="8229600" cy="664635"/>
          </a:xfrm>
        </p:spPr>
        <p:txBody>
          <a:bodyPr/>
          <a:lstStyle/>
          <a:p>
            <a:r>
              <a:rPr lang="en-US" sz="2400"/>
              <a:t>MESA ROBLES SCHOOL</a:t>
            </a:r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9C90890A-151F-4B92-A744-23ADA1F39E38}"/>
              </a:ext>
            </a:extLst>
          </p:cNvPr>
          <p:cNvSpPr txBox="1">
            <a:spLocks/>
          </p:cNvSpPr>
          <p:nvPr/>
        </p:nvSpPr>
        <p:spPr>
          <a:xfrm>
            <a:off x="356286" y="217884"/>
            <a:ext cx="7081780" cy="526821"/>
          </a:xfrm>
          <a:prstGeom prst="rect">
            <a:avLst/>
          </a:prstGeom>
        </p:spPr>
        <p:txBody>
          <a:bodyPr/>
          <a:lstStyle>
            <a:lvl1pPr marL="257177" indent="-257177" algn="l" defTabSz="342904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218" indent="-214315" algn="l" defTabSz="342904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8" indent="-171452" algn="l" defTabSz="342904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62" indent="-171452" algn="l" defTabSz="342904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66" indent="-171452" algn="l" defTabSz="342904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69" indent="-171452" algn="l" defTabSz="342904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73" indent="-171452" algn="l" defTabSz="342904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76" indent="-171452" algn="l" defTabSz="342904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79" indent="-171452" algn="l" defTabSz="342904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67"/>
              <a:t>21</a:t>
            </a:r>
            <a:r>
              <a:rPr lang="en-US" sz="1867" baseline="30000"/>
              <a:t>st</a:t>
            </a:r>
            <a:r>
              <a:rPr lang="en-US" sz="1867"/>
              <a:t> CENTURY CLASSROOM IMPROVEMENTS</a:t>
            </a:r>
            <a:endParaRPr lang="en-US" sz="320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0D9CCD5-525B-4F1E-B1FD-DF8D4E71D4D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 rot="5400000">
            <a:off x="3399082" y="2487029"/>
            <a:ext cx="3984750" cy="2988563"/>
          </a:xfrm>
          <a:prstGeom prst="rect">
            <a:avLst/>
          </a:prstGeom>
          <a:effectLst>
            <a:glow rad="127000">
              <a:schemeClr val="bg1">
                <a:lumMod val="85000"/>
              </a:schemeClr>
            </a:glow>
          </a:effectLst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C67CAD21-D585-46C7-9CE4-5CD88037381B}"/>
              </a:ext>
            </a:extLst>
          </p:cNvPr>
          <p:cNvSpPr txBox="1"/>
          <p:nvPr/>
        </p:nvSpPr>
        <p:spPr>
          <a:xfrm>
            <a:off x="455019" y="2203086"/>
            <a:ext cx="1592099" cy="46166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2400">
                <a:solidFill>
                  <a:schemeClr val="bg1">
                    <a:lumMod val="95000"/>
                  </a:schemeClr>
                </a:solidFill>
              </a:rPr>
              <a:t>BEFORE</a:t>
            </a:r>
            <a:endParaRPr lang="en-US" sz="3199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2EA94A6-19B1-498D-AC88-5DE6EB41FFFD}"/>
              </a:ext>
            </a:extLst>
          </p:cNvPr>
          <p:cNvSpPr txBox="1"/>
          <p:nvPr/>
        </p:nvSpPr>
        <p:spPr>
          <a:xfrm>
            <a:off x="4104275" y="2139856"/>
            <a:ext cx="2116649" cy="64633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2400">
                <a:solidFill>
                  <a:schemeClr val="bg1">
                    <a:lumMod val="95000"/>
                  </a:schemeClr>
                </a:solidFill>
              </a:rPr>
              <a:t>IN PROGRESS</a:t>
            </a:r>
          </a:p>
          <a:p>
            <a:pPr algn="ctr"/>
            <a:r>
              <a:rPr lang="en-US" sz="1200">
                <a:solidFill>
                  <a:schemeClr val="bg1">
                    <a:lumMod val="95000"/>
                  </a:schemeClr>
                </a:solidFill>
              </a:rPr>
              <a:t>ACCESS DOOR D-12</a:t>
            </a:r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5D677F9C-956A-4B94-BE8F-7A46B973128B}"/>
              </a:ext>
            </a:extLst>
          </p:cNvPr>
          <p:cNvSpPr/>
          <p:nvPr/>
        </p:nvSpPr>
        <p:spPr>
          <a:xfrm rot="9129903">
            <a:off x="5299826" y="3113553"/>
            <a:ext cx="882587" cy="383661"/>
          </a:xfrm>
          <a:prstGeom prst="rightArrow">
            <a:avLst>
              <a:gd name="adj1" fmla="val 50000"/>
              <a:gd name="adj2" fmla="val 68182"/>
            </a:avLst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99">
              <a:ln>
                <a:solidFill>
                  <a:schemeClr val="bg1"/>
                </a:solidFill>
              </a:ln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208F7FA2-3AC3-4DEF-B9BC-53440951EFDC}"/>
              </a:ext>
            </a:extLst>
          </p:cNvPr>
          <p:cNvSpPr/>
          <p:nvPr/>
        </p:nvSpPr>
        <p:spPr>
          <a:xfrm>
            <a:off x="1698171" y="3744686"/>
            <a:ext cx="275772" cy="914400"/>
          </a:xfrm>
          <a:custGeom>
            <a:avLst/>
            <a:gdLst>
              <a:gd name="connsiteX0" fmla="*/ 0 w 275772"/>
              <a:gd name="connsiteY0" fmla="*/ 914400 h 914400"/>
              <a:gd name="connsiteX1" fmla="*/ 0 w 275772"/>
              <a:gd name="connsiteY1" fmla="*/ 0 h 914400"/>
              <a:gd name="connsiteX2" fmla="*/ 275772 w 275772"/>
              <a:gd name="connsiteY2" fmla="*/ 203200 h 914400"/>
              <a:gd name="connsiteX3" fmla="*/ 275772 w 275772"/>
              <a:gd name="connsiteY3" fmla="*/ 841828 h 914400"/>
              <a:gd name="connsiteX4" fmla="*/ 43543 w 275772"/>
              <a:gd name="connsiteY4" fmla="*/ 841828 h 914400"/>
              <a:gd name="connsiteX5" fmla="*/ 43543 w 275772"/>
              <a:gd name="connsiteY5" fmla="*/ 885371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75772" h="914400">
                <a:moveTo>
                  <a:pt x="0" y="914400"/>
                </a:moveTo>
                <a:lnTo>
                  <a:pt x="0" y="0"/>
                </a:lnTo>
                <a:lnTo>
                  <a:pt x="275772" y="203200"/>
                </a:lnTo>
                <a:lnTo>
                  <a:pt x="275772" y="841828"/>
                </a:lnTo>
                <a:lnTo>
                  <a:pt x="43543" y="841828"/>
                </a:lnTo>
                <a:lnTo>
                  <a:pt x="43543" y="885371"/>
                </a:lnTo>
              </a:path>
            </a:pathLst>
          </a:cu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94CF7B5E-85D5-4901-9480-D6F5EC2C6F8B}"/>
              </a:ext>
            </a:extLst>
          </p:cNvPr>
          <p:cNvSpPr/>
          <p:nvPr/>
        </p:nvSpPr>
        <p:spPr>
          <a:xfrm>
            <a:off x="7379746" y="2979868"/>
            <a:ext cx="333487" cy="1021977"/>
          </a:xfrm>
          <a:custGeom>
            <a:avLst/>
            <a:gdLst>
              <a:gd name="connsiteX0" fmla="*/ 43030 w 333487"/>
              <a:gd name="connsiteY0" fmla="*/ 1021977 h 1021977"/>
              <a:gd name="connsiteX1" fmla="*/ 0 w 333487"/>
              <a:gd name="connsiteY1" fmla="*/ 0 h 1021977"/>
              <a:gd name="connsiteX2" fmla="*/ 333487 w 333487"/>
              <a:gd name="connsiteY2" fmla="*/ 150607 h 1021977"/>
              <a:gd name="connsiteX3" fmla="*/ 333487 w 333487"/>
              <a:gd name="connsiteY3" fmla="*/ 957431 h 1021977"/>
              <a:gd name="connsiteX4" fmla="*/ 64546 w 333487"/>
              <a:gd name="connsiteY4" fmla="*/ 968188 h 1021977"/>
              <a:gd name="connsiteX5" fmla="*/ 53788 w 333487"/>
              <a:gd name="connsiteY5" fmla="*/ 968188 h 10219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3487" h="1021977">
                <a:moveTo>
                  <a:pt x="43030" y="1021977"/>
                </a:moveTo>
                <a:lnTo>
                  <a:pt x="0" y="0"/>
                </a:lnTo>
                <a:lnTo>
                  <a:pt x="333487" y="150607"/>
                </a:lnTo>
                <a:lnTo>
                  <a:pt x="333487" y="957431"/>
                </a:lnTo>
                <a:lnTo>
                  <a:pt x="64546" y="968188"/>
                </a:lnTo>
                <a:lnTo>
                  <a:pt x="53788" y="968188"/>
                </a:lnTo>
              </a:path>
            </a:pathLst>
          </a:cu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D144E1CB-3CF2-4415-955A-2925C554CF5C}"/>
              </a:ext>
            </a:extLst>
          </p:cNvPr>
          <p:cNvSpPr/>
          <p:nvPr/>
        </p:nvSpPr>
        <p:spPr>
          <a:xfrm>
            <a:off x="1910717" y="3526684"/>
            <a:ext cx="126451" cy="1016380"/>
          </a:xfrm>
          <a:custGeom>
            <a:avLst/>
            <a:gdLst>
              <a:gd name="connsiteX0" fmla="*/ 0 w 139850"/>
              <a:gd name="connsiteY0" fmla="*/ 796066 h 796066"/>
              <a:gd name="connsiteX1" fmla="*/ 0 w 139850"/>
              <a:gd name="connsiteY1" fmla="*/ 0 h 796066"/>
              <a:gd name="connsiteX2" fmla="*/ 139850 w 139850"/>
              <a:gd name="connsiteY2" fmla="*/ 139850 h 796066"/>
              <a:gd name="connsiteX3" fmla="*/ 139850 w 139850"/>
              <a:gd name="connsiteY3" fmla="*/ 763793 h 796066"/>
              <a:gd name="connsiteX4" fmla="*/ 0 w 139850"/>
              <a:gd name="connsiteY4" fmla="*/ 796066 h 796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850" h="796066">
                <a:moveTo>
                  <a:pt x="0" y="796066"/>
                </a:moveTo>
                <a:lnTo>
                  <a:pt x="0" y="0"/>
                </a:lnTo>
                <a:lnTo>
                  <a:pt x="139850" y="139850"/>
                </a:lnTo>
                <a:lnTo>
                  <a:pt x="139850" y="763793"/>
                </a:lnTo>
                <a:lnTo>
                  <a:pt x="0" y="796066"/>
                </a:lnTo>
                <a:close/>
              </a:path>
            </a:pathLst>
          </a:custGeom>
          <a:solidFill>
            <a:srgbClr val="45ED11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BE66BF73-AE0C-459E-8957-C8BDD644AB74}"/>
              </a:ext>
            </a:extLst>
          </p:cNvPr>
          <p:cNvSpPr/>
          <p:nvPr/>
        </p:nvSpPr>
        <p:spPr>
          <a:xfrm rot="9924081">
            <a:off x="2008045" y="3579472"/>
            <a:ext cx="882587" cy="383661"/>
          </a:xfrm>
          <a:prstGeom prst="rightArrow">
            <a:avLst>
              <a:gd name="adj1" fmla="val 50000"/>
              <a:gd name="adj2" fmla="val 68182"/>
            </a:avLst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99">
              <a:ln>
                <a:solidFill>
                  <a:schemeClr val="bg1"/>
                </a:solidFill>
              </a:ln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BCC4B5B-ED8D-49FF-8225-2C6E7712FBD4}"/>
              </a:ext>
            </a:extLst>
          </p:cNvPr>
          <p:cNvSpPr txBox="1"/>
          <p:nvPr/>
        </p:nvSpPr>
        <p:spPr>
          <a:xfrm>
            <a:off x="455018" y="6116309"/>
            <a:ext cx="61025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>
                <a:solidFill>
                  <a:schemeClr val="bg1">
                    <a:lumMod val="95000"/>
                  </a:schemeClr>
                </a:solidFill>
              </a:rPr>
              <a:t>NEW ACCESSIBLE DOOR &amp; WALKWAY</a:t>
            </a:r>
            <a:endParaRPr lang="en-US" sz="3199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9042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46E2FC84-517D-44D9-B52B-597D89BB01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>
            <a:off x="356286" y="1537175"/>
            <a:ext cx="8022798" cy="1966314"/>
          </a:xfr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6FF1BFD1-B632-4A81-90D1-9B93B19BC66B}"/>
              </a:ext>
            </a:extLst>
          </p:cNvPr>
          <p:cNvSpPr txBox="1">
            <a:spLocks/>
          </p:cNvSpPr>
          <p:nvPr/>
        </p:nvSpPr>
        <p:spPr>
          <a:xfrm>
            <a:off x="341144" y="481863"/>
            <a:ext cx="8229600" cy="664635"/>
          </a:xfrm>
          <a:prstGeom prst="rect">
            <a:avLst/>
          </a:prstGeom>
        </p:spPr>
        <p:txBody>
          <a:bodyPr/>
          <a:lstStyle>
            <a:lvl1pPr algn="l" defTabSz="342904" rtl="0" eaLnBrk="1" latinLnBrk="0" hangingPunct="1">
              <a:spcBef>
                <a:spcPct val="0"/>
              </a:spcBef>
              <a:buNone/>
              <a:defRPr sz="2100" b="1" kern="1200">
                <a:solidFill>
                  <a:schemeClr val="tx1"/>
                </a:solidFill>
                <a:latin typeface="Arial Black" panose="020B0A04020102020204" pitchFamily="34" charset="0"/>
                <a:ea typeface="+mj-ea"/>
                <a:cs typeface="Calibri"/>
              </a:defRPr>
            </a:lvl1pPr>
          </a:lstStyle>
          <a:p>
            <a:r>
              <a:rPr lang="en-US" sz="2400"/>
              <a:t>MESA ROBLES SCHOOL</a:t>
            </a:r>
          </a:p>
        </p:txBody>
      </p:sp>
      <p:sp>
        <p:nvSpPr>
          <p:cNvPr id="5" name="Text Placeholder 15">
            <a:extLst>
              <a:ext uri="{FF2B5EF4-FFF2-40B4-BE49-F238E27FC236}">
                <a16:creationId xmlns:a16="http://schemas.microsoft.com/office/drawing/2014/main" id="{13529814-AD92-4BB9-A89E-795B0B102F69}"/>
              </a:ext>
            </a:extLst>
          </p:cNvPr>
          <p:cNvSpPr txBox="1">
            <a:spLocks/>
          </p:cNvSpPr>
          <p:nvPr/>
        </p:nvSpPr>
        <p:spPr>
          <a:xfrm>
            <a:off x="356286" y="194939"/>
            <a:ext cx="7081780" cy="526821"/>
          </a:xfrm>
          <a:prstGeom prst="rect">
            <a:avLst/>
          </a:prstGeom>
        </p:spPr>
        <p:txBody>
          <a:bodyPr/>
          <a:lstStyle>
            <a:lvl1pPr marL="257177" indent="-257177" algn="l" defTabSz="342904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218" indent="-214315" algn="l" defTabSz="342904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8" indent="-171452" algn="l" defTabSz="342904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62" indent="-171452" algn="l" defTabSz="342904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66" indent="-171452" algn="l" defTabSz="342904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69" indent="-171452" algn="l" defTabSz="342904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73" indent="-171452" algn="l" defTabSz="342904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76" indent="-171452" algn="l" defTabSz="342904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79" indent="-171452" algn="l" defTabSz="342904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67"/>
              <a:t>21</a:t>
            </a:r>
            <a:r>
              <a:rPr lang="en-US" sz="1867" baseline="30000"/>
              <a:t>st</a:t>
            </a:r>
            <a:r>
              <a:rPr lang="en-US" sz="1867"/>
              <a:t> CENTURY CLASSROOM IMPROVEMENTS</a:t>
            </a:r>
            <a:endParaRPr lang="en-US" sz="3200"/>
          </a:p>
        </p:txBody>
      </p:sp>
      <p:pic>
        <p:nvPicPr>
          <p:cNvPr id="3" name="Picture 2" descr="A picture containing floor, building, paving&#10;&#10;Description automatically generated">
            <a:extLst>
              <a:ext uri="{FF2B5EF4-FFF2-40B4-BE49-F238E27FC236}">
                <a16:creationId xmlns:a16="http://schemas.microsoft.com/office/drawing/2014/main" id="{7FEDCBEA-13F1-4DD9-92C0-FD5B86B025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285" y="4094607"/>
            <a:ext cx="2394887" cy="1690013"/>
          </a:xfrm>
          <a:prstGeom prst="rect">
            <a:avLst/>
          </a:prstGeom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232241A9-4B91-457D-9BAC-D2CBD259D25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5941598" y="4043218"/>
            <a:ext cx="2429723" cy="1741401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8D348688-C8C0-4EAF-B1F3-E67097EF725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3131524" y="4077733"/>
            <a:ext cx="2429723" cy="1706887"/>
          </a:xfrm>
          <a:prstGeom prst="rect">
            <a:avLst/>
          </a:prstGeom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78FDCA54-1369-4491-815B-009719B31FC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4551" y="6104600"/>
            <a:ext cx="6662668" cy="461665"/>
          </a:xfrm>
          <a:prstGeom prst="rect">
            <a:avLst/>
          </a:prstGeom>
        </p:spPr>
      </p:pic>
      <p:sp>
        <p:nvSpPr>
          <p:cNvPr id="68" name="TextBox 67">
            <a:extLst>
              <a:ext uri="{FF2B5EF4-FFF2-40B4-BE49-F238E27FC236}">
                <a16:creationId xmlns:a16="http://schemas.microsoft.com/office/drawing/2014/main" id="{7858DC0B-4174-4A5F-9CF8-247DFED0CB7A}"/>
              </a:ext>
            </a:extLst>
          </p:cNvPr>
          <p:cNvSpPr txBox="1"/>
          <p:nvPr/>
        </p:nvSpPr>
        <p:spPr>
          <a:xfrm>
            <a:off x="728674" y="6129369"/>
            <a:ext cx="458070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CLASSROOM DEMOLITION</a:t>
            </a:r>
            <a:endParaRPr lang="en-US" sz="3199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54121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A picture containing ground, person, ceiling, floor&#10;&#10;Description automatically generated">
            <a:extLst>
              <a:ext uri="{FF2B5EF4-FFF2-40B4-BE49-F238E27FC236}">
                <a16:creationId xmlns:a16="http://schemas.microsoft.com/office/drawing/2014/main" id="{7E9CA785-7E5E-458F-8E02-183D92ABCA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1144" y="1600201"/>
            <a:ext cx="3903213" cy="2927410"/>
          </a:xfrm>
          <a:prstGeom prst="rect">
            <a:avLst/>
          </a:prstGeom>
          <a:effectLst>
            <a:glow rad="127000">
              <a:schemeClr val="bg1">
                <a:lumMod val="85000"/>
              </a:schemeClr>
            </a:glo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947F816-241A-4500-8745-A972451482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3738" y="2166151"/>
            <a:ext cx="5007006" cy="3755255"/>
          </a:xfrm>
          <a:prstGeom prst="rect">
            <a:avLst/>
          </a:prstGeom>
          <a:effectLst>
            <a:glow rad="127000">
              <a:schemeClr val="bg1">
                <a:lumMod val="85000"/>
              </a:schemeClr>
            </a:glow>
          </a:effectLst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5E156A26-7A89-4FD2-BCA4-659E5E124BC6}"/>
              </a:ext>
            </a:extLst>
          </p:cNvPr>
          <p:cNvSpPr txBox="1">
            <a:spLocks/>
          </p:cNvSpPr>
          <p:nvPr/>
        </p:nvSpPr>
        <p:spPr>
          <a:xfrm>
            <a:off x="341144" y="551422"/>
            <a:ext cx="8229600" cy="526821"/>
          </a:xfrm>
          <a:prstGeom prst="rect">
            <a:avLst/>
          </a:prstGeom>
        </p:spPr>
        <p:txBody>
          <a:bodyPr/>
          <a:lstStyle>
            <a:lvl1pPr algn="l" defTabSz="342904" rtl="0" eaLnBrk="1" latinLnBrk="0" hangingPunct="1">
              <a:spcBef>
                <a:spcPct val="0"/>
              </a:spcBef>
              <a:buNone/>
              <a:defRPr sz="2100" b="1" kern="1200">
                <a:solidFill>
                  <a:schemeClr val="tx1"/>
                </a:solidFill>
                <a:latin typeface="Arial Black" panose="020B0A04020102020204" pitchFamily="34" charset="0"/>
                <a:ea typeface="+mj-ea"/>
                <a:cs typeface="Calibri"/>
              </a:defRPr>
            </a:lvl1pPr>
          </a:lstStyle>
          <a:p>
            <a:r>
              <a:rPr lang="en-US" sz="2400"/>
              <a:t>MESA ROBLES SCHOOL</a:t>
            </a:r>
          </a:p>
        </p:txBody>
      </p:sp>
      <p:sp>
        <p:nvSpPr>
          <p:cNvPr id="10" name="Text Placeholder 15">
            <a:extLst>
              <a:ext uri="{FF2B5EF4-FFF2-40B4-BE49-F238E27FC236}">
                <a16:creationId xmlns:a16="http://schemas.microsoft.com/office/drawing/2014/main" id="{643E9E50-EECE-4558-ABAB-69AB4FA83D0E}"/>
              </a:ext>
            </a:extLst>
          </p:cNvPr>
          <p:cNvSpPr txBox="1">
            <a:spLocks/>
          </p:cNvSpPr>
          <p:nvPr/>
        </p:nvSpPr>
        <p:spPr>
          <a:xfrm>
            <a:off x="341144" y="206406"/>
            <a:ext cx="7081780" cy="526821"/>
          </a:xfrm>
          <a:prstGeom prst="rect">
            <a:avLst/>
          </a:prstGeom>
        </p:spPr>
        <p:txBody>
          <a:bodyPr/>
          <a:lstStyle>
            <a:lvl1pPr marL="257177" indent="-257177" algn="l" defTabSz="342904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218" indent="-214315" algn="l" defTabSz="342904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8" indent="-171452" algn="l" defTabSz="342904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62" indent="-171452" algn="l" defTabSz="342904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66" indent="-171452" algn="l" defTabSz="342904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69" indent="-171452" algn="l" defTabSz="342904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73" indent="-171452" algn="l" defTabSz="342904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76" indent="-171452" algn="l" defTabSz="342904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79" indent="-171452" algn="l" defTabSz="342904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67"/>
              <a:t>21</a:t>
            </a:r>
            <a:r>
              <a:rPr lang="en-US" sz="1867" baseline="30000"/>
              <a:t>st</a:t>
            </a:r>
            <a:r>
              <a:rPr lang="en-US" sz="1867"/>
              <a:t> CENTURY CLASSROOM IMPROVEMENTS</a:t>
            </a:r>
            <a:endParaRPr lang="en-US" sz="320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8382A68-8D4C-4E9F-AD01-7949919332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4551" y="6104600"/>
            <a:ext cx="6662668" cy="46166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63F88A5-4712-43EA-890C-888375AFC5E5}"/>
              </a:ext>
            </a:extLst>
          </p:cNvPr>
          <p:cNvSpPr txBox="1"/>
          <p:nvPr/>
        </p:nvSpPr>
        <p:spPr>
          <a:xfrm>
            <a:off x="728674" y="6127060"/>
            <a:ext cx="66942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>
                <a:solidFill>
                  <a:schemeClr val="bg1">
                    <a:lumMod val="95000"/>
                  </a:schemeClr>
                </a:solidFill>
              </a:rPr>
              <a:t>CLASSROOM IMPROVEMENT CONSTRUCTION</a:t>
            </a:r>
            <a:endParaRPr lang="en-US" sz="3199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12018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7EC87F-C117-404E-A90B-34E7021DAE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037" y="482216"/>
            <a:ext cx="8229600" cy="664635"/>
          </a:xfrm>
        </p:spPr>
        <p:txBody>
          <a:bodyPr/>
          <a:lstStyle/>
          <a:p>
            <a:r>
              <a:rPr lang="en-US" sz="2400"/>
              <a:t>CEDARLANE ACADEMY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815C4C-D221-4980-B994-C8E6FB10F18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cap="all">
                <a:highlight>
                  <a:srgbClr val="FFFFFF"/>
                </a:highlight>
              </a:rPr>
              <a:t>PROJECT STATUS</a:t>
            </a:r>
          </a:p>
          <a:p>
            <a:endParaRPr lang="en-US"/>
          </a:p>
        </p:txBody>
      </p:sp>
      <p:graphicFrame>
        <p:nvGraphicFramePr>
          <p:cNvPr id="16" name="Table 3">
            <a:extLst>
              <a:ext uri="{FF2B5EF4-FFF2-40B4-BE49-F238E27FC236}">
                <a16:creationId xmlns:a16="http://schemas.microsoft.com/office/drawing/2014/main" id="{4F04A245-D8AC-450F-ACD5-44CB6CD257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4417449"/>
              </p:ext>
            </p:extLst>
          </p:nvPr>
        </p:nvGraphicFramePr>
        <p:xfrm>
          <a:off x="3354568" y="1650597"/>
          <a:ext cx="5605248" cy="1423252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46784">
                  <a:extLst>
                    <a:ext uri="{9D8B030D-6E8A-4147-A177-3AD203B41FA5}">
                      <a16:colId xmlns:a16="http://schemas.microsoft.com/office/drawing/2014/main" val="2846605615"/>
                    </a:ext>
                  </a:extLst>
                </a:gridCol>
                <a:gridCol w="446784">
                  <a:extLst>
                    <a:ext uri="{9D8B030D-6E8A-4147-A177-3AD203B41FA5}">
                      <a16:colId xmlns:a16="http://schemas.microsoft.com/office/drawing/2014/main" val="67453515"/>
                    </a:ext>
                  </a:extLst>
                </a:gridCol>
                <a:gridCol w="446784">
                  <a:extLst>
                    <a:ext uri="{9D8B030D-6E8A-4147-A177-3AD203B41FA5}">
                      <a16:colId xmlns:a16="http://schemas.microsoft.com/office/drawing/2014/main" val="3134493213"/>
                    </a:ext>
                  </a:extLst>
                </a:gridCol>
                <a:gridCol w="446784">
                  <a:extLst>
                    <a:ext uri="{9D8B030D-6E8A-4147-A177-3AD203B41FA5}">
                      <a16:colId xmlns:a16="http://schemas.microsoft.com/office/drawing/2014/main" val="2280355170"/>
                    </a:ext>
                  </a:extLst>
                </a:gridCol>
                <a:gridCol w="446784">
                  <a:extLst>
                    <a:ext uri="{9D8B030D-6E8A-4147-A177-3AD203B41FA5}">
                      <a16:colId xmlns:a16="http://schemas.microsoft.com/office/drawing/2014/main" val="2222170639"/>
                    </a:ext>
                  </a:extLst>
                </a:gridCol>
                <a:gridCol w="446784">
                  <a:extLst>
                    <a:ext uri="{9D8B030D-6E8A-4147-A177-3AD203B41FA5}">
                      <a16:colId xmlns:a16="http://schemas.microsoft.com/office/drawing/2014/main" val="956036796"/>
                    </a:ext>
                  </a:extLst>
                </a:gridCol>
                <a:gridCol w="243840">
                  <a:extLst>
                    <a:ext uri="{9D8B030D-6E8A-4147-A177-3AD203B41FA5}">
                      <a16:colId xmlns:a16="http://schemas.microsoft.com/office/drawing/2014/main" val="4176634603"/>
                    </a:ext>
                  </a:extLst>
                </a:gridCol>
                <a:gridCol w="446784">
                  <a:extLst>
                    <a:ext uri="{9D8B030D-6E8A-4147-A177-3AD203B41FA5}">
                      <a16:colId xmlns:a16="http://schemas.microsoft.com/office/drawing/2014/main" val="3109439228"/>
                    </a:ext>
                  </a:extLst>
                </a:gridCol>
                <a:gridCol w="446784">
                  <a:extLst>
                    <a:ext uri="{9D8B030D-6E8A-4147-A177-3AD203B41FA5}">
                      <a16:colId xmlns:a16="http://schemas.microsoft.com/office/drawing/2014/main" val="2947886854"/>
                    </a:ext>
                  </a:extLst>
                </a:gridCol>
                <a:gridCol w="446784">
                  <a:extLst>
                    <a:ext uri="{9D8B030D-6E8A-4147-A177-3AD203B41FA5}">
                      <a16:colId xmlns:a16="http://schemas.microsoft.com/office/drawing/2014/main" val="222009567"/>
                    </a:ext>
                  </a:extLst>
                </a:gridCol>
                <a:gridCol w="446784">
                  <a:extLst>
                    <a:ext uri="{9D8B030D-6E8A-4147-A177-3AD203B41FA5}">
                      <a16:colId xmlns:a16="http://schemas.microsoft.com/office/drawing/2014/main" val="2461538829"/>
                    </a:ext>
                  </a:extLst>
                </a:gridCol>
                <a:gridCol w="446784">
                  <a:extLst>
                    <a:ext uri="{9D8B030D-6E8A-4147-A177-3AD203B41FA5}">
                      <a16:colId xmlns:a16="http://schemas.microsoft.com/office/drawing/2014/main" val="616809874"/>
                    </a:ext>
                  </a:extLst>
                </a:gridCol>
                <a:gridCol w="446784">
                  <a:extLst>
                    <a:ext uri="{9D8B030D-6E8A-4147-A177-3AD203B41FA5}">
                      <a16:colId xmlns:a16="http://schemas.microsoft.com/office/drawing/2014/main" val="654084205"/>
                    </a:ext>
                  </a:extLst>
                </a:gridCol>
              </a:tblGrid>
              <a:tr h="274320">
                <a:tc gridSpan="6"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INTERIM HOUSING</a:t>
                      </a:r>
                    </a:p>
                  </a:txBody>
                  <a:tcPr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00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00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00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05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21</a:t>
                      </a:r>
                      <a:r>
                        <a:rPr lang="en-US" sz="1200" baseline="30000">
                          <a:solidFill>
                            <a:schemeClr val="bg1"/>
                          </a:solidFill>
                        </a:rPr>
                        <a:t>ST</a:t>
                      </a:r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 CENTURY CLASSROOM</a:t>
                      </a:r>
                    </a:p>
                  </a:txBody>
                  <a:tcPr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05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05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05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05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05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5426281"/>
                  </a:ext>
                </a:extLst>
              </a:tr>
              <a:tr h="822993">
                <a:tc>
                  <a:txBody>
                    <a:bodyPr/>
                    <a:lstStyle/>
                    <a:p>
                      <a:pPr algn="ctr"/>
                      <a:r>
                        <a:rPr lang="en-US" sz="800"/>
                        <a:t>SCHEMATIC </a:t>
                      </a:r>
                      <a:br>
                        <a:rPr lang="en-US" sz="800"/>
                      </a:br>
                      <a:r>
                        <a:rPr lang="en-US" sz="800"/>
                        <a:t>DESIGN</a:t>
                      </a:r>
                    </a:p>
                  </a:txBody>
                  <a:tcPr vert="vert270" anchor="ctr"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/>
                        <a:t>DESIGN DEVELOPMENT</a:t>
                      </a:r>
                    </a:p>
                  </a:txBody>
                  <a:tcPr vert="vert270" anchor="ctr"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/>
                        <a:t>CONSTRUCTION DOCUMENTS</a:t>
                      </a:r>
                    </a:p>
                  </a:txBody>
                  <a:tcPr vert="vert270" anchor="ctr"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/>
                        <a:t>CONSTRUCTION</a:t>
                      </a:r>
                    </a:p>
                  </a:txBody>
                  <a:tcPr vert="vert270" anchor="ctr"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/>
                        <a:t>DSA</a:t>
                      </a:r>
                    </a:p>
                    <a:p>
                      <a:pPr algn="ctr"/>
                      <a:r>
                        <a:rPr lang="en-US" sz="800"/>
                        <a:t>APPROVAL</a:t>
                      </a:r>
                    </a:p>
                  </a:txBody>
                  <a:tcPr vert="vert270" anchor="ctr"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/>
                        <a:t>OCCUPANCY</a:t>
                      </a:r>
                    </a:p>
                  </a:txBody>
                  <a:tcPr vert="vert270" anchor="ctr"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 vert="vert27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/>
                        <a:t>SCHEMATIC </a:t>
                      </a:r>
                      <a:br>
                        <a:rPr lang="en-US" sz="800"/>
                      </a:br>
                      <a:r>
                        <a:rPr lang="en-US" sz="800"/>
                        <a:t>DESIGN</a:t>
                      </a:r>
                    </a:p>
                  </a:txBody>
                  <a:tcPr vert="vert270" anchor="ctr"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/>
                        <a:t>DESIGN DEVELOPMENT</a:t>
                      </a:r>
                    </a:p>
                  </a:txBody>
                  <a:tcPr vert="vert270" anchor="ctr"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CONSTRUCTION DOCUMENTS</a:t>
                      </a:r>
                    </a:p>
                  </a:txBody>
                  <a:tcPr vert="vert270" anchor="ctr"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DSA</a:t>
                      </a:r>
                    </a:p>
                    <a:p>
                      <a:pPr algn="ctr"/>
                      <a:r>
                        <a:rPr lang="en-US" sz="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APPROVAL</a:t>
                      </a:r>
                    </a:p>
                  </a:txBody>
                  <a:tcPr vert="vert270" anchor="ctr"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/>
                        <a:t>CONSTRUCTION</a:t>
                      </a:r>
                    </a:p>
                  </a:txBody>
                  <a:tcPr vert="vert270" anchor="ctr"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/>
                        <a:t>COMPLETION</a:t>
                      </a:r>
                    </a:p>
                  </a:txBody>
                  <a:tcPr vert="vert270" anchor="ctr"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8565295"/>
                  </a:ext>
                </a:extLst>
              </a:tr>
              <a:tr h="325939">
                <a:tc>
                  <a:txBody>
                    <a:bodyPr/>
                    <a:lstStyle/>
                    <a:p>
                      <a:pPr algn="ctr"/>
                      <a:endParaRPr lang="en-US" sz="90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181224"/>
                  </a:ext>
                </a:extLst>
              </a:tr>
            </a:tbl>
          </a:graphicData>
        </a:graphic>
      </p:graphicFrame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50B1FFC-4221-4356-9854-95AEB6453E9D}"/>
              </a:ext>
            </a:extLst>
          </p:cNvPr>
          <p:cNvCxnSpPr>
            <a:cxnSpLocks/>
          </p:cNvCxnSpPr>
          <p:nvPr/>
        </p:nvCxnSpPr>
        <p:spPr>
          <a:xfrm>
            <a:off x="3368685" y="2916516"/>
            <a:ext cx="2010140" cy="0"/>
          </a:xfrm>
          <a:prstGeom prst="line">
            <a:avLst/>
          </a:prstGeom>
          <a:ln w="38100">
            <a:solidFill>
              <a:srgbClr val="B8C40E"/>
            </a:solidFill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C76CBA7B-0FAD-4E69-B6E6-41F11A387828}"/>
              </a:ext>
            </a:extLst>
          </p:cNvPr>
          <p:cNvCxnSpPr>
            <a:cxnSpLocks/>
          </p:cNvCxnSpPr>
          <p:nvPr/>
        </p:nvCxnSpPr>
        <p:spPr>
          <a:xfrm>
            <a:off x="6266627" y="2892435"/>
            <a:ext cx="1837111" cy="0"/>
          </a:xfrm>
          <a:prstGeom prst="line">
            <a:avLst/>
          </a:prstGeom>
          <a:ln w="38100">
            <a:solidFill>
              <a:schemeClr val="accent4"/>
            </a:solidFill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3F46B8A4-FD50-457C-BBD0-CFB8FEFC2A28}"/>
              </a:ext>
            </a:extLst>
          </p:cNvPr>
          <p:cNvSpPr/>
          <p:nvPr/>
        </p:nvSpPr>
        <p:spPr>
          <a:xfrm>
            <a:off x="4182381" y="3047182"/>
            <a:ext cx="5389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en-US" sz="1400" b="1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50% </a:t>
            </a:r>
            <a:endParaRPr lang="en-US" sz="1400">
              <a:solidFill>
                <a:schemeClr val="accent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D18B7C4-405D-4020-96F5-06D78FEAAF48}"/>
              </a:ext>
            </a:extLst>
          </p:cNvPr>
          <p:cNvSpPr/>
          <p:nvPr/>
        </p:nvSpPr>
        <p:spPr>
          <a:xfrm>
            <a:off x="7369631" y="3013992"/>
            <a:ext cx="5389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en-US" sz="1400" b="1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23% </a:t>
            </a:r>
            <a:endParaRPr lang="en-US" sz="1400">
              <a:solidFill>
                <a:schemeClr val="accent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Rectangle 1">
            <a:extLst>
              <a:ext uri="{FF2B5EF4-FFF2-40B4-BE49-F238E27FC236}">
                <a16:creationId xmlns:a16="http://schemas.microsoft.com/office/drawing/2014/main" id="{439825BC-0FDD-4668-80BD-3CD8CAD1F218}"/>
              </a:ext>
            </a:extLst>
          </p:cNvPr>
          <p:cNvSpPr/>
          <p:nvPr/>
        </p:nvSpPr>
        <p:spPr>
          <a:xfrm>
            <a:off x="3793830" y="3434908"/>
            <a:ext cx="1732083" cy="405123"/>
          </a:xfrm>
          <a:custGeom>
            <a:avLst/>
            <a:gdLst>
              <a:gd name="connsiteX0" fmla="*/ 0 w 2909455"/>
              <a:gd name="connsiteY0" fmla="*/ 0 h 1298864"/>
              <a:gd name="connsiteX1" fmla="*/ 2909455 w 2909455"/>
              <a:gd name="connsiteY1" fmla="*/ 0 h 1298864"/>
              <a:gd name="connsiteX2" fmla="*/ 2909455 w 2909455"/>
              <a:gd name="connsiteY2" fmla="*/ 1298864 h 1298864"/>
              <a:gd name="connsiteX3" fmla="*/ 0 w 2909455"/>
              <a:gd name="connsiteY3" fmla="*/ 1298864 h 1298864"/>
              <a:gd name="connsiteX4" fmla="*/ 0 w 2909455"/>
              <a:gd name="connsiteY4" fmla="*/ 0 h 1298864"/>
              <a:gd name="connsiteX0" fmla="*/ 0 w 2909455"/>
              <a:gd name="connsiteY0" fmla="*/ 0 h 1298864"/>
              <a:gd name="connsiteX1" fmla="*/ 2098964 w 2909455"/>
              <a:gd name="connsiteY1" fmla="*/ 0 h 1298864"/>
              <a:gd name="connsiteX2" fmla="*/ 2909455 w 2909455"/>
              <a:gd name="connsiteY2" fmla="*/ 1298864 h 1298864"/>
              <a:gd name="connsiteX3" fmla="*/ 0 w 2909455"/>
              <a:gd name="connsiteY3" fmla="*/ 1298864 h 1298864"/>
              <a:gd name="connsiteX4" fmla="*/ 0 w 2909455"/>
              <a:gd name="connsiteY4" fmla="*/ 0 h 1298864"/>
              <a:gd name="connsiteX0" fmla="*/ 369516 w 2909455"/>
              <a:gd name="connsiteY0" fmla="*/ 0 h 1305836"/>
              <a:gd name="connsiteX1" fmla="*/ 2098964 w 2909455"/>
              <a:gd name="connsiteY1" fmla="*/ 6972 h 1305836"/>
              <a:gd name="connsiteX2" fmla="*/ 2909455 w 2909455"/>
              <a:gd name="connsiteY2" fmla="*/ 1305836 h 1305836"/>
              <a:gd name="connsiteX3" fmla="*/ 0 w 2909455"/>
              <a:gd name="connsiteY3" fmla="*/ 1305836 h 1305836"/>
              <a:gd name="connsiteX4" fmla="*/ 369516 w 2909455"/>
              <a:gd name="connsiteY4" fmla="*/ 0 h 1305836"/>
              <a:gd name="connsiteX0" fmla="*/ 0 w 2539939"/>
              <a:gd name="connsiteY0" fmla="*/ 0 h 1305836"/>
              <a:gd name="connsiteX1" fmla="*/ 1729448 w 2539939"/>
              <a:gd name="connsiteY1" fmla="*/ 6972 h 1305836"/>
              <a:gd name="connsiteX2" fmla="*/ 2539939 w 2539939"/>
              <a:gd name="connsiteY2" fmla="*/ 1305836 h 1305836"/>
              <a:gd name="connsiteX3" fmla="*/ 362542 w 2539939"/>
              <a:gd name="connsiteY3" fmla="*/ 1187312 h 1305836"/>
              <a:gd name="connsiteX4" fmla="*/ 0 w 2539939"/>
              <a:gd name="connsiteY4" fmla="*/ 0 h 1305836"/>
              <a:gd name="connsiteX0" fmla="*/ 1 w 2539940"/>
              <a:gd name="connsiteY0" fmla="*/ 0 h 1305836"/>
              <a:gd name="connsiteX1" fmla="*/ 1729449 w 2539940"/>
              <a:gd name="connsiteY1" fmla="*/ 6972 h 1305836"/>
              <a:gd name="connsiteX2" fmla="*/ 2539940 w 2539940"/>
              <a:gd name="connsiteY2" fmla="*/ 1305836 h 1305836"/>
              <a:gd name="connsiteX3" fmla="*/ 0 w 2539940"/>
              <a:gd name="connsiteY3" fmla="*/ 1284920 h 1305836"/>
              <a:gd name="connsiteX4" fmla="*/ 1 w 2539940"/>
              <a:gd name="connsiteY4" fmla="*/ 0 h 1305836"/>
              <a:gd name="connsiteX0" fmla="*/ 0 w 2546911"/>
              <a:gd name="connsiteY0" fmla="*/ 1 h 1298864"/>
              <a:gd name="connsiteX1" fmla="*/ 1736420 w 2546911"/>
              <a:gd name="connsiteY1" fmla="*/ 0 h 1298864"/>
              <a:gd name="connsiteX2" fmla="*/ 2546911 w 2546911"/>
              <a:gd name="connsiteY2" fmla="*/ 1298864 h 1298864"/>
              <a:gd name="connsiteX3" fmla="*/ 6971 w 2546911"/>
              <a:gd name="connsiteY3" fmla="*/ 1277948 h 1298864"/>
              <a:gd name="connsiteX4" fmla="*/ 0 w 2546911"/>
              <a:gd name="connsiteY4" fmla="*/ 1 h 1298864"/>
              <a:gd name="connsiteX0" fmla="*/ 6974 w 2553885"/>
              <a:gd name="connsiteY0" fmla="*/ 1 h 1298864"/>
              <a:gd name="connsiteX1" fmla="*/ 1743394 w 2553885"/>
              <a:gd name="connsiteY1" fmla="*/ 0 h 1298864"/>
              <a:gd name="connsiteX2" fmla="*/ 2553885 w 2553885"/>
              <a:gd name="connsiteY2" fmla="*/ 1298864 h 1298864"/>
              <a:gd name="connsiteX3" fmla="*/ 0 w 2553885"/>
              <a:gd name="connsiteY3" fmla="*/ 1298864 h 1298864"/>
              <a:gd name="connsiteX4" fmla="*/ 6974 w 2553885"/>
              <a:gd name="connsiteY4" fmla="*/ 1 h 1298864"/>
              <a:gd name="connsiteX0" fmla="*/ 1 w 2553885"/>
              <a:gd name="connsiteY0" fmla="*/ 1 h 1298864"/>
              <a:gd name="connsiteX1" fmla="*/ 1743394 w 2553885"/>
              <a:gd name="connsiteY1" fmla="*/ 0 h 1298864"/>
              <a:gd name="connsiteX2" fmla="*/ 2553885 w 2553885"/>
              <a:gd name="connsiteY2" fmla="*/ 1298864 h 1298864"/>
              <a:gd name="connsiteX3" fmla="*/ 0 w 2553885"/>
              <a:gd name="connsiteY3" fmla="*/ 1298864 h 1298864"/>
              <a:gd name="connsiteX4" fmla="*/ 1 w 2553885"/>
              <a:gd name="connsiteY4" fmla="*/ 1 h 1298864"/>
              <a:gd name="connsiteX0" fmla="*/ 0 w 3834304"/>
              <a:gd name="connsiteY0" fmla="*/ 1 h 1298864"/>
              <a:gd name="connsiteX1" fmla="*/ 3023813 w 3834304"/>
              <a:gd name="connsiteY1" fmla="*/ 0 h 1298864"/>
              <a:gd name="connsiteX2" fmla="*/ 3834304 w 3834304"/>
              <a:gd name="connsiteY2" fmla="*/ 1298864 h 1298864"/>
              <a:gd name="connsiteX3" fmla="*/ 1280419 w 3834304"/>
              <a:gd name="connsiteY3" fmla="*/ 1298864 h 1298864"/>
              <a:gd name="connsiteX4" fmla="*/ 0 w 3834304"/>
              <a:gd name="connsiteY4" fmla="*/ 1 h 1298864"/>
              <a:gd name="connsiteX0" fmla="*/ 0 w 3834304"/>
              <a:gd name="connsiteY0" fmla="*/ 1 h 1298864"/>
              <a:gd name="connsiteX1" fmla="*/ 3023813 w 3834304"/>
              <a:gd name="connsiteY1" fmla="*/ 0 h 1298864"/>
              <a:gd name="connsiteX2" fmla="*/ 3834304 w 3834304"/>
              <a:gd name="connsiteY2" fmla="*/ 1298864 h 1298864"/>
              <a:gd name="connsiteX3" fmla="*/ 0 w 3834304"/>
              <a:gd name="connsiteY3" fmla="*/ 1290861 h 1298864"/>
              <a:gd name="connsiteX4" fmla="*/ 0 w 3834304"/>
              <a:gd name="connsiteY4" fmla="*/ 1 h 1298864"/>
              <a:gd name="connsiteX0" fmla="*/ 0 w 4754606"/>
              <a:gd name="connsiteY0" fmla="*/ 1 h 1298864"/>
              <a:gd name="connsiteX1" fmla="*/ 3944115 w 4754606"/>
              <a:gd name="connsiteY1" fmla="*/ 0 h 1298864"/>
              <a:gd name="connsiteX2" fmla="*/ 4754606 w 4754606"/>
              <a:gd name="connsiteY2" fmla="*/ 1298864 h 1298864"/>
              <a:gd name="connsiteX3" fmla="*/ 920302 w 4754606"/>
              <a:gd name="connsiteY3" fmla="*/ 1290861 h 1298864"/>
              <a:gd name="connsiteX4" fmla="*/ 0 w 4754606"/>
              <a:gd name="connsiteY4" fmla="*/ 1 h 1298864"/>
              <a:gd name="connsiteX0" fmla="*/ 8003 w 4762609"/>
              <a:gd name="connsiteY0" fmla="*/ 1 h 1298864"/>
              <a:gd name="connsiteX1" fmla="*/ 3952118 w 4762609"/>
              <a:gd name="connsiteY1" fmla="*/ 0 h 1298864"/>
              <a:gd name="connsiteX2" fmla="*/ 4762609 w 4762609"/>
              <a:gd name="connsiteY2" fmla="*/ 1298864 h 1298864"/>
              <a:gd name="connsiteX3" fmla="*/ 0 w 4762609"/>
              <a:gd name="connsiteY3" fmla="*/ 1298863 h 1298864"/>
              <a:gd name="connsiteX4" fmla="*/ 8003 w 4762609"/>
              <a:gd name="connsiteY4" fmla="*/ 1 h 1298864"/>
              <a:gd name="connsiteX0" fmla="*/ 354 w 4770965"/>
              <a:gd name="connsiteY0" fmla="*/ 1 h 1298864"/>
              <a:gd name="connsiteX1" fmla="*/ 3960474 w 4770965"/>
              <a:gd name="connsiteY1" fmla="*/ 0 h 1298864"/>
              <a:gd name="connsiteX2" fmla="*/ 4770965 w 4770965"/>
              <a:gd name="connsiteY2" fmla="*/ 1298864 h 1298864"/>
              <a:gd name="connsiteX3" fmla="*/ 8356 w 4770965"/>
              <a:gd name="connsiteY3" fmla="*/ 1298863 h 1298864"/>
              <a:gd name="connsiteX4" fmla="*/ 354 w 4770965"/>
              <a:gd name="connsiteY4" fmla="*/ 1 h 1298864"/>
              <a:gd name="connsiteX0" fmla="*/ 8004 w 4778615"/>
              <a:gd name="connsiteY0" fmla="*/ 1 h 1298864"/>
              <a:gd name="connsiteX1" fmla="*/ 3968124 w 4778615"/>
              <a:gd name="connsiteY1" fmla="*/ 0 h 1298864"/>
              <a:gd name="connsiteX2" fmla="*/ 4778615 w 4778615"/>
              <a:gd name="connsiteY2" fmla="*/ 1298864 h 1298864"/>
              <a:gd name="connsiteX3" fmla="*/ 0 w 4778615"/>
              <a:gd name="connsiteY3" fmla="*/ 1290861 h 1298864"/>
              <a:gd name="connsiteX4" fmla="*/ 8004 w 4778615"/>
              <a:gd name="connsiteY4" fmla="*/ 1 h 1298864"/>
              <a:gd name="connsiteX0" fmla="*/ 8 w 5418831"/>
              <a:gd name="connsiteY0" fmla="*/ 1 h 1298864"/>
              <a:gd name="connsiteX1" fmla="*/ 4608340 w 5418831"/>
              <a:gd name="connsiteY1" fmla="*/ 0 h 1298864"/>
              <a:gd name="connsiteX2" fmla="*/ 5418831 w 5418831"/>
              <a:gd name="connsiteY2" fmla="*/ 1298864 h 1298864"/>
              <a:gd name="connsiteX3" fmla="*/ 640216 w 5418831"/>
              <a:gd name="connsiteY3" fmla="*/ 1290861 h 1298864"/>
              <a:gd name="connsiteX4" fmla="*/ 8 w 5418831"/>
              <a:gd name="connsiteY4" fmla="*/ 1 h 1298864"/>
              <a:gd name="connsiteX0" fmla="*/ 659 w 5419482"/>
              <a:gd name="connsiteY0" fmla="*/ 1 h 1299990"/>
              <a:gd name="connsiteX1" fmla="*/ 4608991 w 5419482"/>
              <a:gd name="connsiteY1" fmla="*/ 0 h 1299990"/>
              <a:gd name="connsiteX2" fmla="*/ 5419482 w 5419482"/>
              <a:gd name="connsiteY2" fmla="*/ 1298864 h 1299990"/>
              <a:gd name="connsiteX3" fmla="*/ 1784 w 5419482"/>
              <a:gd name="connsiteY3" fmla="*/ 1299990 h 1299990"/>
              <a:gd name="connsiteX4" fmla="*/ 659 w 5419482"/>
              <a:gd name="connsiteY4" fmla="*/ 1 h 1299990"/>
              <a:gd name="connsiteX0" fmla="*/ 8006 w 5417698"/>
              <a:gd name="connsiteY0" fmla="*/ 1 h 1299990"/>
              <a:gd name="connsiteX1" fmla="*/ 4607207 w 5417698"/>
              <a:gd name="connsiteY1" fmla="*/ 0 h 1299990"/>
              <a:gd name="connsiteX2" fmla="*/ 5417698 w 5417698"/>
              <a:gd name="connsiteY2" fmla="*/ 1298864 h 1299990"/>
              <a:gd name="connsiteX3" fmla="*/ 0 w 5417698"/>
              <a:gd name="connsiteY3" fmla="*/ 1299990 h 1299990"/>
              <a:gd name="connsiteX4" fmla="*/ 8006 w 5417698"/>
              <a:gd name="connsiteY4" fmla="*/ 1 h 1299990"/>
              <a:gd name="connsiteX0" fmla="*/ 660 w 5410352"/>
              <a:gd name="connsiteY0" fmla="*/ 1 h 1299990"/>
              <a:gd name="connsiteX1" fmla="*/ 4599861 w 5410352"/>
              <a:gd name="connsiteY1" fmla="*/ 0 h 1299990"/>
              <a:gd name="connsiteX2" fmla="*/ 5410352 w 5410352"/>
              <a:gd name="connsiteY2" fmla="*/ 1298864 h 1299990"/>
              <a:gd name="connsiteX3" fmla="*/ 1785 w 5410352"/>
              <a:gd name="connsiteY3" fmla="*/ 1299990 h 1299990"/>
              <a:gd name="connsiteX4" fmla="*/ 660 w 5410352"/>
              <a:gd name="connsiteY4" fmla="*/ 1 h 1299990"/>
              <a:gd name="connsiteX0" fmla="*/ 0 w 12676194"/>
              <a:gd name="connsiteY0" fmla="*/ 17594 h 1299990"/>
              <a:gd name="connsiteX1" fmla="*/ 11865703 w 12676194"/>
              <a:gd name="connsiteY1" fmla="*/ 0 h 1299990"/>
              <a:gd name="connsiteX2" fmla="*/ 12676194 w 12676194"/>
              <a:gd name="connsiteY2" fmla="*/ 1298864 h 1299990"/>
              <a:gd name="connsiteX3" fmla="*/ 7267627 w 12676194"/>
              <a:gd name="connsiteY3" fmla="*/ 1299990 h 1299990"/>
              <a:gd name="connsiteX4" fmla="*/ 0 w 12676194"/>
              <a:gd name="connsiteY4" fmla="*/ 17594 h 1299990"/>
              <a:gd name="connsiteX0" fmla="*/ 34063 w 12710257"/>
              <a:gd name="connsiteY0" fmla="*/ 17594 h 1299990"/>
              <a:gd name="connsiteX1" fmla="*/ 11899766 w 12710257"/>
              <a:gd name="connsiteY1" fmla="*/ 0 h 1299990"/>
              <a:gd name="connsiteX2" fmla="*/ 12710257 w 12710257"/>
              <a:gd name="connsiteY2" fmla="*/ 1298864 h 1299990"/>
              <a:gd name="connsiteX3" fmla="*/ 0 w 12710257"/>
              <a:gd name="connsiteY3" fmla="*/ 1299990 h 1299990"/>
              <a:gd name="connsiteX4" fmla="*/ 34063 w 12710257"/>
              <a:gd name="connsiteY4" fmla="*/ 17594 h 1299990"/>
              <a:gd name="connsiteX0" fmla="*/ 34063 w 12710257"/>
              <a:gd name="connsiteY0" fmla="*/ 17594 h 1299990"/>
              <a:gd name="connsiteX1" fmla="*/ 11899766 w 12710257"/>
              <a:gd name="connsiteY1" fmla="*/ 0 h 1299990"/>
              <a:gd name="connsiteX2" fmla="*/ 12710257 w 12710257"/>
              <a:gd name="connsiteY2" fmla="*/ 1298864 h 1299990"/>
              <a:gd name="connsiteX3" fmla="*/ 0 w 12710257"/>
              <a:gd name="connsiteY3" fmla="*/ 1299990 h 1299990"/>
              <a:gd name="connsiteX4" fmla="*/ 34063 w 12710257"/>
              <a:gd name="connsiteY4" fmla="*/ 17594 h 1299990"/>
              <a:gd name="connsiteX0" fmla="*/ 34063 w 12710257"/>
              <a:gd name="connsiteY0" fmla="*/ 17594 h 1298864"/>
              <a:gd name="connsiteX1" fmla="*/ 11899766 w 12710257"/>
              <a:gd name="connsiteY1" fmla="*/ 0 h 1298864"/>
              <a:gd name="connsiteX2" fmla="*/ 12710257 w 12710257"/>
              <a:gd name="connsiteY2" fmla="*/ 1298864 h 1298864"/>
              <a:gd name="connsiteX3" fmla="*/ 0 w 12710257"/>
              <a:gd name="connsiteY3" fmla="*/ 1282396 h 1298864"/>
              <a:gd name="connsiteX4" fmla="*/ 34063 w 12710257"/>
              <a:gd name="connsiteY4" fmla="*/ 17594 h 1298864"/>
              <a:gd name="connsiteX0" fmla="*/ 206 w 12729183"/>
              <a:gd name="connsiteY0" fmla="*/ 0 h 1298864"/>
              <a:gd name="connsiteX1" fmla="*/ 11918692 w 12729183"/>
              <a:gd name="connsiteY1" fmla="*/ 0 h 1298864"/>
              <a:gd name="connsiteX2" fmla="*/ 12729183 w 12729183"/>
              <a:gd name="connsiteY2" fmla="*/ 1298864 h 1298864"/>
              <a:gd name="connsiteX3" fmla="*/ 18926 w 12729183"/>
              <a:gd name="connsiteY3" fmla="*/ 1282396 h 1298864"/>
              <a:gd name="connsiteX4" fmla="*/ 206 w 12729183"/>
              <a:gd name="connsiteY4" fmla="*/ 0 h 1298864"/>
              <a:gd name="connsiteX0" fmla="*/ 206 w 13181029"/>
              <a:gd name="connsiteY0" fmla="*/ 0 h 1298864"/>
              <a:gd name="connsiteX1" fmla="*/ 11918692 w 13181029"/>
              <a:gd name="connsiteY1" fmla="*/ 0 h 1298864"/>
              <a:gd name="connsiteX2" fmla="*/ 13181029 w 13181029"/>
              <a:gd name="connsiteY2" fmla="*/ 1298864 h 1298864"/>
              <a:gd name="connsiteX3" fmla="*/ 18926 w 13181029"/>
              <a:gd name="connsiteY3" fmla="*/ 1282396 h 1298864"/>
              <a:gd name="connsiteX4" fmla="*/ 206 w 13181029"/>
              <a:gd name="connsiteY4" fmla="*/ 0 h 1298864"/>
              <a:gd name="connsiteX0" fmla="*/ 206 w 13181029"/>
              <a:gd name="connsiteY0" fmla="*/ 0 h 1298864"/>
              <a:gd name="connsiteX1" fmla="*/ 11205004 w 13181029"/>
              <a:gd name="connsiteY1" fmla="*/ 30065 h 1298864"/>
              <a:gd name="connsiteX2" fmla="*/ 13181029 w 13181029"/>
              <a:gd name="connsiteY2" fmla="*/ 1298864 h 1298864"/>
              <a:gd name="connsiteX3" fmla="*/ 18926 w 13181029"/>
              <a:gd name="connsiteY3" fmla="*/ 1282396 h 1298864"/>
              <a:gd name="connsiteX4" fmla="*/ 206 w 13181029"/>
              <a:gd name="connsiteY4" fmla="*/ 0 h 1298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81029" h="1298864">
                <a:moveTo>
                  <a:pt x="206" y="0"/>
                </a:moveTo>
                <a:lnTo>
                  <a:pt x="11205004" y="30065"/>
                </a:lnTo>
                <a:lnTo>
                  <a:pt x="13181029" y="1298864"/>
                </a:lnTo>
                <a:lnTo>
                  <a:pt x="18926" y="1282396"/>
                </a:lnTo>
                <a:cubicBezTo>
                  <a:pt x="21594" y="849442"/>
                  <a:pt x="-2462" y="432954"/>
                  <a:pt x="206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47"/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B4DC8479-8D51-4FC8-A6F1-02C7BB481B5D}"/>
              </a:ext>
            </a:extLst>
          </p:cNvPr>
          <p:cNvSpPr txBox="1">
            <a:spLocks/>
          </p:cNvSpPr>
          <p:nvPr/>
        </p:nvSpPr>
        <p:spPr>
          <a:xfrm>
            <a:off x="3882497" y="3400404"/>
            <a:ext cx="4927396" cy="858423"/>
          </a:xfrm>
          <a:prstGeom prst="rect">
            <a:avLst/>
          </a:prstGeom>
        </p:spPr>
        <p:txBody>
          <a:bodyPr anchor="t"/>
          <a:lstStyle>
            <a:lvl1pPr algn="l" defTabSz="4572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tx1"/>
                </a:solidFill>
                <a:latin typeface="Calibri"/>
                <a:ea typeface="+mj-ea"/>
                <a:cs typeface="Calibri"/>
              </a:defRPr>
            </a:lvl1pPr>
          </a:lstStyle>
          <a:p>
            <a:pPr>
              <a:lnSpc>
                <a:spcPct val="114000"/>
              </a:lnSpc>
              <a:spcAft>
                <a:spcPts val="600"/>
              </a:spcAft>
              <a:buClr>
                <a:srgbClr val="B8C40E"/>
              </a:buClr>
            </a:pPr>
            <a:r>
              <a:rPr lang="en-US" sz="20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NOTES:</a:t>
            </a:r>
          </a:p>
          <a:p>
            <a:pPr marL="285320" indent="-285320">
              <a:lnSpc>
                <a:spcPct val="114000"/>
              </a:lnSpc>
              <a:spcAft>
                <a:spcPts val="600"/>
              </a:spcAft>
              <a:buClr>
                <a:srgbClr val="B8C40E"/>
              </a:buClr>
              <a:buFont typeface="Arial" panose="020B0604020202020204" pitchFamily="34" charset="0"/>
              <a:buChar char="•"/>
            </a:pPr>
            <a:r>
              <a:rPr lang="en-US" sz="1400" dirty="0"/>
              <a:t>N.T.P.  October 19</a:t>
            </a:r>
          </a:p>
          <a:p>
            <a:pPr marL="285320" indent="-285320">
              <a:lnSpc>
                <a:spcPct val="114000"/>
              </a:lnSpc>
              <a:spcAft>
                <a:spcPts val="600"/>
              </a:spcAft>
              <a:buClr>
                <a:srgbClr val="B8C40E"/>
              </a:buClr>
              <a:buFont typeface="Arial" panose="020B0604020202020204" pitchFamily="34" charset="0"/>
              <a:buChar char="•"/>
            </a:pPr>
            <a:r>
              <a:rPr lang="en-US" sz="1400" dirty="0"/>
              <a:t>Demolition East Courtyard</a:t>
            </a:r>
          </a:p>
          <a:p>
            <a:pPr marL="894843" lvl="1" indent="-285320">
              <a:lnSpc>
                <a:spcPct val="114000"/>
              </a:lnSpc>
              <a:spcAft>
                <a:spcPts val="600"/>
              </a:spcAft>
              <a:buClr>
                <a:srgbClr val="B8C40E"/>
              </a:buClr>
              <a:buFont typeface="Arial" panose="020B0604020202020204" pitchFamily="34" charset="0"/>
              <a:buChar char="•"/>
            </a:pPr>
            <a:r>
              <a:rPr lang="en-US" sz="1400" dirty="0"/>
              <a:t>Interior site work phase 1 and 1A East Courtyard Complete</a:t>
            </a:r>
          </a:p>
          <a:p>
            <a:pPr marL="894843" lvl="1" indent="-285320">
              <a:lnSpc>
                <a:spcPct val="114000"/>
              </a:lnSpc>
              <a:spcAft>
                <a:spcPts val="600"/>
              </a:spcAft>
              <a:buClr>
                <a:srgbClr val="B8C40E"/>
              </a:buClr>
              <a:buFont typeface="Arial" panose="020B0604020202020204" pitchFamily="34" charset="0"/>
              <a:buChar char="•"/>
            </a:pPr>
            <a:r>
              <a:rPr lang="en-US" sz="1400" dirty="0"/>
              <a:t>Interior Demolition and Abatement Phase 2 Complete</a:t>
            </a:r>
          </a:p>
          <a:p>
            <a:pPr marL="894843" lvl="1" indent="-285320">
              <a:lnSpc>
                <a:spcPct val="114000"/>
              </a:lnSpc>
              <a:spcAft>
                <a:spcPts val="600"/>
              </a:spcAft>
              <a:buClr>
                <a:srgbClr val="B8C40E"/>
              </a:buClr>
              <a:buFont typeface="Arial" panose="020B0604020202020204" pitchFamily="34" charset="0"/>
              <a:buChar char="•"/>
            </a:pPr>
            <a:r>
              <a:rPr lang="en-US" sz="1400" dirty="0"/>
              <a:t>Interior Construction Nearing Completion</a:t>
            </a:r>
          </a:p>
          <a:p>
            <a:pPr marL="285320" indent="-285320">
              <a:lnSpc>
                <a:spcPct val="114000"/>
              </a:lnSpc>
              <a:spcAft>
                <a:spcPts val="600"/>
              </a:spcAft>
              <a:buClr>
                <a:srgbClr val="B8C40E"/>
              </a:buClr>
              <a:buFont typeface="Arial" panose="020B0604020202020204" pitchFamily="34" charset="0"/>
              <a:buChar char="•"/>
            </a:pPr>
            <a:endParaRPr lang="en-US" sz="1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66A6855-62AE-46D6-8B3A-6BCA7032CA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919" y="1650596"/>
            <a:ext cx="2722229" cy="312255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1F64AD1-7DB4-42D0-9460-7B2E0D9B71DF}"/>
              </a:ext>
            </a:extLst>
          </p:cNvPr>
          <p:cNvSpPr/>
          <p:nvPr/>
        </p:nvSpPr>
        <p:spPr>
          <a:xfrm rot="20534869">
            <a:off x="479187" y="2582207"/>
            <a:ext cx="3151825" cy="420564"/>
          </a:xfrm>
          <a:prstGeom prst="rect">
            <a:avLst/>
          </a:prstGeom>
          <a:effectLst>
            <a:glow rad="177800">
              <a:schemeClr val="accent3">
                <a:lumMod val="40000"/>
                <a:lumOff val="60000"/>
              </a:schemeClr>
            </a:glow>
            <a:innerShdw blurRad="63500" dist="50800" dir="10800000">
              <a:prstClr val="black">
                <a:alpha val="50000"/>
              </a:prstClr>
            </a:innerShdw>
          </a:effectLst>
        </p:spPr>
        <p:txBody>
          <a:bodyPr wrap="none">
            <a:spAutoFit/>
          </a:bodyPr>
          <a:lstStyle/>
          <a:p>
            <a:r>
              <a:rPr lang="en-US" sz="2133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tencil" panose="040409050D0802020404" pitchFamily="82" charset="0"/>
              </a:rPr>
              <a:t>UNDER CONSTRUCTION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5AF7F3F-0061-4768-B489-F395DE4C49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514" y="6139544"/>
            <a:ext cx="6662668" cy="358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7188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8D67E66F-C35C-4D4A-9EFB-0ECF654F6A2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1" y="2061263"/>
            <a:ext cx="6892155" cy="4409923"/>
          </a:xfr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8EFC2D65-39F1-412E-AD78-6F9CB2F0678B}"/>
              </a:ext>
            </a:extLst>
          </p:cNvPr>
          <p:cNvSpPr txBox="1">
            <a:spLocks/>
          </p:cNvSpPr>
          <p:nvPr/>
        </p:nvSpPr>
        <p:spPr>
          <a:xfrm>
            <a:off x="364013" y="547341"/>
            <a:ext cx="8229600" cy="664635"/>
          </a:xfrm>
          <a:prstGeom prst="rect">
            <a:avLst/>
          </a:prstGeom>
        </p:spPr>
        <p:txBody>
          <a:bodyPr/>
          <a:lstStyle>
            <a:lvl1pPr algn="l" defTabSz="342904" rtl="0" eaLnBrk="1" latinLnBrk="0" hangingPunct="1">
              <a:spcBef>
                <a:spcPct val="0"/>
              </a:spcBef>
              <a:buNone/>
              <a:defRPr sz="2700" b="1" kern="1200">
                <a:solidFill>
                  <a:schemeClr val="tx1"/>
                </a:solidFill>
                <a:latin typeface="Arial Black" panose="020B0A04020102020204" pitchFamily="34" charset="0"/>
                <a:ea typeface="+mj-ea"/>
                <a:cs typeface="Calibri"/>
              </a:defRPr>
            </a:lvl1pPr>
          </a:lstStyle>
          <a:p>
            <a:r>
              <a:rPr lang="en-US" sz="2400"/>
              <a:t>CEDARLANE ACADEMY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0B0F7EFA-1F4B-49D1-BDD8-3F57E302FD19}"/>
              </a:ext>
            </a:extLst>
          </p:cNvPr>
          <p:cNvSpPr txBox="1">
            <a:spLocks/>
          </p:cNvSpPr>
          <p:nvPr/>
        </p:nvSpPr>
        <p:spPr>
          <a:xfrm>
            <a:off x="457201" y="296931"/>
            <a:ext cx="4238460" cy="526821"/>
          </a:xfrm>
          <a:prstGeom prst="rect">
            <a:avLst/>
          </a:prstGeom>
        </p:spPr>
        <p:txBody>
          <a:bodyPr/>
          <a:lstStyle>
            <a:lvl1pPr marL="0" indent="0" algn="l" defTabSz="342904" rtl="0" eaLnBrk="1" latinLnBrk="0" hangingPunct="1">
              <a:spcBef>
                <a:spcPct val="20000"/>
              </a:spcBef>
              <a:buFont typeface="Arial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218" indent="-214315" algn="l" defTabSz="342904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8" indent="-171452" algn="l" defTabSz="342904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62" indent="-171452" algn="l" defTabSz="342904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66" indent="-171452" algn="l" defTabSz="342904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69" indent="-171452" algn="l" defTabSz="342904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73" indent="-171452" algn="l" defTabSz="342904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76" indent="-171452" algn="l" defTabSz="342904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79" indent="-171452" algn="l" defTabSz="342904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cap="all">
                <a:highlight>
                  <a:srgbClr val="FFFFFF"/>
                </a:highlight>
              </a:rPr>
              <a:t>PROJECT STATUS</a:t>
            </a:r>
          </a:p>
          <a:p>
            <a:endParaRPr lang="en-US" sz="1800"/>
          </a:p>
        </p:txBody>
      </p:sp>
      <p:sp>
        <p:nvSpPr>
          <p:cNvPr id="10" name="Rectangle 1">
            <a:extLst>
              <a:ext uri="{FF2B5EF4-FFF2-40B4-BE49-F238E27FC236}">
                <a16:creationId xmlns:a16="http://schemas.microsoft.com/office/drawing/2014/main" id="{8F1BD19A-9EB6-4167-B869-1B65550A680B}"/>
              </a:ext>
            </a:extLst>
          </p:cNvPr>
          <p:cNvSpPr/>
          <p:nvPr/>
        </p:nvSpPr>
        <p:spPr>
          <a:xfrm>
            <a:off x="1" y="1390053"/>
            <a:ext cx="7653012" cy="536332"/>
          </a:xfrm>
          <a:custGeom>
            <a:avLst/>
            <a:gdLst>
              <a:gd name="connsiteX0" fmla="*/ 0 w 2909455"/>
              <a:gd name="connsiteY0" fmla="*/ 0 h 1298864"/>
              <a:gd name="connsiteX1" fmla="*/ 2909455 w 2909455"/>
              <a:gd name="connsiteY1" fmla="*/ 0 h 1298864"/>
              <a:gd name="connsiteX2" fmla="*/ 2909455 w 2909455"/>
              <a:gd name="connsiteY2" fmla="*/ 1298864 h 1298864"/>
              <a:gd name="connsiteX3" fmla="*/ 0 w 2909455"/>
              <a:gd name="connsiteY3" fmla="*/ 1298864 h 1298864"/>
              <a:gd name="connsiteX4" fmla="*/ 0 w 2909455"/>
              <a:gd name="connsiteY4" fmla="*/ 0 h 1298864"/>
              <a:gd name="connsiteX0" fmla="*/ 0 w 2909455"/>
              <a:gd name="connsiteY0" fmla="*/ 0 h 1298864"/>
              <a:gd name="connsiteX1" fmla="*/ 2098964 w 2909455"/>
              <a:gd name="connsiteY1" fmla="*/ 0 h 1298864"/>
              <a:gd name="connsiteX2" fmla="*/ 2909455 w 2909455"/>
              <a:gd name="connsiteY2" fmla="*/ 1298864 h 1298864"/>
              <a:gd name="connsiteX3" fmla="*/ 0 w 2909455"/>
              <a:gd name="connsiteY3" fmla="*/ 1298864 h 1298864"/>
              <a:gd name="connsiteX4" fmla="*/ 0 w 2909455"/>
              <a:gd name="connsiteY4" fmla="*/ 0 h 1298864"/>
              <a:gd name="connsiteX0" fmla="*/ 369516 w 2909455"/>
              <a:gd name="connsiteY0" fmla="*/ 0 h 1305836"/>
              <a:gd name="connsiteX1" fmla="*/ 2098964 w 2909455"/>
              <a:gd name="connsiteY1" fmla="*/ 6972 h 1305836"/>
              <a:gd name="connsiteX2" fmla="*/ 2909455 w 2909455"/>
              <a:gd name="connsiteY2" fmla="*/ 1305836 h 1305836"/>
              <a:gd name="connsiteX3" fmla="*/ 0 w 2909455"/>
              <a:gd name="connsiteY3" fmla="*/ 1305836 h 1305836"/>
              <a:gd name="connsiteX4" fmla="*/ 369516 w 2909455"/>
              <a:gd name="connsiteY4" fmla="*/ 0 h 1305836"/>
              <a:gd name="connsiteX0" fmla="*/ 0 w 2539939"/>
              <a:gd name="connsiteY0" fmla="*/ 0 h 1305836"/>
              <a:gd name="connsiteX1" fmla="*/ 1729448 w 2539939"/>
              <a:gd name="connsiteY1" fmla="*/ 6972 h 1305836"/>
              <a:gd name="connsiteX2" fmla="*/ 2539939 w 2539939"/>
              <a:gd name="connsiteY2" fmla="*/ 1305836 h 1305836"/>
              <a:gd name="connsiteX3" fmla="*/ 362542 w 2539939"/>
              <a:gd name="connsiteY3" fmla="*/ 1187312 h 1305836"/>
              <a:gd name="connsiteX4" fmla="*/ 0 w 2539939"/>
              <a:gd name="connsiteY4" fmla="*/ 0 h 1305836"/>
              <a:gd name="connsiteX0" fmla="*/ 1 w 2539940"/>
              <a:gd name="connsiteY0" fmla="*/ 0 h 1305836"/>
              <a:gd name="connsiteX1" fmla="*/ 1729449 w 2539940"/>
              <a:gd name="connsiteY1" fmla="*/ 6972 h 1305836"/>
              <a:gd name="connsiteX2" fmla="*/ 2539940 w 2539940"/>
              <a:gd name="connsiteY2" fmla="*/ 1305836 h 1305836"/>
              <a:gd name="connsiteX3" fmla="*/ 0 w 2539940"/>
              <a:gd name="connsiteY3" fmla="*/ 1284920 h 1305836"/>
              <a:gd name="connsiteX4" fmla="*/ 1 w 2539940"/>
              <a:gd name="connsiteY4" fmla="*/ 0 h 1305836"/>
              <a:gd name="connsiteX0" fmla="*/ 0 w 2546911"/>
              <a:gd name="connsiteY0" fmla="*/ 1 h 1298864"/>
              <a:gd name="connsiteX1" fmla="*/ 1736420 w 2546911"/>
              <a:gd name="connsiteY1" fmla="*/ 0 h 1298864"/>
              <a:gd name="connsiteX2" fmla="*/ 2546911 w 2546911"/>
              <a:gd name="connsiteY2" fmla="*/ 1298864 h 1298864"/>
              <a:gd name="connsiteX3" fmla="*/ 6971 w 2546911"/>
              <a:gd name="connsiteY3" fmla="*/ 1277948 h 1298864"/>
              <a:gd name="connsiteX4" fmla="*/ 0 w 2546911"/>
              <a:gd name="connsiteY4" fmla="*/ 1 h 1298864"/>
              <a:gd name="connsiteX0" fmla="*/ 6974 w 2553885"/>
              <a:gd name="connsiteY0" fmla="*/ 1 h 1298864"/>
              <a:gd name="connsiteX1" fmla="*/ 1743394 w 2553885"/>
              <a:gd name="connsiteY1" fmla="*/ 0 h 1298864"/>
              <a:gd name="connsiteX2" fmla="*/ 2553885 w 2553885"/>
              <a:gd name="connsiteY2" fmla="*/ 1298864 h 1298864"/>
              <a:gd name="connsiteX3" fmla="*/ 0 w 2553885"/>
              <a:gd name="connsiteY3" fmla="*/ 1298864 h 1298864"/>
              <a:gd name="connsiteX4" fmla="*/ 6974 w 2553885"/>
              <a:gd name="connsiteY4" fmla="*/ 1 h 1298864"/>
              <a:gd name="connsiteX0" fmla="*/ 1 w 2553885"/>
              <a:gd name="connsiteY0" fmla="*/ 1 h 1298864"/>
              <a:gd name="connsiteX1" fmla="*/ 1743394 w 2553885"/>
              <a:gd name="connsiteY1" fmla="*/ 0 h 1298864"/>
              <a:gd name="connsiteX2" fmla="*/ 2553885 w 2553885"/>
              <a:gd name="connsiteY2" fmla="*/ 1298864 h 1298864"/>
              <a:gd name="connsiteX3" fmla="*/ 0 w 2553885"/>
              <a:gd name="connsiteY3" fmla="*/ 1298864 h 1298864"/>
              <a:gd name="connsiteX4" fmla="*/ 1 w 2553885"/>
              <a:gd name="connsiteY4" fmla="*/ 1 h 1298864"/>
              <a:gd name="connsiteX0" fmla="*/ 0 w 3834304"/>
              <a:gd name="connsiteY0" fmla="*/ 1 h 1298864"/>
              <a:gd name="connsiteX1" fmla="*/ 3023813 w 3834304"/>
              <a:gd name="connsiteY1" fmla="*/ 0 h 1298864"/>
              <a:gd name="connsiteX2" fmla="*/ 3834304 w 3834304"/>
              <a:gd name="connsiteY2" fmla="*/ 1298864 h 1298864"/>
              <a:gd name="connsiteX3" fmla="*/ 1280419 w 3834304"/>
              <a:gd name="connsiteY3" fmla="*/ 1298864 h 1298864"/>
              <a:gd name="connsiteX4" fmla="*/ 0 w 3834304"/>
              <a:gd name="connsiteY4" fmla="*/ 1 h 1298864"/>
              <a:gd name="connsiteX0" fmla="*/ 0 w 3834304"/>
              <a:gd name="connsiteY0" fmla="*/ 1 h 1298864"/>
              <a:gd name="connsiteX1" fmla="*/ 3023813 w 3834304"/>
              <a:gd name="connsiteY1" fmla="*/ 0 h 1298864"/>
              <a:gd name="connsiteX2" fmla="*/ 3834304 w 3834304"/>
              <a:gd name="connsiteY2" fmla="*/ 1298864 h 1298864"/>
              <a:gd name="connsiteX3" fmla="*/ 0 w 3834304"/>
              <a:gd name="connsiteY3" fmla="*/ 1290861 h 1298864"/>
              <a:gd name="connsiteX4" fmla="*/ 0 w 3834304"/>
              <a:gd name="connsiteY4" fmla="*/ 1 h 1298864"/>
              <a:gd name="connsiteX0" fmla="*/ 0 w 4754606"/>
              <a:gd name="connsiteY0" fmla="*/ 1 h 1298864"/>
              <a:gd name="connsiteX1" fmla="*/ 3944115 w 4754606"/>
              <a:gd name="connsiteY1" fmla="*/ 0 h 1298864"/>
              <a:gd name="connsiteX2" fmla="*/ 4754606 w 4754606"/>
              <a:gd name="connsiteY2" fmla="*/ 1298864 h 1298864"/>
              <a:gd name="connsiteX3" fmla="*/ 920302 w 4754606"/>
              <a:gd name="connsiteY3" fmla="*/ 1290861 h 1298864"/>
              <a:gd name="connsiteX4" fmla="*/ 0 w 4754606"/>
              <a:gd name="connsiteY4" fmla="*/ 1 h 1298864"/>
              <a:gd name="connsiteX0" fmla="*/ 8003 w 4762609"/>
              <a:gd name="connsiteY0" fmla="*/ 1 h 1298864"/>
              <a:gd name="connsiteX1" fmla="*/ 3952118 w 4762609"/>
              <a:gd name="connsiteY1" fmla="*/ 0 h 1298864"/>
              <a:gd name="connsiteX2" fmla="*/ 4762609 w 4762609"/>
              <a:gd name="connsiteY2" fmla="*/ 1298864 h 1298864"/>
              <a:gd name="connsiteX3" fmla="*/ 0 w 4762609"/>
              <a:gd name="connsiteY3" fmla="*/ 1298863 h 1298864"/>
              <a:gd name="connsiteX4" fmla="*/ 8003 w 4762609"/>
              <a:gd name="connsiteY4" fmla="*/ 1 h 1298864"/>
              <a:gd name="connsiteX0" fmla="*/ 354 w 4770965"/>
              <a:gd name="connsiteY0" fmla="*/ 1 h 1298864"/>
              <a:gd name="connsiteX1" fmla="*/ 3960474 w 4770965"/>
              <a:gd name="connsiteY1" fmla="*/ 0 h 1298864"/>
              <a:gd name="connsiteX2" fmla="*/ 4770965 w 4770965"/>
              <a:gd name="connsiteY2" fmla="*/ 1298864 h 1298864"/>
              <a:gd name="connsiteX3" fmla="*/ 8356 w 4770965"/>
              <a:gd name="connsiteY3" fmla="*/ 1298863 h 1298864"/>
              <a:gd name="connsiteX4" fmla="*/ 354 w 4770965"/>
              <a:gd name="connsiteY4" fmla="*/ 1 h 1298864"/>
              <a:gd name="connsiteX0" fmla="*/ 8004 w 4778615"/>
              <a:gd name="connsiteY0" fmla="*/ 1 h 1298864"/>
              <a:gd name="connsiteX1" fmla="*/ 3968124 w 4778615"/>
              <a:gd name="connsiteY1" fmla="*/ 0 h 1298864"/>
              <a:gd name="connsiteX2" fmla="*/ 4778615 w 4778615"/>
              <a:gd name="connsiteY2" fmla="*/ 1298864 h 1298864"/>
              <a:gd name="connsiteX3" fmla="*/ 0 w 4778615"/>
              <a:gd name="connsiteY3" fmla="*/ 1290861 h 1298864"/>
              <a:gd name="connsiteX4" fmla="*/ 8004 w 4778615"/>
              <a:gd name="connsiteY4" fmla="*/ 1 h 1298864"/>
              <a:gd name="connsiteX0" fmla="*/ 8 w 5418831"/>
              <a:gd name="connsiteY0" fmla="*/ 1 h 1298864"/>
              <a:gd name="connsiteX1" fmla="*/ 4608340 w 5418831"/>
              <a:gd name="connsiteY1" fmla="*/ 0 h 1298864"/>
              <a:gd name="connsiteX2" fmla="*/ 5418831 w 5418831"/>
              <a:gd name="connsiteY2" fmla="*/ 1298864 h 1298864"/>
              <a:gd name="connsiteX3" fmla="*/ 640216 w 5418831"/>
              <a:gd name="connsiteY3" fmla="*/ 1290861 h 1298864"/>
              <a:gd name="connsiteX4" fmla="*/ 8 w 5418831"/>
              <a:gd name="connsiteY4" fmla="*/ 1 h 1298864"/>
              <a:gd name="connsiteX0" fmla="*/ 659 w 5419482"/>
              <a:gd name="connsiteY0" fmla="*/ 1 h 1299990"/>
              <a:gd name="connsiteX1" fmla="*/ 4608991 w 5419482"/>
              <a:gd name="connsiteY1" fmla="*/ 0 h 1299990"/>
              <a:gd name="connsiteX2" fmla="*/ 5419482 w 5419482"/>
              <a:gd name="connsiteY2" fmla="*/ 1298864 h 1299990"/>
              <a:gd name="connsiteX3" fmla="*/ 1784 w 5419482"/>
              <a:gd name="connsiteY3" fmla="*/ 1299990 h 1299990"/>
              <a:gd name="connsiteX4" fmla="*/ 659 w 5419482"/>
              <a:gd name="connsiteY4" fmla="*/ 1 h 1299990"/>
              <a:gd name="connsiteX0" fmla="*/ 8006 w 5417698"/>
              <a:gd name="connsiteY0" fmla="*/ 1 h 1299990"/>
              <a:gd name="connsiteX1" fmla="*/ 4607207 w 5417698"/>
              <a:gd name="connsiteY1" fmla="*/ 0 h 1299990"/>
              <a:gd name="connsiteX2" fmla="*/ 5417698 w 5417698"/>
              <a:gd name="connsiteY2" fmla="*/ 1298864 h 1299990"/>
              <a:gd name="connsiteX3" fmla="*/ 0 w 5417698"/>
              <a:gd name="connsiteY3" fmla="*/ 1299990 h 1299990"/>
              <a:gd name="connsiteX4" fmla="*/ 8006 w 5417698"/>
              <a:gd name="connsiteY4" fmla="*/ 1 h 1299990"/>
              <a:gd name="connsiteX0" fmla="*/ 660 w 5410352"/>
              <a:gd name="connsiteY0" fmla="*/ 1 h 1299990"/>
              <a:gd name="connsiteX1" fmla="*/ 4599861 w 5410352"/>
              <a:gd name="connsiteY1" fmla="*/ 0 h 1299990"/>
              <a:gd name="connsiteX2" fmla="*/ 5410352 w 5410352"/>
              <a:gd name="connsiteY2" fmla="*/ 1298864 h 1299990"/>
              <a:gd name="connsiteX3" fmla="*/ 1785 w 5410352"/>
              <a:gd name="connsiteY3" fmla="*/ 1299990 h 1299990"/>
              <a:gd name="connsiteX4" fmla="*/ 660 w 5410352"/>
              <a:gd name="connsiteY4" fmla="*/ 1 h 1299990"/>
              <a:gd name="connsiteX0" fmla="*/ 0 w 12676194"/>
              <a:gd name="connsiteY0" fmla="*/ 17594 h 1299990"/>
              <a:gd name="connsiteX1" fmla="*/ 11865703 w 12676194"/>
              <a:gd name="connsiteY1" fmla="*/ 0 h 1299990"/>
              <a:gd name="connsiteX2" fmla="*/ 12676194 w 12676194"/>
              <a:gd name="connsiteY2" fmla="*/ 1298864 h 1299990"/>
              <a:gd name="connsiteX3" fmla="*/ 7267627 w 12676194"/>
              <a:gd name="connsiteY3" fmla="*/ 1299990 h 1299990"/>
              <a:gd name="connsiteX4" fmla="*/ 0 w 12676194"/>
              <a:gd name="connsiteY4" fmla="*/ 17594 h 1299990"/>
              <a:gd name="connsiteX0" fmla="*/ 34063 w 12710257"/>
              <a:gd name="connsiteY0" fmla="*/ 17594 h 1299990"/>
              <a:gd name="connsiteX1" fmla="*/ 11899766 w 12710257"/>
              <a:gd name="connsiteY1" fmla="*/ 0 h 1299990"/>
              <a:gd name="connsiteX2" fmla="*/ 12710257 w 12710257"/>
              <a:gd name="connsiteY2" fmla="*/ 1298864 h 1299990"/>
              <a:gd name="connsiteX3" fmla="*/ 0 w 12710257"/>
              <a:gd name="connsiteY3" fmla="*/ 1299990 h 1299990"/>
              <a:gd name="connsiteX4" fmla="*/ 34063 w 12710257"/>
              <a:gd name="connsiteY4" fmla="*/ 17594 h 1299990"/>
              <a:gd name="connsiteX0" fmla="*/ 34063 w 12710257"/>
              <a:gd name="connsiteY0" fmla="*/ 17594 h 1299990"/>
              <a:gd name="connsiteX1" fmla="*/ 11899766 w 12710257"/>
              <a:gd name="connsiteY1" fmla="*/ 0 h 1299990"/>
              <a:gd name="connsiteX2" fmla="*/ 12710257 w 12710257"/>
              <a:gd name="connsiteY2" fmla="*/ 1298864 h 1299990"/>
              <a:gd name="connsiteX3" fmla="*/ 0 w 12710257"/>
              <a:gd name="connsiteY3" fmla="*/ 1299990 h 1299990"/>
              <a:gd name="connsiteX4" fmla="*/ 34063 w 12710257"/>
              <a:gd name="connsiteY4" fmla="*/ 17594 h 1299990"/>
              <a:gd name="connsiteX0" fmla="*/ 34063 w 12710257"/>
              <a:gd name="connsiteY0" fmla="*/ 17594 h 1298864"/>
              <a:gd name="connsiteX1" fmla="*/ 11899766 w 12710257"/>
              <a:gd name="connsiteY1" fmla="*/ 0 h 1298864"/>
              <a:gd name="connsiteX2" fmla="*/ 12710257 w 12710257"/>
              <a:gd name="connsiteY2" fmla="*/ 1298864 h 1298864"/>
              <a:gd name="connsiteX3" fmla="*/ 0 w 12710257"/>
              <a:gd name="connsiteY3" fmla="*/ 1282396 h 1298864"/>
              <a:gd name="connsiteX4" fmla="*/ 34063 w 12710257"/>
              <a:gd name="connsiteY4" fmla="*/ 17594 h 1298864"/>
              <a:gd name="connsiteX0" fmla="*/ 206 w 12729183"/>
              <a:gd name="connsiteY0" fmla="*/ 0 h 1298864"/>
              <a:gd name="connsiteX1" fmla="*/ 11918692 w 12729183"/>
              <a:gd name="connsiteY1" fmla="*/ 0 h 1298864"/>
              <a:gd name="connsiteX2" fmla="*/ 12729183 w 12729183"/>
              <a:gd name="connsiteY2" fmla="*/ 1298864 h 1298864"/>
              <a:gd name="connsiteX3" fmla="*/ 18926 w 12729183"/>
              <a:gd name="connsiteY3" fmla="*/ 1282396 h 1298864"/>
              <a:gd name="connsiteX4" fmla="*/ 206 w 12729183"/>
              <a:gd name="connsiteY4" fmla="*/ 0 h 1298864"/>
              <a:gd name="connsiteX0" fmla="*/ 206 w 13181029"/>
              <a:gd name="connsiteY0" fmla="*/ 0 h 1298864"/>
              <a:gd name="connsiteX1" fmla="*/ 11918692 w 13181029"/>
              <a:gd name="connsiteY1" fmla="*/ 0 h 1298864"/>
              <a:gd name="connsiteX2" fmla="*/ 13181029 w 13181029"/>
              <a:gd name="connsiteY2" fmla="*/ 1298864 h 1298864"/>
              <a:gd name="connsiteX3" fmla="*/ 18926 w 13181029"/>
              <a:gd name="connsiteY3" fmla="*/ 1282396 h 1298864"/>
              <a:gd name="connsiteX4" fmla="*/ 206 w 13181029"/>
              <a:gd name="connsiteY4" fmla="*/ 0 h 1298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81029" h="1298864">
                <a:moveTo>
                  <a:pt x="206" y="0"/>
                </a:moveTo>
                <a:lnTo>
                  <a:pt x="11918692" y="0"/>
                </a:lnTo>
                <a:lnTo>
                  <a:pt x="13181029" y="1298864"/>
                </a:lnTo>
                <a:lnTo>
                  <a:pt x="18926" y="1282396"/>
                </a:lnTo>
                <a:cubicBezTo>
                  <a:pt x="21594" y="849442"/>
                  <a:pt x="-2462" y="432954"/>
                  <a:pt x="206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47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43C7386-0981-41E5-9096-56FFC72E637F}"/>
              </a:ext>
            </a:extLst>
          </p:cNvPr>
          <p:cNvSpPr txBox="1"/>
          <p:nvPr/>
        </p:nvSpPr>
        <p:spPr>
          <a:xfrm>
            <a:off x="199567" y="1404291"/>
            <a:ext cx="7465829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33" b="1">
                <a:ea typeface="Open Sans" panose="020B0606030504020204" pitchFamily="34" charset="0"/>
                <a:cs typeface="Open Sans" panose="020B0606030504020204" pitchFamily="34" charset="0"/>
              </a:rPr>
              <a:t>START</a:t>
            </a:r>
            <a:r>
              <a:rPr lang="en-US" sz="2133">
                <a:ea typeface="Open Sans" panose="020B0606030504020204" pitchFamily="34" charset="0"/>
                <a:cs typeface="Open Sans" panose="020B0606030504020204" pitchFamily="34" charset="0"/>
              </a:rPr>
              <a:t> 	PHASING PLAN &amp; INTERIM HOUSING</a:t>
            </a:r>
          </a:p>
        </p:txBody>
      </p:sp>
      <p:sp>
        <p:nvSpPr>
          <p:cNvPr id="18" name="Arrow: Right 17">
            <a:extLst>
              <a:ext uri="{FF2B5EF4-FFF2-40B4-BE49-F238E27FC236}">
                <a16:creationId xmlns:a16="http://schemas.microsoft.com/office/drawing/2014/main" id="{BDAD5DA8-F006-47F4-8281-AE479F9CA30F}"/>
              </a:ext>
            </a:extLst>
          </p:cNvPr>
          <p:cNvSpPr/>
          <p:nvPr/>
        </p:nvSpPr>
        <p:spPr>
          <a:xfrm rot="8609824">
            <a:off x="5660570" y="3614758"/>
            <a:ext cx="1219200" cy="551329"/>
          </a:xfrm>
          <a:prstGeom prst="rightArrow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99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3577751-5754-4055-BAE4-EA4891141F1F}"/>
              </a:ext>
            </a:extLst>
          </p:cNvPr>
          <p:cNvSpPr txBox="1"/>
          <p:nvPr/>
        </p:nvSpPr>
        <p:spPr>
          <a:xfrm>
            <a:off x="260626" y="5790689"/>
            <a:ext cx="3325510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12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CONSTRUCTION PHASE 2</a:t>
            </a:r>
          </a:p>
          <a:p>
            <a:r>
              <a:rPr lang="en-US" sz="12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Phase 2, 5 CR East Side E-1, E-2, E-3, E-4 and H-3 </a:t>
            </a:r>
            <a:endParaRPr lang="en-US" sz="1200"/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ACB2F973-C466-4E83-8063-CE7EEC172005}"/>
              </a:ext>
            </a:extLst>
          </p:cNvPr>
          <p:cNvSpPr/>
          <p:nvPr/>
        </p:nvSpPr>
        <p:spPr>
          <a:xfrm rot="2950694">
            <a:off x="3458807" y="3765728"/>
            <a:ext cx="1219200" cy="551329"/>
          </a:xfrm>
          <a:prstGeom prst="rightArrow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99"/>
          </a:p>
        </p:txBody>
      </p:sp>
    </p:spTree>
    <p:extLst>
      <p:ext uri="{BB962C8B-B14F-4D97-AF65-F5344CB8AC3E}">
        <p14:creationId xmlns:p14="http://schemas.microsoft.com/office/powerpoint/2010/main" val="11617971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92E90262-7FBC-4D7E-92F2-D709A6CA6D4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99567" y="2046824"/>
            <a:ext cx="2770056" cy="2077542"/>
          </a:xfrm>
          <a:prstGeom prst="rect">
            <a:avLst/>
          </a:prstGeom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</p:pic>
      <p:sp>
        <p:nvSpPr>
          <p:cNvPr id="34" name="Title 1">
            <a:extLst>
              <a:ext uri="{FF2B5EF4-FFF2-40B4-BE49-F238E27FC236}">
                <a16:creationId xmlns:a16="http://schemas.microsoft.com/office/drawing/2014/main" id="{9C90E18E-8654-476D-8B08-E1043B553D9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1799" y="563525"/>
            <a:ext cx="8229600" cy="664635"/>
          </a:xfrm>
          <a:prstGeom prst="rect">
            <a:avLst/>
          </a:prstGeom>
        </p:spPr>
        <p:txBody>
          <a:bodyPr/>
          <a:lstStyle>
            <a:lvl1pPr algn="l" defTabSz="342904" rtl="0" eaLnBrk="1" latinLnBrk="0" hangingPunct="1">
              <a:spcBef>
                <a:spcPct val="0"/>
              </a:spcBef>
              <a:buNone/>
              <a:defRPr sz="2700" b="1" kern="1200">
                <a:solidFill>
                  <a:schemeClr val="tx1"/>
                </a:solidFill>
                <a:latin typeface="Arial Black" panose="020B0A04020102020204" pitchFamily="34" charset="0"/>
                <a:ea typeface="+mj-ea"/>
                <a:cs typeface="Calibri"/>
              </a:defRPr>
            </a:lvl1pPr>
          </a:lstStyle>
          <a:p>
            <a:r>
              <a:rPr lang="en-US" sz="2400"/>
              <a:t>CEDARLANE ACADEMY</a:t>
            </a:r>
          </a:p>
        </p:txBody>
      </p:sp>
      <p:sp>
        <p:nvSpPr>
          <p:cNvPr id="36" name="Text Placeholder 3">
            <a:extLst>
              <a:ext uri="{FF2B5EF4-FFF2-40B4-BE49-F238E27FC236}">
                <a16:creationId xmlns:a16="http://schemas.microsoft.com/office/drawing/2014/main" id="{382F28ED-4D1C-4D54-8CE5-7DF3CBC63BA9}"/>
              </a:ext>
            </a:extLst>
          </p:cNvPr>
          <p:cNvSpPr txBox="1">
            <a:spLocks noGrp="1"/>
          </p:cNvSpPr>
          <p:nvPr>
            <p:ph type="body" sz="quarter" idx="10"/>
          </p:nvPr>
        </p:nvSpPr>
        <p:spPr>
          <a:xfrm>
            <a:off x="199567" y="300115"/>
            <a:ext cx="4238460" cy="526821"/>
          </a:xfrm>
          <a:prstGeom prst="rect">
            <a:avLst/>
          </a:prstGeom>
        </p:spPr>
        <p:txBody>
          <a:bodyPr/>
          <a:lstStyle>
            <a:lvl1pPr marL="0" indent="0" algn="l" defTabSz="342904" rtl="0" eaLnBrk="1" latinLnBrk="0" hangingPunct="1">
              <a:spcBef>
                <a:spcPct val="20000"/>
              </a:spcBef>
              <a:buFont typeface="Arial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218" indent="-214315" algn="l" defTabSz="342904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8" indent="-171452" algn="l" defTabSz="342904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62" indent="-171452" algn="l" defTabSz="342904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66" indent="-171452" algn="l" defTabSz="342904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69" indent="-171452" algn="l" defTabSz="342904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73" indent="-171452" algn="l" defTabSz="342904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76" indent="-171452" algn="l" defTabSz="342904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79" indent="-171452" algn="l" defTabSz="342904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cap="all">
                <a:highlight>
                  <a:srgbClr val="FFFFFF"/>
                </a:highlight>
              </a:rPr>
              <a:t>PROJECT STATUS</a:t>
            </a:r>
          </a:p>
          <a:p>
            <a:endParaRPr lang="en-US"/>
          </a:p>
        </p:txBody>
      </p:sp>
      <p:sp>
        <p:nvSpPr>
          <p:cNvPr id="44" name="Rectangle 1">
            <a:extLst>
              <a:ext uri="{FF2B5EF4-FFF2-40B4-BE49-F238E27FC236}">
                <a16:creationId xmlns:a16="http://schemas.microsoft.com/office/drawing/2014/main" id="{DCB670F3-919C-4A67-AC80-9E8ACBF5EED3}"/>
              </a:ext>
            </a:extLst>
          </p:cNvPr>
          <p:cNvSpPr/>
          <p:nvPr/>
        </p:nvSpPr>
        <p:spPr>
          <a:xfrm>
            <a:off x="12385" y="1393856"/>
            <a:ext cx="5359715" cy="461840"/>
          </a:xfrm>
          <a:custGeom>
            <a:avLst/>
            <a:gdLst>
              <a:gd name="connsiteX0" fmla="*/ 0 w 2909455"/>
              <a:gd name="connsiteY0" fmla="*/ 0 h 1298864"/>
              <a:gd name="connsiteX1" fmla="*/ 2909455 w 2909455"/>
              <a:gd name="connsiteY1" fmla="*/ 0 h 1298864"/>
              <a:gd name="connsiteX2" fmla="*/ 2909455 w 2909455"/>
              <a:gd name="connsiteY2" fmla="*/ 1298864 h 1298864"/>
              <a:gd name="connsiteX3" fmla="*/ 0 w 2909455"/>
              <a:gd name="connsiteY3" fmla="*/ 1298864 h 1298864"/>
              <a:gd name="connsiteX4" fmla="*/ 0 w 2909455"/>
              <a:gd name="connsiteY4" fmla="*/ 0 h 1298864"/>
              <a:gd name="connsiteX0" fmla="*/ 0 w 2909455"/>
              <a:gd name="connsiteY0" fmla="*/ 0 h 1298864"/>
              <a:gd name="connsiteX1" fmla="*/ 2098964 w 2909455"/>
              <a:gd name="connsiteY1" fmla="*/ 0 h 1298864"/>
              <a:gd name="connsiteX2" fmla="*/ 2909455 w 2909455"/>
              <a:gd name="connsiteY2" fmla="*/ 1298864 h 1298864"/>
              <a:gd name="connsiteX3" fmla="*/ 0 w 2909455"/>
              <a:gd name="connsiteY3" fmla="*/ 1298864 h 1298864"/>
              <a:gd name="connsiteX4" fmla="*/ 0 w 2909455"/>
              <a:gd name="connsiteY4" fmla="*/ 0 h 1298864"/>
              <a:gd name="connsiteX0" fmla="*/ 369516 w 2909455"/>
              <a:gd name="connsiteY0" fmla="*/ 0 h 1305836"/>
              <a:gd name="connsiteX1" fmla="*/ 2098964 w 2909455"/>
              <a:gd name="connsiteY1" fmla="*/ 6972 h 1305836"/>
              <a:gd name="connsiteX2" fmla="*/ 2909455 w 2909455"/>
              <a:gd name="connsiteY2" fmla="*/ 1305836 h 1305836"/>
              <a:gd name="connsiteX3" fmla="*/ 0 w 2909455"/>
              <a:gd name="connsiteY3" fmla="*/ 1305836 h 1305836"/>
              <a:gd name="connsiteX4" fmla="*/ 369516 w 2909455"/>
              <a:gd name="connsiteY4" fmla="*/ 0 h 1305836"/>
              <a:gd name="connsiteX0" fmla="*/ 0 w 2539939"/>
              <a:gd name="connsiteY0" fmla="*/ 0 h 1305836"/>
              <a:gd name="connsiteX1" fmla="*/ 1729448 w 2539939"/>
              <a:gd name="connsiteY1" fmla="*/ 6972 h 1305836"/>
              <a:gd name="connsiteX2" fmla="*/ 2539939 w 2539939"/>
              <a:gd name="connsiteY2" fmla="*/ 1305836 h 1305836"/>
              <a:gd name="connsiteX3" fmla="*/ 362542 w 2539939"/>
              <a:gd name="connsiteY3" fmla="*/ 1187312 h 1305836"/>
              <a:gd name="connsiteX4" fmla="*/ 0 w 2539939"/>
              <a:gd name="connsiteY4" fmla="*/ 0 h 1305836"/>
              <a:gd name="connsiteX0" fmla="*/ 1 w 2539940"/>
              <a:gd name="connsiteY0" fmla="*/ 0 h 1305836"/>
              <a:gd name="connsiteX1" fmla="*/ 1729449 w 2539940"/>
              <a:gd name="connsiteY1" fmla="*/ 6972 h 1305836"/>
              <a:gd name="connsiteX2" fmla="*/ 2539940 w 2539940"/>
              <a:gd name="connsiteY2" fmla="*/ 1305836 h 1305836"/>
              <a:gd name="connsiteX3" fmla="*/ 0 w 2539940"/>
              <a:gd name="connsiteY3" fmla="*/ 1284920 h 1305836"/>
              <a:gd name="connsiteX4" fmla="*/ 1 w 2539940"/>
              <a:gd name="connsiteY4" fmla="*/ 0 h 1305836"/>
              <a:gd name="connsiteX0" fmla="*/ 0 w 2546911"/>
              <a:gd name="connsiteY0" fmla="*/ 1 h 1298864"/>
              <a:gd name="connsiteX1" fmla="*/ 1736420 w 2546911"/>
              <a:gd name="connsiteY1" fmla="*/ 0 h 1298864"/>
              <a:gd name="connsiteX2" fmla="*/ 2546911 w 2546911"/>
              <a:gd name="connsiteY2" fmla="*/ 1298864 h 1298864"/>
              <a:gd name="connsiteX3" fmla="*/ 6971 w 2546911"/>
              <a:gd name="connsiteY3" fmla="*/ 1277948 h 1298864"/>
              <a:gd name="connsiteX4" fmla="*/ 0 w 2546911"/>
              <a:gd name="connsiteY4" fmla="*/ 1 h 1298864"/>
              <a:gd name="connsiteX0" fmla="*/ 6974 w 2553885"/>
              <a:gd name="connsiteY0" fmla="*/ 1 h 1298864"/>
              <a:gd name="connsiteX1" fmla="*/ 1743394 w 2553885"/>
              <a:gd name="connsiteY1" fmla="*/ 0 h 1298864"/>
              <a:gd name="connsiteX2" fmla="*/ 2553885 w 2553885"/>
              <a:gd name="connsiteY2" fmla="*/ 1298864 h 1298864"/>
              <a:gd name="connsiteX3" fmla="*/ 0 w 2553885"/>
              <a:gd name="connsiteY3" fmla="*/ 1298864 h 1298864"/>
              <a:gd name="connsiteX4" fmla="*/ 6974 w 2553885"/>
              <a:gd name="connsiteY4" fmla="*/ 1 h 1298864"/>
              <a:gd name="connsiteX0" fmla="*/ 1 w 2553885"/>
              <a:gd name="connsiteY0" fmla="*/ 1 h 1298864"/>
              <a:gd name="connsiteX1" fmla="*/ 1743394 w 2553885"/>
              <a:gd name="connsiteY1" fmla="*/ 0 h 1298864"/>
              <a:gd name="connsiteX2" fmla="*/ 2553885 w 2553885"/>
              <a:gd name="connsiteY2" fmla="*/ 1298864 h 1298864"/>
              <a:gd name="connsiteX3" fmla="*/ 0 w 2553885"/>
              <a:gd name="connsiteY3" fmla="*/ 1298864 h 1298864"/>
              <a:gd name="connsiteX4" fmla="*/ 1 w 2553885"/>
              <a:gd name="connsiteY4" fmla="*/ 1 h 1298864"/>
              <a:gd name="connsiteX0" fmla="*/ 0 w 3834304"/>
              <a:gd name="connsiteY0" fmla="*/ 1 h 1298864"/>
              <a:gd name="connsiteX1" fmla="*/ 3023813 w 3834304"/>
              <a:gd name="connsiteY1" fmla="*/ 0 h 1298864"/>
              <a:gd name="connsiteX2" fmla="*/ 3834304 w 3834304"/>
              <a:gd name="connsiteY2" fmla="*/ 1298864 h 1298864"/>
              <a:gd name="connsiteX3" fmla="*/ 1280419 w 3834304"/>
              <a:gd name="connsiteY3" fmla="*/ 1298864 h 1298864"/>
              <a:gd name="connsiteX4" fmla="*/ 0 w 3834304"/>
              <a:gd name="connsiteY4" fmla="*/ 1 h 1298864"/>
              <a:gd name="connsiteX0" fmla="*/ 0 w 3834304"/>
              <a:gd name="connsiteY0" fmla="*/ 1 h 1298864"/>
              <a:gd name="connsiteX1" fmla="*/ 3023813 w 3834304"/>
              <a:gd name="connsiteY1" fmla="*/ 0 h 1298864"/>
              <a:gd name="connsiteX2" fmla="*/ 3834304 w 3834304"/>
              <a:gd name="connsiteY2" fmla="*/ 1298864 h 1298864"/>
              <a:gd name="connsiteX3" fmla="*/ 0 w 3834304"/>
              <a:gd name="connsiteY3" fmla="*/ 1290861 h 1298864"/>
              <a:gd name="connsiteX4" fmla="*/ 0 w 3834304"/>
              <a:gd name="connsiteY4" fmla="*/ 1 h 1298864"/>
              <a:gd name="connsiteX0" fmla="*/ 0 w 4754606"/>
              <a:gd name="connsiteY0" fmla="*/ 1 h 1298864"/>
              <a:gd name="connsiteX1" fmla="*/ 3944115 w 4754606"/>
              <a:gd name="connsiteY1" fmla="*/ 0 h 1298864"/>
              <a:gd name="connsiteX2" fmla="*/ 4754606 w 4754606"/>
              <a:gd name="connsiteY2" fmla="*/ 1298864 h 1298864"/>
              <a:gd name="connsiteX3" fmla="*/ 920302 w 4754606"/>
              <a:gd name="connsiteY3" fmla="*/ 1290861 h 1298864"/>
              <a:gd name="connsiteX4" fmla="*/ 0 w 4754606"/>
              <a:gd name="connsiteY4" fmla="*/ 1 h 1298864"/>
              <a:gd name="connsiteX0" fmla="*/ 8003 w 4762609"/>
              <a:gd name="connsiteY0" fmla="*/ 1 h 1298864"/>
              <a:gd name="connsiteX1" fmla="*/ 3952118 w 4762609"/>
              <a:gd name="connsiteY1" fmla="*/ 0 h 1298864"/>
              <a:gd name="connsiteX2" fmla="*/ 4762609 w 4762609"/>
              <a:gd name="connsiteY2" fmla="*/ 1298864 h 1298864"/>
              <a:gd name="connsiteX3" fmla="*/ 0 w 4762609"/>
              <a:gd name="connsiteY3" fmla="*/ 1298863 h 1298864"/>
              <a:gd name="connsiteX4" fmla="*/ 8003 w 4762609"/>
              <a:gd name="connsiteY4" fmla="*/ 1 h 1298864"/>
              <a:gd name="connsiteX0" fmla="*/ 354 w 4770965"/>
              <a:gd name="connsiteY0" fmla="*/ 1 h 1298864"/>
              <a:gd name="connsiteX1" fmla="*/ 3960474 w 4770965"/>
              <a:gd name="connsiteY1" fmla="*/ 0 h 1298864"/>
              <a:gd name="connsiteX2" fmla="*/ 4770965 w 4770965"/>
              <a:gd name="connsiteY2" fmla="*/ 1298864 h 1298864"/>
              <a:gd name="connsiteX3" fmla="*/ 8356 w 4770965"/>
              <a:gd name="connsiteY3" fmla="*/ 1298863 h 1298864"/>
              <a:gd name="connsiteX4" fmla="*/ 354 w 4770965"/>
              <a:gd name="connsiteY4" fmla="*/ 1 h 1298864"/>
              <a:gd name="connsiteX0" fmla="*/ 8004 w 4778615"/>
              <a:gd name="connsiteY0" fmla="*/ 1 h 1298864"/>
              <a:gd name="connsiteX1" fmla="*/ 3968124 w 4778615"/>
              <a:gd name="connsiteY1" fmla="*/ 0 h 1298864"/>
              <a:gd name="connsiteX2" fmla="*/ 4778615 w 4778615"/>
              <a:gd name="connsiteY2" fmla="*/ 1298864 h 1298864"/>
              <a:gd name="connsiteX3" fmla="*/ 0 w 4778615"/>
              <a:gd name="connsiteY3" fmla="*/ 1290861 h 1298864"/>
              <a:gd name="connsiteX4" fmla="*/ 8004 w 4778615"/>
              <a:gd name="connsiteY4" fmla="*/ 1 h 1298864"/>
              <a:gd name="connsiteX0" fmla="*/ 8 w 5418831"/>
              <a:gd name="connsiteY0" fmla="*/ 1 h 1298864"/>
              <a:gd name="connsiteX1" fmla="*/ 4608340 w 5418831"/>
              <a:gd name="connsiteY1" fmla="*/ 0 h 1298864"/>
              <a:gd name="connsiteX2" fmla="*/ 5418831 w 5418831"/>
              <a:gd name="connsiteY2" fmla="*/ 1298864 h 1298864"/>
              <a:gd name="connsiteX3" fmla="*/ 640216 w 5418831"/>
              <a:gd name="connsiteY3" fmla="*/ 1290861 h 1298864"/>
              <a:gd name="connsiteX4" fmla="*/ 8 w 5418831"/>
              <a:gd name="connsiteY4" fmla="*/ 1 h 1298864"/>
              <a:gd name="connsiteX0" fmla="*/ 659 w 5419482"/>
              <a:gd name="connsiteY0" fmla="*/ 1 h 1299990"/>
              <a:gd name="connsiteX1" fmla="*/ 4608991 w 5419482"/>
              <a:gd name="connsiteY1" fmla="*/ 0 h 1299990"/>
              <a:gd name="connsiteX2" fmla="*/ 5419482 w 5419482"/>
              <a:gd name="connsiteY2" fmla="*/ 1298864 h 1299990"/>
              <a:gd name="connsiteX3" fmla="*/ 1784 w 5419482"/>
              <a:gd name="connsiteY3" fmla="*/ 1299990 h 1299990"/>
              <a:gd name="connsiteX4" fmla="*/ 659 w 5419482"/>
              <a:gd name="connsiteY4" fmla="*/ 1 h 1299990"/>
              <a:gd name="connsiteX0" fmla="*/ 8006 w 5417698"/>
              <a:gd name="connsiteY0" fmla="*/ 1 h 1299990"/>
              <a:gd name="connsiteX1" fmla="*/ 4607207 w 5417698"/>
              <a:gd name="connsiteY1" fmla="*/ 0 h 1299990"/>
              <a:gd name="connsiteX2" fmla="*/ 5417698 w 5417698"/>
              <a:gd name="connsiteY2" fmla="*/ 1298864 h 1299990"/>
              <a:gd name="connsiteX3" fmla="*/ 0 w 5417698"/>
              <a:gd name="connsiteY3" fmla="*/ 1299990 h 1299990"/>
              <a:gd name="connsiteX4" fmla="*/ 8006 w 5417698"/>
              <a:gd name="connsiteY4" fmla="*/ 1 h 1299990"/>
              <a:gd name="connsiteX0" fmla="*/ 660 w 5410352"/>
              <a:gd name="connsiteY0" fmla="*/ 1 h 1299990"/>
              <a:gd name="connsiteX1" fmla="*/ 4599861 w 5410352"/>
              <a:gd name="connsiteY1" fmla="*/ 0 h 1299990"/>
              <a:gd name="connsiteX2" fmla="*/ 5410352 w 5410352"/>
              <a:gd name="connsiteY2" fmla="*/ 1298864 h 1299990"/>
              <a:gd name="connsiteX3" fmla="*/ 1785 w 5410352"/>
              <a:gd name="connsiteY3" fmla="*/ 1299990 h 1299990"/>
              <a:gd name="connsiteX4" fmla="*/ 660 w 5410352"/>
              <a:gd name="connsiteY4" fmla="*/ 1 h 1299990"/>
              <a:gd name="connsiteX0" fmla="*/ 0 w 12676194"/>
              <a:gd name="connsiteY0" fmla="*/ 17594 h 1299990"/>
              <a:gd name="connsiteX1" fmla="*/ 11865703 w 12676194"/>
              <a:gd name="connsiteY1" fmla="*/ 0 h 1299990"/>
              <a:gd name="connsiteX2" fmla="*/ 12676194 w 12676194"/>
              <a:gd name="connsiteY2" fmla="*/ 1298864 h 1299990"/>
              <a:gd name="connsiteX3" fmla="*/ 7267627 w 12676194"/>
              <a:gd name="connsiteY3" fmla="*/ 1299990 h 1299990"/>
              <a:gd name="connsiteX4" fmla="*/ 0 w 12676194"/>
              <a:gd name="connsiteY4" fmla="*/ 17594 h 1299990"/>
              <a:gd name="connsiteX0" fmla="*/ 34063 w 12710257"/>
              <a:gd name="connsiteY0" fmla="*/ 17594 h 1299990"/>
              <a:gd name="connsiteX1" fmla="*/ 11899766 w 12710257"/>
              <a:gd name="connsiteY1" fmla="*/ 0 h 1299990"/>
              <a:gd name="connsiteX2" fmla="*/ 12710257 w 12710257"/>
              <a:gd name="connsiteY2" fmla="*/ 1298864 h 1299990"/>
              <a:gd name="connsiteX3" fmla="*/ 0 w 12710257"/>
              <a:gd name="connsiteY3" fmla="*/ 1299990 h 1299990"/>
              <a:gd name="connsiteX4" fmla="*/ 34063 w 12710257"/>
              <a:gd name="connsiteY4" fmla="*/ 17594 h 1299990"/>
              <a:gd name="connsiteX0" fmla="*/ 34063 w 12710257"/>
              <a:gd name="connsiteY0" fmla="*/ 17594 h 1299990"/>
              <a:gd name="connsiteX1" fmla="*/ 11899766 w 12710257"/>
              <a:gd name="connsiteY1" fmla="*/ 0 h 1299990"/>
              <a:gd name="connsiteX2" fmla="*/ 12710257 w 12710257"/>
              <a:gd name="connsiteY2" fmla="*/ 1298864 h 1299990"/>
              <a:gd name="connsiteX3" fmla="*/ 0 w 12710257"/>
              <a:gd name="connsiteY3" fmla="*/ 1299990 h 1299990"/>
              <a:gd name="connsiteX4" fmla="*/ 34063 w 12710257"/>
              <a:gd name="connsiteY4" fmla="*/ 17594 h 1299990"/>
              <a:gd name="connsiteX0" fmla="*/ 34063 w 12710257"/>
              <a:gd name="connsiteY0" fmla="*/ 17594 h 1298864"/>
              <a:gd name="connsiteX1" fmla="*/ 11899766 w 12710257"/>
              <a:gd name="connsiteY1" fmla="*/ 0 h 1298864"/>
              <a:gd name="connsiteX2" fmla="*/ 12710257 w 12710257"/>
              <a:gd name="connsiteY2" fmla="*/ 1298864 h 1298864"/>
              <a:gd name="connsiteX3" fmla="*/ 0 w 12710257"/>
              <a:gd name="connsiteY3" fmla="*/ 1282396 h 1298864"/>
              <a:gd name="connsiteX4" fmla="*/ 34063 w 12710257"/>
              <a:gd name="connsiteY4" fmla="*/ 17594 h 1298864"/>
              <a:gd name="connsiteX0" fmla="*/ 206 w 12729183"/>
              <a:gd name="connsiteY0" fmla="*/ 0 h 1298864"/>
              <a:gd name="connsiteX1" fmla="*/ 11918692 w 12729183"/>
              <a:gd name="connsiteY1" fmla="*/ 0 h 1298864"/>
              <a:gd name="connsiteX2" fmla="*/ 12729183 w 12729183"/>
              <a:gd name="connsiteY2" fmla="*/ 1298864 h 1298864"/>
              <a:gd name="connsiteX3" fmla="*/ 18926 w 12729183"/>
              <a:gd name="connsiteY3" fmla="*/ 1282396 h 1298864"/>
              <a:gd name="connsiteX4" fmla="*/ 206 w 12729183"/>
              <a:gd name="connsiteY4" fmla="*/ 0 h 1298864"/>
              <a:gd name="connsiteX0" fmla="*/ 206 w 13181029"/>
              <a:gd name="connsiteY0" fmla="*/ 0 h 1298864"/>
              <a:gd name="connsiteX1" fmla="*/ 11918692 w 13181029"/>
              <a:gd name="connsiteY1" fmla="*/ 0 h 1298864"/>
              <a:gd name="connsiteX2" fmla="*/ 13181029 w 13181029"/>
              <a:gd name="connsiteY2" fmla="*/ 1298864 h 1298864"/>
              <a:gd name="connsiteX3" fmla="*/ 18926 w 13181029"/>
              <a:gd name="connsiteY3" fmla="*/ 1282396 h 1298864"/>
              <a:gd name="connsiteX4" fmla="*/ 206 w 13181029"/>
              <a:gd name="connsiteY4" fmla="*/ 0 h 1298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81029" h="1298864">
                <a:moveTo>
                  <a:pt x="206" y="0"/>
                </a:moveTo>
                <a:lnTo>
                  <a:pt x="11918692" y="0"/>
                </a:lnTo>
                <a:lnTo>
                  <a:pt x="13181029" y="1298864"/>
                </a:lnTo>
                <a:lnTo>
                  <a:pt x="18926" y="1282396"/>
                </a:lnTo>
                <a:cubicBezTo>
                  <a:pt x="21594" y="849442"/>
                  <a:pt x="-2462" y="432954"/>
                  <a:pt x="206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47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BD13493-F137-479E-999F-21A7135B6659}"/>
              </a:ext>
            </a:extLst>
          </p:cNvPr>
          <p:cNvSpPr txBox="1"/>
          <p:nvPr/>
        </p:nvSpPr>
        <p:spPr>
          <a:xfrm>
            <a:off x="161799" y="1400700"/>
            <a:ext cx="4753724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33">
                <a:ea typeface="Open Sans" panose="020B0606030504020204" pitchFamily="34" charset="0"/>
                <a:cs typeface="Open Sans" panose="020B0606030504020204" pitchFamily="34" charset="0"/>
              </a:rPr>
              <a:t>INTERIOR IMPROVEMENTS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B96B859-CB58-4CBD-8BA0-E9ACC476D6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513" y="6081464"/>
            <a:ext cx="6662668" cy="46184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97F125A-FE3C-4EE2-902B-9B075BC49456}"/>
              </a:ext>
            </a:extLst>
          </p:cNvPr>
          <p:cNvSpPr txBox="1"/>
          <p:nvPr/>
        </p:nvSpPr>
        <p:spPr>
          <a:xfrm>
            <a:off x="598053" y="6107963"/>
            <a:ext cx="684143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>
                <a:solidFill>
                  <a:schemeClr val="bg1">
                    <a:lumMod val="95000"/>
                  </a:schemeClr>
                </a:solidFill>
              </a:rPr>
              <a:t>CLASSROOM INTERIOR IMPROVEMENTS</a:t>
            </a:r>
            <a:endParaRPr lang="en-US" sz="3199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5E2A957-4D93-4722-9700-7CBD5ABF0D0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627488" y="2046824"/>
            <a:ext cx="5118760" cy="3839071"/>
          </a:xfrm>
          <a:prstGeom prst="rect">
            <a:avLst/>
          </a:prstGeom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D19E968-A23C-4157-988C-691F234405C6}"/>
              </a:ext>
            </a:extLst>
          </p:cNvPr>
          <p:cNvSpPr txBox="1"/>
          <p:nvPr/>
        </p:nvSpPr>
        <p:spPr>
          <a:xfrm>
            <a:off x="247401" y="2046824"/>
            <a:ext cx="954129" cy="31206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1400">
                <a:solidFill>
                  <a:schemeClr val="bg1">
                    <a:lumMod val="95000"/>
                  </a:schemeClr>
                </a:solidFill>
              </a:rPr>
              <a:t>BEFORE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D84ABF2-E417-4A1E-81EA-DCA4CE2259B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1506543" y="3307663"/>
            <a:ext cx="2770056" cy="2077542"/>
          </a:xfrm>
          <a:prstGeom prst="rect">
            <a:avLst/>
          </a:prstGeom>
          <a:effectLst>
            <a:glow rad="127000">
              <a:schemeClr val="bg1">
                <a:alpha val="60000"/>
              </a:schemeClr>
            </a:glow>
          </a:effec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90DC56BA-068C-4355-B68A-349B8F004D5B}"/>
              </a:ext>
            </a:extLst>
          </p:cNvPr>
          <p:cNvSpPr txBox="1"/>
          <p:nvPr/>
        </p:nvSpPr>
        <p:spPr>
          <a:xfrm>
            <a:off x="3524765" y="4914234"/>
            <a:ext cx="658164" cy="307777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1400">
                <a:solidFill>
                  <a:schemeClr val="bg1">
                    <a:lumMod val="95000"/>
                  </a:schemeClr>
                </a:solidFill>
              </a:rPr>
              <a:t>AFTER</a:t>
            </a:r>
          </a:p>
        </p:txBody>
      </p:sp>
    </p:spTree>
    <p:extLst>
      <p:ext uri="{BB962C8B-B14F-4D97-AF65-F5344CB8AC3E}">
        <p14:creationId xmlns:p14="http://schemas.microsoft.com/office/powerpoint/2010/main" val="24747015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C3771B58-C298-4D17-9B8E-EB40937F59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697" y="6063555"/>
            <a:ext cx="6662668" cy="461840"/>
          </a:xfrm>
          <a:prstGeom prst="rect">
            <a:avLst/>
          </a:prstGeom>
        </p:spPr>
      </p:pic>
      <p:pic>
        <p:nvPicPr>
          <p:cNvPr id="10" name="Content Placeholder 9" descr="A picture containing indoor, floor, building, ramp&#10;&#10;Description automatically generated">
            <a:extLst>
              <a:ext uri="{FF2B5EF4-FFF2-40B4-BE49-F238E27FC236}">
                <a16:creationId xmlns:a16="http://schemas.microsoft.com/office/drawing/2014/main" id="{32D82B56-D063-4C72-8E4E-7DBB1520D6B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31495" y="1787765"/>
            <a:ext cx="5431953" cy="3874566"/>
          </a:xfr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01C98ED6-31D0-4D07-AC6B-3D3643561380}"/>
              </a:ext>
            </a:extLst>
          </p:cNvPr>
          <p:cNvSpPr txBox="1">
            <a:spLocks/>
          </p:cNvSpPr>
          <p:nvPr/>
        </p:nvSpPr>
        <p:spPr>
          <a:xfrm>
            <a:off x="161799" y="563525"/>
            <a:ext cx="8229600" cy="664635"/>
          </a:xfrm>
          <a:prstGeom prst="rect">
            <a:avLst/>
          </a:prstGeom>
        </p:spPr>
        <p:txBody>
          <a:bodyPr/>
          <a:lstStyle>
            <a:lvl1pPr algn="l" defTabSz="342904" rtl="0" eaLnBrk="1" latinLnBrk="0" hangingPunct="1">
              <a:spcBef>
                <a:spcPct val="0"/>
              </a:spcBef>
              <a:buNone/>
              <a:defRPr sz="2700" b="1" kern="1200">
                <a:solidFill>
                  <a:schemeClr val="tx1"/>
                </a:solidFill>
                <a:latin typeface="Arial Black" panose="020B0A04020102020204" pitchFamily="34" charset="0"/>
                <a:ea typeface="+mj-ea"/>
                <a:cs typeface="Calibri"/>
              </a:defRPr>
            </a:lvl1pPr>
          </a:lstStyle>
          <a:p>
            <a:r>
              <a:rPr lang="en-US" sz="2400"/>
              <a:t>CEDARLANE ACADEMY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127246D6-83D7-4986-BD63-29B84087B172}"/>
              </a:ext>
            </a:extLst>
          </p:cNvPr>
          <p:cNvSpPr txBox="1">
            <a:spLocks/>
          </p:cNvSpPr>
          <p:nvPr/>
        </p:nvSpPr>
        <p:spPr>
          <a:xfrm>
            <a:off x="199567" y="300115"/>
            <a:ext cx="4238460" cy="526821"/>
          </a:xfrm>
          <a:prstGeom prst="rect">
            <a:avLst/>
          </a:prstGeom>
        </p:spPr>
        <p:txBody>
          <a:bodyPr/>
          <a:lstStyle>
            <a:lvl1pPr marL="0" indent="0" algn="l" defTabSz="342904" rtl="0" eaLnBrk="1" latinLnBrk="0" hangingPunct="1">
              <a:spcBef>
                <a:spcPct val="20000"/>
              </a:spcBef>
              <a:buFont typeface="Arial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218" indent="-214315" algn="l" defTabSz="342904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8" indent="-171452" algn="l" defTabSz="342904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62" indent="-171452" algn="l" defTabSz="342904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66" indent="-171452" algn="l" defTabSz="342904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69" indent="-171452" algn="l" defTabSz="342904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73" indent="-171452" algn="l" defTabSz="342904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76" indent="-171452" algn="l" defTabSz="342904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79" indent="-171452" algn="l" defTabSz="342904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cap="all">
                <a:highlight>
                  <a:srgbClr val="FFFFFF"/>
                </a:highlight>
              </a:rPr>
              <a:t>PROJECT STATUS</a:t>
            </a:r>
          </a:p>
          <a:p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851F3CC-52C4-4C31-8893-A20F969E5F5A}"/>
              </a:ext>
            </a:extLst>
          </p:cNvPr>
          <p:cNvSpPr txBox="1"/>
          <p:nvPr/>
        </p:nvSpPr>
        <p:spPr>
          <a:xfrm>
            <a:off x="533841" y="6096348"/>
            <a:ext cx="6662668" cy="461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PHASE 1 CLASSROOM IMPROVEMENTS COMPLETE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D4591F3-029B-4790-ACEC-95F70964EBBE}"/>
              </a:ext>
            </a:extLst>
          </p:cNvPr>
          <p:cNvSpPr txBox="1"/>
          <p:nvPr/>
        </p:nvSpPr>
        <p:spPr>
          <a:xfrm>
            <a:off x="6498454" y="2175029"/>
            <a:ext cx="240584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accent1">
                    <a:lumMod val="75000"/>
                  </a:schemeClr>
                </a:solidFill>
              </a:rPr>
              <a:t>NEW FLOORING</a:t>
            </a:r>
          </a:p>
          <a:p>
            <a:endParaRPr lang="en-US" sz="160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accent1">
                    <a:lumMod val="75000"/>
                  </a:schemeClr>
                </a:solidFill>
              </a:rPr>
              <a:t>NEW WALL FINISH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accent1">
                    <a:lumMod val="75000"/>
                  </a:schemeClr>
                </a:solidFill>
              </a:rPr>
              <a:t>NEW PLUMBING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accent1">
                    <a:lumMod val="75000"/>
                  </a:schemeClr>
                </a:solidFill>
              </a:rPr>
              <a:t>NEW WHITE BOARDS</a:t>
            </a:r>
          </a:p>
          <a:p>
            <a:endParaRPr lang="en-US" sz="160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accent1">
                    <a:lumMod val="75000"/>
                  </a:schemeClr>
                </a:solidFill>
              </a:rPr>
              <a:t>NEW TECHNOLOGY</a:t>
            </a:r>
          </a:p>
        </p:txBody>
      </p:sp>
    </p:spTree>
    <p:extLst>
      <p:ext uri="{BB962C8B-B14F-4D97-AF65-F5344CB8AC3E}">
        <p14:creationId xmlns:p14="http://schemas.microsoft.com/office/powerpoint/2010/main" val="23750606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1">
            <a:extLst>
              <a:ext uri="{FF2B5EF4-FFF2-40B4-BE49-F238E27FC236}">
                <a16:creationId xmlns:a16="http://schemas.microsoft.com/office/drawing/2014/main" id="{23DF951A-EB43-4DFA-A0A9-3FC2E7CFBE01}"/>
              </a:ext>
            </a:extLst>
          </p:cNvPr>
          <p:cNvSpPr/>
          <p:nvPr/>
        </p:nvSpPr>
        <p:spPr>
          <a:xfrm>
            <a:off x="3352800" y="3399555"/>
            <a:ext cx="1732083" cy="405123"/>
          </a:xfrm>
          <a:custGeom>
            <a:avLst/>
            <a:gdLst>
              <a:gd name="connsiteX0" fmla="*/ 0 w 2909455"/>
              <a:gd name="connsiteY0" fmla="*/ 0 h 1298864"/>
              <a:gd name="connsiteX1" fmla="*/ 2909455 w 2909455"/>
              <a:gd name="connsiteY1" fmla="*/ 0 h 1298864"/>
              <a:gd name="connsiteX2" fmla="*/ 2909455 w 2909455"/>
              <a:gd name="connsiteY2" fmla="*/ 1298864 h 1298864"/>
              <a:gd name="connsiteX3" fmla="*/ 0 w 2909455"/>
              <a:gd name="connsiteY3" fmla="*/ 1298864 h 1298864"/>
              <a:gd name="connsiteX4" fmla="*/ 0 w 2909455"/>
              <a:gd name="connsiteY4" fmla="*/ 0 h 1298864"/>
              <a:gd name="connsiteX0" fmla="*/ 0 w 2909455"/>
              <a:gd name="connsiteY0" fmla="*/ 0 h 1298864"/>
              <a:gd name="connsiteX1" fmla="*/ 2098964 w 2909455"/>
              <a:gd name="connsiteY1" fmla="*/ 0 h 1298864"/>
              <a:gd name="connsiteX2" fmla="*/ 2909455 w 2909455"/>
              <a:gd name="connsiteY2" fmla="*/ 1298864 h 1298864"/>
              <a:gd name="connsiteX3" fmla="*/ 0 w 2909455"/>
              <a:gd name="connsiteY3" fmla="*/ 1298864 h 1298864"/>
              <a:gd name="connsiteX4" fmla="*/ 0 w 2909455"/>
              <a:gd name="connsiteY4" fmla="*/ 0 h 1298864"/>
              <a:gd name="connsiteX0" fmla="*/ 369516 w 2909455"/>
              <a:gd name="connsiteY0" fmla="*/ 0 h 1305836"/>
              <a:gd name="connsiteX1" fmla="*/ 2098964 w 2909455"/>
              <a:gd name="connsiteY1" fmla="*/ 6972 h 1305836"/>
              <a:gd name="connsiteX2" fmla="*/ 2909455 w 2909455"/>
              <a:gd name="connsiteY2" fmla="*/ 1305836 h 1305836"/>
              <a:gd name="connsiteX3" fmla="*/ 0 w 2909455"/>
              <a:gd name="connsiteY3" fmla="*/ 1305836 h 1305836"/>
              <a:gd name="connsiteX4" fmla="*/ 369516 w 2909455"/>
              <a:gd name="connsiteY4" fmla="*/ 0 h 1305836"/>
              <a:gd name="connsiteX0" fmla="*/ 0 w 2539939"/>
              <a:gd name="connsiteY0" fmla="*/ 0 h 1305836"/>
              <a:gd name="connsiteX1" fmla="*/ 1729448 w 2539939"/>
              <a:gd name="connsiteY1" fmla="*/ 6972 h 1305836"/>
              <a:gd name="connsiteX2" fmla="*/ 2539939 w 2539939"/>
              <a:gd name="connsiteY2" fmla="*/ 1305836 h 1305836"/>
              <a:gd name="connsiteX3" fmla="*/ 362542 w 2539939"/>
              <a:gd name="connsiteY3" fmla="*/ 1187312 h 1305836"/>
              <a:gd name="connsiteX4" fmla="*/ 0 w 2539939"/>
              <a:gd name="connsiteY4" fmla="*/ 0 h 1305836"/>
              <a:gd name="connsiteX0" fmla="*/ 1 w 2539940"/>
              <a:gd name="connsiteY0" fmla="*/ 0 h 1305836"/>
              <a:gd name="connsiteX1" fmla="*/ 1729449 w 2539940"/>
              <a:gd name="connsiteY1" fmla="*/ 6972 h 1305836"/>
              <a:gd name="connsiteX2" fmla="*/ 2539940 w 2539940"/>
              <a:gd name="connsiteY2" fmla="*/ 1305836 h 1305836"/>
              <a:gd name="connsiteX3" fmla="*/ 0 w 2539940"/>
              <a:gd name="connsiteY3" fmla="*/ 1284920 h 1305836"/>
              <a:gd name="connsiteX4" fmla="*/ 1 w 2539940"/>
              <a:gd name="connsiteY4" fmla="*/ 0 h 1305836"/>
              <a:gd name="connsiteX0" fmla="*/ 0 w 2546911"/>
              <a:gd name="connsiteY0" fmla="*/ 1 h 1298864"/>
              <a:gd name="connsiteX1" fmla="*/ 1736420 w 2546911"/>
              <a:gd name="connsiteY1" fmla="*/ 0 h 1298864"/>
              <a:gd name="connsiteX2" fmla="*/ 2546911 w 2546911"/>
              <a:gd name="connsiteY2" fmla="*/ 1298864 h 1298864"/>
              <a:gd name="connsiteX3" fmla="*/ 6971 w 2546911"/>
              <a:gd name="connsiteY3" fmla="*/ 1277948 h 1298864"/>
              <a:gd name="connsiteX4" fmla="*/ 0 w 2546911"/>
              <a:gd name="connsiteY4" fmla="*/ 1 h 1298864"/>
              <a:gd name="connsiteX0" fmla="*/ 6974 w 2553885"/>
              <a:gd name="connsiteY0" fmla="*/ 1 h 1298864"/>
              <a:gd name="connsiteX1" fmla="*/ 1743394 w 2553885"/>
              <a:gd name="connsiteY1" fmla="*/ 0 h 1298864"/>
              <a:gd name="connsiteX2" fmla="*/ 2553885 w 2553885"/>
              <a:gd name="connsiteY2" fmla="*/ 1298864 h 1298864"/>
              <a:gd name="connsiteX3" fmla="*/ 0 w 2553885"/>
              <a:gd name="connsiteY3" fmla="*/ 1298864 h 1298864"/>
              <a:gd name="connsiteX4" fmla="*/ 6974 w 2553885"/>
              <a:gd name="connsiteY4" fmla="*/ 1 h 1298864"/>
              <a:gd name="connsiteX0" fmla="*/ 1 w 2553885"/>
              <a:gd name="connsiteY0" fmla="*/ 1 h 1298864"/>
              <a:gd name="connsiteX1" fmla="*/ 1743394 w 2553885"/>
              <a:gd name="connsiteY1" fmla="*/ 0 h 1298864"/>
              <a:gd name="connsiteX2" fmla="*/ 2553885 w 2553885"/>
              <a:gd name="connsiteY2" fmla="*/ 1298864 h 1298864"/>
              <a:gd name="connsiteX3" fmla="*/ 0 w 2553885"/>
              <a:gd name="connsiteY3" fmla="*/ 1298864 h 1298864"/>
              <a:gd name="connsiteX4" fmla="*/ 1 w 2553885"/>
              <a:gd name="connsiteY4" fmla="*/ 1 h 1298864"/>
              <a:gd name="connsiteX0" fmla="*/ 0 w 3834304"/>
              <a:gd name="connsiteY0" fmla="*/ 1 h 1298864"/>
              <a:gd name="connsiteX1" fmla="*/ 3023813 w 3834304"/>
              <a:gd name="connsiteY1" fmla="*/ 0 h 1298864"/>
              <a:gd name="connsiteX2" fmla="*/ 3834304 w 3834304"/>
              <a:gd name="connsiteY2" fmla="*/ 1298864 h 1298864"/>
              <a:gd name="connsiteX3" fmla="*/ 1280419 w 3834304"/>
              <a:gd name="connsiteY3" fmla="*/ 1298864 h 1298864"/>
              <a:gd name="connsiteX4" fmla="*/ 0 w 3834304"/>
              <a:gd name="connsiteY4" fmla="*/ 1 h 1298864"/>
              <a:gd name="connsiteX0" fmla="*/ 0 w 3834304"/>
              <a:gd name="connsiteY0" fmla="*/ 1 h 1298864"/>
              <a:gd name="connsiteX1" fmla="*/ 3023813 w 3834304"/>
              <a:gd name="connsiteY1" fmla="*/ 0 h 1298864"/>
              <a:gd name="connsiteX2" fmla="*/ 3834304 w 3834304"/>
              <a:gd name="connsiteY2" fmla="*/ 1298864 h 1298864"/>
              <a:gd name="connsiteX3" fmla="*/ 0 w 3834304"/>
              <a:gd name="connsiteY3" fmla="*/ 1290861 h 1298864"/>
              <a:gd name="connsiteX4" fmla="*/ 0 w 3834304"/>
              <a:gd name="connsiteY4" fmla="*/ 1 h 1298864"/>
              <a:gd name="connsiteX0" fmla="*/ 0 w 4754606"/>
              <a:gd name="connsiteY0" fmla="*/ 1 h 1298864"/>
              <a:gd name="connsiteX1" fmla="*/ 3944115 w 4754606"/>
              <a:gd name="connsiteY1" fmla="*/ 0 h 1298864"/>
              <a:gd name="connsiteX2" fmla="*/ 4754606 w 4754606"/>
              <a:gd name="connsiteY2" fmla="*/ 1298864 h 1298864"/>
              <a:gd name="connsiteX3" fmla="*/ 920302 w 4754606"/>
              <a:gd name="connsiteY3" fmla="*/ 1290861 h 1298864"/>
              <a:gd name="connsiteX4" fmla="*/ 0 w 4754606"/>
              <a:gd name="connsiteY4" fmla="*/ 1 h 1298864"/>
              <a:gd name="connsiteX0" fmla="*/ 8003 w 4762609"/>
              <a:gd name="connsiteY0" fmla="*/ 1 h 1298864"/>
              <a:gd name="connsiteX1" fmla="*/ 3952118 w 4762609"/>
              <a:gd name="connsiteY1" fmla="*/ 0 h 1298864"/>
              <a:gd name="connsiteX2" fmla="*/ 4762609 w 4762609"/>
              <a:gd name="connsiteY2" fmla="*/ 1298864 h 1298864"/>
              <a:gd name="connsiteX3" fmla="*/ 0 w 4762609"/>
              <a:gd name="connsiteY3" fmla="*/ 1298863 h 1298864"/>
              <a:gd name="connsiteX4" fmla="*/ 8003 w 4762609"/>
              <a:gd name="connsiteY4" fmla="*/ 1 h 1298864"/>
              <a:gd name="connsiteX0" fmla="*/ 354 w 4770965"/>
              <a:gd name="connsiteY0" fmla="*/ 1 h 1298864"/>
              <a:gd name="connsiteX1" fmla="*/ 3960474 w 4770965"/>
              <a:gd name="connsiteY1" fmla="*/ 0 h 1298864"/>
              <a:gd name="connsiteX2" fmla="*/ 4770965 w 4770965"/>
              <a:gd name="connsiteY2" fmla="*/ 1298864 h 1298864"/>
              <a:gd name="connsiteX3" fmla="*/ 8356 w 4770965"/>
              <a:gd name="connsiteY3" fmla="*/ 1298863 h 1298864"/>
              <a:gd name="connsiteX4" fmla="*/ 354 w 4770965"/>
              <a:gd name="connsiteY4" fmla="*/ 1 h 1298864"/>
              <a:gd name="connsiteX0" fmla="*/ 8004 w 4778615"/>
              <a:gd name="connsiteY0" fmla="*/ 1 h 1298864"/>
              <a:gd name="connsiteX1" fmla="*/ 3968124 w 4778615"/>
              <a:gd name="connsiteY1" fmla="*/ 0 h 1298864"/>
              <a:gd name="connsiteX2" fmla="*/ 4778615 w 4778615"/>
              <a:gd name="connsiteY2" fmla="*/ 1298864 h 1298864"/>
              <a:gd name="connsiteX3" fmla="*/ 0 w 4778615"/>
              <a:gd name="connsiteY3" fmla="*/ 1290861 h 1298864"/>
              <a:gd name="connsiteX4" fmla="*/ 8004 w 4778615"/>
              <a:gd name="connsiteY4" fmla="*/ 1 h 1298864"/>
              <a:gd name="connsiteX0" fmla="*/ 8 w 5418831"/>
              <a:gd name="connsiteY0" fmla="*/ 1 h 1298864"/>
              <a:gd name="connsiteX1" fmla="*/ 4608340 w 5418831"/>
              <a:gd name="connsiteY1" fmla="*/ 0 h 1298864"/>
              <a:gd name="connsiteX2" fmla="*/ 5418831 w 5418831"/>
              <a:gd name="connsiteY2" fmla="*/ 1298864 h 1298864"/>
              <a:gd name="connsiteX3" fmla="*/ 640216 w 5418831"/>
              <a:gd name="connsiteY3" fmla="*/ 1290861 h 1298864"/>
              <a:gd name="connsiteX4" fmla="*/ 8 w 5418831"/>
              <a:gd name="connsiteY4" fmla="*/ 1 h 1298864"/>
              <a:gd name="connsiteX0" fmla="*/ 659 w 5419482"/>
              <a:gd name="connsiteY0" fmla="*/ 1 h 1299990"/>
              <a:gd name="connsiteX1" fmla="*/ 4608991 w 5419482"/>
              <a:gd name="connsiteY1" fmla="*/ 0 h 1299990"/>
              <a:gd name="connsiteX2" fmla="*/ 5419482 w 5419482"/>
              <a:gd name="connsiteY2" fmla="*/ 1298864 h 1299990"/>
              <a:gd name="connsiteX3" fmla="*/ 1784 w 5419482"/>
              <a:gd name="connsiteY3" fmla="*/ 1299990 h 1299990"/>
              <a:gd name="connsiteX4" fmla="*/ 659 w 5419482"/>
              <a:gd name="connsiteY4" fmla="*/ 1 h 1299990"/>
              <a:gd name="connsiteX0" fmla="*/ 8006 w 5417698"/>
              <a:gd name="connsiteY0" fmla="*/ 1 h 1299990"/>
              <a:gd name="connsiteX1" fmla="*/ 4607207 w 5417698"/>
              <a:gd name="connsiteY1" fmla="*/ 0 h 1299990"/>
              <a:gd name="connsiteX2" fmla="*/ 5417698 w 5417698"/>
              <a:gd name="connsiteY2" fmla="*/ 1298864 h 1299990"/>
              <a:gd name="connsiteX3" fmla="*/ 0 w 5417698"/>
              <a:gd name="connsiteY3" fmla="*/ 1299990 h 1299990"/>
              <a:gd name="connsiteX4" fmla="*/ 8006 w 5417698"/>
              <a:gd name="connsiteY4" fmla="*/ 1 h 1299990"/>
              <a:gd name="connsiteX0" fmla="*/ 660 w 5410352"/>
              <a:gd name="connsiteY0" fmla="*/ 1 h 1299990"/>
              <a:gd name="connsiteX1" fmla="*/ 4599861 w 5410352"/>
              <a:gd name="connsiteY1" fmla="*/ 0 h 1299990"/>
              <a:gd name="connsiteX2" fmla="*/ 5410352 w 5410352"/>
              <a:gd name="connsiteY2" fmla="*/ 1298864 h 1299990"/>
              <a:gd name="connsiteX3" fmla="*/ 1785 w 5410352"/>
              <a:gd name="connsiteY3" fmla="*/ 1299990 h 1299990"/>
              <a:gd name="connsiteX4" fmla="*/ 660 w 5410352"/>
              <a:gd name="connsiteY4" fmla="*/ 1 h 1299990"/>
              <a:gd name="connsiteX0" fmla="*/ 0 w 12676194"/>
              <a:gd name="connsiteY0" fmla="*/ 17594 h 1299990"/>
              <a:gd name="connsiteX1" fmla="*/ 11865703 w 12676194"/>
              <a:gd name="connsiteY1" fmla="*/ 0 h 1299990"/>
              <a:gd name="connsiteX2" fmla="*/ 12676194 w 12676194"/>
              <a:gd name="connsiteY2" fmla="*/ 1298864 h 1299990"/>
              <a:gd name="connsiteX3" fmla="*/ 7267627 w 12676194"/>
              <a:gd name="connsiteY3" fmla="*/ 1299990 h 1299990"/>
              <a:gd name="connsiteX4" fmla="*/ 0 w 12676194"/>
              <a:gd name="connsiteY4" fmla="*/ 17594 h 1299990"/>
              <a:gd name="connsiteX0" fmla="*/ 34063 w 12710257"/>
              <a:gd name="connsiteY0" fmla="*/ 17594 h 1299990"/>
              <a:gd name="connsiteX1" fmla="*/ 11899766 w 12710257"/>
              <a:gd name="connsiteY1" fmla="*/ 0 h 1299990"/>
              <a:gd name="connsiteX2" fmla="*/ 12710257 w 12710257"/>
              <a:gd name="connsiteY2" fmla="*/ 1298864 h 1299990"/>
              <a:gd name="connsiteX3" fmla="*/ 0 w 12710257"/>
              <a:gd name="connsiteY3" fmla="*/ 1299990 h 1299990"/>
              <a:gd name="connsiteX4" fmla="*/ 34063 w 12710257"/>
              <a:gd name="connsiteY4" fmla="*/ 17594 h 1299990"/>
              <a:gd name="connsiteX0" fmla="*/ 34063 w 12710257"/>
              <a:gd name="connsiteY0" fmla="*/ 17594 h 1299990"/>
              <a:gd name="connsiteX1" fmla="*/ 11899766 w 12710257"/>
              <a:gd name="connsiteY1" fmla="*/ 0 h 1299990"/>
              <a:gd name="connsiteX2" fmla="*/ 12710257 w 12710257"/>
              <a:gd name="connsiteY2" fmla="*/ 1298864 h 1299990"/>
              <a:gd name="connsiteX3" fmla="*/ 0 w 12710257"/>
              <a:gd name="connsiteY3" fmla="*/ 1299990 h 1299990"/>
              <a:gd name="connsiteX4" fmla="*/ 34063 w 12710257"/>
              <a:gd name="connsiteY4" fmla="*/ 17594 h 1299990"/>
              <a:gd name="connsiteX0" fmla="*/ 34063 w 12710257"/>
              <a:gd name="connsiteY0" fmla="*/ 17594 h 1298864"/>
              <a:gd name="connsiteX1" fmla="*/ 11899766 w 12710257"/>
              <a:gd name="connsiteY1" fmla="*/ 0 h 1298864"/>
              <a:gd name="connsiteX2" fmla="*/ 12710257 w 12710257"/>
              <a:gd name="connsiteY2" fmla="*/ 1298864 h 1298864"/>
              <a:gd name="connsiteX3" fmla="*/ 0 w 12710257"/>
              <a:gd name="connsiteY3" fmla="*/ 1282396 h 1298864"/>
              <a:gd name="connsiteX4" fmla="*/ 34063 w 12710257"/>
              <a:gd name="connsiteY4" fmla="*/ 17594 h 1298864"/>
              <a:gd name="connsiteX0" fmla="*/ 206 w 12729183"/>
              <a:gd name="connsiteY0" fmla="*/ 0 h 1298864"/>
              <a:gd name="connsiteX1" fmla="*/ 11918692 w 12729183"/>
              <a:gd name="connsiteY1" fmla="*/ 0 h 1298864"/>
              <a:gd name="connsiteX2" fmla="*/ 12729183 w 12729183"/>
              <a:gd name="connsiteY2" fmla="*/ 1298864 h 1298864"/>
              <a:gd name="connsiteX3" fmla="*/ 18926 w 12729183"/>
              <a:gd name="connsiteY3" fmla="*/ 1282396 h 1298864"/>
              <a:gd name="connsiteX4" fmla="*/ 206 w 12729183"/>
              <a:gd name="connsiteY4" fmla="*/ 0 h 1298864"/>
              <a:gd name="connsiteX0" fmla="*/ 206 w 13181029"/>
              <a:gd name="connsiteY0" fmla="*/ 0 h 1298864"/>
              <a:gd name="connsiteX1" fmla="*/ 11918692 w 13181029"/>
              <a:gd name="connsiteY1" fmla="*/ 0 h 1298864"/>
              <a:gd name="connsiteX2" fmla="*/ 13181029 w 13181029"/>
              <a:gd name="connsiteY2" fmla="*/ 1298864 h 1298864"/>
              <a:gd name="connsiteX3" fmla="*/ 18926 w 13181029"/>
              <a:gd name="connsiteY3" fmla="*/ 1282396 h 1298864"/>
              <a:gd name="connsiteX4" fmla="*/ 206 w 13181029"/>
              <a:gd name="connsiteY4" fmla="*/ 0 h 1298864"/>
              <a:gd name="connsiteX0" fmla="*/ 206 w 13181029"/>
              <a:gd name="connsiteY0" fmla="*/ 0 h 1298864"/>
              <a:gd name="connsiteX1" fmla="*/ 11205004 w 13181029"/>
              <a:gd name="connsiteY1" fmla="*/ 30065 h 1298864"/>
              <a:gd name="connsiteX2" fmla="*/ 13181029 w 13181029"/>
              <a:gd name="connsiteY2" fmla="*/ 1298864 h 1298864"/>
              <a:gd name="connsiteX3" fmla="*/ 18926 w 13181029"/>
              <a:gd name="connsiteY3" fmla="*/ 1282396 h 1298864"/>
              <a:gd name="connsiteX4" fmla="*/ 206 w 13181029"/>
              <a:gd name="connsiteY4" fmla="*/ 0 h 1298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81029" h="1298864">
                <a:moveTo>
                  <a:pt x="206" y="0"/>
                </a:moveTo>
                <a:lnTo>
                  <a:pt x="11205004" y="30065"/>
                </a:lnTo>
                <a:lnTo>
                  <a:pt x="13181029" y="1298864"/>
                </a:lnTo>
                <a:lnTo>
                  <a:pt x="18926" y="1282396"/>
                </a:lnTo>
                <a:cubicBezTo>
                  <a:pt x="21594" y="849442"/>
                  <a:pt x="-2462" y="432954"/>
                  <a:pt x="206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47"/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B4DC8479-8D51-4FC8-A6F1-02C7BB481B5D}"/>
              </a:ext>
            </a:extLst>
          </p:cNvPr>
          <p:cNvSpPr txBox="1">
            <a:spLocks/>
          </p:cNvSpPr>
          <p:nvPr/>
        </p:nvSpPr>
        <p:spPr>
          <a:xfrm>
            <a:off x="3335553" y="3323433"/>
            <a:ext cx="5264983" cy="1739583"/>
          </a:xfrm>
          <a:prstGeom prst="rect">
            <a:avLst/>
          </a:prstGeom>
        </p:spPr>
        <p:txBody>
          <a:bodyPr lIns="121920" tIns="60960" rIns="121920" bIns="60960" anchor="t"/>
          <a:lstStyle>
            <a:lvl1pPr algn="l" defTabSz="4572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tx1"/>
                </a:solidFill>
                <a:latin typeface="Calibri"/>
                <a:ea typeface="+mj-ea"/>
                <a:cs typeface="Calibri"/>
              </a:defRPr>
            </a:lvl1pPr>
          </a:lstStyle>
          <a:p>
            <a:pPr>
              <a:lnSpc>
                <a:spcPct val="114000"/>
              </a:lnSpc>
              <a:spcAft>
                <a:spcPts val="600"/>
              </a:spcAft>
              <a:buClr>
                <a:srgbClr val="B8C40E"/>
              </a:buClr>
            </a:pPr>
            <a:r>
              <a:rPr lang="en-US" sz="200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NOTES:</a:t>
            </a:r>
          </a:p>
          <a:p>
            <a:pPr marL="285320" indent="-285320">
              <a:lnSpc>
                <a:spcPct val="114000"/>
              </a:lnSpc>
              <a:spcAft>
                <a:spcPts val="600"/>
              </a:spcAft>
              <a:buClr>
                <a:srgbClr val="B8C40E"/>
              </a:buClr>
              <a:buFont typeface="Arial" panose="020B0604020202020204" pitchFamily="34" charset="0"/>
              <a:buChar char="•"/>
            </a:pPr>
            <a:r>
              <a:rPr lang="en-US" sz="140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Interim Housing Project is 100% complete </a:t>
            </a:r>
          </a:p>
          <a:p>
            <a:pPr marL="285320" indent="-285320">
              <a:lnSpc>
                <a:spcPct val="114000"/>
              </a:lnSpc>
              <a:spcAft>
                <a:spcPts val="600"/>
              </a:spcAft>
              <a:buClr>
                <a:srgbClr val="B8C40E"/>
              </a:buClr>
              <a:buFont typeface="Arial" panose="020B0604020202020204" pitchFamily="34" charset="0"/>
              <a:buChar char="•"/>
            </a:pPr>
            <a:r>
              <a:rPr lang="en-US" sz="1400"/>
              <a:t>21</a:t>
            </a:r>
            <a:r>
              <a:rPr lang="en-US" sz="1400" baseline="30000"/>
              <a:t>st</a:t>
            </a:r>
            <a:r>
              <a:rPr lang="en-US" sz="1400"/>
              <a:t> Century Walkways Complete </a:t>
            </a:r>
          </a:p>
          <a:p>
            <a:pPr marL="894058" lvl="1" indent="-285320">
              <a:lnSpc>
                <a:spcPct val="114000"/>
              </a:lnSpc>
              <a:spcAft>
                <a:spcPts val="600"/>
              </a:spcAft>
              <a:buClr>
                <a:srgbClr val="B8C40E"/>
              </a:buClr>
              <a:buFont typeface="Arial" panose="020B0604020202020204" pitchFamily="34" charset="0"/>
              <a:buChar char="•"/>
            </a:pPr>
            <a:r>
              <a:rPr lang="en-US" sz="1400"/>
              <a:t>Access Ramp Railing Installation</a:t>
            </a:r>
            <a:endParaRPr lang="en-US" sz="1400">
              <a:cs typeface="Calibri"/>
            </a:endParaRPr>
          </a:p>
          <a:p>
            <a:pPr marL="894058" lvl="1" indent="-285320">
              <a:lnSpc>
                <a:spcPct val="114000"/>
              </a:lnSpc>
              <a:spcAft>
                <a:spcPts val="600"/>
              </a:spcAft>
              <a:buClr>
                <a:srgbClr val="B8C40E"/>
              </a:buClr>
              <a:buFont typeface="Arial" panose="020B0604020202020204" pitchFamily="34" charset="0"/>
              <a:buChar char="•"/>
            </a:pPr>
            <a:r>
              <a:rPr lang="en-US" sz="1400"/>
              <a:t>Phase 2 &amp; 3 Substantial Punch list Items </a:t>
            </a:r>
            <a:endParaRPr lang="en-US" sz="1400">
              <a:cs typeface="Calibri"/>
            </a:endParaRPr>
          </a:p>
          <a:p>
            <a:pPr marL="894058" indent="-285320">
              <a:lnSpc>
                <a:spcPct val="113999"/>
              </a:lnSpc>
              <a:spcAft>
                <a:spcPts val="600"/>
              </a:spcAft>
              <a:buClr>
                <a:srgbClr val="B8C40E"/>
              </a:buClr>
              <a:buFont typeface="Arial" panose="020B0604020202020204" pitchFamily="34" charset="0"/>
              <a:buChar char="•"/>
            </a:pPr>
            <a:r>
              <a:rPr lang="en-US" sz="1400">
                <a:ea typeface="+mn-lt"/>
                <a:cs typeface="+mn-lt"/>
              </a:rPr>
              <a:t>Finish Plumbing and Electrical; Low Voltage In Progress</a:t>
            </a:r>
          </a:p>
          <a:p>
            <a:pPr marL="894058" indent="-285320">
              <a:lnSpc>
                <a:spcPct val="113999"/>
              </a:lnSpc>
              <a:spcAft>
                <a:spcPts val="600"/>
              </a:spcAft>
              <a:buClr>
                <a:srgbClr val="B8C40E"/>
              </a:buClr>
              <a:buFont typeface="Arial" panose="020B0604020202020204" pitchFamily="34" charset="0"/>
              <a:buChar char="•"/>
            </a:pPr>
            <a:r>
              <a:rPr lang="en-US" sz="1400">
                <a:ea typeface="+mn-lt"/>
                <a:cs typeface="+mn-lt"/>
              </a:rPr>
              <a:t>Finishes</a:t>
            </a:r>
            <a:r>
              <a:rPr lang="en-US" sz="1400"/>
              <a:t> Completed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7EC87F-C117-404E-A90B-34E7021DAE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144" y="556075"/>
            <a:ext cx="8229600" cy="664635"/>
          </a:xfrm>
        </p:spPr>
        <p:txBody>
          <a:bodyPr/>
          <a:lstStyle/>
          <a:p>
            <a:r>
              <a:rPr lang="en-US" sz="2400"/>
              <a:t>LOS ALTOS ELEMENTARY SCHOOL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342C955-CEF0-410D-A335-E71B563CDA4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cap="all">
                <a:highlight>
                  <a:srgbClr val="FFFFFF"/>
                </a:highlight>
              </a:rPr>
              <a:t>PROJECT STATUS</a:t>
            </a:r>
          </a:p>
        </p:txBody>
      </p:sp>
      <p:graphicFrame>
        <p:nvGraphicFramePr>
          <p:cNvPr id="16" name="Table 3">
            <a:extLst>
              <a:ext uri="{FF2B5EF4-FFF2-40B4-BE49-F238E27FC236}">
                <a16:creationId xmlns:a16="http://schemas.microsoft.com/office/drawing/2014/main" id="{4F04A245-D8AC-450F-ACD5-44CB6CD257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6227259"/>
              </p:ext>
            </p:extLst>
          </p:nvPr>
        </p:nvGraphicFramePr>
        <p:xfrm>
          <a:off x="3352800" y="1664374"/>
          <a:ext cx="5585184" cy="1423252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26720">
                  <a:extLst>
                    <a:ext uri="{9D8B030D-6E8A-4147-A177-3AD203B41FA5}">
                      <a16:colId xmlns:a16="http://schemas.microsoft.com/office/drawing/2014/main" val="2846605615"/>
                    </a:ext>
                  </a:extLst>
                </a:gridCol>
                <a:gridCol w="446784">
                  <a:extLst>
                    <a:ext uri="{9D8B030D-6E8A-4147-A177-3AD203B41FA5}">
                      <a16:colId xmlns:a16="http://schemas.microsoft.com/office/drawing/2014/main" val="67453515"/>
                    </a:ext>
                  </a:extLst>
                </a:gridCol>
                <a:gridCol w="446784">
                  <a:extLst>
                    <a:ext uri="{9D8B030D-6E8A-4147-A177-3AD203B41FA5}">
                      <a16:colId xmlns:a16="http://schemas.microsoft.com/office/drawing/2014/main" val="3134493213"/>
                    </a:ext>
                  </a:extLst>
                </a:gridCol>
                <a:gridCol w="446784">
                  <a:extLst>
                    <a:ext uri="{9D8B030D-6E8A-4147-A177-3AD203B41FA5}">
                      <a16:colId xmlns:a16="http://schemas.microsoft.com/office/drawing/2014/main" val="2280355170"/>
                    </a:ext>
                  </a:extLst>
                </a:gridCol>
                <a:gridCol w="446784">
                  <a:extLst>
                    <a:ext uri="{9D8B030D-6E8A-4147-A177-3AD203B41FA5}">
                      <a16:colId xmlns:a16="http://schemas.microsoft.com/office/drawing/2014/main" val="2222170639"/>
                    </a:ext>
                  </a:extLst>
                </a:gridCol>
                <a:gridCol w="446784">
                  <a:extLst>
                    <a:ext uri="{9D8B030D-6E8A-4147-A177-3AD203B41FA5}">
                      <a16:colId xmlns:a16="http://schemas.microsoft.com/office/drawing/2014/main" val="956036796"/>
                    </a:ext>
                  </a:extLst>
                </a:gridCol>
                <a:gridCol w="243840">
                  <a:extLst>
                    <a:ext uri="{9D8B030D-6E8A-4147-A177-3AD203B41FA5}">
                      <a16:colId xmlns:a16="http://schemas.microsoft.com/office/drawing/2014/main" val="4176634603"/>
                    </a:ext>
                  </a:extLst>
                </a:gridCol>
                <a:gridCol w="446784">
                  <a:extLst>
                    <a:ext uri="{9D8B030D-6E8A-4147-A177-3AD203B41FA5}">
                      <a16:colId xmlns:a16="http://schemas.microsoft.com/office/drawing/2014/main" val="3109439228"/>
                    </a:ext>
                  </a:extLst>
                </a:gridCol>
                <a:gridCol w="446784">
                  <a:extLst>
                    <a:ext uri="{9D8B030D-6E8A-4147-A177-3AD203B41FA5}">
                      <a16:colId xmlns:a16="http://schemas.microsoft.com/office/drawing/2014/main" val="2947886854"/>
                    </a:ext>
                  </a:extLst>
                </a:gridCol>
                <a:gridCol w="446784">
                  <a:extLst>
                    <a:ext uri="{9D8B030D-6E8A-4147-A177-3AD203B41FA5}">
                      <a16:colId xmlns:a16="http://schemas.microsoft.com/office/drawing/2014/main" val="222009567"/>
                    </a:ext>
                  </a:extLst>
                </a:gridCol>
                <a:gridCol w="446784">
                  <a:extLst>
                    <a:ext uri="{9D8B030D-6E8A-4147-A177-3AD203B41FA5}">
                      <a16:colId xmlns:a16="http://schemas.microsoft.com/office/drawing/2014/main" val="2461538829"/>
                    </a:ext>
                  </a:extLst>
                </a:gridCol>
                <a:gridCol w="446784">
                  <a:extLst>
                    <a:ext uri="{9D8B030D-6E8A-4147-A177-3AD203B41FA5}">
                      <a16:colId xmlns:a16="http://schemas.microsoft.com/office/drawing/2014/main" val="616809874"/>
                    </a:ext>
                  </a:extLst>
                </a:gridCol>
                <a:gridCol w="446784">
                  <a:extLst>
                    <a:ext uri="{9D8B030D-6E8A-4147-A177-3AD203B41FA5}">
                      <a16:colId xmlns:a16="http://schemas.microsoft.com/office/drawing/2014/main" val="654084205"/>
                    </a:ext>
                  </a:extLst>
                </a:gridCol>
              </a:tblGrid>
              <a:tr h="274320">
                <a:tc gridSpan="6"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INTERIM HOUSING</a:t>
                      </a:r>
                    </a:p>
                  </a:txBody>
                  <a:tcPr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00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00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00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05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21</a:t>
                      </a:r>
                      <a:r>
                        <a:rPr lang="en-US" sz="1200" baseline="30000">
                          <a:solidFill>
                            <a:schemeClr val="bg1"/>
                          </a:solidFill>
                        </a:rPr>
                        <a:t>ST</a:t>
                      </a:r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 CENTURY CLASSROOM</a:t>
                      </a:r>
                    </a:p>
                  </a:txBody>
                  <a:tcPr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05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05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05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05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05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5426281"/>
                  </a:ext>
                </a:extLst>
              </a:tr>
              <a:tr h="822993">
                <a:tc>
                  <a:txBody>
                    <a:bodyPr/>
                    <a:lstStyle/>
                    <a:p>
                      <a:pPr algn="ctr"/>
                      <a:r>
                        <a:rPr lang="en-US" sz="800"/>
                        <a:t>SCHEMATIC </a:t>
                      </a:r>
                      <a:br>
                        <a:rPr lang="en-US" sz="800"/>
                      </a:br>
                      <a:r>
                        <a:rPr lang="en-US" sz="800"/>
                        <a:t>DESIGN</a:t>
                      </a:r>
                    </a:p>
                  </a:txBody>
                  <a:tcPr vert="vert270" anchor="ctr"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/>
                        <a:t>DESIGN DEVELOPMENT</a:t>
                      </a:r>
                    </a:p>
                  </a:txBody>
                  <a:tcPr vert="vert270" anchor="ctr"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/>
                        <a:t>CONSTRUCTION DOCUMENTS</a:t>
                      </a:r>
                    </a:p>
                  </a:txBody>
                  <a:tcPr vert="vert270" anchor="ctr"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/>
                        <a:t>CONSTRUCTION</a:t>
                      </a:r>
                    </a:p>
                  </a:txBody>
                  <a:tcPr vert="vert270" anchor="ctr"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/>
                        <a:t>DSA</a:t>
                      </a:r>
                    </a:p>
                    <a:p>
                      <a:pPr algn="ctr"/>
                      <a:r>
                        <a:rPr lang="en-US" sz="800"/>
                        <a:t>APPROVAL</a:t>
                      </a:r>
                    </a:p>
                  </a:txBody>
                  <a:tcPr vert="vert270" anchor="ctr"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/>
                        <a:t>OCCUPANCY</a:t>
                      </a:r>
                    </a:p>
                  </a:txBody>
                  <a:tcPr vert="vert270" anchor="ctr"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 vert="vert27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/>
                        <a:t>SCHEMATIC </a:t>
                      </a:r>
                      <a:br>
                        <a:rPr lang="en-US" sz="800"/>
                      </a:br>
                      <a:r>
                        <a:rPr lang="en-US" sz="800"/>
                        <a:t>DESIGN</a:t>
                      </a:r>
                    </a:p>
                  </a:txBody>
                  <a:tcPr vert="vert270" anchor="ctr"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/>
                        <a:t>DESIGN DEVELOPMENT</a:t>
                      </a:r>
                    </a:p>
                  </a:txBody>
                  <a:tcPr vert="vert270" anchor="ctr"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CONSTRUCTION DOCUMENTS</a:t>
                      </a:r>
                    </a:p>
                  </a:txBody>
                  <a:tcPr vert="vert270" anchor="ctr"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DSA</a:t>
                      </a:r>
                    </a:p>
                    <a:p>
                      <a:pPr algn="ctr"/>
                      <a:r>
                        <a:rPr lang="en-US" sz="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APPROVAL</a:t>
                      </a:r>
                    </a:p>
                  </a:txBody>
                  <a:tcPr vert="vert270" anchor="ctr"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/>
                        <a:t>CONSTRUCTION</a:t>
                      </a:r>
                    </a:p>
                  </a:txBody>
                  <a:tcPr vert="vert270" anchor="ctr"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/>
                        <a:t>COMPLETION</a:t>
                      </a:r>
                    </a:p>
                  </a:txBody>
                  <a:tcPr vert="vert270" anchor="ctr"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8565295"/>
                  </a:ext>
                </a:extLst>
              </a:tr>
              <a:tr h="325939">
                <a:tc>
                  <a:txBody>
                    <a:bodyPr/>
                    <a:lstStyle/>
                    <a:p>
                      <a:pPr algn="ctr"/>
                      <a:endParaRPr lang="en-US" sz="90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181224"/>
                  </a:ext>
                </a:extLst>
              </a:tr>
            </a:tbl>
          </a:graphicData>
        </a:graphic>
      </p:graphicFrame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50B1FFC-4221-4356-9854-95AEB6453E9D}"/>
              </a:ext>
            </a:extLst>
          </p:cNvPr>
          <p:cNvCxnSpPr>
            <a:cxnSpLocks/>
          </p:cNvCxnSpPr>
          <p:nvPr/>
        </p:nvCxnSpPr>
        <p:spPr>
          <a:xfrm>
            <a:off x="3335806" y="2919100"/>
            <a:ext cx="2455396" cy="0"/>
          </a:xfrm>
          <a:prstGeom prst="line">
            <a:avLst/>
          </a:prstGeom>
          <a:ln w="38100">
            <a:solidFill>
              <a:schemeClr val="accent3"/>
            </a:solidFill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99024447-D41E-4BEF-84D5-6A5277A8206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7411" y="1428021"/>
            <a:ext cx="2926615" cy="3404953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611B9447-BD40-4BCD-8AA7-35B9A5FA56F9}"/>
              </a:ext>
            </a:extLst>
          </p:cNvPr>
          <p:cNvSpPr/>
          <p:nvPr/>
        </p:nvSpPr>
        <p:spPr>
          <a:xfrm rot="20534869">
            <a:off x="156814" y="2341111"/>
            <a:ext cx="3151825" cy="4205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133" b="1">
                <a:latin typeface="Stencil" panose="040409050D0802020404" pitchFamily="82" charset="0"/>
              </a:rPr>
              <a:t>UNDER CONSTRUCTION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C76CBA7B-0FAD-4E69-B6E6-41F11A387828}"/>
              </a:ext>
            </a:extLst>
          </p:cNvPr>
          <p:cNvCxnSpPr>
            <a:cxnSpLocks/>
          </p:cNvCxnSpPr>
          <p:nvPr/>
        </p:nvCxnSpPr>
        <p:spPr>
          <a:xfrm>
            <a:off x="6244046" y="2919100"/>
            <a:ext cx="2215140" cy="0"/>
          </a:xfrm>
          <a:prstGeom prst="line">
            <a:avLst/>
          </a:prstGeom>
          <a:ln w="38100">
            <a:solidFill>
              <a:schemeClr val="accent3"/>
            </a:solidFill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397C845D-9133-4166-84A2-29F0E19A305E}"/>
              </a:ext>
            </a:extLst>
          </p:cNvPr>
          <p:cNvSpPr/>
          <p:nvPr/>
        </p:nvSpPr>
        <p:spPr>
          <a:xfrm>
            <a:off x="7355817" y="3135562"/>
            <a:ext cx="76881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sz="1400" b="1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95% </a:t>
            </a:r>
            <a:endParaRPr lang="en-US" sz="1400">
              <a:solidFill>
                <a:schemeClr val="accent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BF2C7BA-58DC-4D18-A914-122140B23E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939" y="6173202"/>
            <a:ext cx="6662668" cy="358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8099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B14C73A0-01DF-4603-BE60-F49F80AC74EB}"/>
              </a:ext>
            </a:extLst>
          </p:cNvPr>
          <p:cNvSpPr txBox="1">
            <a:spLocks/>
          </p:cNvSpPr>
          <p:nvPr/>
        </p:nvSpPr>
        <p:spPr>
          <a:xfrm>
            <a:off x="281251" y="456710"/>
            <a:ext cx="8229600" cy="664635"/>
          </a:xfrm>
          <a:prstGeom prst="rect">
            <a:avLst/>
          </a:prstGeom>
        </p:spPr>
        <p:txBody>
          <a:bodyPr/>
          <a:lstStyle>
            <a:lvl1pPr algn="l" defTabSz="457194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Arial Black" panose="020B0A04020102020204" pitchFamily="34" charset="0"/>
                <a:ea typeface="+mj-ea"/>
                <a:cs typeface="Calibri"/>
              </a:defRPr>
            </a:lvl1pPr>
          </a:lstStyle>
          <a:p>
            <a:r>
              <a:rPr lang="en-US" sz="2400"/>
              <a:t>LOS ALTOS ELEMENTARY SCHOOL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86F6E30F-15A0-4E46-8D78-3A211A0FA78B}"/>
              </a:ext>
            </a:extLst>
          </p:cNvPr>
          <p:cNvSpPr txBox="1">
            <a:spLocks/>
          </p:cNvSpPr>
          <p:nvPr/>
        </p:nvSpPr>
        <p:spPr>
          <a:xfrm>
            <a:off x="296393" y="192731"/>
            <a:ext cx="4238460" cy="526821"/>
          </a:xfrm>
          <a:prstGeom prst="rect">
            <a:avLst/>
          </a:prstGeom>
        </p:spPr>
        <p:txBody>
          <a:bodyPr/>
          <a:lstStyle>
            <a:lvl1pPr marL="0" indent="0" algn="l" defTabSz="457194" rtl="0" eaLnBrk="1" latinLnBrk="0" hangingPunct="1">
              <a:spcBef>
                <a:spcPct val="200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39" indent="-285746" algn="l" defTabSz="457194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82" indent="-228597" algn="l" defTabSz="457194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76" indent="-228597" algn="l" defTabSz="457194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70" indent="-228597" algn="l" defTabSz="457194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62" indent="-228597" algn="l" defTabSz="457194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56" indent="-228597" algn="l" defTabSz="457194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49" indent="-228597" algn="l" defTabSz="457194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42" indent="-228597" algn="l" defTabSz="457194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cap="all">
                <a:highlight>
                  <a:srgbClr val="FFFFFF"/>
                </a:highlight>
              </a:rPr>
              <a:t>PROJECT STATUS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C872CAA-559D-4982-A532-3EE6751EC2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356" y="6170370"/>
            <a:ext cx="6662668" cy="46184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8BDAA42E-1C61-40DA-8011-526879E3FDA1}"/>
              </a:ext>
            </a:extLst>
          </p:cNvPr>
          <p:cNvSpPr txBox="1"/>
          <p:nvPr/>
        </p:nvSpPr>
        <p:spPr>
          <a:xfrm>
            <a:off x="549355" y="6170370"/>
            <a:ext cx="603787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CLASSROOM INTERIORS NEARLY COMPLETE</a:t>
            </a:r>
          </a:p>
        </p:txBody>
      </p:sp>
      <p:pic>
        <p:nvPicPr>
          <p:cNvPr id="1029" name="Picture 2" descr="A picture containing indoor, several&#10;&#10;Description automatically generated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773"/>
          <a:stretch/>
        </p:blipFill>
        <p:spPr bwMode="auto">
          <a:xfrm>
            <a:off x="1254694" y="1578874"/>
            <a:ext cx="3209193" cy="315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1" descr="A picture containing floor, indoor, red, pink&#10;&#10;Description automatically generate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245" y="1848911"/>
            <a:ext cx="3283250" cy="4085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7106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C4CFE566-F69A-42B7-BA50-0DB13DD8FB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526" y="6066168"/>
            <a:ext cx="6662668" cy="46184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4F4E5CC-88CB-4ACC-86EC-247FC6296E7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 rot="5400000">
            <a:off x="244740" y="2191746"/>
            <a:ext cx="1918727" cy="1439045"/>
          </a:xfrm>
          <a:prstGeom prst="rect">
            <a:avLst/>
          </a:prstGeom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E09AFB0-649C-4BC8-B2C8-CA18FF3BF5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/>
              <a:t>LOS ALTOS ELEMENTARY SCHOOL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CA56D9-2461-497E-BDA2-03A68A30527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cap="all">
                <a:highlight>
                  <a:srgbClr val="FFFFFF"/>
                </a:highlight>
              </a:rPr>
              <a:t>PROJECT STATUS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56DF495-B9EF-41ED-A35B-667AC81706CE}"/>
              </a:ext>
            </a:extLst>
          </p:cNvPr>
          <p:cNvSpPr txBox="1"/>
          <p:nvPr/>
        </p:nvSpPr>
        <p:spPr>
          <a:xfrm>
            <a:off x="664505" y="6140656"/>
            <a:ext cx="6649609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67">
                <a:solidFill>
                  <a:schemeClr val="bg1"/>
                </a:solidFill>
              </a:rPr>
              <a:t>DRINKING FOUNTAINS &amp; BOTTLE FILLERS IN BRICK VENEER</a:t>
            </a:r>
          </a:p>
        </p:txBody>
      </p:sp>
      <p:sp>
        <p:nvSpPr>
          <p:cNvPr id="26" name="Rectangle 1">
            <a:extLst>
              <a:ext uri="{FF2B5EF4-FFF2-40B4-BE49-F238E27FC236}">
                <a16:creationId xmlns:a16="http://schemas.microsoft.com/office/drawing/2014/main" id="{C4829B06-C1F7-4CB7-B1E1-8D32F8524EB1}"/>
              </a:ext>
            </a:extLst>
          </p:cNvPr>
          <p:cNvSpPr/>
          <p:nvPr/>
        </p:nvSpPr>
        <p:spPr>
          <a:xfrm>
            <a:off x="0" y="1372444"/>
            <a:ext cx="4702965" cy="426509"/>
          </a:xfrm>
          <a:custGeom>
            <a:avLst/>
            <a:gdLst>
              <a:gd name="connsiteX0" fmla="*/ 0 w 2909455"/>
              <a:gd name="connsiteY0" fmla="*/ 0 h 1298864"/>
              <a:gd name="connsiteX1" fmla="*/ 2909455 w 2909455"/>
              <a:gd name="connsiteY1" fmla="*/ 0 h 1298864"/>
              <a:gd name="connsiteX2" fmla="*/ 2909455 w 2909455"/>
              <a:gd name="connsiteY2" fmla="*/ 1298864 h 1298864"/>
              <a:gd name="connsiteX3" fmla="*/ 0 w 2909455"/>
              <a:gd name="connsiteY3" fmla="*/ 1298864 h 1298864"/>
              <a:gd name="connsiteX4" fmla="*/ 0 w 2909455"/>
              <a:gd name="connsiteY4" fmla="*/ 0 h 1298864"/>
              <a:gd name="connsiteX0" fmla="*/ 0 w 2909455"/>
              <a:gd name="connsiteY0" fmla="*/ 0 h 1298864"/>
              <a:gd name="connsiteX1" fmla="*/ 2098964 w 2909455"/>
              <a:gd name="connsiteY1" fmla="*/ 0 h 1298864"/>
              <a:gd name="connsiteX2" fmla="*/ 2909455 w 2909455"/>
              <a:gd name="connsiteY2" fmla="*/ 1298864 h 1298864"/>
              <a:gd name="connsiteX3" fmla="*/ 0 w 2909455"/>
              <a:gd name="connsiteY3" fmla="*/ 1298864 h 1298864"/>
              <a:gd name="connsiteX4" fmla="*/ 0 w 2909455"/>
              <a:gd name="connsiteY4" fmla="*/ 0 h 1298864"/>
              <a:gd name="connsiteX0" fmla="*/ 369516 w 2909455"/>
              <a:gd name="connsiteY0" fmla="*/ 0 h 1305836"/>
              <a:gd name="connsiteX1" fmla="*/ 2098964 w 2909455"/>
              <a:gd name="connsiteY1" fmla="*/ 6972 h 1305836"/>
              <a:gd name="connsiteX2" fmla="*/ 2909455 w 2909455"/>
              <a:gd name="connsiteY2" fmla="*/ 1305836 h 1305836"/>
              <a:gd name="connsiteX3" fmla="*/ 0 w 2909455"/>
              <a:gd name="connsiteY3" fmla="*/ 1305836 h 1305836"/>
              <a:gd name="connsiteX4" fmla="*/ 369516 w 2909455"/>
              <a:gd name="connsiteY4" fmla="*/ 0 h 1305836"/>
              <a:gd name="connsiteX0" fmla="*/ 0 w 2539939"/>
              <a:gd name="connsiteY0" fmla="*/ 0 h 1305836"/>
              <a:gd name="connsiteX1" fmla="*/ 1729448 w 2539939"/>
              <a:gd name="connsiteY1" fmla="*/ 6972 h 1305836"/>
              <a:gd name="connsiteX2" fmla="*/ 2539939 w 2539939"/>
              <a:gd name="connsiteY2" fmla="*/ 1305836 h 1305836"/>
              <a:gd name="connsiteX3" fmla="*/ 362542 w 2539939"/>
              <a:gd name="connsiteY3" fmla="*/ 1187312 h 1305836"/>
              <a:gd name="connsiteX4" fmla="*/ 0 w 2539939"/>
              <a:gd name="connsiteY4" fmla="*/ 0 h 1305836"/>
              <a:gd name="connsiteX0" fmla="*/ 1 w 2539940"/>
              <a:gd name="connsiteY0" fmla="*/ 0 h 1305836"/>
              <a:gd name="connsiteX1" fmla="*/ 1729449 w 2539940"/>
              <a:gd name="connsiteY1" fmla="*/ 6972 h 1305836"/>
              <a:gd name="connsiteX2" fmla="*/ 2539940 w 2539940"/>
              <a:gd name="connsiteY2" fmla="*/ 1305836 h 1305836"/>
              <a:gd name="connsiteX3" fmla="*/ 0 w 2539940"/>
              <a:gd name="connsiteY3" fmla="*/ 1284920 h 1305836"/>
              <a:gd name="connsiteX4" fmla="*/ 1 w 2539940"/>
              <a:gd name="connsiteY4" fmla="*/ 0 h 1305836"/>
              <a:gd name="connsiteX0" fmla="*/ 0 w 2546911"/>
              <a:gd name="connsiteY0" fmla="*/ 1 h 1298864"/>
              <a:gd name="connsiteX1" fmla="*/ 1736420 w 2546911"/>
              <a:gd name="connsiteY1" fmla="*/ 0 h 1298864"/>
              <a:gd name="connsiteX2" fmla="*/ 2546911 w 2546911"/>
              <a:gd name="connsiteY2" fmla="*/ 1298864 h 1298864"/>
              <a:gd name="connsiteX3" fmla="*/ 6971 w 2546911"/>
              <a:gd name="connsiteY3" fmla="*/ 1277948 h 1298864"/>
              <a:gd name="connsiteX4" fmla="*/ 0 w 2546911"/>
              <a:gd name="connsiteY4" fmla="*/ 1 h 1298864"/>
              <a:gd name="connsiteX0" fmla="*/ 6974 w 2553885"/>
              <a:gd name="connsiteY0" fmla="*/ 1 h 1298864"/>
              <a:gd name="connsiteX1" fmla="*/ 1743394 w 2553885"/>
              <a:gd name="connsiteY1" fmla="*/ 0 h 1298864"/>
              <a:gd name="connsiteX2" fmla="*/ 2553885 w 2553885"/>
              <a:gd name="connsiteY2" fmla="*/ 1298864 h 1298864"/>
              <a:gd name="connsiteX3" fmla="*/ 0 w 2553885"/>
              <a:gd name="connsiteY3" fmla="*/ 1298864 h 1298864"/>
              <a:gd name="connsiteX4" fmla="*/ 6974 w 2553885"/>
              <a:gd name="connsiteY4" fmla="*/ 1 h 1298864"/>
              <a:gd name="connsiteX0" fmla="*/ 1 w 2553885"/>
              <a:gd name="connsiteY0" fmla="*/ 1 h 1298864"/>
              <a:gd name="connsiteX1" fmla="*/ 1743394 w 2553885"/>
              <a:gd name="connsiteY1" fmla="*/ 0 h 1298864"/>
              <a:gd name="connsiteX2" fmla="*/ 2553885 w 2553885"/>
              <a:gd name="connsiteY2" fmla="*/ 1298864 h 1298864"/>
              <a:gd name="connsiteX3" fmla="*/ 0 w 2553885"/>
              <a:gd name="connsiteY3" fmla="*/ 1298864 h 1298864"/>
              <a:gd name="connsiteX4" fmla="*/ 1 w 2553885"/>
              <a:gd name="connsiteY4" fmla="*/ 1 h 1298864"/>
              <a:gd name="connsiteX0" fmla="*/ 0 w 3834304"/>
              <a:gd name="connsiteY0" fmla="*/ 1 h 1298864"/>
              <a:gd name="connsiteX1" fmla="*/ 3023813 w 3834304"/>
              <a:gd name="connsiteY1" fmla="*/ 0 h 1298864"/>
              <a:gd name="connsiteX2" fmla="*/ 3834304 w 3834304"/>
              <a:gd name="connsiteY2" fmla="*/ 1298864 h 1298864"/>
              <a:gd name="connsiteX3" fmla="*/ 1280419 w 3834304"/>
              <a:gd name="connsiteY3" fmla="*/ 1298864 h 1298864"/>
              <a:gd name="connsiteX4" fmla="*/ 0 w 3834304"/>
              <a:gd name="connsiteY4" fmla="*/ 1 h 1298864"/>
              <a:gd name="connsiteX0" fmla="*/ 0 w 3834304"/>
              <a:gd name="connsiteY0" fmla="*/ 1 h 1298864"/>
              <a:gd name="connsiteX1" fmla="*/ 3023813 w 3834304"/>
              <a:gd name="connsiteY1" fmla="*/ 0 h 1298864"/>
              <a:gd name="connsiteX2" fmla="*/ 3834304 w 3834304"/>
              <a:gd name="connsiteY2" fmla="*/ 1298864 h 1298864"/>
              <a:gd name="connsiteX3" fmla="*/ 0 w 3834304"/>
              <a:gd name="connsiteY3" fmla="*/ 1290861 h 1298864"/>
              <a:gd name="connsiteX4" fmla="*/ 0 w 3834304"/>
              <a:gd name="connsiteY4" fmla="*/ 1 h 1298864"/>
              <a:gd name="connsiteX0" fmla="*/ 0 w 4754606"/>
              <a:gd name="connsiteY0" fmla="*/ 1 h 1298864"/>
              <a:gd name="connsiteX1" fmla="*/ 3944115 w 4754606"/>
              <a:gd name="connsiteY1" fmla="*/ 0 h 1298864"/>
              <a:gd name="connsiteX2" fmla="*/ 4754606 w 4754606"/>
              <a:gd name="connsiteY2" fmla="*/ 1298864 h 1298864"/>
              <a:gd name="connsiteX3" fmla="*/ 920302 w 4754606"/>
              <a:gd name="connsiteY3" fmla="*/ 1290861 h 1298864"/>
              <a:gd name="connsiteX4" fmla="*/ 0 w 4754606"/>
              <a:gd name="connsiteY4" fmla="*/ 1 h 1298864"/>
              <a:gd name="connsiteX0" fmla="*/ 8003 w 4762609"/>
              <a:gd name="connsiteY0" fmla="*/ 1 h 1298864"/>
              <a:gd name="connsiteX1" fmla="*/ 3952118 w 4762609"/>
              <a:gd name="connsiteY1" fmla="*/ 0 h 1298864"/>
              <a:gd name="connsiteX2" fmla="*/ 4762609 w 4762609"/>
              <a:gd name="connsiteY2" fmla="*/ 1298864 h 1298864"/>
              <a:gd name="connsiteX3" fmla="*/ 0 w 4762609"/>
              <a:gd name="connsiteY3" fmla="*/ 1298863 h 1298864"/>
              <a:gd name="connsiteX4" fmla="*/ 8003 w 4762609"/>
              <a:gd name="connsiteY4" fmla="*/ 1 h 1298864"/>
              <a:gd name="connsiteX0" fmla="*/ 354 w 4770965"/>
              <a:gd name="connsiteY0" fmla="*/ 1 h 1298864"/>
              <a:gd name="connsiteX1" fmla="*/ 3960474 w 4770965"/>
              <a:gd name="connsiteY1" fmla="*/ 0 h 1298864"/>
              <a:gd name="connsiteX2" fmla="*/ 4770965 w 4770965"/>
              <a:gd name="connsiteY2" fmla="*/ 1298864 h 1298864"/>
              <a:gd name="connsiteX3" fmla="*/ 8356 w 4770965"/>
              <a:gd name="connsiteY3" fmla="*/ 1298863 h 1298864"/>
              <a:gd name="connsiteX4" fmla="*/ 354 w 4770965"/>
              <a:gd name="connsiteY4" fmla="*/ 1 h 1298864"/>
              <a:gd name="connsiteX0" fmla="*/ 8004 w 4778615"/>
              <a:gd name="connsiteY0" fmla="*/ 1 h 1298864"/>
              <a:gd name="connsiteX1" fmla="*/ 3968124 w 4778615"/>
              <a:gd name="connsiteY1" fmla="*/ 0 h 1298864"/>
              <a:gd name="connsiteX2" fmla="*/ 4778615 w 4778615"/>
              <a:gd name="connsiteY2" fmla="*/ 1298864 h 1298864"/>
              <a:gd name="connsiteX3" fmla="*/ 0 w 4778615"/>
              <a:gd name="connsiteY3" fmla="*/ 1290861 h 1298864"/>
              <a:gd name="connsiteX4" fmla="*/ 8004 w 4778615"/>
              <a:gd name="connsiteY4" fmla="*/ 1 h 1298864"/>
              <a:gd name="connsiteX0" fmla="*/ 8 w 5418831"/>
              <a:gd name="connsiteY0" fmla="*/ 1 h 1298864"/>
              <a:gd name="connsiteX1" fmla="*/ 4608340 w 5418831"/>
              <a:gd name="connsiteY1" fmla="*/ 0 h 1298864"/>
              <a:gd name="connsiteX2" fmla="*/ 5418831 w 5418831"/>
              <a:gd name="connsiteY2" fmla="*/ 1298864 h 1298864"/>
              <a:gd name="connsiteX3" fmla="*/ 640216 w 5418831"/>
              <a:gd name="connsiteY3" fmla="*/ 1290861 h 1298864"/>
              <a:gd name="connsiteX4" fmla="*/ 8 w 5418831"/>
              <a:gd name="connsiteY4" fmla="*/ 1 h 1298864"/>
              <a:gd name="connsiteX0" fmla="*/ 659 w 5419482"/>
              <a:gd name="connsiteY0" fmla="*/ 1 h 1299990"/>
              <a:gd name="connsiteX1" fmla="*/ 4608991 w 5419482"/>
              <a:gd name="connsiteY1" fmla="*/ 0 h 1299990"/>
              <a:gd name="connsiteX2" fmla="*/ 5419482 w 5419482"/>
              <a:gd name="connsiteY2" fmla="*/ 1298864 h 1299990"/>
              <a:gd name="connsiteX3" fmla="*/ 1784 w 5419482"/>
              <a:gd name="connsiteY3" fmla="*/ 1299990 h 1299990"/>
              <a:gd name="connsiteX4" fmla="*/ 659 w 5419482"/>
              <a:gd name="connsiteY4" fmla="*/ 1 h 1299990"/>
              <a:gd name="connsiteX0" fmla="*/ 8006 w 5417698"/>
              <a:gd name="connsiteY0" fmla="*/ 1 h 1299990"/>
              <a:gd name="connsiteX1" fmla="*/ 4607207 w 5417698"/>
              <a:gd name="connsiteY1" fmla="*/ 0 h 1299990"/>
              <a:gd name="connsiteX2" fmla="*/ 5417698 w 5417698"/>
              <a:gd name="connsiteY2" fmla="*/ 1298864 h 1299990"/>
              <a:gd name="connsiteX3" fmla="*/ 0 w 5417698"/>
              <a:gd name="connsiteY3" fmla="*/ 1299990 h 1299990"/>
              <a:gd name="connsiteX4" fmla="*/ 8006 w 5417698"/>
              <a:gd name="connsiteY4" fmla="*/ 1 h 1299990"/>
              <a:gd name="connsiteX0" fmla="*/ 660 w 5410352"/>
              <a:gd name="connsiteY0" fmla="*/ 1 h 1299990"/>
              <a:gd name="connsiteX1" fmla="*/ 4599861 w 5410352"/>
              <a:gd name="connsiteY1" fmla="*/ 0 h 1299990"/>
              <a:gd name="connsiteX2" fmla="*/ 5410352 w 5410352"/>
              <a:gd name="connsiteY2" fmla="*/ 1298864 h 1299990"/>
              <a:gd name="connsiteX3" fmla="*/ 1785 w 5410352"/>
              <a:gd name="connsiteY3" fmla="*/ 1299990 h 1299990"/>
              <a:gd name="connsiteX4" fmla="*/ 660 w 5410352"/>
              <a:gd name="connsiteY4" fmla="*/ 1 h 1299990"/>
              <a:gd name="connsiteX0" fmla="*/ 0 w 12676194"/>
              <a:gd name="connsiteY0" fmla="*/ 17594 h 1299990"/>
              <a:gd name="connsiteX1" fmla="*/ 11865703 w 12676194"/>
              <a:gd name="connsiteY1" fmla="*/ 0 h 1299990"/>
              <a:gd name="connsiteX2" fmla="*/ 12676194 w 12676194"/>
              <a:gd name="connsiteY2" fmla="*/ 1298864 h 1299990"/>
              <a:gd name="connsiteX3" fmla="*/ 7267627 w 12676194"/>
              <a:gd name="connsiteY3" fmla="*/ 1299990 h 1299990"/>
              <a:gd name="connsiteX4" fmla="*/ 0 w 12676194"/>
              <a:gd name="connsiteY4" fmla="*/ 17594 h 1299990"/>
              <a:gd name="connsiteX0" fmla="*/ 34063 w 12710257"/>
              <a:gd name="connsiteY0" fmla="*/ 17594 h 1299990"/>
              <a:gd name="connsiteX1" fmla="*/ 11899766 w 12710257"/>
              <a:gd name="connsiteY1" fmla="*/ 0 h 1299990"/>
              <a:gd name="connsiteX2" fmla="*/ 12710257 w 12710257"/>
              <a:gd name="connsiteY2" fmla="*/ 1298864 h 1299990"/>
              <a:gd name="connsiteX3" fmla="*/ 0 w 12710257"/>
              <a:gd name="connsiteY3" fmla="*/ 1299990 h 1299990"/>
              <a:gd name="connsiteX4" fmla="*/ 34063 w 12710257"/>
              <a:gd name="connsiteY4" fmla="*/ 17594 h 1299990"/>
              <a:gd name="connsiteX0" fmla="*/ 34063 w 12710257"/>
              <a:gd name="connsiteY0" fmla="*/ 17594 h 1299990"/>
              <a:gd name="connsiteX1" fmla="*/ 11899766 w 12710257"/>
              <a:gd name="connsiteY1" fmla="*/ 0 h 1299990"/>
              <a:gd name="connsiteX2" fmla="*/ 12710257 w 12710257"/>
              <a:gd name="connsiteY2" fmla="*/ 1298864 h 1299990"/>
              <a:gd name="connsiteX3" fmla="*/ 0 w 12710257"/>
              <a:gd name="connsiteY3" fmla="*/ 1299990 h 1299990"/>
              <a:gd name="connsiteX4" fmla="*/ 34063 w 12710257"/>
              <a:gd name="connsiteY4" fmla="*/ 17594 h 1299990"/>
              <a:gd name="connsiteX0" fmla="*/ 34063 w 12710257"/>
              <a:gd name="connsiteY0" fmla="*/ 17594 h 1298864"/>
              <a:gd name="connsiteX1" fmla="*/ 11899766 w 12710257"/>
              <a:gd name="connsiteY1" fmla="*/ 0 h 1298864"/>
              <a:gd name="connsiteX2" fmla="*/ 12710257 w 12710257"/>
              <a:gd name="connsiteY2" fmla="*/ 1298864 h 1298864"/>
              <a:gd name="connsiteX3" fmla="*/ 0 w 12710257"/>
              <a:gd name="connsiteY3" fmla="*/ 1282396 h 1298864"/>
              <a:gd name="connsiteX4" fmla="*/ 34063 w 12710257"/>
              <a:gd name="connsiteY4" fmla="*/ 17594 h 1298864"/>
              <a:gd name="connsiteX0" fmla="*/ 206 w 12729183"/>
              <a:gd name="connsiteY0" fmla="*/ 0 h 1298864"/>
              <a:gd name="connsiteX1" fmla="*/ 11918692 w 12729183"/>
              <a:gd name="connsiteY1" fmla="*/ 0 h 1298864"/>
              <a:gd name="connsiteX2" fmla="*/ 12729183 w 12729183"/>
              <a:gd name="connsiteY2" fmla="*/ 1298864 h 1298864"/>
              <a:gd name="connsiteX3" fmla="*/ 18926 w 12729183"/>
              <a:gd name="connsiteY3" fmla="*/ 1282396 h 1298864"/>
              <a:gd name="connsiteX4" fmla="*/ 206 w 12729183"/>
              <a:gd name="connsiteY4" fmla="*/ 0 h 1298864"/>
              <a:gd name="connsiteX0" fmla="*/ 206 w 13181029"/>
              <a:gd name="connsiteY0" fmla="*/ 0 h 1298864"/>
              <a:gd name="connsiteX1" fmla="*/ 11918692 w 13181029"/>
              <a:gd name="connsiteY1" fmla="*/ 0 h 1298864"/>
              <a:gd name="connsiteX2" fmla="*/ 13181029 w 13181029"/>
              <a:gd name="connsiteY2" fmla="*/ 1298864 h 1298864"/>
              <a:gd name="connsiteX3" fmla="*/ 18926 w 13181029"/>
              <a:gd name="connsiteY3" fmla="*/ 1282396 h 1298864"/>
              <a:gd name="connsiteX4" fmla="*/ 206 w 13181029"/>
              <a:gd name="connsiteY4" fmla="*/ 0 h 1298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81029" h="1298864">
                <a:moveTo>
                  <a:pt x="206" y="0"/>
                </a:moveTo>
                <a:lnTo>
                  <a:pt x="11918692" y="0"/>
                </a:lnTo>
                <a:lnTo>
                  <a:pt x="13181029" y="1298864"/>
                </a:lnTo>
                <a:lnTo>
                  <a:pt x="18926" y="1282396"/>
                </a:lnTo>
                <a:cubicBezTo>
                  <a:pt x="21594" y="849442"/>
                  <a:pt x="-2462" y="432954"/>
                  <a:pt x="206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47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B732810-597F-48DC-A773-9D74AAADCBB5}"/>
              </a:ext>
            </a:extLst>
          </p:cNvPr>
          <p:cNvSpPr txBox="1"/>
          <p:nvPr/>
        </p:nvSpPr>
        <p:spPr>
          <a:xfrm>
            <a:off x="262749" y="1347611"/>
            <a:ext cx="4753724" cy="451342"/>
          </a:xfrm>
          <a:prstGeom prst="rect">
            <a:avLst/>
          </a:prstGeom>
          <a:noFill/>
        </p:spPr>
        <p:txBody>
          <a:bodyPr wrap="square" lIns="121920" tIns="60960" rIns="121920" bIns="60960" rtlCol="0" anchor="t">
            <a:spAutoFit/>
          </a:bodyPr>
          <a:lstStyle/>
          <a:p>
            <a:r>
              <a:rPr lang="en-US" sz="2133">
                <a:ea typeface="Open Sans" panose="020B0606030504020204" pitchFamily="34" charset="0"/>
                <a:cs typeface="Open Sans" panose="020B0606030504020204" pitchFamily="34" charset="0"/>
              </a:rPr>
              <a:t>SITE IMPROVEMENTS</a:t>
            </a:r>
          </a:p>
        </p:txBody>
      </p:sp>
      <p:pic>
        <p:nvPicPr>
          <p:cNvPr id="10" name="Content Placeholder 5">
            <a:extLst>
              <a:ext uri="{FF2B5EF4-FFF2-40B4-BE49-F238E27FC236}">
                <a16:creationId xmlns:a16="http://schemas.microsoft.com/office/drawing/2014/main" id="{9C809B62-24DB-4E19-9A1A-96FE917FF77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4014590" y="2068440"/>
            <a:ext cx="4556154" cy="3417116"/>
          </a:xfrm>
          <a:prstGeom prst="rect">
            <a:avLst/>
          </a:prstGeom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754A9C47-C84E-45C0-98C1-93EB0ECF02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/>
          <a:srcRect/>
          <a:stretch/>
        </p:blipFill>
        <p:spPr>
          <a:xfrm rot="10800000">
            <a:off x="1303148" y="3055416"/>
            <a:ext cx="2491202" cy="2454973"/>
          </a:xfrm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9FDC9A0-66F1-46B3-9216-2787E7A8791B}"/>
              </a:ext>
            </a:extLst>
          </p:cNvPr>
          <p:cNvSpPr txBox="1"/>
          <p:nvPr/>
        </p:nvSpPr>
        <p:spPr>
          <a:xfrm>
            <a:off x="247401" y="2046824"/>
            <a:ext cx="954129" cy="31206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1400">
                <a:solidFill>
                  <a:schemeClr val="bg1">
                    <a:lumMod val="95000"/>
                  </a:schemeClr>
                </a:solidFill>
              </a:rPr>
              <a:t>BEFORE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F3DD386-024A-4716-A0BC-98070434421D}"/>
              </a:ext>
            </a:extLst>
          </p:cNvPr>
          <p:cNvSpPr txBox="1"/>
          <p:nvPr/>
        </p:nvSpPr>
        <p:spPr>
          <a:xfrm>
            <a:off x="4117681" y="2141990"/>
            <a:ext cx="2660191" cy="307777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1400">
                <a:solidFill>
                  <a:schemeClr val="bg1">
                    <a:lumMod val="95000"/>
                  </a:schemeClr>
                </a:solidFill>
              </a:rPr>
              <a:t>READY FOR FIXTURE MOUNT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7DBD4F1-473E-48D3-B467-B71C892C298E}"/>
              </a:ext>
            </a:extLst>
          </p:cNvPr>
          <p:cNvSpPr txBox="1"/>
          <p:nvPr/>
        </p:nvSpPr>
        <p:spPr>
          <a:xfrm>
            <a:off x="605842" y="5134762"/>
            <a:ext cx="954129" cy="31206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1400">
                <a:solidFill>
                  <a:schemeClr val="bg1">
                    <a:lumMod val="95000"/>
                  </a:schemeClr>
                </a:solidFill>
              </a:rPr>
              <a:t>PROGRESS</a:t>
            </a:r>
          </a:p>
        </p:txBody>
      </p:sp>
    </p:spTree>
    <p:extLst>
      <p:ext uri="{BB962C8B-B14F-4D97-AF65-F5344CB8AC3E}">
        <p14:creationId xmlns:p14="http://schemas.microsoft.com/office/powerpoint/2010/main" val="31954841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A picture containing outdoor, tree, building&#10;&#10;Description automatically generated">
            <a:extLst>
              <a:ext uri="{FF2B5EF4-FFF2-40B4-BE49-F238E27FC236}">
                <a16:creationId xmlns:a16="http://schemas.microsoft.com/office/drawing/2014/main" id="{55F2A546-B2D8-4F1D-B778-2591BCA605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1251" y="1585775"/>
            <a:ext cx="3341857" cy="2506392"/>
          </a:xfrm>
        </p:spPr>
      </p:pic>
      <p:pic>
        <p:nvPicPr>
          <p:cNvPr id="8" name="Picture 7" descr="A solar panel on a roof&#10;&#10;Description automatically generated with low confidence">
            <a:extLst>
              <a:ext uri="{FF2B5EF4-FFF2-40B4-BE49-F238E27FC236}">
                <a16:creationId xmlns:a16="http://schemas.microsoft.com/office/drawing/2014/main" id="{54B79C63-8EDC-4FE5-84EA-7FB00F2817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5221" y="2351861"/>
            <a:ext cx="5091345" cy="3818509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B14C73A0-01DF-4603-BE60-F49F80AC74EB}"/>
              </a:ext>
            </a:extLst>
          </p:cNvPr>
          <p:cNvSpPr txBox="1">
            <a:spLocks/>
          </p:cNvSpPr>
          <p:nvPr/>
        </p:nvSpPr>
        <p:spPr>
          <a:xfrm>
            <a:off x="281251" y="456710"/>
            <a:ext cx="8229600" cy="664635"/>
          </a:xfrm>
          <a:prstGeom prst="rect">
            <a:avLst/>
          </a:prstGeom>
        </p:spPr>
        <p:txBody>
          <a:bodyPr/>
          <a:lstStyle>
            <a:lvl1pPr algn="l" defTabSz="457194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Arial Black" panose="020B0A04020102020204" pitchFamily="34" charset="0"/>
                <a:ea typeface="+mj-ea"/>
                <a:cs typeface="Calibri"/>
              </a:defRPr>
            </a:lvl1pPr>
          </a:lstStyle>
          <a:p>
            <a:r>
              <a:rPr lang="en-US" sz="2400"/>
              <a:t>LOS ALTOS ELEMENTARY SCHOOL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86F6E30F-15A0-4E46-8D78-3A211A0FA78B}"/>
              </a:ext>
            </a:extLst>
          </p:cNvPr>
          <p:cNvSpPr txBox="1">
            <a:spLocks/>
          </p:cNvSpPr>
          <p:nvPr/>
        </p:nvSpPr>
        <p:spPr>
          <a:xfrm>
            <a:off x="296393" y="192731"/>
            <a:ext cx="4238460" cy="526821"/>
          </a:xfrm>
          <a:prstGeom prst="rect">
            <a:avLst/>
          </a:prstGeom>
        </p:spPr>
        <p:txBody>
          <a:bodyPr/>
          <a:lstStyle>
            <a:lvl1pPr marL="0" indent="0" algn="l" defTabSz="457194" rtl="0" eaLnBrk="1" latinLnBrk="0" hangingPunct="1">
              <a:spcBef>
                <a:spcPct val="200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39" indent="-285746" algn="l" defTabSz="457194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82" indent="-228597" algn="l" defTabSz="457194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76" indent="-228597" algn="l" defTabSz="457194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70" indent="-228597" algn="l" defTabSz="457194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62" indent="-228597" algn="l" defTabSz="457194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56" indent="-228597" algn="l" defTabSz="457194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49" indent="-228597" algn="l" defTabSz="457194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42" indent="-228597" algn="l" defTabSz="457194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cap="all">
                <a:highlight>
                  <a:srgbClr val="FFFFFF"/>
                </a:highlight>
              </a:rPr>
              <a:t>PROJECT STATUS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C872CAA-559D-4982-A532-3EE6751EC2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9356" y="6170370"/>
            <a:ext cx="6662668" cy="46184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8BDAA42E-1C61-40DA-8011-526879E3FDA1}"/>
              </a:ext>
            </a:extLst>
          </p:cNvPr>
          <p:cNvSpPr txBox="1"/>
          <p:nvPr/>
        </p:nvSpPr>
        <p:spPr>
          <a:xfrm>
            <a:off x="549355" y="6170370"/>
            <a:ext cx="603787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>
                <a:solidFill>
                  <a:schemeClr val="bg1"/>
                </a:solidFill>
              </a:rPr>
              <a:t> ACCESS IMPROVEMENTS COMPLETE</a:t>
            </a:r>
          </a:p>
        </p:txBody>
      </p:sp>
    </p:spTree>
    <p:extLst>
      <p:ext uri="{BB962C8B-B14F-4D97-AF65-F5344CB8AC3E}">
        <p14:creationId xmlns:p14="http://schemas.microsoft.com/office/powerpoint/2010/main" val="34972810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7EC87F-C117-404E-A90B-34E7021DAE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/>
              <a:t>NELSON ELEMENTARY SCHOOL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F40C493-4D7C-4107-996E-06B4D7B4B79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cap="all">
                <a:highlight>
                  <a:srgbClr val="FFFFFF"/>
                </a:highlight>
              </a:rPr>
              <a:t>PROJECT STATUS</a:t>
            </a:r>
          </a:p>
        </p:txBody>
      </p:sp>
      <p:graphicFrame>
        <p:nvGraphicFramePr>
          <p:cNvPr id="16" name="Table 3">
            <a:extLst>
              <a:ext uri="{FF2B5EF4-FFF2-40B4-BE49-F238E27FC236}">
                <a16:creationId xmlns:a16="http://schemas.microsoft.com/office/drawing/2014/main" id="{4F04A245-D8AC-450F-ACD5-44CB6CD257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0974087"/>
              </p:ext>
            </p:extLst>
          </p:nvPr>
        </p:nvGraphicFramePr>
        <p:xfrm>
          <a:off x="3363353" y="1657019"/>
          <a:ext cx="2680704" cy="1423252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46784">
                  <a:extLst>
                    <a:ext uri="{9D8B030D-6E8A-4147-A177-3AD203B41FA5}">
                      <a16:colId xmlns:a16="http://schemas.microsoft.com/office/drawing/2014/main" val="3109439228"/>
                    </a:ext>
                  </a:extLst>
                </a:gridCol>
                <a:gridCol w="446784">
                  <a:extLst>
                    <a:ext uri="{9D8B030D-6E8A-4147-A177-3AD203B41FA5}">
                      <a16:colId xmlns:a16="http://schemas.microsoft.com/office/drawing/2014/main" val="2947886854"/>
                    </a:ext>
                  </a:extLst>
                </a:gridCol>
                <a:gridCol w="446784">
                  <a:extLst>
                    <a:ext uri="{9D8B030D-6E8A-4147-A177-3AD203B41FA5}">
                      <a16:colId xmlns:a16="http://schemas.microsoft.com/office/drawing/2014/main" val="222009567"/>
                    </a:ext>
                  </a:extLst>
                </a:gridCol>
                <a:gridCol w="446784">
                  <a:extLst>
                    <a:ext uri="{9D8B030D-6E8A-4147-A177-3AD203B41FA5}">
                      <a16:colId xmlns:a16="http://schemas.microsoft.com/office/drawing/2014/main" val="2461538829"/>
                    </a:ext>
                  </a:extLst>
                </a:gridCol>
                <a:gridCol w="446784">
                  <a:extLst>
                    <a:ext uri="{9D8B030D-6E8A-4147-A177-3AD203B41FA5}">
                      <a16:colId xmlns:a16="http://schemas.microsoft.com/office/drawing/2014/main" val="616809874"/>
                    </a:ext>
                  </a:extLst>
                </a:gridCol>
                <a:gridCol w="446784">
                  <a:extLst>
                    <a:ext uri="{9D8B030D-6E8A-4147-A177-3AD203B41FA5}">
                      <a16:colId xmlns:a16="http://schemas.microsoft.com/office/drawing/2014/main" val="654084205"/>
                    </a:ext>
                  </a:extLst>
                </a:gridCol>
              </a:tblGrid>
              <a:tr h="274320">
                <a:tc gridSpan="6"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21</a:t>
                      </a:r>
                      <a:r>
                        <a:rPr lang="en-US" sz="1200" baseline="30000">
                          <a:solidFill>
                            <a:schemeClr val="bg1"/>
                          </a:solidFill>
                        </a:rPr>
                        <a:t>ST</a:t>
                      </a:r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 CENTURY CLASSROOM</a:t>
                      </a:r>
                    </a:p>
                  </a:txBody>
                  <a:tcPr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05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05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05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05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05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5426281"/>
                  </a:ext>
                </a:extLst>
              </a:tr>
              <a:tr h="822993">
                <a:tc>
                  <a:txBody>
                    <a:bodyPr/>
                    <a:lstStyle/>
                    <a:p>
                      <a:pPr algn="ctr"/>
                      <a:r>
                        <a:rPr lang="en-US" sz="800"/>
                        <a:t>SCHEMATIC </a:t>
                      </a:r>
                      <a:br>
                        <a:rPr lang="en-US" sz="800"/>
                      </a:br>
                      <a:r>
                        <a:rPr lang="en-US" sz="800"/>
                        <a:t>DESIGN</a:t>
                      </a:r>
                    </a:p>
                  </a:txBody>
                  <a:tcPr vert="vert270" anchor="ctr"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/>
                        <a:t>DESIGN DEVELOPMENT</a:t>
                      </a:r>
                    </a:p>
                  </a:txBody>
                  <a:tcPr vert="vert270" anchor="ctr"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CONSTRUCTION DOCUMENTS</a:t>
                      </a:r>
                    </a:p>
                  </a:txBody>
                  <a:tcPr vert="vert270" anchor="ctr"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DSA</a:t>
                      </a:r>
                    </a:p>
                    <a:p>
                      <a:pPr algn="ctr"/>
                      <a:r>
                        <a:rPr lang="en-US" sz="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APPROVAL</a:t>
                      </a:r>
                    </a:p>
                  </a:txBody>
                  <a:tcPr vert="vert270" anchor="ctr"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/>
                        <a:t>CONSTRUCTION</a:t>
                      </a:r>
                    </a:p>
                  </a:txBody>
                  <a:tcPr vert="vert270" anchor="ctr"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/>
                        <a:t>COMPLETION</a:t>
                      </a:r>
                    </a:p>
                  </a:txBody>
                  <a:tcPr vert="vert270" anchor="ctr"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8565295"/>
                  </a:ext>
                </a:extLst>
              </a:tr>
              <a:tr h="325939">
                <a:tc>
                  <a:txBody>
                    <a:bodyPr/>
                    <a:lstStyle/>
                    <a:p>
                      <a:pPr algn="ctr"/>
                      <a:endParaRPr lang="en-US" sz="90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181224"/>
                  </a:ext>
                </a:extLst>
              </a:tr>
            </a:tbl>
          </a:graphicData>
        </a:graphic>
      </p:graphicFrame>
      <p:sp>
        <p:nvSpPr>
          <p:cNvPr id="23" name="Rectangle 22">
            <a:extLst>
              <a:ext uri="{FF2B5EF4-FFF2-40B4-BE49-F238E27FC236}">
                <a16:creationId xmlns:a16="http://schemas.microsoft.com/office/drawing/2014/main" id="{BD18B7C4-405D-4020-96F5-06D78FEAAF48}"/>
              </a:ext>
            </a:extLst>
          </p:cNvPr>
          <p:cNvSpPr/>
          <p:nvPr/>
        </p:nvSpPr>
        <p:spPr>
          <a:xfrm>
            <a:off x="4806367" y="3090446"/>
            <a:ext cx="100514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sz="1400" b="1">
                <a:solidFill>
                  <a:schemeClr val="accent3"/>
                </a:solidFill>
              </a:rPr>
              <a:t>95% </a:t>
            </a:r>
            <a:endParaRPr lang="en-US" sz="1400">
              <a:solidFill>
                <a:schemeClr val="accent3"/>
              </a:solidFill>
            </a:endParaRPr>
          </a:p>
        </p:txBody>
      </p:sp>
      <p:sp>
        <p:nvSpPr>
          <p:cNvPr id="12" name="Rectangle 1">
            <a:extLst>
              <a:ext uri="{FF2B5EF4-FFF2-40B4-BE49-F238E27FC236}">
                <a16:creationId xmlns:a16="http://schemas.microsoft.com/office/drawing/2014/main" id="{0D95AA88-4C5D-4D11-84C7-B5D62BF73DB0}"/>
              </a:ext>
            </a:extLst>
          </p:cNvPr>
          <p:cNvSpPr/>
          <p:nvPr/>
        </p:nvSpPr>
        <p:spPr>
          <a:xfrm>
            <a:off x="3332493" y="3290279"/>
            <a:ext cx="1732083" cy="405123"/>
          </a:xfrm>
          <a:custGeom>
            <a:avLst/>
            <a:gdLst>
              <a:gd name="connsiteX0" fmla="*/ 0 w 2909455"/>
              <a:gd name="connsiteY0" fmla="*/ 0 h 1298864"/>
              <a:gd name="connsiteX1" fmla="*/ 2909455 w 2909455"/>
              <a:gd name="connsiteY1" fmla="*/ 0 h 1298864"/>
              <a:gd name="connsiteX2" fmla="*/ 2909455 w 2909455"/>
              <a:gd name="connsiteY2" fmla="*/ 1298864 h 1298864"/>
              <a:gd name="connsiteX3" fmla="*/ 0 w 2909455"/>
              <a:gd name="connsiteY3" fmla="*/ 1298864 h 1298864"/>
              <a:gd name="connsiteX4" fmla="*/ 0 w 2909455"/>
              <a:gd name="connsiteY4" fmla="*/ 0 h 1298864"/>
              <a:gd name="connsiteX0" fmla="*/ 0 w 2909455"/>
              <a:gd name="connsiteY0" fmla="*/ 0 h 1298864"/>
              <a:gd name="connsiteX1" fmla="*/ 2098964 w 2909455"/>
              <a:gd name="connsiteY1" fmla="*/ 0 h 1298864"/>
              <a:gd name="connsiteX2" fmla="*/ 2909455 w 2909455"/>
              <a:gd name="connsiteY2" fmla="*/ 1298864 h 1298864"/>
              <a:gd name="connsiteX3" fmla="*/ 0 w 2909455"/>
              <a:gd name="connsiteY3" fmla="*/ 1298864 h 1298864"/>
              <a:gd name="connsiteX4" fmla="*/ 0 w 2909455"/>
              <a:gd name="connsiteY4" fmla="*/ 0 h 1298864"/>
              <a:gd name="connsiteX0" fmla="*/ 369516 w 2909455"/>
              <a:gd name="connsiteY0" fmla="*/ 0 h 1305836"/>
              <a:gd name="connsiteX1" fmla="*/ 2098964 w 2909455"/>
              <a:gd name="connsiteY1" fmla="*/ 6972 h 1305836"/>
              <a:gd name="connsiteX2" fmla="*/ 2909455 w 2909455"/>
              <a:gd name="connsiteY2" fmla="*/ 1305836 h 1305836"/>
              <a:gd name="connsiteX3" fmla="*/ 0 w 2909455"/>
              <a:gd name="connsiteY3" fmla="*/ 1305836 h 1305836"/>
              <a:gd name="connsiteX4" fmla="*/ 369516 w 2909455"/>
              <a:gd name="connsiteY4" fmla="*/ 0 h 1305836"/>
              <a:gd name="connsiteX0" fmla="*/ 0 w 2539939"/>
              <a:gd name="connsiteY0" fmla="*/ 0 h 1305836"/>
              <a:gd name="connsiteX1" fmla="*/ 1729448 w 2539939"/>
              <a:gd name="connsiteY1" fmla="*/ 6972 h 1305836"/>
              <a:gd name="connsiteX2" fmla="*/ 2539939 w 2539939"/>
              <a:gd name="connsiteY2" fmla="*/ 1305836 h 1305836"/>
              <a:gd name="connsiteX3" fmla="*/ 362542 w 2539939"/>
              <a:gd name="connsiteY3" fmla="*/ 1187312 h 1305836"/>
              <a:gd name="connsiteX4" fmla="*/ 0 w 2539939"/>
              <a:gd name="connsiteY4" fmla="*/ 0 h 1305836"/>
              <a:gd name="connsiteX0" fmla="*/ 1 w 2539940"/>
              <a:gd name="connsiteY0" fmla="*/ 0 h 1305836"/>
              <a:gd name="connsiteX1" fmla="*/ 1729449 w 2539940"/>
              <a:gd name="connsiteY1" fmla="*/ 6972 h 1305836"/>
              <a:gd name="connsiteX2" fmla="*/ 2539940 w 2539940"/>
              <a:gd name="connsiteY2" fmla="*/ 1305836 h 1305836"/>
              <a:gd name="connsiteX3" fmla="*/ 0 w 2539940"/>
              <a:gd name="connsiteY3" fmla="*/ 1284920 h 1305836"/>
              <a:gd name="connsiteX4" fmla="*/ 1 w 2539940"/>
              <a:gd name="connsiteY4" fmla="*/ 0 h 1305836"/>
              <a:gd name="connsiteX0" fmla="*/ 0 w 2546911"/>
              <a:gd name="connsiteY0" fmla="*/ 1 h 1298864"/>
              <a:gd name="connsiteX1" fmla="*/ 1736420 w 2546911"/>
              <a:gd name="connsiteY1" fmla="*/ 0 h 1298864"/>
              <a:gd name="connsiteX2" fmla="*/ 2546911 w 2546911"/>
              <a:gd name="connsiteY2" fmla="*/ 1298864 h 1298864"/>
              <a:gd name="connsiteX3" fmla="*/ 6971 w 2546911"/>
              <a:gd name="connsiteY3" fmla="*/ 1277948 h 1298864"/>
              <a:gd name="connsiteX4" fmla="*/ 0 w 2546911"/>
              <a:gd name="connsiteY4" fmla="*/ 1 h 1298864"/>
              <a:gd name="connsiteX0" fmla="*/ 6974 w 2553885"/>
              <a:gd name="connsiteY0" fmla="*/ 1 h 1298864"/>
              <a:gd name="connsiteX1" fmla="*/ 1743394 w 2553885"/>
              <a:gd name="connsiteY1" fmla="*/ 0 h 1298864"/>
              <a:gd name="connsiteX2" fmla="*/ 2553885 w 2553885"/>
              <a:gd name="connsiteY2" fmla="*/ 1298864 h 1298864"/>
              <a:gd name="connsiteX3" fmla="*/ 0 w 2553885"/>
              <a:gd name="connsiteY3" fmla="*/ 1298864 h 1298864"/>
              <a:gd name="connsiteX4" fmla="*/ 6974 w 2553885"/>
              <a:gd name="connsiteY4" fmla="*/ 1 h 1298864"/>
              <a:gd name="connsiteX0" fmla="*/ 1 w 2553885"/>
              <a:gd name="connsiteY0" fmla="*/ 1 h 1298864"/>
              <a:gd name="connsiteX1" fmla="*/ 1743394 w 2553885"/>
              <a:gd name="connsiteY1" fmla="*/ 0 h 1298864"/>
              <a:gd name="connsiteX2" fmla="*/ 2553885 w 2553885"/>
              <a:gd name="connsiteY2" fmla="*/ 1298864 h 1298864"/>
              <a:gd name="connsiteX3" fmla="*/ 0 w 2553885"/>
              <a:gd name="connsiteY3" fmla="*/ 1298864 h 1298864"/>
              <a:gd name="connsiteX4" fmla="*/ 1 w 2553885"/>
              <a:gd name="connsiteY4" fmla="*/ 1 h 1298864"/>
              <a:gd name="connsiteX0" fmla="*/ 0 w 3834304"/>
              <a:gd name="connsiteY0" fmla="*/ 1 h 1298864"/>
              <a:gd name="connsiteX1" fmla="*/ 3023813 w 3834304"/>
              <a:gd name="connsiteY1" fmla="*/ 0 h 1298864"/>
              <a:gd name="connsiteX2" fmla="*/ 3834304 w 3834304"/>
              <a:gd name="connsiteY2" fmla="*/ 1298864 h 1298864"/>
              <a:gd name="connsiteX3" fmla="*/ 1280419 w 3834304"/>
              <a:gd name="connsiteY3" fmla="*/ 1298864 h 1298864"/>
              <a:gd name="connsiteX4" fmla="*/ 0 w 3834304"/>
              <a:gd name="connsiteY4" fmla="*/ 1 h 1298864"/>
              <a:gd name="connsiteX0" fmla="*/ 0 w 3834304"/>
              <a:gd name="connsiteY0" fmla="*/ 1 h 1298864"/>
              <a:gd name="connsiteX1" fmla="*/ 3023813 w 3834304"/>
              <a:gd name="connsiteY1" fmla="*/ 0 h 1298864"/>
              <a:gd name="connsiteX2" fmla="*/ 3834304 w 3834304"/>
              <a:gd name="connsiteY2" fmla="*/ 1298864 h 1298864"/>
              <a:gd name="connsiteX3" fmla="*/ 0 w 3834304"/>
              <a:gd name="connsiteY3" fmla="*/ 1290861 h 1298864"/>
              <a:gd name="connsiteX4" fmla="*/ 0 w 3834304"/>
              <a:gd name="connsiteY4" fmla="*/ 1 h 1298864"/>
              <a:gd name="connsiteX0" fmla="*/ 0 w 4754606"/>
              <a:gd name="connsiteY0" fmla="*/ 1 h 1298864"/>
              <a:gd name="connsiteX1" fmla="*/ 3944115 w 4754606"/>
              <a:gd name="connsiteY1" fmla="*/ 0 h 1298864"/>
              <a:gd name="connsiteX2" fmla="*/ 4754606 w 4754606"/>
              <a:gd name="connsiteY2" fmla="*/ 1298864 h 1298864"/>
              <a:gd name="connsiteX3" fmla="*/ 920302 w 4754606"/>
              <a:gd name="connsiteY3" fmla="*/ 1290861 h 1298864"/>
              <a:gd name="connsiteX4" fmla="*/ 0 w 4754606"/>
              <a:gd name="connsiteY4" fmla="*/ 1 h 1298864"/>
              <a:gd name="connsiteX0" fmla="*/ 8003 w 4762609"/>
              <a:gd name="connsiteY0" fmla="*/ 1 h 1298864"/>
              <a:gd name="connsiteX1" fmla="*/ 3952118 w 4762609"/>
              <a:gd name="connsiteY1" fmla="*/ 0 h 1298864"/>
              <a:gd name="connsiteX2" fmla="*/ 4762609 w 4762609"/>
              <a:gd name="connsiteY2" fmla="*/ 1298864 h 1298864"/>
              <a:gd name="connsiteX3" fmla="*/ 0 w 4762609"/>
              <a:gd name="connsiteY3" fmla="*/ 1298863 h 1298864"/>
              <a:gd name="connsiteX4" fmla="*/ 8003 w 4762609"/>
              <a:gd name="connsiteY4" fmla="*/ 1 h 1298864"/>
              <a:gd name="connsiteX0" fmla="*/ 354 w 4770965"/>
              <a:gd name="connsiteY0" fmla="*/ 1 h 1298864"/>
              <a:gd name="connsiteX1" fmla="*/ 3960474 w 4770965"/>
              <a:gd name="connsiteY1" fmla="*/ 0 h 1298864"/>
              <a:gd name="connsiteX2" fmla="*/ 4770965 w 4770965"/>
              <a:gd name="connsiteY2" fmla="*/ 1298864 h 1298864"/>
              <a:gd name="connsiteX3" fmla="*/ 8356 w 4770965"/>
              <a:gd name="connsiteY3" fmla="*/ 1298863 h 1298864"/>
              <a:gd name="connsiteX4" fmla="*/ 354 w 4770965"/>
              <a:gd name="connsiteY4" fmla="*/ 1 h 1298864"/>
              <a:gd name="connsiteX0" fmla="*/ 8004 w 4778615"/>
              <a:gd name="connsiteY0" fmla="*/ 1 h 1298864"/>
              <a:gd name="connsiteX1" fmla="*/ 3968124 w 4778615"/>
              <a:gd name="connsiteY1" fmla="*/ 0 h 1298864"/>
              <a:gd name="connsiteX2" fmla="*/ 4778615 w 4778615"/>
              <a:gd name="connsiteY2" fmla="*/ 1298864 h 1298864"/>
              <a:gd name="connsiteX3" fmla="*/ 0 w 4778615"/>
              <a:gd name="connsiteY3" fmla="*/ 1290861 h 1298864"/>
              <a:gd name="connsiteX4" fmla="*/ 8004 w 4778615"/>
              <a:gd name="connsiteY4" fmla="*/ 1 h 1298864"/>
              <a:gd name="connsiteX0" fmla="*/ 8 w 5418831"/>
              <a:gd name="connsiteY0" fmla="*/ 1 h 1298864"/>
              <a:gd name="connsiteX1" fmla="*/ 4608340 w 5418831"/>
              <a:gd name="connsiteY1" fmla="*/ 0 h 1298864"/>
              <a:gd name="connsiteX2" fmla="*/ 5418831 w 5418831"/>
              <a:gd name="connsiteY2" fmla="*/ 1298864 h 1298864"/>
              <a:gd name="connsiteX3" fmla="*/ 640216 w 5418831"/>
              <a:gd name="connsiteY3" fmla="*/ 1290861 h 1298864"/>
              <a:gd name="connsiteX4" fmla="*/ 8 w 5418831"/>
              <a:gd name="connsiteY4" fmla="*/ 1 h 1298864"/>
              <a:gd name="connsiteX0" fmla="*/ 659 w 5419482"/>
              <a:gd name="connsiteY0" fmla="*/ 1 h 1299990"/>
              <a:gd name="connsiteX1" fmla="*/ 4608991 w 5419482"/>
              <a:gd name="connsiteY1" fmla="*/ 0 h 1299990"/>
              <a:gd name="connsiteX2" fmla="*/ 5419482 w 5419482"/>
              <a:gd name="connsiteY2" fmla="*/ 1298864 h 1299990"/>
              <a:gd name="connsiteX3" fmla="*/ 1784 w 5419482"/>
              <a:gd name="connsiteY3" fmla="*/ 1299990 h 1299990"/>
              <a:gd name="connsiteX4" fmla="*/ 659 w 5419482"/>
              <a:gd name="connsiteY4" fmla="*/ 1 h 1299990"/>
              <a:gd name="connsiteX0" fmla="*/ 8006 w 5417698"/>
              <a:gd name="connsiteY0" fmla="*/ 1 h 1299990"/>
              <a:gd name="connsiteX1" fmla="*/ 4607207 w 5417698"/>
              <a:gd name="connsiteY1" fmla="*/ 0 h 1299990"/>
              <a:gd name="connsiteX2" fmla="*/ 5417698 w 5417698"/>
              <a:gd name="connsiteY2" fmla="*/ 1298864 h 1299990"/>
              <a:gd name="connsiteX3" fmla="*/ 0 w 5417698"/>
              <a:gd name="connsiteY3" fmla="*/ 1299990 h 1299990"/>
              <a:gd name="connsiteX4" fmla="*/ 8006 w 5417698"/>
              <a:gd name="connsiteY4" fmla="*/ 1 h 1299990"/>
              <a:gd name="connsiteX0" fmla="*/ 660 w 5410352"/>
              <a:gd name="connsiteY0" fmla="*/ 1 h 1299990"/>
              <a:gd name="connsiteX1" fmla="*/ 4599861 w 5410352"/>
              <a:gd name="connsiteY1" fmla="*/ 0 h 1299990"/>
              <a:gd name="connsiteX2" fmla="*/ 5410352 w 5410352"/>
              <a:gd name="connsiteY2" fmla="*/ 1298864 h 1299990"/>
              <a:gd name="connsiteX3" fmla="*/ 1785 w 5410352"/>
              <a:gd name="connsiteY3" fmla="*/ 1299990 h 1299990"/>
              <a:gd name="connsiteX4" fmla="*/ 660 w 5410352"/>
              <a:gd name="connsiteY4" fmla="*/ 1 h 1299990"/>
              <a:gd name="connsiteX0" fmla="*/ 0 w 12676194"/>
              <a:gd name="connsiteY0" fmla="*/ 17594 h 1299990"/>
              <a:gd name="connsiteX1" fmla="*/ 11865703 w 12676194"/>
              <a:gd name="connsiteY1" fmla="*/ 0 h 1299990"/>
              <a:gd name="connsiteX2" fmla="*/ 12676194 w 12676194"/>
              <a:gd name="connsiteY2" fmla="*/ 1298864 h 1299990"/>
              <a:gd name="connsiteX3" fmla="*/ 7267627 w 12676194"/>
              <a:gd name="connsiteY3" fmla="*/ 1299990 h 1299990"/>
              <a:gd name="connsiteX4" fmla="*/ 0 w 12676194"/>
              <a:gd name="connsiteY4" fmla="*/ 17594 h 1299990"/>
              <a:gd name="connsiteX0" fmla="*/ 34063 w 12710257"/>
              <a:gd name="connsiteY0" fmla="*/ 17594 h 1299990"/>
              <a:gd name="connsiteX1" fmla="*/ 11899766 w 12710257"/>
              <a:gd name="connsiteY1" fmla="*/ 0 h 1299990"/>
              <a:gd name="connsiteX2" fmla="*/ 12710257 w 12710257"/>
              <a:gd name="connsiteY2" fmla="*/ 1298864 h 1299990"/>
              <a:gd name="connsiteX3" fmla="*/ 0 w 12710257"/>
              <a:gd name="connsiteY3" fmla="*/ 1299990 h 1299990"/>
              <a:gd name="connsiteX4" fmla="*/ 34063 w 12710257"/>
              <a:gd name="connsiteY4" fmla="*/ 17594 h 1299990"/>
              <a:gd name="connsiteX0" fmla="*/ 34063 w 12710257"/>
              <a:gd name="connsiteY0" fmla="*/ 17594 h 1299990"/>
              <a:gd name="connsiteX1" fmla="*/ 11899766 w 12710257"/>
              <a:gd name="connsiteY1" fmla="*/ 0 h 1299990"/>
              <a:gd name="connsiteX2" fmla="*/ 12710257 w 12710257"/>
              <a:gd name="connsiteY2" fmla="*/ 1298864 h 1299990"/>
              <a:gd name="connsiteX3" fmla="*/ 0 w 12710257"/>
              <a:gd name="connsiteY3" fmla="*/ 1299990 h 1299990"/>
              <a:gd name="connsiteX4" fmla="*/ 34063 w 12710257"/>
              <a:gd name="connsiteY4" fmla="*/ 17594 h 1299990"/>
              <a:gd name="connsiteX0" fmla="*/ 34063 w 12710257"/>
              <a:gd name="connsiteY0" fmla="*/ 17594 h 1298864"/>
              <a:gd name="connsiteX1" fmla="*/ 11899766 w 12710257"/>
              <a:gd name="connsiteY1" fmla="*/ 0 h 1298864"/>
              <a:gd name="connsiteX2" fmla="*/ 12710257 w 12710257"/>
              <a:gd name="connsiteY2" fmla="*/ 1298864 h 1298864"/>
              <a:gd name="connsiteX3" fmla="*/ 0 w 12710257"/>
              <a:gd name="connsiteY3" fmla="*/ 1282396 h 1298864"/>
              <a:gd name="connsiteX4" fmla="*/ 34063 w 12710257"/>
              <a:gd name="connsiteY4" fmla="*/ 17594 h 1298864"/>
              <a:gd name="connsiteX0" fmla="*/ 206 w 12729183"/>
              <a:gd name="connsiteY0" fmla="*/ 0 h 1298864"/>
              <a:gd name="connsiteX1" fmla="*/ 11918692 w 12729183"/>
              <a:gd name="connsiteY1" fmla="*/ 0 h 1298864"/>
              <a:gd name="connsiteX2" fmla="*/ 12729183 w 12729183"/>
              <a:gd name="connsiteY2" fmla="*/ 1298864 h 1298864"/>
              <a:gd name="connsiteX3" fmla="*/ 18926 w 12729183"/>
              <a:gd name="connsiteY3" fmla="*/ 1282396 h 1298864"/>
              <a:gd name="connsiteX4" fmla="*/ 206 w 12729183"/>
              <a:gd name="connsiteY4" fmla="*/ 0 h 1298864"/>
              <a:gd name="connsiteX0" fmla="*/ 206 w 13181029"/>
              <a:gd name="connsiteY0" fmla="*/ 0 h 1298864"/>
              <a:gd name="connsiteX1" fmla="*/ 11918692 w 13181029"/>
              <a:gd name="connsiteY1" fmla="*/ 0 h 1298864"/>
              <a:gd name="connsiteX2" fmla="*/ 13181029 w 13181029"/>
              <a:gd name="connsiteY2" fmla="*/ 1298864 h 1298864"/>
              <a:gd name="connsiteX3" fmla="*/ 18926 w 13181029"/>
              <a:gd name="connsiteY3" fmla="*/ 1282396 h 1298864"/>
              <a:gd name="connsiteX4" fmla="*/ 206 w 13181029"/>
              <a:gd name="connsiteY4" fmla="*/ 0 h 1298864"/>
              <a:gd name="connsiteX0" fmla="*/ 206 w 13181029"/>
              <a:gd name="connsiteY0" fmla="*/ 0 h 1298864"/>
              <a:gd name="connsiteX1" fmla="*/ 11205004 w 13181029"/>
              <a:gd name="connsiteY1" fmla="*/ 30065 h 1298864"/>
              <a:gd name="connsiteX2" fmla="*/ 13181029 w 13181029"/>
              <a:gd name="connsiteY2" fmla="*/ 1298864 h 1298864"/>
              <a:gd name="connsiteX3" fmla="*/ 18926 w 13181029"/>
              <a:gd name="connsiteY3" fmla="*/ 1282396 h 1298864"/>
              <a:gd name="connsiteX4" fmla="*/ 206 w 13181029"/>
              <a:gd name="connsiteY4" fmla="*/ 0 h 1298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81029" h="1298864">
                <a:moveTo>
                  <a:pt x="206" y="0"/>
                </a:moveTo>
                <a:lnTo>
                  <a:pt x="11205004" y="30065"/>
                </a:lnTo>
                <a:lnTo>
                  <a:pt x="13181029" y="1298864"/>
                </a:lnTo>
                <a:lnTo>
                  <a:pt x="18926" y="1282396"/>
                </a:lnTo>
                <a:cubicBezTo>
                  <a:pt x="21594" y="849442"/>
                  <a:pt x="-2462" y="432954"/>
                  <a:pt x="206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47"/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B4DC8479-8D51-4FC8-A6F1-02C7BB481B5D}"/>
              </a:ext>
            </a:extLst>
          </p:cNvPr>
          <p:cNvSpPr txBox="1">
            <a:spLocks/>
          </p:cNvSpPr>
          <p:nvPr/>
        </p:nvSpPr>
        <p:spPr>
          <a:xfrm>
            <a:off x="3272917" y="3266650"/>
            <a:ext cx="5646176" cy="903153"/>
          </a:xfrm>
          <a:prstGeom prst="rect">
            <a:avLst/>
          </a:prstGeom>
        </p:spPr>
        <p:txBody>
          <a:bodyPr lIns="121920" tIns="60960" rIns="121920" bIns="60960" anchor="t"/>
          <a:lstStyle>
            <a:lvl1pPr algn="l" defTabSz="4572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tx1"/>
                </a:solidFill>
                <a:latin typeface="Calibri"/>
                <a:ea typeface="+mj-ea"/>
                <a:cs typeface="Calibri"/>
              </a:defRPr>
            </a:lvl1pPr>
          </a:lstStyle>
          <a:p>
            <a:pPr>
              <a:lnSpc>
                <a:spcPct val="114000"/>
              </a:lnSpc>
              <a:spcAft>
                <a:spcPts val="600"/>
              </a:spcAft>
              <a:buClr>
                <a:srgbClr val="B8C40E"/>
              </a:buClr>
            </a:pPr>
            <a:r>
              <a:rPr lang="en-US" sz="200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NOTES:</a:t>
            </a:r>
            <a:endParaRPr lang="en-US" sz="1400"/>
          </a:p>
          <a:p>
            <a:pPr marL="285320" indent="-285320">
              <a:lnSpc>
                <a:spcPct val="114000"/>
              </a:lnSpc>
              <a:spcAft>
                <a:spcPts val="600"/>
              </a:spcAft>
              <a:buClr>
                <a:srgbClr val="B8C40E"/>
              </a:buClr>
              <a:buFont typeface="Arial" panose="020B0604020202020204" pitchFamily="34" charset="0"/>
              <a:buChar char="•"/>
            </a:pPr>
            <a:r>
              <a:rPr lang="en-US" sz="1400"/>
              <a:t>Notice to Proceed on 6-8-20</a:t>
            </a:r>
          </a:p>
          <a:p>
            <a:pPr marL="285320" indent="-285320">
              <a:lnSpc>
                <a:spcPct val="114000"/>
              </a:lnSpc>
              <a:spcAft>
                <a:spcPts val="600"/>
              </a:spcAft>
              <a:buClr>
                <a:srgbClr val="B8C40E"/>
              </a:buClr>
              <a:buFont typeface="Arial" panose="020B0604020202020204" pitchFamily="34" charset="0"/>
              <a:buChar char="•"/>
            </a:pPr>
            <a:r>
              <a:rPr lang="en-US" sz="1400"/>
              <a:t>Construction Phases 2 and 3 Substantially Complete 12/18/20 </a:t>
            </a:r>
            <a:r>
              <a:rPr lang="en-US" sz="140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Punch List Issued By Architect </a:t>
            </a:r>
          </a:p>
          <a:p>
            <a:pPr marL="285320" indent="-285320">
              <a:lnSpc>
                <a:spcPct val="114000"/>
              </a:lnSpc>
              <a:spcAft>
                <a:spcPts val="600"/>
              </a:spcAft>
              <a:buClr>
                <a:srgbClr val="B8C40E"/>
              </a:buClr>
              <a:buFont typeface="Arial" panose="020B0604020202020204" pitchFamily="34" charset="0"/>
              <a:buChar char="•"/>
            </a:pPr>
            <a:r>
              <a:rPr lang="en-US" sz="1400"/>
              <a:t>Site Concrete  corrections completed </a:t>
            </a:r>
          </a:p>
          <a:p>
            <a:pPr marL="285320" indent="-285320">
              <a:lnSpc>
                <a:spcPct val="114000"/>
              </a:lnSpc>
              <a:spcAft>
                <a:spcPts val="600"/>
              </a:spcAft>
              <a:buClr>
                <a:srgbClr val="B8C40E"/>
              </a:buClr>
              <a:buFont typeface="Arial" panose="020B0604020202020204" pitchFamily="34" charset="0"/>
              <a:buChar char="•"/>
            </a:pPr>
            <a:r>
              <a:rPr lang="en-US" sz="1400"/>
              <a:t>Lighting and Fire Alarm Began by Unit Cost Service Providers</a:t>
            </a:r>
          </a:p>
          <a:p>
            <a:pPr marL="285320" indent="-285320">
              <a:lnSpc>
                <a:spcPct val="114000"/>
              </a:lnSpc>
              <a:spcAft>
                <a:spcPts val="600"/>
              </a:spcAft>
              <a:buClr>
                <a:srgbClr val="B8C40E"/>
              </a:buClr>
              <a:buFont typeface="Arial" panose="020B0604020202020204" pitchFamily="34" charset="0"/>
              <a:buChar char="•"/>
            </a:pPr>
            <a:r>
              <a:rPr lang="en-US" sz="1400"/>
              <a:t>Technology installation near completion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C0AA657-A9EC-4705-ACEB-6814E9EB461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6285" y="1482563"/>
            <a:ext cx="2691713" cy="3215764"/>
          </a:xfrm>
          <a:prstGeom prst="rect">
            <a:avLst/>
          </a:prstGeom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C76CBA7B-0FAD-4E69-B6E6-41F11A387828}"/>
              </a:ext>
            </a:extLst>
          </p:cNvPr>
          <p:cNvCxnSpPr>
            <a:cxnSpLocks/>
          </p:cNvCxnSpPr>
          <p:nvPr/>
        </p:nvCxnSpPr>
        <p:spPr>
          <a:xfrm>
            <a:off x="3376039" y="2921000"/>
            <a:ext cx="2151063" cy="0"/>
          </a:xfrm>
          <a:prstGeom prst="line">
            <a:avLst/>
          </a:prstGeom>
          <a:ln w="38100">
            <a:solidFill>
              <a:schemeClr val="accent3"/>
            </a:solidFill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766C5D2B-0641-4821-9D15-D39EE506D109}"/>
              </a:ext>
            </a:extLst>
          </p:cNvPr>
          <p:cNvSpPr/>
          <p:nvPr/>
        </p:nvSpPr>
        <p:spPr>
          <a:xfrm rot="20534869">
            <a:off x="156814" y="2341111"/>
            <a:ext cx="3151825" cy="4205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133" b="1">
                <a:solidFill>
                  <a:srgbClr val="37BEBB"/>
                </a:solidFill>
                <a:highlight>
                  <a:srgbClr val="C0C0C0"/>
                </a:highlight>
                <a:latin typeface="Stencil" panose="040409050D0802020404" pitchFamily="82" charset="0"/>
              </a:rPr>
              <a:t>UNDER</a:t>
            </a:r>
            <a:r>
              <a:rPr lang="en-US" sz="2133" b="1">
                <a:solidFill>
                  <a:srgbClr val="FFC000"/>
                </a:solidFill>
                <a:highlight>
                  <a:srgbClr val="C0C0C0"/>
                </a:highlight>
                <a:latin typeface="Stencil" panose="040409050D0802020404" pitchFamily="82" charset="0"/>
              </a:rPr>
              <a:t> </a:t>
            </a:r>
            <a:r>
              <a:rPr lang="en-US" sz="2133" b="1">
                <a:solidFill>
                  <a:srgbClr val="37BEBB"/>
                </a:solidFill>
                <a:highlight>
                  <a:srgbClr val="C0C0C0"/>
                </a:highlight>
                <a:latin typeface="Stencil" panose="040409050D0802020404" pitchFamily="82" charset="0"/>
              </a:rPr>
              <a:t>CONSTRUCTION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AF27DBD-9641-4C4E-9A6B-B59162BE72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514" y="6139544"/>
            <a:ext cx="6662668" cy="358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80941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6EFD8FF8-553F-481D-9F91-2289EFE5355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 rot="5400000">
            <a:off x="338629" y="2440500"/>
            <a:ext cx="3619041" cy="2714281"/>
          </a:xfrm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</p:pic>
      <p:sp>
        <p:nvSpPr>
          <p:cNvPr id="6" name="Rectangle 1">
            <a:extLst>
              <a:ext uri="{FF2B5EF4-FFF2-40B4-BE49-F238E27FC236}">
                <a16:creationId xmlns:a16="http://schemas.microsoft.com/office/drawing/2014/main" id="{9FC7E8D0-C47F-4E09-9B29-4AF98D857C6E}"/>
              </a:ext>
            </a:extLst>
          </p:cNvPr>
          <p:cNvSpPr/>
          <p:nvPr/>
        </p:nvSpPr>
        <p:spPr>
          <a:xfrm>
            <a:off x="12385" y="1393856"/>
            <a:ext cx="5097499" cy="449841"/>
          </a:xfrm>
          <a:custGeom>
            <a:avLst/>
            <a:gdLst>
              <a:gd name="connsiteX0" fmla="*/ 0 w 2909455"/>
              <a:gd name="connsiteY0" fmla="*/ 0 h 1298864"/>
              <a:gd name="connsiteX1" fmla="*/ 2909455 w 2909455"/>
              <a:gd name="connsiteY1" fmla="*/ 0 h 1298864"/>
              <a:gd name="connsiteX2" fmla="*/ 2909455 w 2909455"/>
              <a:gd name="connsiteY2" fmla="*/ 1298864 h 1298864"/>
              <a:gd name="connsiteX3" fmla="*/ 0 w 2909455"/>
              <a:gd name="connsiteY3" fmla="*/ 1298864 h 1298864"/>
              <a:gd name="connsiteX4" fmla="*/ 0 w 2909455"/>
              <a:gd name="connsiteY4" fmla="*/ 0 h 1298864"/>
              <a:gd name="connsiteX0" fmla="*/ 0 w 2909455"/>
              <a:gd name="connsiteY0" fmla="*/ 0 h 1298864"/>
              <a:gd name="connsiteX1" fmla="*/ 2098964 w 2909455"/>
              <a:gd name="connsiteY1" fmla="*/ 0 h 1298864"/>
              <a:gd name="connsiteX2" fmla="*/ 2909455 w 2909455"/>
              <a:gd name="connsiteY2" fmla="*/ 1298864 h 1298864"/>
              <a:gd name="connsiteX3" fmla="*/ 0 w 2909455"/>
              <a:gd name="connsiteY3" fmla="*/ 1298864 h 1298864"/>
              <a:gd name="connsiteX4" fmla="*/ 0 w 2909455"/>
              <a:gd name="connsiteY4" fmla="*/ 0 h 1298864"/>
              <a:gd name="connsiteX0" fmla="*/ 369516 w 2909455"/>
              <a:gd name="connsiteY0" fmla="*/ 0 h 1305836"/>
              <a:gd name="connsiteX1" fmla="*/ 2098964 w 2909455"/>
              <a:gd name="connsiteY1" fmla="*/ 6972 h 1305836"/>
              <a:gd name="connsiteX2" fmla="*/ 2909455 w 2909455"/>
              <a:gd name="connsiteY2" fmla="*/ 1305836 h 1305836"/>
              <a:gd name="connsiteX3" fmla="*/ 0 w 2909455"/>
              <a:gd name="connsiteY3" fmla="*/ 1305836 h 1305836"/>
              <a:gd name="connsiteX4" fmla="*/ 369516 w 2909455"/>
              <a:gd name="connsiteY4" fmla="*/ 0 h 1305836"/>
              <a:gd name="connsiteX0" fmla="*/ 0 w 2539939"/>
              <a:gd name="connsiteY0" fmla="*/ 0 h 1305836"/>
              <a:gd name="connsiteX1" fmla="*/ 1729448 w 2539939"/>
              <a:gd name="connsiteY1" fmla="*/ 6972 h 1305836"/>
              <a:gd name="connsiteX2" fmla="*/ 2539939 w 2539939"/>
              <a:gd name="connsiteY2" fmla="*/ 1305836 h 1305836"/>
              <a:gd name="connsiteX3" fmla="*/ 362542 w 2539939"/>
              <a:gd name="connsiteY3" fmla="*/ 1187312 h 1305836"/>
              <a:gd name="connsiteX4" fmla="*/ 0 w 2539939"/>
              <a:gd name="connsiteY4" fmla="*/ 0 h 1305836"/>
              <a:gd name="connsiteX0" fmla="*/ 1 w 2539940"/>
              <a:gd name="connsiteY0" fmla="*/ 0 h 1305836"/>
              <a:gd name="connsiteX1" fmla="*/ 1729449 w 2539940"/>
              <a:gd name="connsiteY1" fmla="*/ 6972 h 1305836"/>
              <a:gd name="connsiteX2" fmla="*/ 2539940 w 2539940"/>
              <a:gd name="connsiteY2" fmla="*/ 1305836 h 1305836"/>
              <a:gd name="connsiteX3" fmla="*/ 0 w 2539940"/>
              <a:gd name="connsiteY3" fmla="*/ 1284920 h 1305836"/>
              <a:gd name="connsiteX4" fmla="*/ 1 w 2539940"/>
              <a:gd name="connsiteY4" fmla="*/ 0 h 1305836"/>
              <a:gd name="connsiteX0" fmla="*/ 0 w 2546911"/>
              <a:gd name="connsiteY0" fmla="*/ 1 h 1298864"/>
              <a:gd name="connsiteX1" fmla="*/ 1736420 w 2546911"/>
              <a:gd name="connsiteY1" fmla="*/ 0 h 1298864"/>
              <a:gd name="connsiteX2" fmla="*/ 2546911 w 2546911"/>
              <a:gd name="connsiteY2" fmla="*/ 1298864 h 1298864"/>
              <a:gd name="connsiteX3" fmla="*/ 6971 w 2546911"/>
              <a:gd name="connsiteY3" fmla="*/ 1277948 h 1298864"/>
              <a:gd name="connsiteX4" fmla="*/ 0 w 2546911"/>
              <a:gd name="connsiteY4" fmla="*/ 1 h 1298864"/>
              <a:gd name="connsiteX0" fmla="*/ 6974 w 2553885"/>
              <a:gd name="connsiteY0" fmla="*/ 1 h 1298864"/>
              <a:gd name="connsiteX1" fmla="*/ 1743394 w 2553885"/>
              <a:gd name="connsiteY1" fmla="*/ 0 h 1298864"/>
              <a:gd name="connsiteX2" fmla="*/ 2553885 w 2553885"/>
              <a:gd name="connsiteY2" fmla="*/ 1298864 h 1298864"/>
              <a:gd name="connsiteX3" fmla="*/ 0 w 2553885"/>
              <a:gd name="connsiteY3" fmla="*/ 1298864 h 1298864"/>
              <a:gd name="connsiteX4" fmla="*/ 6974 w 2553885"/>
              <a:gd name="connsiteY4" fmla="*/ 1 h 1298864"/>
              <a:gd name="connsiteX0" fmla="*/ 1 w 2553885"/>
              <a:gd name="connsiteY0" fmla="*/ 1 h 1298864"/>
              <a:gd name="connsiteX1" fmla="*/ 1743394 w 2553885"/>
              <a:gd name="connsiteY1" fmla="*/ 0 h 1298864"/>
              <a:gd name="connsiteX2" fmla="*/ 2553885 w 2553885"/>
              <a:gd name="connsiteY2" fmla="*/ 1298864 h 1298864"/>
              <a:gd name="connsiteX3" fmla="*/ 0 w 2553885"/>
              <a:gd name="connsiteY3" fmla="*/ 1298864 h 1298864"/>
              <a:gd name="connsiteX4" fmla="*/ 1 w 2553885"/>
              <a:gd name="connsiteY4" fmla="*/ 1 h 1298864"/>
              <a:gd name="connsiteX0" fmla="*/ 0 w 3834304"/>
              <a:gd name="connsiteY0" fmla="*/ 1 h 1298864"/>
              <a:gd name="connsiteX1" fmla="*/ 3023813 w 3834304"/>
              <a:gd name="connsiteY1" fmla="*/ 0 h 1298864"/>
              <a:gd name="connsiteX2" fmla="*/ 3834304 w 3834304"/>
              <a:gd name="connsiteY2" fmla="*/ 1298864 h 1298864"/>
              <a:gd name="connsiteX3" fmla="*/ 1280419 w 3834304"/>
              <a:gd name="connsiteY3" fmla="*/ 1298864 h 1298864"/>
              <a:gd name="connsiteX4" fmla="*/ 0 w 3834304"/>
              <a:gd name="connsiteY4" fmla="*/ 1 h 1298864"/>
              <a:gd name="connsiteX0" fmla="*/ 0 w 3834304"/>
              <a:gd name="connsiteY0" fmla="*/ 1 h 1298864"/>
              <a:gd name="connsiteX1" fmla="*/ 3023813 w 3834304"/>
              <a:gd name="connsiteY1" fmla="*/ 0 h 1298864"/>
              <a:gd name="connsiteX2" fmla="*/ 3834304 w 3834304"/>
              <a:gd name="connsiteY2" fmla="*/ 1298864 h 1298864"/>
              <a:gd name="connsiteX3" fmla="*/ 0 w 3834304"/>
              <a:gd name="connsiteY3" fmla="*/ 1290861 h 1298864"/>
              <a:gd name="connsiteX4" fmla="*/ 0 w 3834304"/>
              <a:gd name="connsiteY4" fmla="*/ 1 h 1298864"/>
              <a:gd name="connsiteX0" fmla="*/ 0 w 4754606"/>
              <a:gd name="connsiteY0" fmla="*/ 1 h 1298864"/>
              <a:gd name="connsiteX1" fmla="*/ 3944115 w 4754606"/>
              <a:gd name="connsiteY1" fmla="*/ 0 h 1298864"/>
              <a:gd name="connsiteX2" fmla="*/ 4754606 w 4754606"/>
              <a:gd name="connsiteY2" fmla="*/ 1298864 h 1298864"/>
              <a:gd name="connsiteX3" fmla="*/ 920302 w 4754606"/>
              <a:gd name="connsiteY3" fmla="*/ 1290861 h 1298864"/>
              <a:gd name="connsiteX4" fmla="*/ 0 w 4754606"/>
              <a:gd name="connsiteY4" fmla="*/ 1 h 1298864"/>
              <a:gd name="connsiteX0" fmla="*/ 8003 w 4762609"/>
              <a:gd name="connsiteY0" fmla="*/ 1 h 1298864"/>
              <a:gd name="connsiteX1" fmla="*/ 3952118 w 4762609"/>
              <a:gd name="connsiteY1" fmla="*/ 0 h 1298864"/>
              <a:gd name="connsiteX2" fmla="*/ 4762609 w 4762609"/>
              <a:gd name="connsiteY2" fmla="*/ 1298864 h 1298864"/>
              <a:gd name="connsiteX3" fmla="*/ 0 w 4762609"/>
              <a:gd name="connsiteY3" fmla="*/ 1298863 h 1298864"/>
              <a:gd name="connsiteX4" fmla="*/ 8003 w 4762609"/>
              <a:gd name="connsiteY4" fmla="*/ 1 h 1298864"/>
              <a:gd name="connsiteX0" fmla="*/ 354 w 4770965"/>
              <a:gd name="connsiteY0" fmla="*/ 1 h 1298864"/>
              <a:gd name="connsiteX1" fmla="*/ 3960474 w 4770965"/>
              <a:gd name="connsiteY1" fmla="*/ 0 h 1298864"/>
              <a:gd name="connsiteX2" fmla="*/ 4770965 w 4770965"/>
              <a:gd name="connsiteY2" fmla="*/ 1298864 h 1298864"/>
              <a:gd name="connsiteX3" fmla="*/ 8356 w 4770965"/>
              <a:gd name="connsiteY3" fmla="*/ 1298863 h 1298864"/>
              <a:gd name="connsiteX4" fmla="*/ 354 w 4770965"/>
              <a:gd name="connsiteY4" fmla="*/ 1 h 1298864"/>
              <a:gd name="connsiteX0" fmla="*/ 8004 w 4778615"/>
              <a:gd name="connsiteY0" fmla="*/ 1 h 1298864"/>
              <a:gd name="connsiteX1" fmla="*/ 3968124 w 4778615"/>
              <a:gd name="connsiteY1" fmla="*/ 0 h 1298864"/>
              <a:gd name="connsiteX2" fmla="*/ 4778615 w 4778615"/>
              <a:gd name="connsiteY2" fmla="*/ 1298864 h 1298864"/>
              <a:gd name="connsiteX3" fmla="*/ 0 w 4778615"/>
              <a:gd name="connsiteY3" fmla="*/ 1290861 h 1298864"/>
              <a:gd name="connsiteX4" fmla="*/ 8004 w 4778615"/>
              <a:gd name="connsiteY4" fmla="*/ 1 h 1298864"/>
              <a:gd name="connsiteX0" fmla="*/ 8 w 5418831"/>
              <a:gd name="connsiteY0" fmla="*/ 1 h 1298864"/>
              <a:gd name="connsiteX1" fmla="*/ 4608340 w 5418831"/>
              <a:gd name="connsiteY1" fmla="*/ 0 h 1298864"/>
              <a:gd name="connsiteX2" fmla="*/ 5418831 w 5418831"/>
              <a:gd name="connsiteY2" fmla="*/ 1298864 h 1298864"/>
              <a:gd name="connsiteX3" fmla="*/ 640216 w 5418831"/>
              <a:gd name="connsiteY3" fmla="*/ 1290861 h 1298864"/>
              <a:gd name="connsiteX4" fmla="*/ 8 w 5418831"/>
              <a:gd name="connsiteY4" fmla="*/ 1 h 1298864"/>
              <a:gd name="connsiteX0" fmla="*/ 659 w 5419482"/>
              <a:gd name="connsiteY0" fmla="*/ 1 h 1299990"/>
              <a:gd name="connsiteX1" fmla="*/ 4608991 w 5419482"/>
              <a:gd name="connsiteY1" fmla="*/ 0 h 1299990"/>
              <a:gd name="connsiteX2" fmla="*/ 5419482 w 5419482"/>
              <a:gd name="connsiteY2" fmla="*/ 1298864 h 1299990"/>
              <a:gd name="connsiteX3" fmla="*/ 1784 w 5419482"/>
              <a:gd name="connsiteY3" fmla="*/ 1299990 h 1299990"/>
              <a:gd name="connsiteX4" fmla="*/ 659 w 5419482"/>
              <a:gd name="connsiteY4" fmla="*/ 1 h 1299990"/>
              <a:gd name="connsiteX0" fmla="*/ 8006 w 5417698"/>
              <a:gd name="connsiteY0" fmla="*/ 1 h 1299990"/>
              <a:gd name="connsiteX1" fmla="*/ 4607207 w 5417698"/>
              <a:gd name="connsiteY1" fmla="*/ 0 h 1299990"/>
              <a:gd name="connsiteX2" fmla="*/ 5417698 w 5417698"/>
              <a:gd name="connsiteY2" fmla="*/ 1298864 h 1299990"/>
              <a:gd name="connsiteX3" fmla="*/ 0 w 5417698"/>
              <a:gd name="connsiteY3" fmla="*/ 1299990 h 1299990"/>
              <a:gd name="connsiteX4" fmla="*/ 8006 w 5417698"/>
              <a:gd name="connsiteY4" fmla="*/ 1 h 1299990"/>
              <a:gd name="connsiteX0" fmla="*/ 660 w 5410352"/>
              <a:gd name="connsiteY0" fmla="*/ 1 h 1299990"/>
              <a:gd name="connsiteX1" fmla="*/ 4599861 w 5410352"/>
              <a:gd name="connsiteY1" fmla="*/ 0 h 1299990"/>
              <a:gd name="connsiteX2" fmla="*/ 5410352 w 5410352"/>
              <a:gd name="connsiteY2" fmla="*/ 1298864 h 1299990"/>
              <a:gd name="connsiteX3" fmla="*/ 1785 w 5410352"/>
              <a:gd name="connsiteY3" fmla="*/ 1299990 h 1299990"/>
              <a:gd name="connsiteX4" fmla="*/ 660 w 5410352"/>
              <a:gd name="connsiteY4" fmla="*/ 1 h 1299990"/>
              <a:gd name="connsiteX0" fmla="*/ 0 w 12676194"/>
              <a:gd name="connsiteY0" fmla="*/ 17594 h 1299990"/>
              <a:gd name="connsiteX1" fmla="*/ 11865703 w 12676194"/>
              <a:gd name="connsiteY1" fmla="*/ 0 h 1299990"/>
              <a:gd name="connsiteX2" fmla="*/ 12676194 w 12676194"/>
              <a:gd name="connsiteY2" fmla="*/ 1298864 h 1299990"/>
              <a:gd name="connsiteX3" fmla="*/ 7267627 w 12676194"/>
              <a:gd name="connsiteY3" fmla="*/ 1299990 h 1299990"/>
              <a:gd name="connsiteX4" fmla="*/ 0 w 12676194"/>
              <a:gd name="connsiteY4" fmla="*/ 17594 h 1299990"/>
              <a:gd name="connsiteX0" fmla="*/ 34063 w 12710257"/>
              <a:gd name="connsiteY0" fmla="*/ 17594 h 1299990"/>
              <a:gd name="connsiteX1" fmla="*/ 11899766 w 12710257"/>
              <a:gd name="connsiteY1" fmla="*/ 0 h 1299990"/>
              <a:gd name="connsiteX2" fmla="*/ 12710257 w 12710257"/>
              <a:gd name="connsiteY2" fmla="*/ 1298864 h 1299990"/>
              <a:gd name="connsiteX3" fmla="*/ 0 w 12710257"/>
              <a:gd name="connsiteY3" fmla="*/ 1299990 h 1299990"/>
              <a:gd name="connsiteX4" fmla="*/ 34063 w 12710257"/>
              <a:gd name="connsiteY4" fmla="*/ 17594 h 1299990"/>
              <a:gd name="connsiteX0" fmla="*/ 34063 w 12710257"/>
              <a:gd name="connsiteY0" fmla="*/ 17594 h 1299990"/>
              <a:gd name="connsiteX1" fmla="*/ 11899766 w 12710257"/>
              <a:gd name="connsiteY1" fmla="*/ 0 h 1299990"/>
              <a:gd name="connsiteX2" fmla="*/ 12710257 w 12710257"/>
              <a:gd name="connsiteY2" fmla="*/ 1298864 h 1299990"/>
              <a:gd name="connsiteX3" fmla="*/ 0 w 12710257"/>
              <a:gd name="connsiteY3" fmla="*/ 1299990 h 1299990"/>
              <a:gd name="connsiteX4" fmla="*/ 34063 w 12710257"/>
              <a:gd name="connsiteY4" fmla="*/ 17594 h 1299990"/>
              <a:gd name="connsiteX0" fmla="*/ 34063 w 12710257"/>
              <a:gd name="connsiteY0" fmla="*/ 17594 h 1298864"/>
              <a:gd name="connsiteX1" fmla="*/ 11899766 w 12710257"/>
              <a:gd name="connsiteY1" fmla="*/ 0 h 1298864"/>
              <a:gd name="connsiteX2" fmla="*/ 12710257 w 12710257"/>
              <a:gd name="connsiteY2" fmla="*/ 1298864 h 1298864"/>
              <a:gd name="connsiteX3" fmla="*/ 0 w 12710257"/>
              <a:gd name="connsiteY3" fmla="*/ 1282396 h 1298864"/>
              <a:gd name="connsiteX4" fmla="*/ 34063 w 12710257"/>
              <a:gd name="connsiteY4" fmla="*/ 17594 h 1298864"/>
              <a:gd name="connsiteX0" fmla="*/ 206 w 12729183"/>
              <a:gd name="connsiteY0" fmla="*/ 0 h 1298864"/>
              <a:gd name="connsiteX1" fmla="*/ 11918692 w 12729183"/>
              <a:gd name="connsiteY1" fmla="*/ 0 h 1298864"/>
              <a:gd name="connsiteX2" fmla="*/ 12729183 w 12729183"/>
              <a:gd name="connsiteY2" fmla="*/ 1298864 h 1298864"/>
              <a:gd name="connsiteX3" fmla="*/ 18926 w 12729183"/>
              <a:gd name="connsiteY3" fmla="*/ 1282396 h 1298864"/>
              <a:gd name="connsiteX4" fmla="*/ 206 w 12729183"/>
              <a:gd name="connsiteY4" fmla="*/ 0 h 1298864"/>
              <a:gd name="connsiteX0" fmla="*/ 206 w 13181029"/>
              <a:gd name="connsiteY0" fmla="*/ 0 h 1298864"/>
              <a:gd name="connsiteX1" fmla="*/ 11918692 w 13181029"/>
              <a:gd name="connsiteY1" fmla="*/ 0 h 1298864"/>
              <a:gd name="connsiteX2" fmla="*/ 13181029 w 13181029"/>
              <a:gd name="connsiteY2" fmla="*/ 1298864 h 1298864"/>
              <a:gd name="connsiteX3" fmla="*/ 18926 w 13181029"/>
              <a:gd name="connsiteY3" fmla="*/ 1282396 h 1298864"/>
              <a:gd name="connsiteX4" fmla="*/ 206 w 13181029"/>
              <a:gd name="connsiteY4" fmla="*/ 0 h 1298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81029" h="1298864">
                <a:moveTo>
                  <a:pt x="206" y="0"/>
                </a:moveTo>
                <a:lnTo>
                  <a:pt x="11918692" y="0"/>
                </a:lnTo>
                <a:lnTo>
                  <a:pt x="13181029" y="1298864"/>
                </a:lnTo>
                <a:lnTo>
                  <a:pt x="18926" y="1282396"/>
                </a:lnTo>
                <a:cubicBezTo>
                  <a:pt x="21594" y="849442"/>
                  <a:pt x="-2462" y="432954"/>
                  <a:pt x="206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47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EFC6A9B-D842-4B8D-973D-AEB8E65B2CCA}"/>
              </a:ext>
            </a:extLst>
          </p:cNvPr>
          <p:cNvSpPr txBox="1"/>
          <p:nvPr/>
        </p:nvSpPr>
        <p:spPr>
          <a:xfrm>
            <a:off x="191923" y="1415060"/>
            <a:ext cx="4753724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33" dirty="0">
                <a:solidFill>
                  <a:prstClr val="black"/>
                </a:solidFill>
                <a:latin typeface="Calibri"/>
                <a:ea typeface="Open Sans" panose="020B0606030504020204" pitchFamily="34" charset="0"/>
                <a:cs typeface="Open Sans" panose="020B0606030504020204" pitchFamily="34" charset="0"/>
              </a:rPr>
              <a:t>FURNISHING ARRIVING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E2BE3BB4-2140-402B-AD2E-F69EF8D194F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55601" y="218018"/>
            <a:ext cx="4239684" cy="527049"/>
          </a:xfrm>
        </p:spPr>
        <p:txBody>
          <a:bodyPr/>
          <a:lstStyle/>
          <a:p>
            <a:r>
              <a:rPr lang="en-US" cap="all">
                <a:highlight>
                  <a:srgbClr val="FFFFFF"/>
                </a:highlight>
              </a:rPr>
              <a:t>PROJECT STATUS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65BCE71-DE83-4CC5-9ADD-39D0D3E8ED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0784" y="482601"/>
            <a:ext cx="8229600" cy="664633"/>
          </a:xfrm>
        </p:spPr>
        <p:txBody>
          <a:bodyPr/>
          <a:lstStyle/>
          <a:p>
            <a:r>
              <a:rPr lang="en-US" sz="2400" dirty="0"/>
              <a:t>NELSON ELEMENTARY SCHOOL</a:t>
            </a:r>
          </a:p>
        </p:txBody>
      </p:sp>
      <p:pic>
        <p:nvPicPr>
          <p:cNvPr id="1026" name="5BD4C12C-D73C-4DF2-8040-CE02B5F25CFC">
            <a:extLst>
              <a:ext uri="{FF2B5EF4-FFF2-40B4-BE49-F238E27FC236}">
                <a16:creationId xmlns:a16="http://schemas.microsoft.com/office/drawing/2014/main" id="{B5F1B87F-7C5A-4B6F-B07D-63FED4A61F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3827719" y="2026255"/>
            <a:ext cx="4664275" cy="3498207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88D75D0-1C4E-4906-8B28-81D6F89D8A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723" y="6128511"/>
            <a:ext cx="6662668" cy="46184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33505BF-FF66-4FEF-B5F1-8C99B4CB239B}"/>
              </a:ext>
            </a:extLst>
          </p:cNvPr>
          <p:cNvSpPr txBox="1"/>
          <p:nvPr/>
        </p:nvSpPr>
        <p:spPr>
          <a:xfrm>
            <a:off x="531432" y="6190733"/>
            <a:ext cx="42901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chemeClr val="bg1"/>
                </a:solidFill>
              </a:rPr>
              <a:t>SUBSTANTIALLY COMPLETE</a:t>
            </a:r>
          </a:p>
        </p:txBody>
      </p:sp>
    </p:spTree>
    <p:extLst>
      <p:ext uri="{BB962C8B-B14F-4D97-AF65-F5344CB8AC3E}">
        <p14:creationId xmlns:p14="http://schemas.microsoft.com/office/powerpoint/2010/main" val="2565119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B88D75D0-1C4E-4906-8B28-81D6F89D8A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723" y="6128511"/>
            <a:ext cx="6662668" cy="461840"/>
          </a:xfrm>
          <a:prstGeom prst="rect">
            <a:avLst/>
          </a:prstGeom>
        </p:spPr>
      </p:pic>
      <p:pic>
        <p:nvPicPr>
          <p:cNvPr id="10" name="Content Placeholder 9" descr="A picture containing outdoor, building, tower, clock&#10;&#10;Description automatically generated">
            <a:extLst>
              <a:ext uri="{FF2B5EF4-FFF2-40B4-BE49-F238E27FC236}">
                <a16:creationId xmlns:a16="http://schemas.microsoft.com/office/drawing/2014/main" id="{6EFD8FF8-553F-481D-9F91-2289EFE5355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 rot="5400000">
            <a:off x="303794" y="2623385"/>
            <a:ext cx="3619043" cy="2714281"/>
          </a:xfrm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</p:pic>
      <p:sp>
        <p:nvSpPr>
          <p:cNvPr id="6" name="Rectangle 1">
            <a:extLst>
              <a:ext uri="{FF2B5EF4-FFF2-40B4-BE49-F238E27FC236}">
                <a16:creationId xmlns:a16="http://schemas.microsoft.com/office/drawing/2014/main" id="{9FC7E8D0-C47F-4E09-9B29-4AF98D857C6E}"/>
              </a:ext>
            </a:extLst>
          </p:cNvPr>
          <p:cNvSpPr/>
          <p:nvPr/>
        </p:nvSpPr>
        <p:spPr>
          <a:xfrm>
            <a:off x="12385" y="1393856"/>
            <a:ext cx="5097499" cy="449841"/>
          </a:xfrm>
          <a:custGeom>
            <a:avLst/>
            <a:gdLst>
              <a:gd name="connsiteX0" fmla="*/ 0 w 2909455"/>
              <a:gd name="connsiteY0" fmla="*/ 0 h 1298864"/>
              <a:gd name="connsiteX1" fmla="*/ 2909455 w 2909455"/>
              <a:gd name="connsiteY1" fmla="*/ 0 h 1298864"/>
              <a:gd name="connsiteX2" fmla="*/ 2909455 w 2909455"/>
              <a:gd name="connsiteY2" fmla="*/ 1298864 h 1298864"/>
              <a:gd name="connsiteX3" fmla="*/ 0 w 2909455"/>
              <a:gd name="connsiteY3" fmla="*/ 1298864 h 1298864"/>
              <a:gd name="connsiteX4" fmla="*/ 0 w 2909455"/>
              <a:gd name="connsiteY4" fmla="*/ 0 h 1298864"/>
              <a:gd name="connsiteX0" fmla="*/ 0 w 2909455"/>
              <a:gd name="connsiteY0" fmla="*/ 0 h 1298864"/>
              <a:gd name="connsiteX1" fmla="*/ 2098964 w 2909455"/>
              <a:gd name="connsiteY1" fmla="*/ 0 h 1298864"/>
              <a:gd name="connsiteX2" fmla="*/ 2909455 w 2909455"/>
              <a:gd name="connsiteY2" fmla="*/ 1298864 h 1298864"/>
              <a:gd name="connsiteX3" fmla="*/ 0 w 2909455"/>
              <a:gd name="connsiteY3" fmla="*/ 1298864 h 1298864"/>
              <a:gd name="connsiteX4" fmla="*/ 0 w 2909455"/>
              <a:gd name="connsiteY4" fmla="*/ 0 h 1298864"/>
              <a:gd name="connsiteX0" fmla="*/ 369516 w 2909455"/>
              <a:gd name="connsiteY0" fmla="*/ 0 h 1305836"/>
              <a:gd name="connsiteX1" fmla="*/ 2098964 w 2909455"/>
              <a:gd name="connsiteY1" fmla="*/ 6972 h 1305836"/>
              <a:gd name="connsiteX2" fmla="*/ 2909455 w 2909455"/>
              <a:gd name="connsiteY2" fmla="*/ 1305836 h 1305836"/>
              <a:gd name="connsiteX3" fmla="*/ 0 w 2909455"/>
              <a:gd name="connsiteY3" fmla="*/ 1305836 h 1305836"/>
              <a:gd name="connsiteX4" fmla="*/ 369516 w 2909455"/>
              <a:gd name="connsiteY4" fmla="*/ 0 h 1305836"/>
              <a:gd name="connsiteX0" fmla="*/ 0 w 2539939"/>
              <a:gd name="connsiteY0" fmla="*/ 0 h 1305836"/>
              <a:gd name="connsiteX1" fmla="*/ 1729448 w 2539939"/>
              <a:gd name="connsiteY1" fmla="*/ 6972 h 1305836"/>
              <a:gd name="connsiteX2" fmla="*/ 2539939 w 2539939"/>
              <a:gd name="connsiteY2" fmla="*/ 1305836 h 1305836"/>
              <a:gd name="connsiteX3" fmla="*/ 362542 w 2539939"/>
              <a:gd name="connsiteY3" fmla="*/ 1187312 h 1305836"/>
              <a:gd name="connsiteX4" fmla="*/ 0 w 2539939"/>
              <a:gd name="connsiteY4" fmla="*/ 0 h 1305836"/>
              <a:gd name="connsiteX0" fmla="*/ 1 w 2539940"/>
              <a:gd name="connsiteY0" fmla="*/ 0 h 1305836"/>
              <a:gd name="connsiteX1" fmla="*/ 1729449 w 2539940"/>
              <a:gd name="connsiteY1" fmla="*/ 6972 h 1305836"/>
              <a:gd name="connsiteX2" fmla="*/ 2539940 w 2539940"/>
              <a:gd name="connsiteY2" fmla="*/ 1305836 h 1305836"/>
              <a:gd name="connsiteX3" fmla="*/ 0 w 2539940"/>
              <a:gd name="connsiteY3" fmla="*/ 1284920 h 1305836"/>
              <a:gd name="connsiteX4" fmla="*/ 1 w 2539940"/>
              <a:gd name="connsiteY4" fmla="*/ 0 h 1305836"/>
              <a:gd name="connsiteX0" fmla="*/ 0 w 2546911"/>
              <a:gd name="connsiteY0" fmla="*/ 1 h 1298864"/>
              <a:gd name="connsiteX1" fmla="*/ 1736420 w 2546911"/>
              <a:gd name="connsiteY1" fmla="*/ 0 h 1298864"/>
              <a:gd name="connsiteX2" fmla="*/ 2546911 w 2546911"/>
              <a:gd name="connsiteY2" fmla="*/ 1298864 h 1298864"/>
              <a:gd name="connsiteX3" fmla="*/ 6971 w 2546911"/>
              <a:gd name="connsiteY3" fmla="*/ 1277948 h 1298864"/>
              <a:gd name="connsiteX4" fmla="*/ 0 w 2546911"/>
              <a:gd name="connsiteY4" fmla="*/ 1 h 1298864"/>
              <a:gd name="connsiteX0" fmla="*/ 6974 w 2553885"/>
              <a:gd name="connsiteY0" fmla="*/ 1 h 1298864"/>
              <a:gd name="connsiteX1" fmla="*/ 1743394 w 2553885"/>
              <a:gd name="connsiteY1" fmla="*/ 0 h 1298864"/>
              <a:gd name="connsiteX2" fmla="*/ 2553885 w 2553885"/>
              <a:gd name="connsiteY2" fmla="*/ 1298864 h 1298864"/>
              <a:gd name="connsiteX3" fmla="*/ 0 w 2553885"/>
              <a:gd name="connsiteY3" fmla="*/ 1298864 h 1298864"/>
              <a:gd name="connsiteX4" fmla="*/ 6974 w 2553885"/>
              <a:gd name="connsiteY4" fmla="*/ 1 h 1298864"/>
              <a:gd name="connsiteX0" fmla="*/ 1 w 2553885"/>
              <a:gd name="connsiteY0" fmla="*/ 1 h 1298864"/>
              <a:gd name="connsiteX1" fmla="*/ 1743394 w 2553885"/>
              <a:gd name="connsiteY1" fmla="*/ 0 h 1298864"/>
              <a:gd name="connsiteX2" fmla="*/ 2553885 w 2553885"/>
              <a:gd name="connsiteY2" fmla="*/ 1298864 h 1298864"/>
              <a:gd name="connsiteX3" fmla="*/ 0 w 2553885"/>
              <a:gd name="connsiteY3" fmla="*/ 1298864 h 1298864"/>
              <a:gd name="connsiteX4" fmla="*/ 1 w 2553885"/>
              <a:gd name="connsiteY4" fmla="*/ 1 h 1298864"/>
              <a:gd name="connsiteX0" fmla="*/ 0 w 3834304"/>
              <a:gd name="connsiteY0" fmla="*/ 1 h 1298864"/>
              <a:gd name="connsiteX1" fmla="*/ 3023813 w 3834304"/>
              <a:gd name="connsiteY1" fmla="*/ 0 h 1298864"/>
              <a:gd name="connsiteX2" fmla="*/ 3834304 w 3834304"/>
              <a:gd name="connsiteY2" fmla="*/ 1298864 h 1298864"/>
              <a:gd name="connsiteX3" fmla="*/ 1280419 w 3834304"/>
              <a:gd name="connsiteY3" fmla="*/ 1298864 h 1298864"/>
              <a:gd name="connsiteX4" fmla="*/ 0 w 3834304"/>
              <a:gd name="connsiteY4" fmla="*/ 1 h 1298864"/>
              <a:gd name="connsiteX0" fmla="*/ 0 w 3834304"/>
              <a:gd name="connsiteY0" fmla="*/ 1 h 1298864"/>
              <a:gd name="connsiteX1" fmla="*/ 3023813 w 3834304"/>
              <a:gd name="connsiteY1" fmla="*/ 0 h 1298864"/>
              <a:gd name="connsiteX2" fmla="*/ 3834304 w 3834304"/>
              <a:gd name="connsiteY2" fmla="*/ 1298864 h 1298864"/>
              <a:gd name="connsiteX3" fmla="*/ 0 w 3834304"/>
              <a:gd name="connsiteY3" fmla="*/ 1290861 h 1298864"/>
              <a:gd name="connsiteX4" fmla="*/ 0 w 3834304"/>
              <a:gd name="connsiteY4" fmla="*/ 1 h 1298864"/>
              <a:gd name="connsiteX0" fmla="*/ 0 w 4754606"/>
              <a:gd name="connsiteY0" fmla="*/ 1 h 1298864"/>
              <a:gd name="connsiteX1" fmla="*/ 3944115 w 4754606"/>
              <a:gd name="connsiteY1" fmla="*/ 0 h 1298864"/>
              <a:gd name="connsiteX2" fmla="*/ 4754606 w 4754606"/>
              <a:gd name="connsiteY2" fmla="*/ 1298864 h 1298864"/>
              <a:gd name="connsiteX3" fmla="*/ 920302 w 4754606"/>
              <a:gd name="connsiteY3" fmla="*/ 1290861 h 1298864"/>
              <a:gd name="connsiteX4" fmla="*/ 0 w 4754606"/>
              <a:gd name="connsiteY4" fmla="*/ 1 h 1298864"/>
              <a:gd name="connsiteX0" fmla="*/ 8003 w 4762609"/>
              <a:gd name="connsiteY0" fmla="*/ 1 h 1298864"/>
              <a:gd name="connsiteX1" fmla="*/ 3952118 w 4762609"/>
              <a:gd name="connsiteY1" fmla="*/ 0 h 1298864"/>
              <a:gd name="connsiteX2" fmla="*/ 4762609 w 4762609"/>
              <a:gd name="connsiteY2" fmla="*/ 1298864 h 1298864"/>
              <a:gd name="connsiteX3" fmla="*/ 0 w 4762609"/>
              <a:gd name="connsiteY3" fmla="*/ 1298863 h 1298864"/>
              <a:gd name="connsiteX4" fmla="*/ 8003 w 4762609"/>
              <a:gd name="connsiteY4" fmla="*/ 1 h 1298864"/>
              <a:gd name="connsiteX0" fmla="*/ 354 w 4770965"/>
              <a:gd name="connsiteY0" fmla="*/ 1 h 1298864"/>
              <a:gd name="connsiteX1" fmla="*/ 3960474 w 4770965"/>
              <a:gd name="connsiteY1" fmla="*/ 0 h 1298864"/>
              <a:gd name="connsiteX2" fmla="*/ 4770965 w 4770965"/>
              <a:gd name="connsiteY2" fmla="*/ 1298864 h 1298864"/>
              <a:gd name="connsiteX3" fmla="*/ 8356 w 4770965"/>
              <a:gd name="connsiteY3" fmla="*/ 1298863 h 1298864"/>
              <a:gd name="connsiteX4" fmla="*/ 354 w 4770965"/>
              <a:gd name="connsiteY4" fmla="*/ 1 h 1298864"/>
              <a:gd name="connsiteX0" fmla="*/ 8004 w 4778615"/>
              <a:gd name="connsiteY0" fmla="*/ 1 h 1298864"/>
              <a:gd name="connsiteX1" fmla="*/ 3968124 w 4778615"/>
              <a:gd name="connsiteY1" fmla="*/ 0 h 1298864"/>
              <a:gd name="connsiteX2" fmla="*/ 4778615 w 4778615"/>
              <a:gd name="connsiteY2" fmla="*/ 1298864 h 1298864"/>
              <a:gd name="connsiteX3" fmla="*/ 0 w 4778615"/>
              <a:gd name="connsiteY3" fmla="*/ 1290861 h 1298864"/>
              <a:gd name="connsiteX4" fmla="*/ 8004 w 4778615"/>
              <a:gd name="connsiteY4" fmla="*/ 1 h 1298864"/>
              <a:gd name="connsiteX0" fmla="*/ 8 w 5418831"/>
              <a:gd name="connsiteY0" fmla="*/ 1 h 1298864"/>
              <a:gd name="connsiteX1" fmla="*/ 4608340 w 5418831"/>
              <a:gd name="connsiteY1" fmla="*/ 0 h 1298864"/>
              <a:gd name="connsiteX2" fmla="*/ 5418831 w 5418831"/>
              <a:gd name="connsiteY2" fmla="*/ 1298864 h 1298864"/>
              <a:gd name="connsiteX3" fmla="*/ 640216 w 5418831"/>
              <a:gd name="connsiteY3" fmla="*/ 1290861 h 1298864"/>
              <a:gd name="connsiteX4" fmla="*/ 8 w 5418831"/>
              <a:gd name="connsiteY4" fmla="*/ 1 h 1298864"/>
              <a:gd name="connsiteX0" fmla="*/ 659 w 5419482"/>
              <a:gd name="connsiteY0" fmla="*/ 1 h 1299990"/>
              <a:gd name="connsiteX1" fmla="*/ 4608991 w 5419482"/>
              <a:gd name="connsiteY1" fmla="*/ 0 h 1299990"/>
              <a:gd name="connsiteX2" fmla="*/ 5419482 w 5419482"/>
              <a:gd name="connsiteY2" fmla="*/ 1298864 h 1299990"/>
              <a:gd name="connsiteX3" fmla="*/ 1784 w 5419482"/>
              <a:gd name="connsiteY3" fmla="*/ 1299990 h 1299990"/>
              <a:gd name="connsiteX4" fmla="*/ 659 w 5419482"/>
              <a:gd name="connsiteY4" fmla="*/ 1 h 1299990"/>
              <a:gd name="connsiteX0" fmla="*/ 8006 w 5417698"/>
              <a:gd name="connsiteY0" fmla="*/ 1 h 1299990"/>
              <a:gd name="connsiteX1" fmla="*/ 4607207 w 5417698"/>
              <a:gd name="connsiteY1" fmla="*/ 0 h 1299990"/>
              <a:gd name="connsiteX2" fmla="*/ 5417698 w 5417698"/>
              <a:gd name="connsiteY2" fmla="*/ 1298864 h 1299990"/>
              <a:gd name="connsiteX3" fmla="*/ 0 w 5417698"/>
              <a:gd name="connsiteY3" fmla="*/ 1299990 h 1299990"/>
              <a:gd name="connsiteX4" fmla="*/ 8006 w 5417698"/>
              <a:gd name="connsiteY4" fmla="*/ 1 h 1299990"/>
              <a:gd name="connsiteX0" fmla="*/ 660 w 5410352"/>
              <a:gd name="connsiteY0" fmla="*/ 1 h 1299990"/>
              <a:gd name="connsiteX1" fmla="*/ 4599861 w 5410352"/>
              <a:gd name="connsiteY1" fmla="*/ 0 h 1299990"/>
              <a:gd name="connsiteX2" fmla="*/ 5410352 w 5410352"/>
              <a:gd name="connsiteY2" fmla="*/ 1298864 h 1299990"/>
              <a:gd name="connsiteX3" fmla="*/ 1785 w 5410352"/>
              <a:gd name="connsiteY3" fmla="*/ 1299990 h 1299990"/>
              <a:gd name="connsiteX4" fmla="*/ 660 w 5410352"/>
              <a:gd name="connsiteY4" fmla="*/ 1 h 1299990"/>
              <a:gd name="connsiteX0" fmla="*/ 0 w 12676194"/>
              <a:gd name="connsiteY0" fmla="*/ 17594 h 1299990"/>
              <a:gd name="connsiteX1" fmla="*/ 11865703 w 12676194"/>
              <a:gd name="connsiteY1" fmla="*/ 0 h 1299990"/>
              <a:gd name="connsiteX2" fmla="*/ 12676194 w 12676194"/>
              <a:gd name="connsiteY2" fmla="*/ 1298864 h 1299990"/>
              <a:gd name="connsiteX3" fmla="*/ 7267627 w 12676194"/>
              <a:gd name="connsiteY3" fmla="*/ 1299990 h 1299990"/>
              <a:gd name="connsiteX4" fmla="*/ 0 w 12676194"/>
              <a:gd name="connsiteY4" fmla="*/ 17594 h 1299990"/>
              <a:gd name="connsiteX0" fmla="*/ 34063 w 12710257"/>
              <a:gd name="connsiteY0" fmla="*/ 17594 h 1299990"/>
              <a:gd name="connsiteX1" fmla="*/ 11899766 w 12710257"/>
              <a:gd name="connsiteY1" fmla="*/ 0 h 1299990"/>
              <a:gd name="connsiteX2" fmla="*/ 12710257 w 12710257"/>
              <a:gd name="connsiteY2" fmla="*/ 1298864 h 1299990"/>
              <a:gd name="connsiteX3" fmla="*/ 0 w 12710257"/>
              <a:gd name="connsiteY3" fmla="*/ 1299990 h 1299990"/>
              <a:gd name="connsiteX4" fmla="*/ 34063 w 12710257"/>
              <a:gd name="connsiteY4" fmla="*/ 17594 h 1299990"/>
              <a:gd name="connsiteX0" fmla="*/ 34063 w 12710257"/>
              <a:gd name="connsiteY0" fmla="*/ 17594 h 1299990"/>
              <a:gd name="connsiteX1" fmla="*/ 11899766 w 12710257"/>
              <a:gd name="connsiteY1" fmla="*/ 0 h 1299990"/>
              <a:gd name="connsiteX2" fmla="*/ 12710257 w 12710257"/>
              <a:gd name="connsiteY2" fmla="*/ 1298864 h 1299990"/>
              <a:gd name="connsiteX3" fmla="*/ 0 w 12710257"/>
              <a:gd name="connsiteY3" fmla="*/ 1299990 h 1299990"/>
              <a:gd name="connsiteX4" fmla="*/ 34063 w 12710257"/>
              <a:gd name="connsiteY4" fmla="*/ 17594 h 1299990"/>
              <a:gd name="connsiteX0" fmla="*/ 34063 w 12710257"/>
              <a:gd name="connsiteY0" fmla="*/ 17594 h 1298864"/>
              <a:gd name="connsiteX1" fmla="*/ 11899766 w 12710257"/>
              <a:gd name="connsiteY1" fmla="*/ 0 h 1298864"/>
              <a:gd name="connsiteX2" fmla="*/ 12710257 w 12710257"/>
              <a:gd name="connsiteY2" fmla="*/ 1298864 h 1298864"/>
              <a:gd name="connsiteX3" fmla="*/ 0 w 12710257"/>
              <a:gd name="connsiteY3" fmla="*/ 1282396 h 1298864"/>
              <a:gd name="connsiteX4" fmla="*/ 34063 w 12710257"/>
              <a:gd name="connsiteY4" fmla="*/ 17594 h 1298864"/>
              <a:gd name="connsiteX0" fmla="*/ 206 w 12729183"/>
              <a:gd name="connsiteY0" fmla="*/ 0 h 1298864"/>
              <a:gd name="connsiteX1" fmla="*/ 11918692 w 12729183"/>
              <a:gd name="connsiteY1" fmla="*/ 0 h 1298864"/>
              <a:gd name="connsiteX2" fmla="*/ 12729183 w 12729183"/>
              <a:gd name="connsiteY2" fmla="*/ 1298864 h 1298864"/>
              <a:gd name="connsiteX3" fmla="*/ 18926 w 12729183"/>
              <a:gd name="connsiteY3" fmla="*/ 1282396 h 1298864"/>
              <a:gd name="connsiteX4" fmla="*/ 206 w 12729183"/>
              <a:gd name="connsiteY4" fmla="*/ 0 h 1298864"/>
              <a:gd name="connsiteX0" fmla="*/ 206 w 13181029"/>
              <a:gd name="connsiteY0" fmla="*/ 0 h 1298864"/>
              <a:gd name="connsiteX1" fmla="*/ 11918692 w 13181029"/>
              <a:gd name="connsiteY1" fmla="*/ 0 h 1298864"/>
              <a:gd name="connsiteX2" fmla="*/ 13181029 w 13181029"/>
              <a:gd name="connsiteY2" fmla="*/ 1298864 h 1298864"/>
              <a:gd name="connsiteX3" fmla="*/ 18926 w 13181029"/>
              <a:gd name="connsiteY3" fmla="*/ 1282396 h 1298864"/>
              <a:gd name="connsiteX4" fmla="*/ 206 w 13181029"/>
              <a:gd name="connsiteY4" fmla="*/ 0 h 1298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81029" h="1298864">
                <a:moveTo>
                  <a:pt x="206" y="0"/>
                </a:moveTo>
                <a:lnTo>
                  <a:pt x="11918692" y="0"/>
                </a:lnTo>
                <a:lnTo>
                  <a:pt x="13181029" y="1298864"/>
                </a:lnTo>
                <a:lnTo>
                  <a:pt x="18926" y="1282396"/>
                </a:lnTo>
                <a:cubicBezTo>
                  <a:pt x="21594" y="849442"/>
                  <a:pt x="-2462" y="432954"/>
                  <a:pt x="206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47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EFC6A9B-D842-4B8D-973D-AEB8E65B2CCA}"/>
              </a:ext>
            </a:extLst>
          </p:cNvPr>
          <p:cNvSpPr txBox="1"/>
          <p:nvPr/>
        </p:nvSpPr>
        <p:spPr>
          <a:xfrm>
            <a:off x="191923" y="1415060"/>
            <a:ext cx="4753724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33">
                <a:ea typeface="Open Sans" panose="020B0606030504020204" pitchFamily="34" charset="0"/>
                <a:cs typeface="Open Sans" panose="020B0606030504020204" pitchFamily="34" charset="0"/>
              </a:rPr>
              <a:t>SITE WORK COMPLETE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2165BB9-F7E8-4151-A24B-7A04D400A2E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 rot="5400000">
            <a:off x="3819689" y="2624814"/>
            <a:ext cx="3619043" cy="2714283"/>
          </a:xfrm>
          <a:prstGeom prst="rect">
            <a:avLst/>
          </a:prstGeom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</p:pic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E2BE3BB4-2140-402B-AD2E-F69EF8D194F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55601" y="218018"/>
            <a:ext cx="4239684" cy="527049"/>
          </a:xfrm>
        </p:spPr>
        <p:txBody>
          <a:bodyPr/>
          <a:lstStyle/>
          <a:p>
            <a:r>
              <a:rPr lang="en-US" cap="all">
                <a:highlight>
                  <a:srgbClr val="FFFFFF"/>
                </a:highlight>
              </a:rPr>
              <a:t>PROJECT STATUS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65BCE71-DE83-4CC5-9ADD-39D0D3E8ED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0784" y="482601"/>
            <a:ext cx="8229600" cy="664633"/>
          </a:xfrm>
        </p:spPr>
        <p:txBody>
          <a:bodyPr/>
          <a:lstStyle/>
          <a:p>
            <a:r>
              <a:rPr lang="en-US" sz="2400"/>
              <a:t>NELSON ELEMENTARY SCHOOL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33505BF-FF66-4FEF-B5F1-8C99B4CB239B}"/>
              </a:ext>
            </a:extLst>
          </p:cNvPr>
          <p:cNvSpPr txBox="1"/>
          <p:nvPr/>
        </p:nvSpPr>
        <p:spPr>
          <a:xfrm>
            <a:off x="531432" y="6190733"/>
            <a:ext cx="42901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>
                <a:solidFill>
                  <a:schemeClr val="bg1"/>
                </a:solidFill>
              </a:rPr>
              <a:t> SITE WORK SUBSTANTIALLY COMPLETE</a:t>
            </a:r>
          </a:p>
        </p:txBody>
      </p:sp>
    </p:spTree>
    <p:extLst>
      <p:ext uri="{BB962C8B-B14F-4D97-AF65-F5344CB8AC3E}">
        <p14:creationId xmlns:p14="http://schemas.microsoft.com/office/powerpoint/2010/main" val="37412986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7EC87F-C117-404E-A90B-34E7021DAE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/>
              <a:t>WORKMAN ELEMENTARY SCHOOL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1EA268F-4948-4ACB-9668-BB2CD29798D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cap="all">
                <a:highlight>
                  <a:srgbClr val="FFFFFF"/>
                </a:highlight>
              </a:rPr>
              <a:t>PROJECT STATUS</a:t>
            </a:r>
          </a:p>
        </p:txBody>
      </p:sp>
      <p:graphicFrame>
        <p:nvGraphicFramePr>
          <p:cNvPr id="16" name="Table 3">
            <a:extLst>
              <a:ext uri="{FF2B5EF4-FFF2-40B4-BE49-F238E27FC236}">
                <a16:creationId xmlns:a16="http://schemas.microsoft.com/office/drawing/2014/main" id="{4F04A245-D8AC-450F-ACD5-44CB6CD257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1262018"/>
              </p:ext>
            </p:extLst>
          </p:nvPr>
        </p:nvGraphicFramePr>
        <p:xfrm>
          <a:off x="3352800" y="1651001"/>
          <a:ext cx="2680704" cy="1423252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46784">
                  <a:extLst>
                    <a:ext uri="{9D8B030D-6E8A-4147-A177-3AD203B41FA5}">
                      <a16:colId xmlns:a16="http://schemas.microsoft.com/office/drawing/2014/main" val="3109439228"/>
                    </a:ext>
                  </a:extLst>
                </a:gridCol>
                <a:gridCol w="446784">
                  <a:extLst>
                    <a:ext uri="{9D8B030D-6E8A-4147-A177-3AD203B41FA5}">
                      <a16:colId xmlns:a16="http://schemas.microsoft.com/office/drawing/2014/main" val="2947886854"/>
                    </a:ext>
                  </a:extLst>
                </a:gridCol>
                <a:gridCol w="446784">
                  <a:extLst>
                    <a:ext uri="{9D8B030D-6E8A-4147-A177-3AD203B41FA5}">
                      <a16:colId xmlns:a16="http://schemas.microsoft.com/office/drawing/2014/main" val="222009567"/>
                    </a:ext>
                  </a:extLst>
                </a:gridCol>
                <a:gridCol w="446784">
                  <a:extLst>
                    <a:ext uri="{9D8B030D-6E8A-4147-A177-3AD203B41FA5}">
                      <a16:colId xmlns:a16="http://schemas.microsoft.com/office/drawing/2014/main" val="2461538829"/>
                    </a:ext>
                  </a:extLst>
                </a:gridCol>
                <a:gridCol w="446784">
                  <a:extLst>
                    <a:ext uri="{9D8B030D-6E8A-4147-A177-3AD203B41FA5}">
                      <a16:colId xmlns:a16="http://schemas.microsoft.com/office/drawing/2014/main" val="616809874"/>
                    </a:ext>
                  </a:extLst>
                </a:gridCol>
                <a:gridCol w="446784">
                  <a:extLst>
                    <a:ext uri="{9D8B030D-6E8A-4147-A177-3AD203B41FA5}">
                      <a16:colId xmlns:a16="http://schemas.microsoft.com/office/drawing/2014/main" val="654084205"/>
                    </a:ext>
                  </a:extLst>
                </a:gridCol>
              </a:tblGrid>
              <a:tr h="274320">
                <a:tc gridSpan="6"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21</a:t>
                      </a:r>
                      <a:r>
                        <a:rPr lang="en-US" sz="1200" baseline="30000">
                          <a:solidFill>
                            <a:schemeClr val="bg1"/>
                          </a:solidFill>
                        </a:rPr>
                        <a:t>ST</a:t>
                      </a:r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 CENTURY CLASSROOM</a:t>
                      </a:r>
                    </a:p>
                  </a:txBody>
                  <a:tcPr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05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05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05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05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05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5426281"/>
                  </a:ext>
                </a:extLst>
              </a:tr>
              <a:tr h="822993">
                <a:tc>
                  <a:txBody>
                    <a:bodyPr/>
                    <a:lstStyle/>
                    <a:p>
                      <a:pPr algn="ctr"/>
                      <a:r>
                        <a:rPr lang="en-US" sz="800"/>
                        <a:t>SCHEMATIC </a:t>
                      </a:r>
                      <a:br>
                        <a:rPr lang="en-US" sz="800"/>
                      </a:br>
                      <a:r>
                        <a:rPr lang="en-US" sz="800"/>
                        <a:t>DESIGN</a:t>
                      </a:r>
                    </a:p>
                  </a:txBody>
                  <a:tcPr vert="vert270" anchor="ctr"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/>
                        <a:t>DESIGN DEVELOPMENT</a:t>
                      </a:r>
                    </a:p>
                  </a:txBody>
                  <a:tcPr vert="vert270" anchor="ctr"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CONSTRUCTION DOCUMENTS</a:t>
                      </a:r>
                    </a:p>
                  </a:txBody>
                  <a:tcPr vert="vert270" anchor="ctr"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DSA</a:t>
                      </a:r>
                    </a:p>
                    <a:p>
                      <a:pPr algn="ctr"/>
                      <a:r>
                        <a:rPr lang="en-US" sz="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APPROVAL</a:t>
                      </a:r>
                    </a:p>
                  </a:txBody>
                  <a:tcPr vert="vert270" anchor="ctr"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/>
                        <a:t>CONSTRUCTION</a:t>
                      </a:r>
                    </a:p>
                  </a:txBody>
                  <a:tcPr vert="vert270" anchor="ctr"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/>
                        <a:t>COMPLETION</a:t>
                      </a:r>
                    </a:p>
                  </a:txBody>
                  <a:tcPr vert="vert270" anchor="ctr"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8565295"/>
                  </a:ext>
                </a:extLst>
              </a:tr>
              <a:tr h="325939">
                <a:tc>
                  <a:txBody>
                    <a:bodyPr/>
                    <a:lstStyle/>
                    <a:p>
                      <a:pPr algn="ctr"/>
                      <a:endParaRPr lang="en-US" sz="90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181224"/>
                  </a:ext>
                </a:extLst>
              </a:tr>
            </a:tbl>
          </a:graphicData>
        </a:graphic>
      </p:graphicFrame>
      <p:sp>
        <p:nvSpPr>
          <p:cNvPr id="23" name="Rectangle 22">
            <a:extLst>
              <a:ext uri="{FF2B5EF4-FFF2-40B4-BE49-F238E27FC236}">
                <a16:creationId xmlns:a16="http://schemas.microsoft.com/office/drawing/2014/main" id="{BD18B7C4-405D-4020-96F5-06D78FEAAF48}"/>
              </a:ext>
            </a:extLst>
          </p:cNvPr>
          <p:cNvSpPr/>
          <p:nvPr/>
        </p:nvSpPr>
        <p:spPr>
          <a:xfrm>
            <a:off x="5110893" y="3034190"/>
            <a:ext cx="22474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en-US" sz="1400" b="1">
                <a:solidFill>
                  <a:schemeClr val="accent3"/>
                </a:solidFill>
              </a:rPr>
              <a:t> </a:t>
            </a:r>
            <a:endParaRPr lang="en-US" sz="1400">
              <a:solidFill>
                <a:schemeClr val="accent3"/>
              </a:solidFill>
            </a:endParaRPr>
          </a:p>
        </p:txBody>
      </p:sp>
      <p:sp>
        <p:nvSpPr>
          <p:cNvPr id="12" name="Rectangle 1">
            <a:extLst>
              <a:ext uri="{FF2B5EF4-FFF2-40B4-BE49-F238E27FC236}">
                <a16:creationId xmlns:a16="http://schemas.microsoft.com/office/drawing/2014/main" id="{45790D6F-69D8-49C5-AACA-EF52F5A38D52}"/>
              </a:ext>
            </a:extLst>
          </p:cNvPr>
          <p:cNvSpPr/>
          <p:nvPr/>
        </p:nvSpPr>
        <p:spPr>
          <a:xfrm>
            <a:off x="3346675" y="3611610"/>
            <a:ext cx="1732083" cy="349681"/>
          </a:xfrm>
          <a:custGeom>
            <a:avLst/>
            <a:gdLst>
              <a:gd name="connsiteX0" fmla="*/ 0 w 2909455"/>
              <a:gd name="connsiteY0" fmla="*/ 0 h 1298864"/>
              <a:gd name="connsiteX1" fmla="*/ 2909455 w 2909455"/>
              <a:gd name="connsiteY1" fmla="*/ 0 h 1298864"/>
              <a:gd name="connsiteX2" fmla="*/ 2909455 w 2909455"/>
              <a:gd name="connsiteY2" fmla="*/ 1298864 h 1298864"/>
              <a:gd name="connsiteX3" fmla="*/ 0 w 2909455"/>
              <a:gd name="connsiteY3" fmla="*/ 1298864 h 1298864"/>
              <a:gd name="connsiteX4" fmla="*/ 0 w 2909455"/>
              <a:gd name="connsiteY4" fmla="*/ 0 h 1298864"/>
              <a:gd name="connsiteX0" fmla="*/ 0 w 2909455"/>
              <a:gd name="connsiteY0" fmla="*/ 0 h 1298864"/>
              <a:gd name="connsiteX1" fmla="*/ 2098964 w 2909455"/>
              <a:gd name="connsiteY1" fmla="*/ 0 h 1298864"/>
              <a:gd name="connsiteX2" fmla="*/ 2909455 w 2909455"/>
              <a:gd name="connsiteY2" fmla="*/ 1298864 h 1298864"/>
              <a:gd name="connsiteX3" fmla="*/ 0 w 2909455"/>
              <a:gd name="connsiteY3" fmla="*/ 1298864 h 1298864"/>
              <a:gd name="connsiteX4" fmla="*/ 0 w 2909455"/>
              <a:gd name="connsiteY4" fmla="*/ 0 h 1298864"/>
              <a:gd name="connsiteX0" fmla="*/ 369516 w 2909455"/>
              <a:gd name="connsiteY0" fmla="*/ 0 h 1305836"/>
              <a:gd name="connsiteX1" fmla="*/ 2098964 w 2909455"/>
              <a:gd name="connsiteY1" fmla="*/ 6972 h 1305836"/>
              <a:gd name="connsiteX2" fmla="*/ 2909455 w 2909455"/>
              <a:gd name="connsiteY2" fmla="*/ 1305836 h 1305836"/>
              <a:gd name="connsiteX3" fmla="*/ 0 w 2909455"/>
              <a:gd name="connsiteY3" fmla="*/ 1305836 h 1305836"/>
              <a:gd name="connsiteX4" fmla="*/ 369516 w 2909455"/>
              <a:gd name="connsiteY4" fmla="*/ 0 h 1305836"/>
              <a:gd name="connsiteX0" fmla="*/ 0 w 2539939"/>
              <a:gd name="connsiteY0" fmla="*/ 0 h 1305836"/>
              <a:gd name="connsiteX1" fmla="*/ 1729448 w 2539939"/>
              <a:gd name="connsiteY1" fmla="*/ 6972 h 1305836"/>
              <a:gd name="connsiteX2" fmla="*/ 2539939 w 2539939"/>
              <a:gd name="connsiteY2" fmla="*/ 1305836 h 1305836"/>
              <a:gd name="connsiteX3" fmla="*/ 362542 w 2539939"/>
              <a:gd name="connsiteY3" fmla="*/ 1187312 h 1305836"/>
              <a:gd name="connsiteX4" fmla="*/ 0 w 2539939"/>
              <a:gd name="connsiteY4" fmla="*/ 0 h 1305836"/>
              <a:gd name="connsiteX0" fmla="*/ 1 w 2539940"/>
              <a:gd name="connsiteY0" fmla="*/ 0 h 1305836"/>
              <a:gd name="connsiteX1" fmla="*/ 1729449 w 2539940"/>
              <a:gd name="connsiteY1" fmla="*/ 6972 h 1305836"/>
              <a:gd name="connsiteX2" fmla="*/ 2539940 w 2539940"/>
              <a:gd name="connsiteY2" fmla="*/ 1305836 h 1305836"/>
              <a:gd name="connsiteX3" fmla="*/ 0 w 2539940"/>
              <a:gd name="connsiteY3" fmla="*/ 1284920 h 1305836"/>
              <a:gd name="connsiteX4" fmla="*/ 1 w 2539940"/>
              <a:gd name="connsiteY4" fmla="*/ 0 h 1305836"/>
              <a:gd name="connsiteX0" fmla="*/ 0 w 2546911"/>
              <a:gd name="connsiteY0" fmla="*/ 1 h 1298864"/>
              <a:gd name="connsiteX1" fmla="*/ 1736420 w 2546911"/>
              <a:gd name="connsiteY1" fmla="*/ 0 h 1298864"/>
              <a:gd name="connsiteX2" fmla="*/ 2546911 w 2546911"/>
              <a:gd name="connsiteY2" fmla="*/ 1298864 h 1298864"/>
              <a:gd name="connsiteX3" fmla="*/ 6971 w 2546911"/>
              <a:gd name="connsiteY3" fmla="*/ 1277948 h 1298864"/>
              <a:gd name="connsiteX4" fmla="*/ 0 w 2546911"/>
              <a:gd name="connsiteY4" fmla="*/ 1 h 1298864"/>
              <a:gd name="connsiteX0" fmla="*/ 6974 w 2553885"/>
              <a:gd name="connsiteY0" fmla="*/ 1 h 1298864"/>
              <a:gd name="connsiteX1" fmla="*/ 1743394 w 2553885"/>
              <a:gd name="connsiteY1" fmla="*/ 0 h 1298864"/>
              <a:gd name="connsiteX2" fmla="*/ 2553885 w 2553885"/>
              <a:gd name="connsiteY2" fmla="*/ 1298864 h 1298864"/>
              <a:gd name="connsiteX3" fmla="*/ 0 w 2553885"/>
              <a:gd name="connsiteY3" fmla="*/ 1298864 h 1298864"/>
              <a:gd name="connsiteX4" fmla="*/ 6974 w 2553885"/>
              <a:gd name="connsiteY4" fmla="*/ 1 h 1298864"/>
              <a:gd name="connsiteX0" fmla="*/ 1 w 2553885"/>
              <a:gd name="connsiteY0" fmla="*/ 1 h 1298864"/>
              <a:gd name="connsiteX1" fmla="*/ 1743394 w 2553885"/>
              <a:gd name="connsiteY1" fmla="*/ 0 h 1298864"/>
              <a:gd name="connsiteX2" fmla="*/ 2553885 w 2553885"/>
              <a:gd name="connsiteY2" fmla="*/ 1298864 h 1298864"/>
              <a:gd name="connsiteX3" fmla="*/ 0 w 2553885"/>
              <a:gd name="connsiteY3" fmla="*/ 1298864 h 1298864"/>
              <a:gd name="connsiteX4" fmla="*/ 1 w 2553885"/>
              <a:gd name="connsiteY4" fmla="*/ 1 h 1298864"/>
              <a:gd name="connsiteX0" fmla="*/ 0 w 3834304"/>
              <a:gd name="connsiteY0" fmla="*/ 1 h 1298864"/>
              <a:gd name="connsiteX1" fmla="*/ 3023813 w 3834304"/>
              <a:gd name="connsiteY1" fmla="*/ 0 h 1298864"/>
              <a:gd name="connsiteX2" fmla="*/ 3834304 w 3834304"/>
              <a:gd name="connsiteY2" fmla="*/ 1298864 h 1298864"/>
              <a:gd name="connsiteX3" fmla="*/ 1280419 w 3834304"/>
              <a:gd name="connsiteY3" fmla="*/ 1298864 h 1298864"/>
              <a:gd name="connsiteX4" fmla="*/ 0 w 3834304"/>
              <a:gd name="connsiteY4" fmla="*/ 1 h 1298864"/>
              <a:gd name="connsiteX0" fmla="*/ 0 w 3834304"/>
              <a:gd name="connsiteY0" fmla="*/ 1 h 1298864"/>
              <a:gd name="connsiteX1" fmla="*/ 3023813 w 3834304"/>
              <a:gd name="connsiteY1" fmla="*/ 0 h 1298864"/>
              <a:gd name="connsiteX2" fmla="*/ 3834304 w 3834304"/>
              <a:gd name="connsiteY2" fmla="*/ 1298864 h 1298864"/>
              <a:gd name="connsiteX3" fmla="*/ 0 w 3834304"/>
              <a:gd name="connsiteY3" fmla="*/ 1290861 h 1298864"/>
              <a:gd name="connsiteX4" fmla="*/ 0 w 3834304"/>
              <a:gd name="connsiteY4" fmla="*/ 1 h 1298864"/>
              <a:gd name="connsiteX0" fmla="*/ 0 w 4754606"/>
              <a:gd name="connsiteY0" fmla="*/ 1 h 1298864"/>
              <a:gd name="connsiteX1" fmla="*/ 3944115 w 4754606"/>
              <a:gd name="connsiteY1" fmla="*/ 0 h 1298864"/>
              <a:gd name="connsiteX2" fmla="*/ 4754606 w 4754606"/>
              <a:gd name="connsiteY2" fmla="*/ 1298864 h 1298864"/>
              <a:gd name="connsiteX3" fmla="*/ 920302 w 4754606"/>
              <a:gd name="connsiteY3" fmla="*/ 1290861 h 1298864"/>
              <a:gd name="connsiteX4" fmla="*/ 0 w 4754606"/>
              <a:gd name="connsiteY4" fmla="*/ 1 h 1298864"/>
              <a:gd name="connsiteX0" fmla="*/ 8003 w 4762609"/>
              <a:gd name="connsiteY0" fmla="*/ 1 h 1298864"/>
              <a:gd name="connsiteX1" fmla="*/ 3952118 w 4762609"/>
              <a:gd name="connsiteY1" fmla="*/ 0 h 1298864"/>
              <a:gd name="connsiteX2" fmla="*/ 4762609 w 4762609"/>
              <a:gd name="connsiteY2" fmla="*/ 1298864 h 1298864"/>
              <a:gd name="connsiteX3" fmla="*/ 0 w 4762609"/>
              <a:gd name="connsiteY3" fmla="*/ 1298863 h 1298864"/>
              <a:gd name="connsiteX4" fmla="*/ 8003 w 4762609"/>
              <a:gd name="connsiteY4" fmla="*/ 1 h 1298864"/>
              <a:gd name="connsiteX0" fmla="*/ 354 w 4770965"/>
              <a:gd name="connsiteY0" fmla="*/ 1 h 1298864"/>
              <a:gd name="connsiteX1" fmla="*/ 3960474 w 4770965"/>
              <a:gd name="connsiteY1" fmla="*/ 0 h 1298864"/>
              <a:gd name="connsiteX2" fmla="*/ 4770965 w 4770965"/>
              <a:gd name="connsiteY2" fmla="*/ 1298864 h 1298864"/>
              <a:gd name="connsiteX3" fmla="*/ 8356 w 4770965"/>
              <a:gd name="connsiteY3" fmla="*/ 1298863 h 1298864"/>
              <a:gd name="connsiteX4" fmla="*/ 354 w 4770965"/>
              <a:gd name="connsiteY4" fmla="*/ 1 h 1298864"/>
              <a:gd name="connsiteX0" fmla="*/ 8004 w 4778615"/>
              <a:gd name="connsiteY0" fmla="*/ 1 h 1298864"/>
              <a:gd name="connsiteX1" fmla="*/ 3968124 w 4778615"/>
              <a:gd name="connsiteY1" fmla="*/ 0 h 1298864"/>
              <a:gd name="connsiteX2" fmla="*/ 4778615 w 4778615"/>
              <a:gd name="connsiteY2" fmla="*/ 1298864 h 1298864"/>
              <a:gd name="connsiteX3" fmla="*/ 0 w 4778615"/>
              <a:gd name="connsiteY3" fmla="*/ 1290861 h 1298864"/>
              <a:gd name="connsiteX4" fmla="*/ 8004 w 4778615"/>
              <a:gd name="connsiteY4" fmla="*/ 1 h 1298864"/>
              <a:gd name="connsiteX0" fmla="*/ 8 w 5418831"/>
              <a:gd name="connsiteY0" fmla="*/ 1 h 1298864"/>
              <a:gd name="connsiteX1" fmla="*/ 4608340 w 5418831"/>
              <a:gd name="connsiteY1" fmla="*/ 0 h 1298864"/>
              <a:gd name="connsiteX2" fmla="*/ 5418831 w 5418831"/>
              <a:gd name="connsiteY2" fmla="*/ 1298864 h 1298864"/>
              <a:gd name="connsiteX3" fmla="*/ 640216 w 5418831"/>
              <a:gd name="connsiteY3" fmla="*/ 1290861 h 1298864"/>
              <a:gd name="connsiteX4" fmla="*/ 8 w 5418831"/>
              <a:gd name="connsiteY4" fmla="*/ 1 h 1298864"/>
              <a:gd name="connsiteX0" fmla="*/ 659 w 5419482"/>
              <a:gd name="connsiteY0" fmla="*/ 1 h 1299990"/>
              <a:gd name="connsiteX1" fmla="*/ 4608991 w 5419482"/>
              <a:gd name="connsiteY1" fmla="*/ 0 h 1299990"/>
              <a:gd name="connsiteX2" fmla="*/ 5419482 w 5419482"/>
              <a:gd name="connsiteY2" fmla="*/ 1298864 h 1299990"/>
              <a:gd name="connsiteX3" fmla="*/ 1784 w 5419482"/>
              <a:gd name="connsiteY3" fmla="*/ 1299990 h 1299990"/>
              <a:gd name="connsiteX4" fmla="*/ 659 w 5419482"/>
              <a:gd name="connsiteY4" fmla="*/ 1 h 1299990"/>
              <a:gd name="connsiteX0" fmla="*/ 8006 w 5417698"/>
              <a:gd name="connsiteY0" fmla="*/ 1 h 1299990"/>
              <a:gd name="connsiteX1" fmla="*/ 4607207 w 5417698"/>
              <a:gd name="connsiteY1" fmla="*/ 0 h 1299990"/>
              <a:gd name="connsiteX2" fmla="*/ 5417698 w 5417698"/>
              <a:gd name="connsiteY2" fmla="*/ 1298864 h 1299990"/>
              <a:gd name="connsiteX3" fmla="*/ 0 w 5417698"/>
              <a:gd name="connsiteY3" fmla="*/ 1299990 h 1299990"/>
              <a:gd name="connsiteX4" fmla="*/ 8006 w 5417698"/>
              <a:gd name="connsiteY4" fmla="*/ 1 h 1299990"/>
              <a:gd name="connsiteX0" fmla="*/ 660 w 5410352"/>
              <a:gd name="connsiteY0" fmla="*/ 1 h 1299990"/>
              <a:gd name="connsiteX1" fmla="*/ 4599861 w 5410352"/>
              <a:gd name="connsiteY1" fmla="*/ 0 h 1299990"/>
              <a:gd name="connsiteX2" fmla="*/ 5410352 w 5410352"/>
              <a:gd name="connsiteY2" fmla="*/ 1298864 h 1299990"/>
              <a:gd name="connsiteX3" fmla="*/ 1785 w 5410352"/>
              <a:gd name="connsiteY3" fmla="*/ 1299990 h 1299990"/>
              <a:gd name="connsiteX4" fmla="*/ 660 w 5410352"/>
              <a:gd name="connsiteY4" fmla="*/ 1 h 1299990"/>
              <a:gd name="connsiteX0" fmla="*/ 0 w 12676194"/>
              <a:gd name="connsiteY0" fmla="*/ 17594 h 1299990"/>
              <a:gd name="connsiteX1" fmla="*/ 11865703 w 12676194"/>
              <a:gd name="connsiteY1" fmla="*/ 0 h 1299990"/>
              <a:gd name="connsiteX2" fmla="*/ 12676194 w 12676194"/>
              <a:gd name="connsiteY2" fmla="*/ 1298864 h 1299990"/>
              <a:gd name="connsiteX3" fmla="*/ 7267627 w 12676194"/>
              <a:gd name="connsiteY3" fmla="*/ 1299990 h 1299990"/>
              <a:gd name="connsiteX4" fmla="*/ 0 w 12676194"/>
              <a:gd name="connsiteY4" fmla="*/ 17594 h 1299990"/>
              <a:gd name="connsiteX0" fmla="*/ 34063 w 12710257"/>
              <a:gd name="connsiteY0" fmla="*/ 17594 h 1299990"/>
              <a:gd name="connsiteX1" fmla="*/ 11899766 w 12710257"/>
              <a:gd name="connsiteY1" fmla="*/ 0 h 1299990"/>
              <a:gd name="connsiteX2" fmla="*/ 12710257 w 12710257"/>
              <a:gd name="connsiteY2" fmla="*/ 1298864 h 1299990"/>
              <a:gd name="connsiteX3" fmla="*/ 0 w 12710257"/>
              <a:gd name="connsiteY3" fmla="*/ 1299990 h 1299990"/>
              <a:gd name="connsiteX4" fmla="*/ 34063 w 12710257"/>
              <a:gd name="connsiteY4" fmla="*/ 17594 h 1299990"/>
              <a:gd name="connsiteX0" fmla="*/ 34063 w 12710257"/>
              <a:gd name="connsiteY0" fmla="*/ 17594 h 1299990"/>
              <a:gd name="connsiteX1" fmla="*/ 11899766 w 12710257"/>
              <a:gd name="connsiteY1" fmla="*/ 0 h 1299990"/>
              <a:gd name="connsiteX2" fmla="*/ 12710257 w 12710257"/>
              <a:gd name="connsiteY2" fmla="*/ 1298864 h 1299990"/>
              <a:gd name="connsiteX3" fmla="*/ 0 w 12710257"/>
              <a:gd name="connsiteY3" fmla="*/ 1299990 h 1299990"/>
              <a:gd name="connsiteX4" fmla="*/ 34063 w 12710257"/>
              <a:gd name="connsiteY4" fmla="*/ 17594 h 1299990"/>
              <a:gd name="connsiteX0" fmla="*/ 34063 w 12710257"/>
              <a:gd name="connsiteY0" fmla="*/ 17594 h 1298864"/>
              <a:gd name="connsiteX1" fmla="*/ 11899766 w 12710257"/>
              <a:gd name="connsiteY1" fmla="*/ 0 h 1298864"/>
              <a:gd name="connsiteX2" fmla="*/ 12710257 w 12710257"/>
              <a:gd name="connsiteY2" fmla="*/ 1298864 h 1298864"/>
              <a:gd name="connsiteX3" fmla="*/ 0 w 12710257"/>
              <a:gd name="connsiteY3" fmla="*/ 1282396 h 1298864"/>
              <a:gd name="connsiteX4" fmla="*/ 34063 w 12710257"/>
              <a:gd name="connsiteY4" fmla="*/ 17594 h 1298864"/>
              <a:gd name="connsiteX0" fmla="*/ 206 w 12729183"/>
              <a:gd name="connsiteY0" fmla="*/ 0 h 1298864"/>
              <a:gd name="connsiteX1" fmla="*/ 11918692 w 12729183"/>
              <a:gd name="connsiteY1" fmla="*/ 0 h 1298864"/>
              <a:gd name="connsiteX2" fmla="*/ 12729183 w 12729183"/>
              <a:gd name="connsiteY2" fmla="*/ 1298864 h 1298864"/>
              <a:gd name="connsiteX3" fmla="*/ 18926 w 12729183"/>
              <a:gd name="connsiteY3" fmla="*/ 1282396 h 1298864"/>
              <a:gd name="connsiteX4" fmla="*/ 206 w 12729183"/>
              <a:gd name="connsiteY4" fmla="*/ 0 h 1298864"/>
              <a:gd name="connsiteX0" fmla="*/ 206 w 13181029"/>
              <a:gd name="connsiteY0" fmla="*/ 0 h 1298864"/>
              <a:gd name="connsiteX1" fmla="*/ 11918692 w 13181029"/>
              <a:gd name="connsiteY1" fmla="*/ 0 h 1298864"/>
              <a:gd name="connsiteX2" fmla="*/ 13181029 w 13181029"/>
              <a:gd name="connsiteY2" fmla="*/ 1298864 h 1298864"/>
              <a:gd name="connsiteX3" fmla="*/ 18926 w 13181029"/>
              <a:gd name="connsiteY3" fmla="*/ 1282396 h 1298864"/>
              <a:gd name="connsiteX4" fmla="*/ 206 w 13181029"/>
              <a:gd name="connsiteY4" fmla="*/ 0 h 1298864"/>
              <a:gd name="connsiteX0" fmla="*/ 206 w 13181029"/>
              <a:gd name="connsiteY0" fmla="*/ 0 h 1298864"/>
              <a:gd name="connsiteX1" fmla="*/ 11205004 w 13181029"/>
              <a:gd name="connsiteY1" fmla="*/ 30065 h 1298864"/>
              <a:gd name="connsiteX2" fmla="*/ 13181029 w 13181029"/>
              <a:gd name="connsiteY2" fmla="*/ 1298864 h 1298864"/>
              <a:gd name="connsiteX3" fmla="*/ 18926 w 13181029"/>
              <a:gd name="connsiteY3" fmla="*/ 1282396 h 1298864"/>
              <a:gd name="connsiteX4" fmla="*/ 206 w 13181029"/>
              <a:gd name="connsiteY4" fmla="*/ 0 h 1298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81029" h="1298864">
                <a:moveTo>
                  <a:pt x="206" y="0"/>
                </a:moveTo>
                <a:lnTo>
                  <a:pt x="11205004" y="30065"/>
                </a:lnTo>
                <a:lnTo>
                  <a:pt x="13181029" y="1298864"/>
                </a:lnTo>
                <a:lnTo>
                  <a:pt x="18926" y="1282396"/>
                </a:lnTo>
                <a:cubicBezTo>
                  <a:pt x="21594" y="849442"/>
                  <a:pt x="-2462" y="432954"/>
                  <a:pt x="206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47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C2A7DA-FAC4-42F4-A32E-4BB12505B87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6286" y="1425720"/>
            <a:ext cx="2747383" cy="3261317"/>
          </a:xfrm>
          <a:prstGeom prst="rect">
            <a:avLst/>
          </a:prstGeom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C76CBA7B-0FAD-4E69-B6E6-41F11A387828}"/>
              </a:ext>
            </a:extLst>
          </p:cNvPr>
          <p:cNvCxnSpPr>
            <a:cxnSpLocks/>
          </p:cNvCxnSpPr>
          <p:nvPr/>
        </p:nvCxnSpPr>
        <p:spPr>
          <a:xfrm>
            <a:off x="3388241" y="2900129"/>
            <a:ext cx="2088380" cy="0"/>
          </a:xfrm>
          <a:prstGeom prst="line">
            <a:avLst/>
          </a:prstGeom>
          <a:ln w="38100">
            <a:solidFill>
              <a:schemeClr val="accent3"/>
            </a:solidFill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BC9AB548-C16A-4946-8BCF-364A3FA9102C}"/>
              </a:ext>
            </a:extLst>
          </p:cNvPr>
          <p:cNvSpPr/>
          <p:nvPr/>
        </p:nvSpPr>
        <p:spPr>
          <a:xfrm rot="20534869">
            <a:off x="205773" y="2720562"/>
            <a:ext cx="3151825" cy="4205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133" b="1">
                <a:latin typeface="Stencil" panose="040409050D0802020404" pitchFamily="82" charset="0"/>
              </a:rPr>
              <a:t>UNDER CONSTRUCTION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12A7047-F6D7-4BB3-B577-58AB3A55A973}"/>
              </a:ext>
            </a:extLst>
          </p:cNvPr>
          <p:cNvSpPr/>
          <p:nvPr/>
        </p:nvSpPr>
        <p:spPr>
          <a:xfrm>
            <a:off x="5024880" y="3068849"/>
            <a:ext cx="5389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en-US" sz="1400" b="1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99% </a:t>
            </a:r>
            <a:endParaRPr lang="en-US" sz="1400">
              <a:solidFill>
                <a:schemeClr val="accent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B4DC8479-8D51-4FC8-A6F1-02C7BB481B5D}"/>
              </a:ext>
            </a:extLst>
          </p:cNvPr>
          <p:cNvSpPr txBox="1">
            <a:spLocks/>
          </p:cNvSpPr>
          <p:nvPr/>
        </p:nvSpPr>
        <p:spPr>
          <a:xfrm>
            <a:off x="3311781" y="3547702"/>
            <a:ext cx="5735983" cy="2678880"/>
          </a:xfrm>
          <a:prstGeom prst="rect">
            <a:avLst/>
          </a:prstGeom>
          <a:noFill/>
        </p:spPr>
        <p:txBody>
          <a:bodyPr lIns="121920" tIns="60960" rIns="121920" bIns="60960" anchor="t"/>
          <a:lstStyle>
            <a:lvl1pPr algn="l" defTabSz="4572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tx1"/>
                </a:solidFill>
                <a:latin typeface="Calibri"/>
                <a:ea typeface="+mj-ea"/>
                <a:cs typeface="Calibri"/>
              </a:defRPr>
            </a:lvl1pPr>
          </a:lstStyle>
          <a:p>
            <a:pPr>
              <a:lnSpc>
                <a:spcPct val="114000"/>
              </a:lnSpc>
              <a:spcAft>
                <a:spcPts val="600"/>
              </a:spcAft>
              <a:buClr>
                <a:srgbClr val="B8C40E"/>
              </a:buClr>
            </a:pPr>
            <a:r>
              <a:rPr lang="en-US" sz="200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NOTES:</a:t>
            </a:r>
          </a:p>
          <a:p>
            <a:pPr marL="285320" indent="-285320">
              <a:spcAft>
                <a:spcPts val="600"/>
              </a:spcAft>
              <a:buClr>
                <a:srgbClr val="B8C40E"/>
              </a:buClr>
              <a:buFont typeface="Arial" panose="020B0604020202020204" pitchFamily="34" charset="0"/>
              <a:buChar char="•"/>
            </a:pPr>
            <a:r>
              <a:rPr lang="en-US" sz="1400"/>
              <a:t>21</a:t>
            </a:r>
            <a:r>
              <a:rPr lang="en-US" sz="1400" baseline="30000"/>
              <a:t>st</a:t>
            </a:r>
            <a:r>
              <a:rPr lang="en-US" sz="1400"/>
              <a:t> Century Classroom Improvements Started Construction 6-15-2020; Construction Phases 2 &amp; 3 Punch List </a:t>
            </a:r>
          </a:p>
          <a:p>
            <a:pPr marL="894843" lvl="1" indent="-285320">
              <a:spcAft>
                <a:spcPts val="600"/>
              </a:spcAft>
              <a:buClr>
                <a:srgbClr val="B8C40E"/>
              </a:buClr>
              <a:buFont typeface="Arial" panose="020B0604020202020204" pitchFamily="34" charset="0"/>
              <a:buChar char="•"/>
            </a:pPr>
            <a:r>
              <a:rPr lang="en-US" sz="1400">
                <a:latin typeface="Calibri"/>
                <a:ea typeface="+mj-ea"/>
                <a:cs typeface="Calibri"/>
              </a:rPr>
              <a:t>SUBSTANTIALLY COMPLETE</a:t>
            </a:r>
          </a:p>
          <a:p>
            <a:pPr marL="285320" indent="-285320">
              <a:lnSpc>
                <a:spcPct val="114000"/>
              </a:lnSpc>
              <a:spcAft>
                <a:spcPts val="600"/>
              </a:spcAft>
              <a:buClr>
                <a:srgbClr val="B8C40E"/>
              </a:buClr>
              <a:buFont typeface="Arial" panose="020B0604020202020204" pitchFamily="34" charset="0"/>
              <a:buChar char="•"/>
            </a:pPr>
            <a:endParaRPr lang="en-US" sz="1400"/>
          </a:p>
          <a:p>
            <a:pPr>
              <a:lnSpc>
                <a:spcPct val="114000"/>
              </a:lnSpc>
              <a:spcAft>
                <a:spcPts val="600"/>
              </a:spcAft>
              <a:buClr>
                <a:srgbClr val="B8C40E"/>
              </a:buClr>
            </a:pPr>
            <a:endParaRPr lang="en-US" sz="1400"/>
          </a:p>
          <a:p>
            <a:pPr marL="285320" indent="-285320">
              <a:lnSpc>
                <a:spcPct val="114000"/>
              </a:lnSpc>
              <a:spcAft>
                <a:spcPts val="600"/>
              </a:spcAft>
              <a:buClr>
                <a:srgbClr val="B8C40E"/>
              </a:buClr>
              <a:buFont typeface="Arial" panose="020B0604020202020204" pitchFamily="34" charset="0"/>
              <a:buChar char="•"/>
            </a:pPr>
            <a:endParaRPr lang="en-US" sz="1400"/>
          </a:p>
          <a:p>
            <a:pPr marL="285320" indent="-285320">
              <a:lnSpc>
                <a:spcPct val="114000"/>
              </a:lnSpc>
              <a:spcAft>
                <a:spcPts val="600"/>
              </a:spcAft>
              <a:buClr>
                <a:srgbClr val="B8C40E"/>
              </a:buClr>
              <a:buFont typeface="Arial" panose="020B0604020202020204" pitchFamily="34" charset="0"/>
              <a:buChar char="•"/>
            </a:pPr>
            <a:endParaRPr lang="en-US" sz="1400"/>
          </a:p>
          <a:p>
            <a:pPr marL="285320" indent="-285320">
              <a:lnSpc>
                <a:spcPct val="114000"/>
              </a:lnSpc>
              <a:spcAft>
                <a:spcPts val="600"/>
              </a:spcAft>
              <a:buClr>
                <a:srgbClr val="B8C40E"/>
              </a:buClr>
              <a:buFont typeface="Arial" panose="020B0604020202020204" pitchFamily="34" charset="0"/>
              <a:buChar char="•"/>
            </a:pPr>
            <a:endParaRPr lang="en-US" sz="120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38302A4-6C0A-448C-B360-FF15A8AF05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514" y="6139544"/>
            <a:ext cx="6662668" cy="358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8699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BE161674-B0D8-4767-A5A9-362F48884A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877" y="6118311"/>
            <a:ext cx="6662668" cy="461840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E0F54F-480D-4F03-BDD3-C4846B76BCD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982550B-690F-4EC0-A4CF-9EA83E255202}"/>
              </a:ext>
            </a:extLst>
          </p:cNvPr>
          <p:cNvSpPr txBox="1">
            <a:spLocks/>
          </p:cNvSpPr>
          <p:nvPr/>
        </p:nvSpPr>
        <p:spPr>
          <a:xfrm>
            <a:off x="408878" y="267739"/>
            <a:ext cx="4238460" cy="526821"/>
          </a:xfrm>
          <a:prstGeom prst="rect">
            <a:avLst/>
          </a:prstGeom>
        </p:spPr>
        <p:txBody>
          <a:bodyPr/>
          <a:lstStyle>
            <a:lvl1pPr marL="0" indent="0" algn="l" defTabSz="342904" rtl="0" eaLnBrk="1" latinLnBrk="0" hangingPunct="1">
              <a:spcBef>
                <a:spcPct val="20000"/>
              </a:spcBef>
              <a:buFont typeface="Arial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218" indent="-214315" algn="l" defTabSz="342904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8" indent="-171452" algn="l" defTabSz="342904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62" indent="-171452" algn="l" defTabSz="342904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66" indent="-171452" algn="l" defTabSz="342904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69" indent="-171452" algn="l" defTabSz="342904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73" indent="-171452" algn="l" defTabSz="342904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76" indent="-171452" algn="l" defTabSz="342904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79" indent="-171452" algn="l" defTabSz="342904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cap="all">
                <a:highlight>
                  <a:srgbClr val="FFFFFF"/>
                </a:highlight>
              </a:rPr>
              <a:t>PROJECT STATUS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A0D8AC3-8B74-41BE-817B-8BA67D7E7C6E}"/>
              </a:ext>
            </a:extLst>
          </p:cNvPr>
          <p:cNvSpPr txBox="1">
            <a:spLocks/>
          </p:cNvSpPr>
          <p:nvPr/>
        </p:nvSpPr>
        <p:spPr>
          <a:xfrm>
            <a:off x="408877" y="545611"/>
            <a:ext cx="8229600" cy="664635"/>
          </a:xfrm>
          <a:prstGeom prst="rect">
            <a:avLst/>
          </a:prstGeom>
        </p:spPr>
        <p:txBody>
          <a:bodyPr/>
          <a:lstStyle>
            <a:lvl1pPr algn="l" defTabSz="342904" rtl="0" eaLnBrk="1" latinLnBrk="0" hangingPunct="1">
              <a:spcBef>
                <a:spcPct val="0"/>
              </a:spcBef>
              <a:buNone/>
              <a:defRPr sz="2700" b="1" kern="1200">
                <a:solidFill>
                  <a:schemeClr val="tx1"/>
                </a:solidFill>
                <a:latin typeface="Arial Black" panose="020B0A04020102020204" pitchFamily="34" charset="0"/>
                <a:ea typeface="+mj-ea"/>
                <a:cs typeface="Calibri"/>
              </a:defRPr>
            </a:lvl1pPr>
          </a:lstStyle>
          <a:p>
            <a:r>
              <a:rPr lang="en-US" sz="2400"/>
              <a:t>WORKMAN ELEMENTARY SCHOOL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8D15D91-F3CA-4508-8382-4DE1CBE8637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 rot="10800000">
            <a:off x="356286" y="2403459"/>
            <a:ext cx="4021654" cy="3016241"/>
          </a:xfrm>
          <a:prstGeom prst="rect">
            <a:avLst/>
          </a:prstGeom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053C7EF9-6D0C-45E1-B819-DC9B721463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rcRect/>
          <a:stretch/>
        </p:blipFill>
        <p:spPr>
          <a:xfrm rot="10800000">
            <a:off x="4744207" y="2397639"/>
            <a:ext cx="4029415" cy="3022061"/>
          </a:xfrm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034E895B-3B93-4677-BF6C-93B0458FF7B3}"/>
              </a:ext>
            </a:extLst>
          </p:cNvPr>
          <p:cNvSpPr txBox="1"/>
          <p:nvPr/>
        </p:nvSpPr>
        <p:spPr>
          <a:xfrm>
            <a:off x="535252" y="6176134"/>
            <a:ext cx="4685009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67" dirty="0">
                <a:solidFill>
                  <a:schemeClr val="bg1"/>
                </a:solidFill>
              </a:rPr>
              <a:t>DELIVERY &amp; SET UP</a:t>
            </a:r>
          </a:p>
        </p:txBody>
      </p:sp>
      <p:sp>
        <p:nvSpPr>
          <p:cNvPr id="18" name="Rectangle 1">
            <a:extLst>
              <a:ext uri="{FF2B5EF4-FFF2-40B4-BE49-F238E27FC236}">
                <a16:creationId xmlns:a16="http://schemas.microsoft.com/office/drawing/2014/main" id="{9B56241B-7506-4DFF-8FD5-F9D846BBCF2A}"/>
              </a:ext>
            </a:extLst>
          </p:cNvPr>
          <p:cNvSpPr/>
          <p:nvPr/>
        </p:nvSpPr>
        <p:spPr>
          <a:xfrm>
            <a:off x="1" y="1395906"/>
            <a:ext cx="5064369" cy="449841"/>
          </a:xfrm>
          <a:custGeom>
            <a:avLst/>
            <a:gdLst>
              <a:gd name="connsiteX0" fmla="*/ 0 w 2909455"/>
              <a:gd name="connsiteY0" fmla="*/ 0 h 1298864"/>
              <a:gd name="connsiteX1" fmla="*/ 2909455 w 2909455"/>
              <a:gd name="connsiteY1" fmla="*/ 0 h 1298864"/>
              <a:gd name="connsiteX2" fmla="*/ 2909455 w 2909455"/>
              <a:gd name="connsiteY2" fmla="*/ 1298864 h 1298864"/>
              <a:gd name="connsiteX3" fmla="*/ 0 w 2909455"/>
              <a:gd name="connsiteY3" fmla="*/ 1298864 h 1298864"/>
              <a:gd name="connsiteX4" fmla="*/ 0 w 2909455"/>
              <a:gd name="connsiteY4" fmla="*/ 0 h 1298864"/>
              <a:gd name="connsiteX0" fmla="*/ 0 w 2909455"/>
              <a:gd name="connsiteY0" fmla="*/ 0 h 1298864"/>
              <a:gd name="connsiteX1" fmla="*/ 2098964 w 2909455"/>
              <a:gd name="connsiteY1" fmla="*/ 0 h 1298864"/>
              <a:gd name="connsiteX2" fmla="*/ 2909455 w 2909455"/>
              <a:gd name="connsiteY2" fmla="*/ 1298864 h 1298864"/>
              <a:gd name="connsiteX3" fmla="*/ 0 w 2909455"/>
              <a:gd name="connsiteY3" fmla="*/ 1298864 h 1298864"/>
              <a:gd name="connsiteX4" fmla="*/ 0 w 2909455"/>
              <a:gd name="connsiteY4" fmla="*/ 0 h 1298864"/>
              <a:gd name="connsiteX0" fmla="*/ 369516 w 2909455"/>
              <a:gd name="connsiteY0" fmla="*/ 0 h 1305836"/>
              <a:gd name="connsiteX1" fmla="*/ 2098964 w 2909455"/>
              <a:gd name="connsiteY1" fmla="*/ 6972 h 1305836"/>
              <a:gd name="connsiteX2" fmla="*/ 2909455 w 2909455"/>
              <a:gd name="connsiteY2" fmla="*/ 1305836 h 1305836"/>
              <a:gd name="connsiteX3" fmla="*/ 0 w 2909455"/>
              <a:gd name="connsiteY3" fmla="*/ 1305836 h 1305836"/>
              <a:gd name="connsiteX4" fmla="*/ 369516 w 2909455"/>
              <a:gd name="connsiteY4" fmla="*/ 0 h 1305836"/>
              <a:gd name="connsiteX0" fmla="*/ 0 w 2539939"/>
              <a:gd name="connsiteY0" fmla="*/ 0 h 1305836"/>
              <a:gd name="connsiteX1" fmla="*/ 1729448 w 2539939"/>
              <a:gd name="connsiteY1" fmla="*/ 6972 h 1305836"/>
              <a:gd name="connsiteX2" fmla="*/ 2539939 w 2539939"/>
              <a:gd name="connsiteY2" fmla="*/ 1305836 h 1305836"/>
              <a:gd name="connsiteX3" fmla="*/ 362542 w 2539939"/>
              <a:gd name="connsiteY3" fmla="*/ 1187312 h 1305836"/>
              <a:gd name="connsiteX4" fmla="*/ 0 w 2539939"/>
              <a:gd name="connsiteY4" fmla="*/ 0 h 1305836"/>
              <a:gd name="connsiteX0" fmla="*/ 1 w 2539940"/>
              <a:gd name="connsiteY0" fmla="*/ 0 h 1305836"/>
              <a:gd name="connsiteX1" fmla="*/ 1729449 w 2539940"/>
              <a:gd name="connsiteY1" fmla="*/ 6972 h 1305836"/>
              <a:gd name="connsiteX2" fmla="*/ 2539940 w 2539940"/>
              <a:gd name="connsiteY2" fmla="*/ 1305836 h 1305836"/>
              <a:gd name="connsiteX3" fmla="*/ 0 w 2539940"/>
              <a:gd name="connsiteY3" fmla="*/ 1284920 h 1305836"/>
              <a:gd name="connsiteX4" fmla="*/ 1 w 2539940"/>
              <a:gd name="connsiteY4" fmla="*/ 0 h 1305836"/>
              <a:gd name="connsiteX0" fmla="*/ 0 w 2546911"/>
              <a:gd name="connsiteY0" fmla="*/ 1 h 1298864"/>
              <a:gd name="connsiteX1" fmla="*/ 1736420 w 2546911"/>
              <a:gd name="connsiteY1" fmla="*/ 0 h 1298864"/>
              <a:gd name="connsiteX2" fmla="*/ 2546911 w 2546911"/>
              <a:gd name="connsiteY2" fmla="*/ 1298864 h 1298864"/>
              <a:gd name="connsiteX3" fmla="*/ 6971 w 2546911"/>
              <a:gd name="connsiteY3" fmla="*/ 1277948 h 1298864"/>
              <a:gd name="connsiteX4" fmla="*/ 0 w 2546911"/>
              <a:gd name="connsiteY4" fmla="*/ 1 h 1298864"/>
              <a:gd name="connsiteX0" fmla="*/ 6974 w 2553885"/>
              <a:gd name="connsiteY0" fmla="*/ 1 h 1298864"/>
              <a:gd name="connsiteX1" fmla="*/ 1743394 w 2553885"/>
              <a:gd name="connsiteY1" fmla="*/ 0 h 1298864"/>
              <a:gd name="connsiteX2" fmla="*/ 2553885 w 2553885"/>
              <a:gd name="connsiteY2" fmla="*/ 1298864 h 1298864"/>
              <a:gd name="connsiteX3" fmla="*/ 0 w 2553885"/>
              <a:gd name="connsiteY3" fmla="*/ 1298864 h 1298864"/>
              <a:gd name="connsiteX4" fmla="*/ 6974 w 2553885"/>
              <a:gd name="connsiteY4" fmla="*/ 1 h 1298864"/>
              <a:gd name="connsiteX0" fmla="*/ 1 w 2553885"/>
              <a:gd name="connsiteY0" fmla="*/ 1 h 1298864"/>
              <a:gd name="connsiteX1" fmla="*/ 1743394 w 2553885"/>
              <a:gd name="connsiteY1" fmla="*/ 0 h 1298864"/>
              <a:gd name="connsiteX2" fmla="*/ 2553885 w 2553885"/>
              <a:gd name="connsiteY2" fmla="*/ 1298864 h 1298864"/>
              <a:gd name="connsiteX3" fmla="*/ 0 w 2553885"/>
              <a:gd name="connsiteY3" fmla="*/ 1298864 h 1298864"/>
              <a:gd name="connsiteX4" fmla="*/ 1 w 2553885"/>
              <a:gd name="connsiteY4" fmla="*/ 1 h 1298864"/>
              <a:gd name="connsiteX0" fmla="*/ 0 w 3834304"/>
              <a:gd name="connsiteY0" fmla="*/ 1 h 1298864"/>
              <a:gd name="connsiteX1" fmla="*/ 3023813 w 3834304"/>
              <a:gd name="connsiteY1" fmla="*/ 0 h 1298864"/>
              <a:gd name="connsiteX2" fmla="*/ 3834304 w 3834304"/>
              <a:gd name="connsiteY2" fmla="*/ 1298864 h 1298864"/>
              <a:gd name="connsiteX3" fmla="*/ 1280419 w 3834304"/>
              <a:gd name="connsiteY3" fmla="*/ 1298864 h 1298864"/>
              <a:gd name="connsiteX4" fmla="*/ 0 w 3834304"/>
              <a:gd name="connsiteY4" fmla="*/ 1 h 1298864"/>
              <a:gd name="connsiteX0" fmla="*/ 0 w 3834304"/>
              <a:gd name="connsiteY0" fmla="*/ 1 h 1298864"/>
              <a:gd name="connsiteX1" fmla="*/ 3023813 w 3834304"/>
              <a:gd name="connsiteY1" fmla="*/ 0 h 1298864"/>
              <a:gd name="connsiteX2" fmla="*/ 3834304 w 3834304"/>
              <a:gd name="connsiteY2" fmla="*/ 1298864 h 1298864"/>
              <a:gd name="connsiteX3" fmla="*/ 0 w 3834304"/>
              <a:gd name="connsiteY3" fmla="*/ 1290861 h 1298864"/>
              <a:gd name="connsiteX4" fmla="*/ 0 w 3834304"/>
              <a:gd name="connsiteY4" fmla="*/ 1 h 1298864"/>
              <a:gd name="connsiteX0" fmla="*/ 0 w 4754606"/>
              <a:gd name="connsiteY0" fmla="*/ 1 h 1298864"/>
              <a:gd name="connsiteX1" fmla="*/ 3944115 w 4754606"/>
              <a:gd name="connsiteY1" fmla="*/ 0 h 1298864"/>
              <a:gd name="connsiteX2" fmla="*/ 4754606 w 4754606"/>
              <a:gd name="connsiteY2" fmla="*/ 1298864 h 1298864"/>
              <a:gd name="connsiteX3" fmla="*/ 920302 w 4754606"/>
              <a:gd name="connsiteY3" fmla="*/ 1290861 h 1298864"/>
              <a:gd name="connsiteX4" fmla="*/ 0 w 4754606"/>
              <a:gd name="connsiteY4" fmla="*/ 1 h 1298864"/>
              <a:gd name="connsiteX0" fmla="*/ 8003 w 4762609"/>
              <a:gd name="connsiteY0" fmla="*/ 1 h 1298864"/>
              <a:gd name="connsiteX1" fmla="*/ 3952118 w 4762609"/>
              <a:gd name="connsiteY1" fmla="*/ 0 h 1298864"/>
              <a:gd name="connsiteX2" fmla="*/ 4762609 w 4762609"/>
              <a:gd name="connsiteY2" fmla="*/ 1298864 h 1298864"/>
              <a:gd name="connsiteX3" fmla="*/ 0 w 4762609"/>
              <a:gd name="connsiteY3" fmla="*/ 1298863 h 1298864"/>
              <a:gd name="connsiteX4" fmla="*/ 8003 w 4762609"/>
              <a:gd name="connsiteY4" fmla="*/ 1 h 1298864"/>
              <a:gd name="connsiteX0" fmla="*/ 354 w 4770965"/>
              <a:gd name="connsiteY0" fmla="*/ 1 h 1298864"/>
              <a:gd name="connsiteX1" fmla="*/ 3960474 w 4770965"/>
              <a:gd name="connsiteY1" fmla="*/ 0 h 1298864"/>
              <a:gd name="connsiteX2" fmla="*/ 4770965 w 4770965"/>
              <a:gd name="connsiteY2" fmla="*/ 1298864 h 1298864"/>
              <a:gd name="connsiteX3" fmla="*/ 8356 w 4770965"/>
              <a:gd name="connsiteY3" fmla="*/ 1298863 h 1298864"/>
              <a:gd name="connsiteX4" fmla="*/ 354 w 4770965"/>
              <a:gd name="connsiteY4" fmla="*/ 1 h 1298864"/>
              <a:gd name="connsiteX0" fmla="*/ 8004 w 4778615"/>
              <a:gd name="connsiteY0" fmla="*/ 1 h 1298864"/>
              <a:gd name="connsiteX1" fmla="*/ 3968124 w 4778615"/>
              <a:gd name="connsiteY1" fmla="*/ 0 h 1298864"/>
              <a:gd name="connsiteX2" fmla="*/ 4778615 w 4778615"/>
              <a:gd name="connsiteY2" fmla="*/ 1298864 h 1298864"/>
              <a:gd name="connsiteX3" fmla="*/ 0 w 4778615"/>
              <a:gd name="connsiteY3" fmla="*/ 1290861 h 1298864"/>
              <a:gd name="connsiteX4" fmla="*/ 8004 w 4778615"/>
              <a:gd name="connsiteY4" fmla="*/ 1 h 1298864"/>
              <a:gd name="connsiteX0" fmla="*/ 8 w 5418831"/>
              <a:gd name="connsiteY0" fmla="*/ 1 h 1298864"/>
              <a:gd name="connsiteX1" fmla="*/ 4608340 w 5418831"/>
              <a:gd name="connsiteY1" fmla="*/ 0 h 1298864"/>
              <a:gd name="connsiteX2" fmla="*/ 5418831 w 5418831"/>
              <a:gd name="connsiteY2" fmla="*/ 1298864 h 1298864"/>
              <a:gd name="connsiteX3" fmla="*/ 640216 w 5418831"/>
              <a:gd name="connsiteY3" fmla="*/ 1290861 h 1298864"/>
              <a:gd name="connsiteX4" fmla="*/ 8 w 5418831"/>
              <a:gd name="connsiteY4" fmla="*/ 1 h 1298864"/>
              <a:gd name="connsiteX0" fmla="*/ 659 w 5419482"/>
              <a:gd name="connsiteY0" fmla="*/ 1 h 1299990"/>
              <a:gd name="connsiteX1" fmla="*/ 4608991 w 5419482"/>
              <a:gd name="connsiteY1" fmla="*/ 0 h 1299990"/>
              <a:gd name="connsiteX2" fmla="*/ 5419482 w 5419482"/>
              <a:gd name="connsiteY2" fmla="*/ 1298864 h 1299990"/>
              <a:gd name="connsiteX3" fmla="*/ 1784 w 5419482"/>
              <a:gd name="connsiteY3" fmla="*/ 1299990 h 1299990"/>
              <a:gd name="connsiteX4" fmla="*/ 659 w 5419482"/>
              <a:gd name="connsiteY4" fmla="*/ 1 h 1299990"/>
              <a:gd name="connsiteX0" fmla="*/ 8006 w 5417698"/>
              <a:gd name="connsiteY0" fmla="*/ 1 h 1299990"/>
              <a:gd name="connsiteX1" fmla="*/ 4607207 w 5417698"/>
              <a:gd name="connsiteY1" fmla="*/ 0 h 1299990"/>
              <a:gd name="connsiteX2" fmla="*/ 5417698 w 5417698"/>
              <a:gd name="connsiteY2" fmla="*/ 1298864 h 1299990"/>
              <a:gd name="connsiteX3" fmla="*/ 0 w 5417698"/>
              <a:gd name="connsiteY3" fmla="*/ 1299990 h 1299990"/>
              <a:gd name="connsiteX4" fmla="*/ 8006 w 5417698"/>
              <a:gd name="connsiteY4" fmla="*/ 1 h 1299990"/>
              <a:gd name="connsiteX0" fmla="*/ 660 w 5410352"/>
              <a:gd name="connsiteY0" fmla="*/ 1 h 1299990"/>
              <a:gd name="connsiteX1" fmla="*/ 4599861 w 5410352"/>
              <a:gd name="connsiteY1" fmla="*/ 0 h 1299990"/>
              <a:gd name="connsiteX2" fmla="*/ 5410352 w 5410352"/>
              <a:gd name="connsiteY2" fmla="*/ 1298864 h 1299990"/>
              <a:gd name="connsiteX3" fmla="*/ 1785 w 5410352"/>
              <a:gd name="connsiteY3" fmla="*/ 1299990 h 1299990"/>
              <a:gd name="connsiteX4" fmla="*/ 660 w 5410352"/>
              <a:gd name="connsiteY4" fmla="*/ 1 h 1299990"/>
              <a:gd name="connsiteX0" fmla="*/ 0 w 12676194"/>
              <a:gd name="connsiteY0" fmla="*/ 17594 h 1299990"/>
              <a:gd name="connsiteX1" fmla="*/ 11865703 w 12676194"/>
              <a:gd name="connsiteY1" fmla="*/ 0 h 1299990"/>
              <a:gd name="connsiteX2" fmla="*/ 12676194 w 12676194"/>
              <a:gd name="connsiteY2" fmla="*/ 1298864 h 1299990"/>
              <a:gd name="connsiteX3" fmla="*/ 7267627 w 12676194"/>
              <a:gd name="connsiteY3" fmla="*/ 1299990 h 1299990"/>
              <a:gd name="connsiteX4" fmla="*/ 0 w 12676194"/>
              <a:gd name="connsiteY4" fmla="*/ 17594 h 1299990"/>
              <a:gd name="connsiteX0" fmla="*/ 34063 w 12710257"/>
              <a:gd name="connsiteY0" fmla="*/ 17594 h 1299990"/>
              <a:gd name="connsiteX1" fmla="*/ 11899766 w 12710257"/>
              <a:gd name="connsiteY1" fmla="*/ 0 h 1299990"/>
              <a:gd name="connsiteX2" fmla="*/ 12710257 w 12710257"/>
              <a:gd name="connsiteY2" fmla="*/ 1298864 h 1299990"/>
              <a:gd name="connsiteX3" fmla="*/ 0 w 12710257"/>
              <a:gd name="connsiteY3" fmla="*/ 1299990 h 1299990"/>
              <a:gd name="connsiteX4" fmla="*/ 34063 w 12710257"/>
              <a:gd name="connsiteY4" fmla="*/ 17594 h 1299990"/>
              <a:gd name="connsiteX0" fmla="*/ 34063 w 12710257"/>
              <a:gd name="connsiteY0" fmla="*/ 17594 h 1299990"/>
              <a:gd name="connsiteX1" fmla="*/ 11899766 w 12710257"/>
              <a:gd name="connsiteY1" fmla="*/ 0 h 1299990"/>
              <a:gd name="connsiteX2" fmla="*/ 12710257 w 12710257"/>
              <a:gd name="connsiteY2" fmla="*/ 1298864 h 1299990"/>
              <a:gd name="connsiteX3" fmla="*/ 0 w 12710257"/>
              <a:gd name="connsiteY3" fmla="*/ 1299990 h 1299990"/>
              <a:gd name="connsiteX4" fmla="*/ 34063 w 12710257"/>
              <a:gd name="connsiteY4" fmla="*/ 17594 h 1299990"/>
              <a:gd name="connsiteX0" fmla="*/ 34063 w 12710257"/>
              <a:gd name="connsiteY0" fmla="*/ 17594 h 1298864"/>
              <a:gd name="connsiteX1" fmla="*/ 11899766 w 12710257"/>
              <a:gd name="connsiteY1" fmla="*/ 0 h 1298864"/>
              <a:gd name="connsiteX2" fmla="*/ 12710257 w 12710257"/>
              <a:gd name="connsiteY2" fmla="*/ 1298864 h 1298864"/>
              <a:gd name="connsiteX3" fmla="*/ 0 w 12710257"/>
              <a:gd name="connsiteY3" fmla="*/ 1282396 h 1298864"/>
              <a:gd name="connsiteX4" fmla="*/ 34063 w 12710257"/>
              <a:gd name="connsiteY4" fmla="*/ 17594 h 1298864"/>
              <a:gd name="connsiteX0" fmla="*/ 206 w 12729183"/>
              <a:gd name="connsiteY0" fmla="*/ 0 h 1298864"/>
              <a:gd name="connsiteX1" fmla="*/ 11918692 w 12729183"/>
              <a:gd name="connsiteY1" fmla="*/ 0 h 1298864"/>
              <a:gd name="connsiteX2" fmla="*/ 12729183 w 12729183"/>
              <a:gd name="connsiteY2" fmla="*/ 1298864 h 1298864"/>
              <a:gd name="connsiteX3" fmla="*/ 18926 w 12729183"/>
              <a:gd name="connsiteY3" fmla="*/ 1282396 h 1298864"/>
              <a:gd name="connsiteX4" fmla="*/ 206 w 12729183"/>
              <a:gd name="connsiteY4" fmla="*/ 0 h 1298864"/>
              <a:gd name="connsiteX0" fmla="*/ 206 w 13181029"/>
              <a:gd name="connsiteY0" fmla="*/ 0 h 1298864"/>
              <a:gd name="connsiteX1" fmla="*/ 11918692 w 13181029"/>
              <a:gd name="connsiteY1" fmla="*/ 0 h 1298864"/>
              <a:gd name="connsiteX2" fmla="*/ 13181029 w 13181029"/>
              <a:gd name="connsiteY2" fmla="*/ 1298864 h 1298864"/>
              <a:gd name="connsiteX3" fmla="*/ 18926 w 13181029"/>
              <a:gd name="connsiteY3" fmla="*/ 1282396 h 1298864"/>
              <a:gd name="connsiteX4" fmla="*/ 206 w 13181029"/>
              <a:gd name="connsiteY4" fmla="*/ 0 h 1298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81029" h="1298864">
                <a:moveTo>
                  <a:pt x="206" y="0"/>
                </a:moveTo>
                <a:lnTo>
                  <a:pt x="11918692" y="0"/>
                </a:lnTo>
                <a:lnTo>
                  <a:pt x="13181029" y="1298864"/>
                </a:lnTo>
                <a:lnTo>
                  <a:pt x="18926" y="1282396"/>
                </a:lnTo>
                <a:cubicBezTo>
                  <a:pt x="21594" y="849442"/>
                  <a:pt x="-2462" y="432954"/>
                  <a:pt x="206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47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7856730-E3C0-4AE1-A8AA-324C65376D61}"/>
              </a:ext>
            </a:extLst>
          </p:cNvPr>
          <p:cNvSpPr txBox="1"/>
          <p:nvPr/>
        </p:nvSpPr>
        <p:spPr>
          <a:xfrm>
            <a:off x="218203" y="1346051"/>
            <a:ext cx="3282643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33">
                <a:ea typeface="Open Sans" panose="020B0606030504020204" pitchFamily="34" charset="0"/>
                <a:cs typeface="Open Sans" panose="020B0606030504020204" pitchFamily="34" charset="0"/>
              </a:rPr>
              <a:t>UPPER GRADE FURNITURE</a:t>
            </a:r>
          </a:p>
        </p:txBody>
      </p:sp>
    </p:spTree>
    <p:extLst>
      <p:ext uri="{BB962C8B-B14F-4D97-AF65-F5344CB8AC3E}">
        <p14:creationId xmlns:p14="http://schemas.microsoft.com/office/powerpoint/2010/main" val="23047744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147907FD-0052-4BF0-9BBE-62A906072F06}"/>
              </a:ext>
            </a:extLst>
          </p:cNvPr>
          <p:cNvSpPr txBox="1">
            <a:spLocks noGrp="1"/>
          </p:cNvSpPr>
          <p:nvPr>
            <p:ph type="body" sz="quarter" idx="10"/>
          </p:nvPr>
        </p:nvSpPr>
        <p:spPr>
          <a:xfrm>
            <a:off x="355601" y="218018"/>
            <a:ext cx="4239684" cy="527049"/>
          </a:xfrm>
          <a:prstGeom prst="rect">
            <a:avLst/>
          </a:prstGeom>
        </p:spPr>
        <p:txBody>
          <a:bodyPr/>
          <a:lstStyle>
            <a:lvl1pPr marL="0" indent="0" algn="l" defTabSz="342904" rtl="0" eaLnBrk="1" latinLnBrk="0" hangingPunct="1">
              <a:spcBef>
                <a:spcPct val="20000"/>
              </a:spcBef>
              <a:buFont typeface="Arial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218" indent="-214315" algn="l" defTabSz="342904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8" indent="-171452" algn="l" defTabSz="342904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62" indent="-171452" algn="l" defTabSz="342904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66" indent="-171452" algn="l" defTabSz="342904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69" indent="-171452" algn="l" defTabSz="342904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73" indent="-171452" algn="l" defTabSz="342904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76" indent="-171452" algn="l" defTabSz="342904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79" indent="-171452" algn="l" defTabSz="342904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cap="all" dirty="0">
                <a:highlight>
                  <a:srgbClr val="FFFFFF"/>
                </a:highlight>
              </a:rPr>
              <a:t>PROJECT STATUS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0303402-CD62-4E1C-B15D-415AFDE8D32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0784" y="482601"/>
            <a:ext cx="8229600" cy="664633"/>
          </a:xfrm>
          <a:prstGeom prst="rect">
            <a:avLst/>
          </a:prstGeom>
        </p:spPr>
        <p:txBody>
          <a:bodyPr/>
          <a:lstStyle>
            <a:lvl1pPr algn="l" defTabSz="342904" rtl="0" eaLnBrk="1" latinLnBrk="0" hangingPunct="1">
              <a:spcBef>
                <a:spcPct val="0"/>
              </a:spcBef>
              <a:buNone/>
              <a:defRPr sz="2700" b="1" kern="1200">
                <a:solidFill>
                  <a:schemeClr val="tx1"/>
                </a:solidFill>
                <a:latin typeface="Arial Black" panose="020B0A04020102020204" pitchFamily="34" charset="0"/>
                <a:ea typeface="+mj-ea"/>
                <a:cs typeface="Calibri"/>
              </a:defRPr>
            </a:lvl1pPr>
          </a:lstStyle>
          <a:p>
            <a:r>
              <a:rPr lang="en-US" sz="2400" dirty="0"/>
              <a:t>WORKMAN ELEMENTARY SCHOOL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04CECAE-D7A9-433C-A944-C9280224522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726822" y="1730394"/>
            <a:ext cx="4061581" cy="3046185"/>
          </a:xfrm>
          <a:prstGeom prst="rect">
            <a:avLst/>
          </a:prstGeom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3A6B353-41C1-4710-A2CA-DBD88793ECB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55600" y="1730394"/>
            <a:ext cx="4061581" cy="3046185"/>
          </a:xfrm>
          <a:prstGeom prst="rect">
            <a:avLst/>
          </a:prstGeom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BA642F5-0777-4062-AC9E-3C019129F3BA}"/>
              </a:ext>
            </a:extLst>
          </p:cNvPr>
          <p:cNvSpPr txBox="1"/>
          <p:nvPr/>
        </p:nvSpPr>
        <p:spPr>
          <a:xfrm>
            <a:off x="355598" y="5046339"/>
            <a:ext cx="6201145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67" dirty="0">
                <a:solidFill>
                  <a:prstClr val="white"/>
                </a:solidFill>
                <a:latin typeface="Calibri"/>
              </a:rPr>
              <a:t>NEW FURNITURE INSTALLED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E161674-B0D8-4767-A5A9-362F48884A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8877" y="6118311"/>
            <a:ext cx="6662668" cy="46184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34E895B-3B93-4677-BF6C-93B0458FF7B3}"/>
              </a:ext>
            </a:extLst>
          </p:cNvPr>
          <p:cNvSpPr txBox="1"/>
          <p:nvPr/>
        </p:nvSpPr>
        <p:spPr>
          <a:xfrm>
            <a:off x="535252" y="6176134"/>
            <a:ext cx="4685009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67" dirty="0">
                <a:solidFill>
                  <a:schemeClr val="bg1"/>
                </a:solidFill>
              </a:rPr>
              <a:t>CLASSROOM INTERIORS NEARLY COMPLETE</a:t>
            </a:r>
          </a:p>
        </p:txBody>
      </p:sp>
    </p:spTree>
    <p:extLst>
      <p:ext uri="{BB962C8B-B14F-4D97-AF65-F5344CB8AC3E}">
        <p14:creationId xmlns:p14="http://schemas.microsoft.com/office/powerpoint/2010/main" val="24268050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7EC87F-C117-404E-A90B-34E7021DAE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/>
              <a:t>NEWTON MIDDLE SCHOOL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771316F-2B50-43D1-9B7E-0B3C9EB5929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cap="all">
                <a:highlight>
                  <a:srgbClr val="FFFFFF"/>
                </a:highlight>
              </a:rPr>
              <a:t>PROJECT STATUS</a:t>
            </a:r>
          </a:p>
        </p:txBody>
      </p:sp>
      <p:graphicFrame>
        <p:nvGraphicFramePr>
          <p:cNvPr id="16" name="Table 3">
            <a:extLst>
              <a:ext uri="{FF2B5EF4-FFF2-40B4-BE49-F238E27FC236}">
                <a16:creationId xmlns:a16="http://schemas.microsoft.com/office/drawing/2014/main" id="{4F04A245-D8AC-450F-ACD5-44CB6CD257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610518"/>
              </p:ext>
            </p:extLst>
          </p:nvPr>
        </p:nvGraphicFramePr>
        <p:xfrm>
          <a:off x="3352800" y="1638330"/>
          <a:ext cx="5605248" cy="1423252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46784">
                  <a:extLst>
                    <a:ext uri="{9D8B030D-6E8A-4147-A177-3AD203B41FA5}">
                      <a16:colId xmlns:a16="http://schemas.microsoft.com/office/drawing/2014/main" val="2846605615"/>
                    </a:ext>
                  </a:extLst>
                </a:gridCol>
                <a:gridCol w="446784">
                  <a:extLst>
                    <a:ext uri="{9D8B030D-6E8A-4147-A177-3AD203B41FA5}">
                      <a16:colId xmlns:a16="http://schemas.microsoft.com/office/drawing/2014/main" val="67453515"/>
                    </a:ext>
                  </a:extLst>
                </a:gridCol>
                <a:gridCol w="446784">
                  <a:extLst>
                    <a:ext uri="{9D8B030D-6E8A-4147-A177-3AD203B41FA5}">
                      <a16:colId xmlns:a16="http://schemas.microsoft.com/office/drawing/2014/main" val="3134493213"/>
                    </a:ext>
                  </a:extLst>
                </a:gridCol>
                <a:gridCol w="446784">
                  <a:extLst>
                    <a:ext uri="{9D8B030D-6E8A-4147-A177-3AD203B41FA5}">
                      <a16:colId xmlns:a16="http://schemas.microsoft.com/office/drawing/2014/main" val="2280355170"/>
                    </a:ext>
                  </a:extLst>
                </a:gridCol>
                <a:gridCol w="446784">
                  <a:extLst>
                    <a:ext uri="{9D8B030D-6E8A-4147-A177-3AD203B41FA5}">
                      <a16:colId xmlns:a16="http://schemas.microsoft.com/office/drawing/2014/main" val="2222170639"/>
                    </a:ext>
                  </a:extLst>
                </a:gridCol>
                <a:gridCol w="446784">
                  <a:extLst>
                    <a:ext uri="{9D8B030D-6E8A-4147-A177-3AD203B41FA5}">
                      <a16:colId xmlns:a16="http://schemas.microsoft.com/office/drawing/2014/main" val="956036796"/>
                    </a:ext>
                  </a:extLst>
                </a:gridCol>
                <a:gridCol w="243840">
                  <a:extLst>
                    <a:ext uri="{9D8B030D-6E8A-4147-A177-3AD203B41FA5}">
                      <a16:colId xmlns:a16="http://schemas.microsoft.com/office/drawing/2014/main" val="4176634603"/>
                    </a:ext>
                  </a:extLst>
                </a:gridCol>
                <a:gridCol w="446784">
                  <a:extLst>
                    <a:ext uri="{9D8B030D-6E8A-4147-A177-3AD203B41FA5}">
                      <a16:colId xmlns:a16="http://schemas.microsoft.com/office/drawing/2014/main" val="3109439228"/>
                    </a:ext>
                  </a:extLst>
                </a:gridCol>
                <a:gridCol w="446784">
                  <a:extLst>
                    <a:ext uri="{9D8B030D-6E8A-4147-A177-3AD203B41FA5}">
                      <a16:colId xmlns:a16="http://schemas.microsoft.com/office/drawing/2014/main" val="2947886854"/>
                    </a:ext>
                  </a:extLst>
                </a:gridCol>
                <a:gridCol w="446784">
                  <a:extLst>
                    <a:ext uri="{9D8B030D-6E8A-4147-A177-3AD203B41FA5}">
                      <a16:colId xmlns:a16="http://schemas.microsoft.com/office/drawing/2014/main" val="222009567"/>
                    </a:ext>
                  </a:extLst>
                </a:gridCol>
                <a:gridCol w="446784">
                  <a:extLst>
                    <a:ext uri="{9D8B030D-6E8A-4147-A177-3AD203B41FA5}">
                      <a16:colId xmlns:a16="http://schemas.microsoft.com/office/drawing/2014/main" val="2461538829"/>
                    </a:ext>
                  </a:extLst>
                </a:gridCol>
                <a:gridCol w="446784">
                  <a:extLst>
                    <a:ext uri="{9D8B030D-6E8A-4147-A177-3AD203B41FA5}">
                      <a16:colId xmlns:a16="http://schemas.microsoft.com/office/drawing/2014/main" val="616809874"/>
                    </a:ext>
                  </a:extLst>
                </a:gridCol>
                <a:gridCol w="446784">
                  <a:extLst>
                    <a:ext uri="{9D8B030D-6E8A-4147-A177-3AD203B41FA5}">
                      <a16:colId xmlns:a16="http://schemas.microsoft.com/office/drawing/2014/main" val="654084205"/>
                    </a:ext>
                  </a:extLst>
                </a:gridCol>
              </a:tblGrid>
              <a:tr h="274320">
                <a:tc gridSpan="6"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INTERIM HOUSING</a:t>
                      </a:r>
                    </a:p>
                  </a:txBody>
                  <a:tcPr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00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00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00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05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21</a:t>
                      </a:r>
                      <a:r>
                        <a:rPr lang="en-US" sz="1200" baseline="30000">
                          <a:solidFill>
                            <a:schemeClr val="bg1"/>
                          </a:solidFill>
                        </a:rPr>
                        <a:t>ST</a:t>
                      </a:r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 CENTURY CLASSROOM</a:t>
                      </a:r>
                    </a:p>
                  </a:txBody>
                  <a:tcPr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05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05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05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05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05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5426281"/>
                  </a:ext>
                </a:extLst>
              </a:tr>
              <a:tr h="822993">
                <a:tc>
                  <a:txBody>
                    <a:bodyPr/>
                    <a:lstStyle/>
                    <a:p>
                      <a:pPr algn="ctr"/>
                      <a:r>
                        <a:rPr lang="en-US" sz="800"/>
                        <a:t>SCHEMATIC </a:t>
                      </a:r>
                      <a:br>
                        <a:rPr lang="en-US" sz="800"/>
                      </a:br>
                      <a:r>
                        <a:rPr lang="en-US" sz="800"/>
                        <a:t>DESIGN</a:t>
                      </a:r>
                    </a:p>
                  </a:txBody>
                  <a:tcPr vert="vert270" anchor="ctr"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/>
                        <a:t>DESIGN DEVELOPMENT</a:t>
                      </a:r>
                    </a:p>
                  </a:txBody>
                  <a:tcPr vert="vert270" anchor="ctr"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/>
                        <a:t>CONSTRUCTION DOCUMENTS</a:t>
                      </a:r>
                    </a:p>
                  </a:txBody>
                  <a:tcPr vert="vert270" anchor="ctr"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/>
                        <a:t>CONSTRUCTION</a:t>
                      </a:r>
                    </a:p>
                  </a:txBody>
                  <a:tcPr vert="vert270" anchor="ctr"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/>
                        <a:t>DSA</a:t>
                      </a:r>
                    </a:p>
                    <a:p>
                      <a:pPr algn="ctr"/>
                      <a:r>
                        <a:rPr lang="en-US" sz="800"/>
                        <a:t>APPROVAL</a:t>
                      </a:r>
                    </a:p>
                  </a:txBody>
                  <a:tcPr vert="vert270" anchor="ctr"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/>
                        <a:t>OCCUPANCY</a:t>
                      </a:r>
                    </a:p>
                  </a:txBody>
                  <a:tcPr vert="vert270" anchor="ctr"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</a:txBody>
                  <a:tcPr vert="vert27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/>
                        <a:t>SCHEMATIC </a:t>
                      </a:r>
                      <a:br>
                        <a:rPr lang="en-US" sz="800"/>
                      </a:br>
                      <a:r>
                        <a:rPr lang="en-US" sz="800"/>
                        <a:t>DESIGN</a:t>
                      </a:r>
                    </a:p>
                  </a:txBody>
                  <a:tcPr vert="vert270" anchor="ctr"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/>
                        <a:t>DESIGN DEVELOPMENT</a:t>
                      </a:r>
                    </a:p>
                  </a:txBody>
                  <a:tcPr vert="vert270" anchor="ctr"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CONSTRUCTION DOCUMENTS</a:t>
                      </a:r>
                    </a:p>
                  </a:txBody>
                  <a:tcPr vert="vert270" anchor="ctr"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DSA</a:t>
                      </a:r>
                    </a:p>
                    <a:p>
                      <a:pPr algn="ctr"/>
                      <a:r>
                        <a:rPr lang="en-US" sz="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APPROVAL</a:t>
                      </a:r>
                    </a:p>
                  </a:txBody>
                  <a:tcPr vert="vert270" anchor="ctr"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/>
                        <a:t>CONSTRUCTION</a:t>
                      </a:r>
                    </a:p>
                  </a:txBody>
                  <a:tcPr vert="vert270" anchor="ctr"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/>
                        <a:t>COMPLETION</a:t>
                      </a:r>
                    </a:p>
                  </a:txBody>
                  <a:tcPr vert="vert270" anchor="ctr"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8565295"/>
                  </a:ext>
                </a:extLst>
              </a:tr>
              <a:tr h="325939">
                <a:tc>
                  <a:txBody>
                    <a:bodyPr/>
                    <a:lstStyle/>
                    <a:p>
                      <a:pPr algn="ctr"/>
                      <a:endParaRPr lang="en-US" sz="90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181224"/>
                  </a:ext>
                </a:extLst>
              </a:tr>
            </a:tbl>
          </a:graphicData>
        </a:graphic>
      </p:graphicFrame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50B1FFC-4221-4356-9854-95AEB6453E9D}"/>
              </a:ext>
            </a:extLst>
          </p:cNvPr>
          <p:cNvCxnSpPr>
            <a:cxnSpLocks/>
          </p:cNvCxnSpPr>
          <p:nvPr/>
        </p:nvCxnSpPr>
        <p:spPr>
          <a:xfrm>
            <a:off x="3352797" y="2862091"/>
            <a:ext cx="1783080" cy="0"/>
          </a:xfrm>
          <a:prstGeom prst="line">
            <a:avLst/>
          </a:prstGeom>
          <a:ln w="38100">
            <a:solidFill>
              <a:schemeClr val="accent3"/>
            </a:solidFill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C76CBA7B-0FAD-4E69-B6E6-41F11A387828}"/>
              </a:ext>
            </a:extLst>
          </p:cNvPr>
          <p:cNvCxnSpPr>
            <a:cxnSpLocks/>
          </p:cNvCxnSpPr>
          <p:nvPr/>
        </p:nvCxnSpPr>
        <p:spPr>
          <a:xfrm>
            <a:off x="6274192" y="2891456"/>
            <a:ext cx="1238232" cy="0"/>
          </a:xfrm>
          <a:prstGeom prst="line">
            <a:avLst/>
          </a:prstGeom>
          <a:ln w="38100">
            <a:solidFill>
              <a:schemeClr val="accent4"/>
            </a:solidFill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3F46B8A4-FD50-457C-BBD0-CFB8FEFC2A28}"/>
              </a:ext>
            </a:extLst>
          </p:cNvPr>
          <p:cNvSpPr/>
          <p:nvPr/>
        </p:nvSpPr>
        <p:spPr>
          <a:xfrm>
            <a:off x="4866416" y="3034916"/>
            <a:ext cx="5389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en-US" sz="1400" b="1">
                <a:solidFill>
                  <a:schemeClr val="accent3"/>
                </a:solidFill>
              </a:rPr>
              <a:t>90% </a:t>
            </a:r>
            <a:endParaRPr lang="en-US" sz="1400">
              <a:solidFill>
                <a:schemeClr val="accent3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D18B7C4-405D-4020-96F5-06D78FEAAF48}"/>
              </a:ext>
            </a:extLst>
          </p:cNvPr>
          <p:cNvSpPr/>
          <p:nvPr/>
        </p:nvSpPr>
        <p:spPr>
          <a:xfrm>
            <a:off x="7612544" y="3027190"/>
            <a:ext cx="5389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en-US" sz="1400" b="1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95% </a:t>
            </a:r>
            <a:endParaRPr lang="en-US" sz="1400">
              <a:solidFill>
                <a:schemeClr val="accent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Rectangle 1">
            <a:extLst>
              <a:ext uri="{FF2B5EF4-FFF2-40B4-BE49-F238E27FC236}">
                <a16:creationId xmlns:a16="http://schemas.microsoft.com/office/drawing/2014/main" id="{5AC4E6AB-88DC-4AA2-BCCD-9BB9213748DA}"/>
              </a:ext>
            </a:extLst>
          </p:cNvPr>
          <p:cNvSpPr/>
          <p:nvPr/>
        </p:nvSpPr>
        <p:spPr>
          <a:xfrm>
            <a:off x="3352797" y="3429000"/>
            <a:ext cx="1732083" cy="405123"/>
          </a:xfrm>
          <a:custGeom>
            <a:avLst/>
            <a:gdLst>
              <a:gd name="connsiteX0" fmla="*/ 0 w 2909455"/>
              <a:gd name="connsiteY0" fmla="*/ 0 h 1298864"/>
              <a:gd name="connsiteX1" fmla="*/ 2909455 w 2909455"/>
              <a:gd name="connsiteY1" fmla="*/ 0 h 1298864"/>
              <a:gd name="connsiteX2" fmla="*/ 2909455 w 2909455"/>
              <a:gd name="connsiteY2" fmla="*/ 1298864 h 1298864"/>
              <a:gd name="connsiteX3" fmla="*/ 0 w 2909455"/>
              <a:gd name="connsiteY3" fmla="*/ 1298864 h 1298864"/>
              <a:gd name="connsiteX4" fmla="*/ 0 w 2909455"/>
              <a:gd name="connsiteY4" fmla="*/ 0 h 1298864"/>
              <a:gd name="connsiteX0" fmla="*/ 0 w 2909455"/>
              <a:gd name="connsiteY0" fmla="*/ 0 h 1298864"/>
              <a:gd name="connsiteX1" fmla="*/ 2098964 w 2909455"/>
              <a:gd name="connsiteY1" fmla="*/ 0 h 1298864"/>
              <a:gd name="connsiteX2" fmla="*/ 2909455 w 2909455"/>
              <a:gd name="connsiteY2" fmla="*/ 1298864 h 1298864"/>
              <a:gd name="connsiteX3" fmla="*/ 0 w 2909455"/>
              <a:gd name="connsiteY3" fmla="*/ 1298864 h 1298864"/>
              <a:gd name="connsiteX4" fmla="*/ 0 w 2909455"/>
              <a:gd name="connsiteY4" fmla="*/ 0 h 1298864"/>
              <a:gd name="connsiteX0" fmla="*/ 369516 w 2909455"/>
              <a:gd name="connsiteY0" fmla="*/ 0 h 1305836"/>
              <a:gd name="connsiteX1" fmla="*/ 2098964 w 2909455"/>
              <a:gd name="connsiteY1" fmla="*/ 6972 h 1305836"/>
              <a:gd name="connsiteX2" fmla="*/ 2909455 w 2909455"/>
              <a:gd name="connsiteY2" fmla="*/ 1305836 h 1305836"/>
              <a:gd name="connsiteX3" fmla="*/ 0 w 2909455"/>
              <a:gd name="connsiteY3" fmla="*/ 1305836 h 1305836"/>
              <a:gd name="connsiteX4" fmla="*/ 369516 w 2909455"/>
              <a:gd name="connsiteY4" fmla="*/ 0 h 1305836"/>
              <a:gd name="connsiteX0" fmla="*/ 0 w 2539939"/>
              <a:gd name="connsiteY0" fmla="*/ 0 h 1305836"/>
              <a:gd name="connsiteX1" fmla="*/ 1729448 w 2539939"/>
              <a:gd name="connsiteY1" fmla="*/ 6972 h 1305836"/>
              <a:gd name="connsiteX2" fmla="*/ 2539939 w 2539939"/>
              <a:gd name="connsiteY2" fmla="*/ 1305836 h 1305836"/>
              <a:gd name="connsiteX3" fmla="*/ 362542 w 2539939"/>
              <a:gd name="connsiteY3" fmla="*/ 1187312 h 1305836"/>
              <a:gd name="connsiteX4" fmla="*/ 0 w 2539939"/>
              <a:gd name="connsiteY4" fmla="*/ 0 h 1305836"/>
              <a:gd name="connsiteX0" fmla="*/ 1 w 2539940"/>
              <a:gd name="connsiteY0" fmla="*/ 0 h 1305836"/>
              <a:gd name="connsiteX1" fmla="*/ 1729449 w 2539940"/>
              <a:gd name="connsiteY1" fmla="*/ 6972 h 1305836"/>
              <a:gd name="connsiteX2" fmla="*/ 2539940 w 2539940"/>
              <a:gd name="connsiteY2" fmla="*/ 1305836 h 1305836"/>
              <a:gd name="connsiteX3" fmla="*/ 0 w 2539940"/>
              <a:gd name="connsiteY3" fmla="*/ 1284920 h 1305836"/>
              <a:gd name="connsiteX4" fmla="*/ 1 w 2539940"/>
              <a:gd name="connsiteY4" fmla="*/ 0 h 1305836"/>
              <a:gd name="connsiteX0" fmla="*/ 0 w 2546911"/>
              <a:gd name="connsiteY0" fmla="*/ 1 h 1298864"/>
              <a:gd name="connsiteX1" fmla="*/ 1736420 w 2546911"/>
              <a:gd name="connsiteY1" fmla="*/ 0 h 1298864"/>
              <a:gd name="connsiteX2" fmla="*/ 2546911 w 2546911"/>
              <a:gd name="connsiteY2" fmla="*/ 1298864 h 1298864"/>
              <a:gd name="connsiteX3" fmla="*/ 6971 w 2546911"/>
              <a:gd name="connsiteY3" fmla="*/ 1277948 h 1298864"/>
              <a:gd name="connsiteX4" fmla="*/ 0 w 2546911"/>
              <a:gd name="connsiteY4" fmla="*/ 1 h 1298864"/>
              <a:gd name="connsiteX0" fmla="*/ 6974 w 2553885"/>
              <a:gd name="connsiteY0" fmla="*/ 1 h 1298864"/>
              <a:gd name="connsiteX1" fmla="*/ 1743394 w 2553885"/>
              <a:gd name="connsiteY1" fmla="*/ 0 h 1298864"/>
              <a:gd name="connsiteX2" fmla="*/ 2553885 w 2553885"/>
              <a:gd name="connsiteY2" fmla="*/ 1298864 h 1298864"/>
              <a:gd name="connsiteX3" fmla="*/ 0 w 2553885"/>
              <a:gd name="connsiteY3" fmla="*/ 1298864 h 1298864"/>
              <a:gd name="connsiteX4" fmla="*/ 6974 w 2553885"/>
              <a:gd name="connsiteY4" fmla="*/ 1 h 1298864"/>
              <a:gd name="connsiteX0" fmla="*/ 1 w 2553885"/>
              <a:gd name="connsiteY0" fmla="*/ 1 h 1298864"/>
              <a:gd name="connsiteX1" fmla="*/ 1743394 w 2553885"/>
              <a:gd name="connsiteY1" fmla="*/ 0 h 1298864"/>
              <a:gd name="connsiteX2" fmla="*/ 2553885 w 2553885"/>
              <a:gd name="connsiteY2" fmla="*/ 1298864 h 1298864"/>
              <a:gd name="connsiteX3" fmla="*/ 0 w 2553885"/>
              <a:gd name="connsiteY3" fmla="*/ 1298864 h 1298864"/>
              <a:gd name="connsiteX4" fmla="*/ 1 w 2553885"/>
              <a:gd name="connsiteY4" fmla="*/ 1 h 1298864"/>
              <a:gd name="connsiteX0" fmla="*/ 0 w 3834304"/>
              <a:gd name="connsiteY0" fmla="*/ 1 h 1298864"/>
              <a:gd name="connsiteX1" fmla="*/ 3023813 w 3834304"/>
              <a:gd name="connsiteY1" fmla="*/ 0 h 1298864"/>
              <a:gd name="connsiteX2" fmla="*/ 3834304 w 3834304"/>
              <a:gd name="connsiteY2" fmla="*/ 1298864 h 1298864"/>
              <a:gd name="connsiteX3" fmla="*/ 1280419 w 3834304"/>
              <a:gd name="connsiteY3" fmla="*/ 1298864 h 1298864"/>
              <a:gd name="connsiteX4" fmla="*/ 0 w 3834304"/>
              <a:gd name="connsiteY4" fmla="*/ 1 h 1298864"/>
              <a:gd name="connsiteX0" fmla="*/ 0 w 3834304"/>
              <a:gd name="connsiteY0" fmla="*/ 1 h 1298864"/>
              <a:gd name="connsiteX1" fmla="*/ 3023813 w 3834304"/>
              <a:gd name="connsiteY1" fmla="*/ 0 h 1298864"/>
              <a:gd name="connsiteX2" fmla="*/ 3834304 w 3834304"/>
              <a:gd name="connsiteY2" fmla="*/ 1298864 h 1298864"/>
              <a:gd name="connsiteX3" fmla="*/ 0 w 3834304"/>
              <a:gd name="connsiteY3" fmla="*/ 1290861 h 1298864"/>
              <a:gd name="connsiteX4" fmla="*/ 0 w 3834304"/>
              <a:gd name="connsiteY4" fmla="*/ 1 h 1298864"/>
              <a:gd name="connsiteX0" fmla="*/ 0 w 4754606"/>
              <a:gd name="connsiteY0" fmla="*/ 1 h 1298864"/>
              <a:gd name="connsiteX1" fmla="*/ 3944115 w 4754606"/>
              <a:gd name="connsiteY1" fmla="*/ 0 h 1298864"/>
              <a:gd name="connsiteX2" fmla="*/ 4754606 w 4754606"/>
              <a:gd name="connsiteY2" fmla="*/ 1298864 h 1298864"/>
              <a:gd name="connsiteX3" fmla="*/ 920302 w 4754606"/>
              <a:gd name="connsiteY3" fmla="*/ 1290861 h 1298864"/>
              <a:gd name="connsiteX4" fmla="*/ 0 w 4754606"/>
              <a:gd name="connsiteY4" fmla="*/ 1 h 1298864"/>
              <a:gd name="connsiteX0" fmla="*/ 8003 w 4762609"/>
              <a:gd name="connsiteY0" fmla="*/ 1 h 1298864"/>
              <a:gd name="connsiteX1" fmla="*/ 3952118 w 4762609"/>
              <a:gd name="connsiteY1" fmla="*/ 0 h 1298864"/>
              <a:gd name="connsiteX2" fmla="*/ 4762609 w 4762609"/>
              <a:gd name="connsiteY2" fmla="*/ 1298864 h 1298864"/>
              <a:gd name="connsiteX3" fmla="*/ 0 w 4762609"/>
              <a:gd name="connsiteY3" fmla="*/ 1298863 h 1298864"/>
              <a:gd name="connsiteX4" fmla="*/ 8003 w 4762609"/>
              <a:gd name="connsiteY4" fmla="*/ 1 h 1298864"/>
              <a:gd name="connsiteX0" fmla="*/ 354 w 4770965"/>
              <a:gd name="connsiteY0" fmla="*/ 1 h 1298864"/>
              <a:gd name="connsiteX1" fmla="*/ 3960474 w 4770965"/>
              <a:gd name="connsiteY1" fmla="*/ 0 h 1298864"/>
              <a:gd name="connsiteX2" fmla="*/ 4770965 w 4770965"/>
              <a:gd name="connsiteY2" fmla="*/ 1298864 h 1298864"/>
              <a:gd name="connsiteX3" fmla="*/ 8356 w 4770965"/>
              <a:gd name="connsiteY3" fmla="*/ 1298863 h 1298864"/>
              <a:gd name="connsiteX4" fmla="*/ 354 w 4770965"/>
              <a:gd name="connsiteY4" fmla="*/ 1 h 1298864"/>
              <a:gd name="connsiteX0" fmla="*/ 8004 w 4778615"/>
              <a:gd name="connsiteY0" fmla="*/ 1 h 1298864"/>
              <a:gd name="connsiteX1" fmla="*/ 3968124 w 4778615"/>
              <a:gd name="connsiteY1" fmla="*/ 0 h 1298864"/>
              <a:gd name="connsiteX2" fmla="*/ 4778615 w 4778615"/>
              <a:gd name="connsiteY2" fmla="*/ 1298864 h 1298864"/>
              <a:gd name="connsiteX3" fmla="*/ 0 w 4778615"/>
              <a:gd name="connsiteY3" fmla="*/ 1290861 h 1298864"/>
              <a:gd name="connsiteX4" fmla="*/ 8004 w 4778615"/>
              <a:gd name="connsiteY4" fmla="*/ 1 h 1298864"/>
              <a:gd name="connsiteX0" fmla="*/ 8 w 5418831"/>
              <a:gd name="connsiteY0" fmla="*/ 1 h 1298864"/>
              <a:gd name="connsiteX1" fmla="*/ 4608340 w 5418831"/>
              <a:gd name="connsiteY1" fmla="*/ 0 h 1298864"/>
              <a:gd name="connsiteX2" fmla="*/ 5418831 w 5418831"/>
              <a:gd name="connsiteY2" fmla="*/ 1298864 h 1298864"/>
              <a:gd name="connsiteX3" fmla="*/ 640216 w 5418831"/>
              <a:gd name="connsiteY3" fmla="*/ 1290861 h 1298864"/>
              <a:gd name="connsiteX4" fmla="*/ 8 w 5418831"/>
              <a:gd name="connsiteY4" fmla="*/ 1 h 1298864"/>
              <a:gd name="connsiteX0" fmla="*/ 659 w 5419482"/>
              <a:gd name="connsiteY0" fmla="*/ 1 h 1299990"/>
              <a:gd name="connsiteX1" fmla="*/ 4608991 w 5419482"/>
              <a:gd name="connsiteY1" fmla="*/ 0 h 1299990"/>
              <a:gd name="connsiteX2" fmla="*/ 5419482 w 5419482"/>
              <a:gd name="connsiteY2" fmla="*/ 1298864 h 1299990"/>
              <a:gd name="connsiteX3" fmla="*/ 1784 w 5419482"/>
              <a:gd name="connsiteY3" fmla="*/ 1299990 h 1299990"/>
              <a:gd name="connsiteX4" fmla="*/ 659 w 5419482"/>
              <a:gd name="connsiteY4" fmla="*/ 1 h 1299990"/>
              <a:gd name="connsiteX0" fmla="*/ 8006 w 5417698"/>
              <a:gd name="connsiteY0" fmla="*/ 1 h 1299990"/>
              <a:gd name="connsiteX1" fmla="*/ 4607207 w 5417698"/>
              <a:gd name="connsiteY1" fmla="*/ 0 h 1299990"/>
              <a:gd name="connsiteX2" fmla="*/ 5417698 w 5417698"/>
              <a:gd name="connsiteY2" fmla="*/ 1298864 h 1299990"/>
              <a:gd name="connsiteX3" fmla="*/ 0 w 5417698"/>
              <a:gd name="connsiteY3" fmla="*/ 1299990 h 1299990"/>
              <a:gd name="connsiteX4" fmla="*/ 8006 w 5417698"/>
              <a:gd name="connsiteY4" fmla="*/ 1 h 1299990"/>
              <a:gd name="connsiteX0" fmla="*/ 660 w 5410352"/>
              <a:gd name="connsiteY0" fmla="*/ 1 h 1299990"/>
              <a:gd name="connsiteX1" fmla="*/ 4599861 w 5410352"/>
              <a:gd name="connsiteY1" fmla="*/ 0 h 1299990"/>
              <a:gd name="connsiteX2" fmla="*/ 5410352 w 5410352"/>
              <a:gd name="connsiteY2" fmla="*/ 1298864 h 1299990"/>
              <a:gd name="connsiteX3" fmla="*/ 1785 w 5410352"/>
              <a:gd name="connsiteY3" fmla="*/ 1299990 h 1299990"/>
              <a:gd name="connsiteX4" fmla="*/ 660 w 5410352"/>
              <a:gd name="connsiteY4" fmla="*/ 1 h 1299990"/>
              <a:gd name="connsiteX0" fmla="*/ 0 w 12676194"/>
              <a:gd name="connsiteY0" fmla="*/ 17594 h 1299990"/>
              <a:gd name="connsiteX1" fmla="*/ 11865703 w 12676194"/>
              <a:gd name="connsiteY1" fmla="*/ 0 h 1299990"/>
              <a:gd name="connsiteX2" fmla="*/ 12676194 w 12676194"/>
              <a:gd name="connsiteY2" fmla="*/ 1298864 h 1299990"/>
              <a:gd name="connsiteX3" fmla="*/ 7267627 w 12676194"/>
              <a:gd name="connsiteY3" fmla="*/ 1299990 h 1299990"/>
              <a:gd name="connsiteX4" fmla="*/ 0 w 12676194"/>
              <a:gd name="connsiteY4" fmla="*/ 17594 h 1299990"/>
              <a:gd name="connsiteX0" fmla="*/ 34063 w 12710257"/>
              <a:gd name="connsiteY0" fmla="*/ 17594 h 1299990"/>
              <a:gd name="connsiteX1" fmla="*/ 11899766 w 12710257"/>
              <a:gd name="connsiteY1" fmla="*/ 0 h 1299990"/>
              <a:gd name="connsiteX2" fmla="*/ 12710257 w 12710257"/>
              <a:gd name="connsiteY2" fmla="*/ 1298864 h 1299990"/>
              <a:gd name="connsiteX3" fmla="*/ 0 w 12710257"/>
              <a:gd name="connsiteY3" fmla="*/ 1299990 h 1299990"/>
              <a:gd name="connsiteX4" fmla="*/ 34063 w 12710257"/>
              <a:gd name="connsiteY4" fmla="*/ 17594 h 1299990"/>
              <a:gd name="connsiteX0" fmla="*/ 34063 w 12710257"/>
              <a:gd name="connsiteY0" fmla="*/ 17594 h 1299990"/>
              <a:gd name="connsiteX1" fmla="*/ 11899766 w 12710257"/>
              <a:gd name="connsiteY1" fmla="*/ 0 h 1299990"/>
              <a:gd name="connsiteX2" fmla="*/ 12710257 w 12710257"/>
              <a:gd name="connsiteY2" fmla="*/ 1298864 h 1299990"/>
              <a:gd name="connsiteX3" fmla="*/ 0 w 12710257"/>
              <a:gd name="connsiteY3" fmla="*/ 1299990 h 1299990"/>
              <a:gd name="connsiteX4" fmla="*/ 34063 w 12710257"/>
              <a:gd name="connsiteY4" fmla="*/ 17594 h 1299990"/>
              <a:gd name="connsiteX0" fmla="*/ 34063 w 12710257"/>
              <a:gd name="connsiteY0" fmla="*/ 17594 h 1298864"/>
              <a:gd name="connsiteX1" fmla="*/ 11899766 w 12710257"/>
              <a:gd name="connsiteY1" fmla="*/ 0 h 1298864"/>
              <a:gd name="connsiteX2" fmla="*/ 12710257 w 12710257"/>
              <a:gd name="connsiteY2" fmla="*/ 1298864 h 1298864"/>
              <a:gd name="connsiteX3" fmla="*/ 0 w 12710257"/>
              <a:gd name="connsiteY3" fmla="*/ 1282396 h 1298864"/>
              <a:gd name="connsiteX4" fmla="*/ 34063 w 12710257"/>
              <a:gd name="connsiteY4" fmla="*/ 17594 h 1298864"/>
              <a:gd name="connsiteX0" fmla="*/ 206 w 12729183"/>
              <a:gd name="connsiteY0" fmla="*/ 0 h 1298864"/>
              <a:gd name="connsiteX1" fmla="*/ 11918692 w 12729183"/>
              <a:gd name="connsiteY1" fmla="*/ 0 h 1298864"/>
              <a:gd name="connsiteX2" fmla="*/ 12729183 w 12729183"/>
              <a:gd name="connsiteY2" fmla="*/ 1298864 h 1298864"/>
              <a:gd name="connsiteX3" fmla="*/ 18926 w 12729183"/>
              <a:gd name="connsiteY3" fmla="*/ 1282396 h 1298864"/>
              <a:gd name="connsiteX4" fmla="*/ 206 w 12729183"/>
              <a:gd name="connsiteY4" fmla="*/ 0 h 1298864"/>
              <a:gd name="connsiteX0" fmla="*/ 206 w 13181029"/>
              <a:gd name="connsiteY0" fmla="*/ 0 h 1298864"/>
              <a:gd name="connsiteX1" fmla="*/ 11918692 w 13181029"/>
              <a:gd name="connsiteY1" fmla="*/ 0 h 1298864"/>
              <a:gd name="connsiteX2" fmla="*/ 13181029 w 13181029"/>
              <a:gd name="connsiteY2" fmla="*/ 1298864 h 1298864"/>
              <a:gd name="connsiteX3" fmla="*/ 18926 w 13181029"/>
              <a:gd name="connsiteY3" fmla="*/ 1282396 h 1298864"/>
              <a:gd name="connsiteX4" fmla="*/ 206 w 13181029"/>
              <a:gd name="connsiteY4" fmla="*/ 0 h 1298864"/>
              <a:gd name="connsiteX0" fmla="*/ 206 w 13181029"/>
              <a:gd name="connsiteY0" fmla="*/ 0 h 1298864"/>
              <a:gd name="connsiteX1" fmla="*/ 11205004 w 13181029"/>
              <a:gd name="connsiteY1" fmla="*/ 30065 h 1298864"/>
              <a:gd name="connsiteX2" fmla="*/ 13181029 w 13181029"/>
              <a:gd name="connsiteY2" fmla="*/ 1298864 h 1298864"/>
              <a:gd name="connsiteX3" fmla="*/ 18926 w 13181029"/>
              <a:gd name="connsiteY3" fmla="*/ 1282396 h 1298864"/>
              <a:gd name="connsiteX4" fmla="*/ 206 w 13181029"/>
              <a:gd name="connsiteY4" fmla="*/ 0 h 1298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81029" h="1298864">
                <a:moveTo>
                  <a:pt x="206" y="0"/>
                </a:moveTo>
                <a:lnTo>
                  <a:pt x="11205004" y="30065"/>
                </a:lnTo>
                <a:lnTo>
                  <a:pt x="13181029" y="1298864"/>
                </a:lnTo>
                <a:lnTo>
                  <a:pt x="18926" y="1282396"/>
                </a:lnTo>
                <a:cubicBezTo>
                  <a:pt x="21594" y="849442"/>
                  <a:pt x="-2462" y="432954"/>
                  <a:pt x="206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47"/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B4DC8479-8D51-4FC8-A6F1-02C7BB481B5D}"/>
              </a:ext>
            </a:extLst>
          </p:cNvPr>
          <p:cNvSpPr txBox="1">
            <a:spLocks/>
          </p:cNvSpPr>
          <p:nvPr/>
        </p:nvSpPr>
        <p:spPr>
          <a:xfrm>
            <a:off x="3325905" y="3397669"/>
            <a:ext cx="5476567" cy="903153"/>
          </a:xfrm>
          <a:prstGeom prst="rect">
            <a:avLst/>
          </a:prstGeom>
        </p:spPr>
        <p:txBody>
          <a:bodyPr lIns="121920" tIns="60960" rIns="121920" bIns="60960" anchor="t"/>
          <a:lstStyle>
            <a:lvl1pPr algn="l" defTabSz="4572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tx1"/>
                </a:solidFill>
                <a:latin typeface="Calibri"/>
                <a:ea typeface="+mj-ea"/>
                <a:cs typeface="Calibri"/>
              </a:defRPr>
            </a:lvl1pPr>
          </a:lstStyle>
          <a:p>
            <a:pPr>
              <a:lnSpc>
                <a:spcPct val="114000"/>
              </a:lnSpc>
              <a:spcAft>
                <a:spcPts val="600"/>
              </a:spcAft>
              <a:buClr>
                <a:srgbClr val="B8C40E"/>
              </a:buClr>
            </a:pPr>
            <a:r>
              <a:rPr lang="en-US" sz="20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NOTES:</a:t>
            </a:r>
          </a:p>
          <a:p>
            <a:pPr marL="285320" indent="-285320">
              <a:lnSpc>
                <a:spcPct val="114000"/>
              </a:lnSpc>
              <a:spcAft>
                <a:spcPts val="600"/>
              </a:spcAft>
              <a:buClr>
                <a:srgbClr val="B8C40E"/>
              </a:buClr>
              <a:buFont typeface="Arial" panose="020B0604020202020204" pitchFamily="34" charset="0"/>
              <a:buChar char="•"/>
            </a:pPr>
            <a:r>
              <a:rPr lang="en-US" sz="1400" dirty="0"/>
              <a:t>Interim Housing  Construction Documents are DSA approved</a:t>
            </a:r>
          </a:p>
          <a:p>
            <a:pPr marL="285320" indent="-285320">
              <a:lnSpc>
                <a:spcPct val="114000"/>
              </a:lnSpc>
              <a:spcAft>
                <a:spcPts val="600"/>
              </a:spcAft>
              <a:buClr>
                <a:srgbClr val="B8C40E"/>
              </a:buClr>
              <a:buFont typeface="Arial" panose="020B0604020202020204" pitchFamily="34" charset="0"/>
              <a:buChar char="•"/>
            </a:pPr>
            <a:r>
              <a:rPr lang="en-US" sz="1400" dirty="0"/>
              <a:t>Temp power installation complete  </a:t>
            </a:r>
          </a:p>
          <a:p>
            <a:pPr marL="285320" indent="-285320">
              <a:lnSpc>
                <a:spcPct val="114000"/>
              </a:lnSpc>
              <a:spcAft>
                <a:spcPts val="600"/>
              </a:spcAft>
              <a:buClr>
                <a:srgbClr val="B8C40E"/>
              </a:buClr>
              <a:buFont typeface="Arial" panose="020B0604020202020204" pitchFamily="34" charset="0"/>
              <a:buChar char="•"/>
            </a:pPr>
            <a:r>
              <a:rPr lang="en-US" sz="1400" dirty="0"/>
              <a:t>DSA Project Inspector assigned</a:t>
            </a:r>
          </a:p>
          <a:p>
            <a:pPr marL="285320" indent="-285320">
              <a:lnSpc>
                <a:spcPct val="114000"/>
              </a:lnSpc>
              <a:spcAft>
                <a:spcPts val="600"/>
              </a:spcAft>
              <a:buClr>
                <a:srgbClr val="B8C40E"/>
              </a:buClr>
              <a:buFont typeface="Arial" panose="020B0604020202020204" pitchFamily="34" charset="0"/>
              <a:buChar char="•"/>
            </a:pPr>
            <a:r>
              <a:rPr lang="en-US" sz="1400" dirty="0"/>
              <a:t>21</a:t>
            </a:r>
            <a:r>
              <a:rPr lang="en-US" sz="1400" baseline="30000" dirty="0"/>
              <a:t>st</a:t>
            </a:r>
            <a:r>
              <a:rPr lang="en-US" sz="1400" dirty="0"/>
              <a:t> Century Classroom Improvements </a:t>
            </a:r>
          </a:p>
          <a:p>
            <a:pPr marL="894058" lvl="1" indent="-285320">
              <a:lnSpc>
                <a:spcPct val="114000"/>
              </a:lnSpc>
              <a:spcAft>
                <a:spcPts val="600"/>
              </a:spcAft>
              <a:buClr>
                <a:srgbClr val="B8C40E"/>
              </a:buClr>
              <a:buFont typeface="Arial" panose="020B0604020202020204" pitchFamily="34" charset="0"/>
              <a:buChar char="•"/>
            </a:pPr>
            <a:r>
              <a:rPr lang="en-US" sz="1400" dirty="0"/>
              <a:t>DSA Submittal Date February 25, 2021</a:t>
            </a:r>
          </a:p>
          <a:p>
            <a:pPr marL="285320" indent="-285320">
              <a:lnSpc>
                <a:spcPct val="114000"/>
              </a:lnSpc>
              <a:spcAft>
                <a:spcPts val="600"/>
              </a:spcAft>
              <a:buClr>
                <a:srgbClr val="B8C40E"/>
              </a:buClr>
              <a:buFont typeface="Arial" panose="020B0604020202020204" pitchFamily="34" charset="0"/>
              <a:buChar char="•"/>
            </a:pPr>
            <a:endParaRPr lang="en-US" sz="1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B93CBF-561A-4F2B-9CB9-63B0BB5A887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8081" y="1609573"/>
            <a:ext cx="2737028" cy="317378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A33A07F-32EB-4582-89F4-490FBF3003D9}"/>
              </a:ext>
            </a:extLst>
          </p:cNvPr>
          <p:cNvSpPr/>
          <p:nvPr/>
        </p:nvSpPr>
        <p:spPr>
          <a:xfrm>
            <a:off x="724268" y="2364245"/>
            <a:ext cx="1028333" cy="37965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en-US" sz="1867" b="1">
                <a:solidFill>
                  <a:srgbClr val="FF0000"/>
                </a:solidFill>
                <a:highlight>
                  <a:srgbClr val="C0C0C0"/>
                </a:highlight>
                <a:latin typeface="Stencil" panose="040409050D0802020404" pitchFamily="82" charset="0"/>
              </a:rPr>
              <a:t>BID #3 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B35852D-ED2F-4495-BD3E-CD88211073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514" y="6139544"/>
            <a:ext cx="6662668" cy="358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547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7EC87F-C117-404E-A90B-34E7021DAE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6285" y="490249"/>
            <a:ext cx="8906019" cy="664635"/>
          </a:xfrm>
        </p:spPr>
        <p:txBody>
          <a:bodyPr/>
          <a:lstStyle/>
          <a:p>
            <a:r>
              <a:rPr lang="en-US" sz="2400"/>
              <a:t>GRANDVIEW ACADEMY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F102918-7EF4-4A4E-A858-3EBD5D6BA45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cap="all">
                <a:highlight>
                  <a:srgbClr val="FFFFFF"/>
                </a:highlight>
              </a:rPr>
              <a:t>PROJECT STATUS</a:t>
            </a:r>
          </a:p>
        </p:txBody>
      </p:sp>
      <p:graphicFrame>
        <p:nvGraphicFramePr>
          <p:cNvPr id="16" name="Table 3">
            <a:extLst>
              <a:ext uri="{FF2B5EF4-FFF2-40B4-BE49-F238E27FC236}">
                <a16:creationId xmlns:a16="http://schemas.microsoft.com/office/drawing/2014/main" id="{4F04A245-D8AC-450F-ACD5-44CB6CD257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3021236"/>
              </p:ext>
            </p:extLst>
          </p:nvPr>
        </p:nvGraphicFramePr>
        <p:xfrm>
          <a:off x="3352800" y="1651001"/>
          <a:ext cx="2660640" cy="1423252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618565">
                  <a:extLst>
                    <a:ext uri="{9D8B030D-6E8A-4147-A177-3AD203B41FA5}">
                      <a16:colId xmlns:a16="http://schemas.microsoft.com/office/drawing/2014/main" val="3109439228"/>
                    </a:ext>
                  </a:extLst>
                </a:gridCol>
                <a:gridCol w="275003">
                  <a:extLst>
                    <a:ext uri="{9D8B030D-6E8A-4147-A177-3AD203B41FA5}">
                      <a16:colId xmlns:a16="http://schemas.microsoft.com/office/drawing/2014/main" val="2947886854"/>
                    </a:ext>
                  </a:extLst>
                </a:gridCol>
                <a:gridCol w="446784">
                  <a:extLst>
                    <a:ext uri="{9D8B030D-6E8A-4147-A177-3AD203B41FA5}">
                      <a16:colId xmlns:a16="http://schemas.microsoft.com/office/drawing/2014/main" val="222009567"/>
                    </a:ext>
                  </a:extLst>
                </a:gridCol>
                <a:gridCol w="426720">
                  <a:extLst>
                    <a:ext uri="{9D8B030D-6E8A-4147-A177-3AD203B41FA5}">
                      <a16:colId xmlns:a16="http://schemas.microsoft.com/office/drawing/2014/main" val="2461538829"/>
                    </a:ext>
                  </a:extLst>
                </a:gridCol>
                <a:gridCol w="446784">
                  <a:extLst>
                    <a:ext uri="{9D8B030D-6E8A-4147-A177-3AD203B41FA5}">
                      <a16:colId xmlns:a16="http://schemas.microsoft.com/office/drawing/2014/main" val="616809874"/>
                    </a:ext>
                  </a:extLst>
                </a:gridCol>
                <a:gridCol w="446784">
                  <a:extLst>
                    <a:ext uri="{9D8B030D-6E8A-4147-A177-3AD203B41FA5}">
                      <a16:colId xmlns:a16="http://schemas.microsoft.com/office/drawing/2014/main" val="654084205"/>
                    </a:ext>
                  </a:extLst>
                </a:gridCol>
              </a:tblGrid>
              <a:tr h="274320">
                <a:tc gridSpan="6"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21</a:t>
                      </a:r>
                      <a:r>
                        <a:rPr lang="en-US" sz="1200" baseline="30000">
                          <a:solidFill>
                            <a:schemeClr val="bg1"/>
                          </a:solidFill>
                        </a:rPr>
                        <a:t>ST</a:t>
                      </a:r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 CENTURY CLASSROOM</a:t>
                      </a:r>
                    </a:p>
                  </a:txBody>
                  <a:tcPr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05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05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05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05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05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5426281"/>
                  </a:ext>
                </a:extLst>
              </a:tr>
              <a:tr h="822993">
                <a:tc>
                  <a:txBody>
                    <a:bodyPr/>
                    <a:lstStyle/>
                    <a:p>
                      <a:pPr algn="ctr"/>
                      <a:r>
                        <a:rPr lang="en-US" sz="800"/>
                        <a:t>SCHEMATIC </a:t>
                      </a:r>
                      <a:br>
                        <a:rPr lang="en-US" sz="800"/>
                      </a:br>
                      <a:r>
                        <a:rPr lang="en-US" sz="800"/>
                        <a:t>DESIGN</a:t>
                      </a:r>
                    </a:p>
                  </a:txBody>
                  <a:tcPr vert="vert270" anchor="ctr"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/>
                        <a:t>DESIGN DEVELOPMENT</a:t>
                      </a:r>
                    </a:p>
                  </a:txBody>
                  <a:tcPr vert="vert270" anchor="ctr"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CONSTRUCTION DOCUMENTS</a:t>
                      </a:r>
                    </a:p>
                  </a:txBody>
                  <a:tcPr vert="vert270" anchor="ctr"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DSA</a:t>
                      </a:r>
                    </a:p>
                    <a:p>
                      <a:pPr algn="ctr"/>
                      <a:r>
                        <a:rPr lang="en-US" sz="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APPROVAL</a:t>
                      </a:r>
                    </a:p>
                  </a:txBody>
                  <a:tcPr vert="vert270" anchor="ctr"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/>
                        <a:t>CONSTRUCTION</a:t>
                      </a:r>
                    </a:p>
                  </a:txBody>
                  <a:tcPr vert="vert270" anchor="ctr"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/>
                        <a:t>COMPLETION</a:t>
                      </a:r>
                    </a:p>
                  </a:txBody>
                  <a:tcPr vert="vert270" anchor="ctr"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8565295"/>
                  </a:ext>
                </a:extLst>
              </a:tr>
              <a:tr h="325939">
                <a:tc>
                  <a:txBody>
                    <a:bodyPr/>
                    <a:lstStyle/>
                    <a:p>
                      <a:pPr algn="ctr"/>
                      <a:endParaRPr lang="en-US" sz="90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181224"/>
                  </a:ext>
                </a:extLst>
              </a:tr>
            </a:tbl>
          </a:graphicData>
        </a:graphic>
      </p:graphicFrame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C76CBA7B-0FAD-4E69-B6E6-41F11A387828}"/>
              </a:ext>
            </a:extLst>
          </p:cNvPr>
          <p:cNvCxnSpPr>
            <a:cxnSpLocks/>
          </p:cNvCxnSpPr>
          <p:nvPr/>
        </p:nvCxnSpPr>
        <p:spPr>
          <a:xfrm>
            <a:off x="3352800" y="2896941"/>
            <a:ext cx="1219200" cy="0"/>
          </a:xfrm>
          <a:prstGeom prst="line">
            <a:avLst/>
          </a:prstGeom>
          <a:ln w="38100">
            <a:solidFill>
              <a:schemeClr val="accent4"/>
            </a:solidFill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BD18B7C4-405D-4020-96F5-06D78FEAAF48}"/>
              </a:ext>
            </a:extLst>
          </p:cNvPr>
          <p:cNvSpPr/>
          <p:nvPr/>
        </p:nvSpPr>
        <p:spPr>
          <a:xfrm>
            <a:off x="4755444" y="3033677"/>
            <a:ext cx="5389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en-US" sz="1400" b="1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85% </a:t>
            </a:r>
            <a:endParaRPr lang="en-US" sz="1400">
              <a:solidFill>
                <a:schemeClr val="accent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Rectangle 1">
            <a:extLst>
              <a:ext uri="{FF2B5EF4-FFF2-40B4-BE49-F238E27FC236}">
                <a16:creationId xmlns:a16="http://schemas.microsoft.com/office/drawing/2014/main" id="{B95A95AA-68B4-4E36-9467-AD0E8FE183A8}"/>
              </a:ext>
            </a:extLst>
          </p:cNvPr>
          <p:cNvSpPr/>
          <p:nvPr/>
        </p:nvSpPr>
        <p:spPr>
          <a:xfrm>
            <a:off x="3352800" y="3590792"/>
            <a:ext cx="1732083" cy="405123"/>
          </a:xfrm>
          <a:custGeom>
            <a:avLst/>
            <a:gdLst>
              <a:gd name="connsiteX0" fmla="*/ 0 w 2909455"/>
              <a:gd name="connsiteY0" fmla="*/ 0 h 1298864"/>
              <a:gd name="connsiteX1" fmla="*/ 2909455 w 2909455"/>
              <a:gd name="connsiteY1" fmla="*/ 0 h 1298864"/>
              <a:gd name="connsiteX2" fmla="*/ 2909455 w 2909455"/>
              <a:gd name="connsiteY2" fmla="*/ 1298864 h 1298864"/>
              <a:gd name="connsiteX3" fmla="*/ 0 w 2909455"/>
              <a:gd name="connsiteY3" fmla="*/ 1298864 h 1298864"/>
              <a:gd name="connsiteX4" fmla="*/ 0 w 2909455"/>
              <a:gd name="connsiteY4" fmla="*/ 0 h 1298864"/>
              <a:gd name="connsiteX0" fmla="*/ 0 w 2909455"/>
              <a:gd name="connsiteY0" fmla="*/ 0 h 1298864"/>
              <a:gd name="connsiteX1" fmla="*/ 2098964 w 2909455"/>
              <a:gd name="connsiteY1" fmla="*/ 0 h 1298864"/>
              <a:gd name="connsiteX2" fmla="*/ 2909455 w 2909455"/>
              <a:gd name="connsiteY2" fmla="*/ 1298864 h 1298864"/>
              <a:gd name="connsiteX3" fmla="*/ 0 w 2909455"/>
              <a:gd name="connsiteY3" fmla="*/ 1298864 h 1298864"/>
              <a:gd name="connsiteX4" fmla="*/ 0 w 2909455"/>
              <a:gd name="connsiteY4" fmla="*/ 0 h 1298864"/>
              <a:gd name="connsiteX0" fmla="*/ 369516 w 2909455"/>
              <a:gd name="connsiteY0" fmla="*/ 0 h 1305836"/>
              <a:gd name="connsiteX1" fmla="*/ 2098964 w 2909455"/>
              <a:gd name="connsiteY1" fmla="*/ 6972 h 1305836"/>
              <a:gd name="connsiteX2" fmla="*/ 2909455 w 2909455"/>
              <a:gd name="connsiteY2" fmla="*/ 1305836 h 1305836"/>
              <a:gd name="connsiteX3" fmla="*/ 0 w 2909455"/>
              <a:gd name="connsiteY3" fmla="*/ 1305836 h 1305836"/>
              <a:gd name="connsiteX4" fmla="*/ 369516 w 2909455"/>
              <a:gd name="connsiteY4" fmla="*/ 0 h 1305836"/>
              <a:gd name="connsiteX0" fmla="*/ 0 w 2539939"/>
              <a:gd name="connsiteY0" fmla="*/ 0 h 1305836"/>
              <a:gd name="connsiteX1" fmla="*/ 1729448 w 2539939"/>
              <a:gd name="connsiteY1" fmla="*/ 6972 h 1305836"/>
              <a:gd name="connsiteX2" fmla="*/ 2539939 w 2539939"/>
              <a:gd name="connsiteY2" fmla="*/ 1305836 h 1305836"/>
              <a:gd name="connsiteX3" fmla="*/ 362542 w 2539939"/>
              <a:gd name="connsiteY3" fmla="*/ 1187312 h 1305836"/>
              <a:gd name="connsiteX4" fmla="*/ 0 w 2539939"/>
              <a:gd name="connsiteY4" fmla="*/ 0 h 1305836"/>
              <a:gd name="connsiteX0" fmla="*/ 1 w 2539940"/>
              <a:gd name="connsiteY0" fmla="*/ 0 h 1305836"/>
              <a:gd name="connsiteX1" fmla="*/ 1729449 w 2539940"/>
              <a:gd name="connsiteY1" fmla="*/ 6972 h 1305836"/>
              <a:gd name="connsiteX2" fmla="*/ 2539940 w 2539940"/>
              <a:gd name="connsiteY2" fmla="*/ 1305836 h 1305836"/>
              <a:gd name="connsiteX3" fmla="*/ 0 w 2539940"/>
              <a:gd name="connsiteY3" fmla="*/ 1284920 h 1305836"/>
              <a:gd name="connsiteX4" fmla="*/ 1 w 2539940"/>
              <a:gd name="connsiteY4" fmla="*/ 0 h 1305836"/>
              <a:gd name="connsiteX0" fmla="*/ 0 w 2546911"/>
              <a:gd name="connsiteY0" fmla="*/ 1 h 1298864"/>
              <a:gd name="connsiteX1" fmla="*/ 1736420 w 2546911"/>
              <a:gd name="connsiteY1" fmla="*/ 0 h 1298864"/>
              <a:gd name="connsiteX2" fmla="*/ 2546911 w 2546911"/>
              <a:gd name="connsiteY2" fmla="*/ 1298864 h 1298864"/>
              <a:gd name="connsiteX3" fmla="*/ 6971 w 2546911"/>
              <a:gd name="connsiteY3" fmla="*/ 1277948 h 1298864"/>
              <a:gd name="connsiteX4" fmla="*/ 0 w 2546911"/>
              <a:gd name="connsiteY4" fmla="*/ 1 h 1298864"/>
              <a:gd name="connsiteX0" fmla="*/ 6974 w 2553885"/>
              <a:gd name="connsiteY0" fmla="*/ 1 h 1298864"/>
              <a:gd name="connsiteX1" fmla="*/ 1743394 w 2553885"/>
              <a:gd name="connsiteY1" fmla="*/ 0 h 1298864"/>
              <a:gd name="connsiteX2" fmla="*/ 2553885 w 2553885"/>
              <a:gd name="connsiteY2" fmla="*/ 1298864 h 1298864"/>
              <a:gd name="connsiteX3" fmla="*/ 0 w 2553885"/>
              <a:gd name="connsiteY3" fmla="*/ 1298864 h 1298864"/>
              <a:gd name="connsiteX4" fmla="*/ 6974 w 2553885"/>
              <a:gd name="connsiteY4" fmla="*/ 1 h 1298864"/>
              <a:gd name="connsiteX0" fmla="*/ 1 w 2553885"/>
              <a:gd name="connsiteY0" fmla="*/ 1 h 1298864"/>
              <a:gd name="connsiteX1" fmla="*/ 1743394 w 2553885"/>
              <a:gd name="connsiteY1" fmla="*/ 0 h 1298864"/>
              <a:gd name="connsiteX2" fmla="*/ 2553885 w 2553885"/>
              <a:gd name="connsiteY2" fmla="*/ 1298864 h 1298864"/>
              <a:gd name="connsiteX3" fmla="*/ 0 w 2553885"/>
              <a:gd name="connsiteY3" fmla="*/ 1298864 h 1298864"/>
              <a:gd name="connsiteX4" fmla="*/ 1 w 2553885"/>
              <a:gd name="connsiteY4" fmla="*/ 1 h 1298864"/>
              <a:gd name="connsiteX0" fmla="*/ 0 w 3834304"/>
              <a:gd name="connsiteY0" fmla="*/ 1 h 1298864"/>
              <a:gd name="connsiteX1" fmla="*/ 3023813 w 3834304"/>
              <a:gd name="connsiteY1" fmla="*/ 0 h 1298864"/>
              <a:gd name="connsiteX2" fmla="*/ 3834304 w 3834304"/>
              <a:gd name="connsiteY2" fmla="*/ 1298864 h 1298864"/>
              <a:gd name="connsiteX3" fmla="*/ 1280419 w 3834304"/>
              <a:gd name="connsiteY3" fmla="*/ 1298864 h 1298864"/>
              <a:gd name="connsiteX4" fmla="*/ 0 w 3834304"/>
              <a:gd name="connsiteY4" fmla="*/ 1 h 1298864"/>
              <a:gd name="connsiteX0" fmla="*/ 0 w 3834304"/>
              <a:gd name="connsiteY0" fmla="*/ 1 h 1298864"/>
              <a:gd name="connsiteX1" fmla="*/ 3023813 w 3834304"/>
              <a:gd name="connsiteY1" fmla="*/ 0 h 1298864"/>
              <a:gd name="connsiteX2" fmla="*/ 3834304 w 3834304"/>
              <a:gd name="connsiteY2" fmla="*/ 1298864 h 1298864"/>
              <a:gd name="connsiteX3" fmla="*/ 0 w 3834304"/>
              <a:gd name="connsiteY3" fmla="*/ 1290861 h 1298864"/>
              <a:gd name="connsiteX4" fmla="*/ 0 w 3834304"/>
              <a:gd name="connsiteY4" fmla="*/ 1 h 1298864"/>
              <a:gd name="connsiteX0" fmla="*/ 0 w 4754606"/>
              <a:gd name="connsiteY0" fmla="*/ 1 h 1298864"/>
              <a:gd name="connsiteX1" fmla="*/ 3944115 w 4754606"/>
              <a:gd name="connsiteY1" fmla="*/ 0 h 1298864"/>
              <a:gd name="connsiteX2" fmla="*/ 4754606 w 4754606"/>
              <a:gd name="connsiteY2" fmla="*/ 1298864 h 1298864"/>
              <a:gd name="connsiteX3" fmla="*/ 920302 w 4754606"/>
              <a:gd name="connsiteY3" fmla="*/ 1290861 h 1298864"/>
              <a:gd name="connsiteX4" fmla="*/ 0 w 4754606"/>
              <a:gd name="connsiteY4" fmla="*/ 1 h 1298864"/>
              <a:gd name="connsiteX0" fmla="*/ 8003 w 4762609"/>
              <a:gd name="connsiteY0" fmla="*/ 1 h 1298864"/>
              <a:gd name="connsiteX1" fmla="*/ 3952118 w 4762609"/>
              <a:gd name="connsiteY1" fmla="*/ 0 h 1298864"/>
              <a:gd name="connsiteX2" fmla="*/ 4762609 w 4762609"/>
              <a:gd name="connsiteY2" fmla="*/ 1298864 h 1298864"/>
              <a:gd name="connsiteX3" fmla="*/ 0 w 4762609"/>
              <a:gd name="connsiteY3" fmla="*/ 1298863 h 1298864"/>
              <a:gd name="connsiteX4" fmla="*/ 8003 w 4762609"/>
              <a:gd name="connsiteY4" fmla="*/ 1 h 1298864"/>
              <a:gd name="connsiteX0" fmla="*/ 354 w 4770965"/>
              <a:gd name="connsiteY0" fmla="*/ 1 h 1298864"/>
              <a:gd name="connsiteX1" fmla="*/ 3960474 w 4770965"/>
              <a:gd name="connsiteY1" fmla="*/ 0 h 1298864"/>
              <a:gd name="connsiteX2" fmla="*/ 4770965 w 4770965"/>
              <a:gd name="connsiteY2" fmla="*/ 1298864 h 1298864"/>
              <a:gd name="connsiteX3" fmla="*/ 8356 w 4770965"/>
              <a:gd name="connsiteY3" fmla="*/ 1298863 h 1298864"/>
              <a:gd name="connsiteX4" fmla="*/ 354 w 4770965"/>
              <a:gd name="connsiteY4" fmla="*/ 1 h 1298864"/>
              <a:gd name="connsiteX0" fmla="*/ 8004 w 4778615"/>
              <a:gd name="connsiteY0" fmla="*/ 1 h 1298864"/>
              <a:gd name="connsiteX1" fmla="*/ 3968124 w 4778615"/>
              <a:gd name="connsiteY1" fmla="*/ 0 h 1298864"/>
              <a:gd name="connsiteX2" fmla="*/ 4778615 w 4778615"/>
              <a:gd name="connsiteY2" fmla="*/ 1298864 h 1298864"/>
              <a:gd name="connsiteX3" fmla="*/ 0 w 4778615"/>
              <a:gd name="connsiteY3" fmla="*/ 1290861 h 1298864"/>
              <a:gd name="connsiteX4" fmla="*/ 8004 w 4778615"/>
              <a:gd name="connsiteY4" fmla="*/ 1 h 1298864"/>
              <a:gd name="connsiteX0" fmla="*/ 8 w 5418831"/>
              <a:gd name="connsiteY0" fmla="*/ 1 h 1298864"/>
              <a:gd name="connsiteX1" fmla="*/ 4608340 w 5418831"/>
              <a:gd name="connsiteY1" fmla="*/ 0 h 1298864"/>
              <a:gd name="connsiteX2" fmla="*/ 5418831 w 5418831"/>
              <a:gd name="connsiteY2" fmla="*/ 1298864 h 1298864"/>
              <a:gd name="connsiteX3" fmla="*/ 640216 w 5418831"/>
              <a:gd name="connsiteY3" fmla="*/ 1290861 h 1298864"/>
              <a:gd name="connsiteX4" fmla="*/ 8 w 5418831"/>
              <a:gd name="connsiteY4" fmla="*/ 1 h 1298864"/>
              <a:gd name="connsiteX0" fmla="*/ 659 w 5419482"/>
              <a:gd name="connsiteY0" fmla="*/ 1 h 1299990"/>
              <a:gd name="connsiteX1" fmla="*/ 4608991 w 5419482"/>
              <a:gd name="connsiteY1" fmla="*/ 0 h 1299990"/>
              <a:gd name="connsiteX2" fmla="*/ 5419482 w 5419482"/>
              <a:gd name="connsiteY2" fmla="*/ 1298864 h 1299990"/>
              <a:gd name="connsiteX3" fmla="*/ 1784 w 5419482"/>
              <a:gd name="connsiteY3" fmla="*/ 1299990 h 1299990"/>
              <a:gd name="connsiteX4" fmla="*/ 659 w 5419482"/>
              <a:gd name="connsiteY4" fmla="*/ 1 h 1299990"/>
              <a:gd name="connsiteX0" fmla="*/ 8006 w 5417698"/>
              <a:gd name="connsiteY0" fmla="*/ 1 h 1299990"/>
              <a:gd name="connsiteX1" fmla="*/ 4607207 w 5417698"/>
              <a:gd name="connsiteY1" fmla="*/ 0 h 1299990"/>
              <a:gd name="connsiteX2" fmla="*/ 5417698 w 5417698"/>
              <a:gd name="connsiteY2" fmla="*/ 1298864 h 1299990"/>
              <a:gd name="connsiteX3" fmla="*/ 0 w 5417698"/>
              <a:gd name="connsiteY3" fmla="*/ 1299990 h 1299990"/>
              <a:gd name="connsiteX4" fmla="*/ 8006 w 5417698"/>
              <a:gd name="connsiteY4" fmla="*/ 1 h 1299990"/>
              <a:gd name="connsiteX0" fmla="*/ 660 w 5410352"/>
              <a:gd name="connsiteY0" fmla="*/ 1 h 1299990"/>
              <a:gd name="connsiteX1" fmla="*/ 4599861 w 5410352"/>
              <a:gd name="connsiteY1" fmla="*/ 0 h 1299990"/>
              <a:gd name="connsiteX2" fmla="*/ 5410352 w 5410352"/>
              <a:gd name="connsiteY2" fmla="*/ 1298864 h 1299990"/>
              <a:gd name="connsiteX3" fmla="*/ 1785 w 5410352"/>
              <a:gd name="connsiteY3" fmla="*/ 1299990 h 1299990"/>
              <a:gd name="connsiteX4" fmla="*/ 660 w 5410352"/>
              <a:gd name="connsiteY4" fmla="*/ 1 h 1299990"/>
              <a:gd name="connsiteX0" fmla="*/ 0 w 12676194"/>
              <a:gd name="connsiteY0" fmla="*/ 17594 h 1299990"/>
              <a:gd name="connsiteX1" fmla="*/ 11865703 w 12676194"/>
              <a:gd name="connsiteY1" fmla="*/ 0 h 1299990"/>
              <a:gd name="connsiteX2" fmla="*/ 12676194 w 12676194"/>
              <a:gd name="connsiteY2" fmla="*/ 1298864 h 1299990"/>
              <a:gd name="connsiteX3" fmla="*/ 7267627 w 12676194"/>
              <a:gd name="connsiteY3" fmla="*/ 1299990 h 1299990"/>
              <a:gd name="connsiteX4" fmla="*/ 0 w 12676194"/>
              <a:gd name="connsiteY4" fmla="*/ 17594 h 1299990"/>
              <a:gd name="connsiteX0" fmla="*/ 34063 w 12710257"/>
              <a:gd name="connsiteY0" fmla="*/ 17594 h 1299990"/>
              <a:gd name="connsiteX1" fmla="*/ 11899766 w 12710257"/>
              <a:gd name="connsiteY1" fmla="*/ 0 h 1299990"/>
              <a:gd name="connsiteX2" fmla="*/ 12710257 w 12710257"/>
              <a:gd name="connsiteY2" fmla="*/ 1298864 h 1299990"/>
              <a:gd name="connsiteX3" fmla="*/ 0 w 12710257"/>
              <a:gd name="connsiteY3" fmla="*/ 1299990 h 1299990"/>
              <a:gd name="connsiteX4" fmla="*/ 34063 w 12710257"/>
              <a:gd name="connsiteY4" fmla="*/ 17594 h 1299990"/>
              <a:gd name="connsiteX0" fmla="*/ 34063 w 12710257"/>
              <a:gd name="connsiteY0" fmla="*/ 17594 h 1299990"/>
              <a:gd name="connsiteX1" fmla="*/ 11899766 w 12710257"/>
              <a:gd name="connsiteY1" fmla="*/ 0 h 1299990"/>
              <a:gd name="connsiteX2" fmla="*/ 12710257 w 12710257"/>
              <a:gd name="connsiteY2" fmla="*/ 1298864 h 1299990"/>
              <a:gd name="connsiteX3" fmla="*/ 0 w 12710257"/>
              <a:gd name="connsiteY3" fmla="*/ 1299990 h 1299990"/>
              <a:gd name="connsiteX4" fmla="*/ 34063 w 12710257"/>
              <a:gd name="connsiteY4" fmla="*/ 17594 h 1299990"/>
              <a:gd name="connsiteX0" fmla="*/ 34063 w 12710257"/>
              <a:gd name="connsiteY0" fmla="*/ 17594 h 1298864"/>
              <a:gd name="connsiteX1" fmla="*/ 11899766 w 12710257"/>
              <a:gd name="connsiteY1" fmla="*/ 0 h 1298864"/>
              <a:gd name="connsiteX2" fmla="*/ 12710257 w 12710257"/>
              <a:gd name="connsiteY2" fmla="*/ 1298864 h 1298864"/>
              <a:gd name="connsiteX3" fmla="*/ 0 w 12710257"/>
              <a:gd name="connsiteY3" fmla="*/ 1282396 h 1298864"/>
              <a:gd name="connsiteX4" fmla="*/ 34063 w 12710257"/>
              <a:gd name="connsiteY4" fmla="*/ 17594 h 1298864"/>
              <a:gd name="connsiteX0" fmla="*/ 206 w 12729183"/>
              <a:gd name="connsiteY0" fmla="*/ 0 h 1298864"/>
              <a:gd name="connsiteX1" fmla="*/ 11918692 w 12729183"/>
              <a:gd name="connsiteY1" fmla="*/ 0 h 1298864"/>
              <a:gd name="connsiteX2" fmla="*/ 12729183 w 12729183"/>
              <a:gd name="connsiteY2" fmla="*/ 1298864 h 1298864"/>
              <a:gd name="connsiteX3" fmla="*/ 18926 w 12729183"/>
              <a:gd name="connsiteY3" fmla="*/ 1282396 h 1298864"/>
              <a:gd name="connsiteX4" fmla="*/ 206 w 12729183"/>
              <a:gd name="connsiteY4" fmla="*/ 0 h 1298864"/>
              <a:gd name="connsiteX0" fmla="*/ 206 w 13181029"/>
              <a:gd name="connsiteY0" fmla="*/ 0 h 1298864"/>
              <a:gd name="connsiteX1" fmla="*/ 11918692 w 13181029"/>
              <a:gd name="connsiteY1" fmla="*/ 0 h 1298864"/>
              <a:gd name="connsiteX2" fmla="*/ 13181029 w 13181029"/>
              <a:gd name="connsiteY2" fmla="*/ 1298864 h 1298864"/>
              <a:gd name="connsiteX3" fmla="*/ 18926 w 13181029"/>
              <a:gd name="connsiteY3" fmla="*/ 1282396 h 1298864"/>
              <a:gd name="connsiteX4" fmla="*/ 206 w 13181029"/>
              <a:gd name="connsiteY4" fmla="*/ 0 h 1298864"/>
              <a:gd name="connsiteX0" fmla="*/ 206 w 13181029"/>
              <a:gd name="connsiteY0" fmla="*/ 0 h 1298864"/>
              <a:gd name="connsiteX1" fmla="*/ 11205004 w 13181029"/>
              <a:gd name="connsiteY1" fmla="*/ 30065 h 1298864"/>
              <a:gd name="connsiteX2" fmla="*/ 13181029 w 13181029"/>
              <a:gd name="connsiteY2" fmla="*/ 1298864 h 1298864"/>
              <a:gd name="connsiteX3" fmla="*/ 18926 w 13181029"/>
              <a:gd name="connsiteY3" fmla="*/ 1282396 h 1298864"/>
              <a:gd name="connsiteX4" fmla="*/ 206 w 13181029"/>
              <a:gd name="connsiteY4" fmla="*/ 0 h 1298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81029" h="1298864">
                <a:moveTo>
                  <a:pt x="206" y="0"/>
                </a:moveTo>
                <a:lnTo>
                  <a:pt x="11205004" y="30065"/>
                </a:lnTo>
                <a:lnTo>
                  <a:pt x="13181029" y="1298864"/>
                </a:lnTo>
                <a:lnTo>
                  <a:pt x="18926" y="1282396"/>
                </a:lnTo>
                <a:cubicBezTo>
                  <a:pt x="21594" y="849442"/>
                  <a:pt x="-2462" y="432954"/>
                  <a:pt x="206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47"/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B4DC8479-8D51-4FC8-A6F1-02C7BB481B5D}"/>
              </a:ext>
            </a:extLst>
          </p:cNvPr>
          <p:cNvSpPr txBox="1">
            <a:spLocks/>
          </p:cNvSpPr>
          <p:nvPr/>
        </p:nvSpPr>
        <p:spPr>
          <a:xfrm>
            <a:off x="3352799" y="3530601"/>
            <a:ext cx="4744915" cy="1067776"/>
          </a:xfrm>
          <a:prstGeom prst="rect">
            <a:avLst/>
          </a:prstGeom>
        </p:spPr>
        <p:txBody>
          <a:bodyPr lIns="121920" tIns="60960" rIns="121920" bIns="60960" anchor="t"/>
          <a:lstStyle>
            <a:lvl1pPr algn="l" defTabSz="4572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tx1"/>
                </a:solidFill>
                <a:latin typeface="Calibri"/>
                <a:ea typeface="+mj-ea"/>
                <a:cs typeface="Calibri"/>
              </a:defRPr>
            </a:lvl1pPr>
          </a:lstStyle>
          <a:p>
            <a:pPr>
              <a:lnSpc>
                <a:spcPct val="114000"/>
              </a:lnSpc>
              <a:spcAft>
                <a:spcPts val="600"/>
              </a:spcAft>
              <a:buClr>
                <a:srgbClr val="B8C40E"/>
              </a:buClr>
            </a:pPr>
            <a:r>
              <a:rPr lang="en-US" sz="20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NOTES:</a:t>
            </a:r>
          </a:p>
          <a:p>
            <a:pPr marL="285320" indent="-285320">
              <a:lnSpc>
                <a:spcPct val="114000"/>
              </a:lnSpc>
              <a:spcAft>
                <a:spcPts val="600"/>
              </a:spcAft>
              <a:buClr>
                <a:srgbClr val="B8C40E"/>
              </a:buClr>
              <a:buFont typeface="Arial" panose="020B0604020202020204" pitchFamily="34" charset="0"/>
              <a:buChar char="•"/>
            </a:pPr>
            <a:r>
              <a:rPr lang="en-US" sz="1400" dirty="0"/>
              <a:t>21</a:t>
            </a:r>
            <a:r>
              <a:rPr lang="en-US" sz="1400" baseline="30000" dirty="0"/>
              <a:t>st</a:t>
            </a:r>
            <a:r>
              <a:rPr lang="en-US" sz="1400" dirty="0"/>
              <a:t> Century Classroom Project Construction Documents are 85% complete</a:t>
            </a:r>
          </a:p>
          <a:p>
            <a:pPr marL="285320" indent="-285320">
              <a:lnSpc>
                <a:spcPct val="114000"/>
              </a:lnSpc>
              <a:spcAft>
                <a:spcPts val="600"/>
              </a:spcAft>
              <a:buClr>
                <a:srgbClr val="B8C40E"/>
              </a:buClr>
              <a:buFont typeface="Arial" panose="020B0604020202020204" pitchFamily="34" charset="0"/>
              <a:buChar char="•"/>
            </a:pPr>
            <a:r>
              <a:rPr lang="en-US" sz="1400" dirty="0"/>
              <a:t>DSA Project Inspector assigned</a:t>
            </a:r>
          </a:p>
          <a:p>
            <a:pPr marL="285320" indent="-285320">
              <a:lnSpc>
                <a:spcPct val="114000"/>
              </a:lnSpc>
              <a:spcAft>
                <a:spcPts val="600"/>
              </a:spcAft>
              <a:buClr>
                <a:srgbClr val="B8C40E"/>
              </a:buClr>
              <a:buFont typeface="Arial" panose="020B0604020202020204" pitchFamily="34" charset="0"/>
              <a:buChar char="•"/>
            </a:pPr>
            <a:r>
              <a:rPr lang="en-US" sz="1400" dirty="0"/>
              <a:t>21</a:t>
            </a:r>
            <a:r>
              <a:rPr lang="en-US" sz="1400" baseline="30000" dirty="0"/>
              <a:t>st</a:t>
            </a:r>
            <a:r>
              <a:rPr lang="en-US" sz="1400" dirty="0"/>
              <a:t> Century Classroom Improvements </a:t>
            </a:r>
          </a:p>
          <a:p>
            <a:pPr marL="894058" lvl="1" indent="-285320">
              <a:lnSpc>
                <a:spcPct val="114000"/>
              </a:lnSpc>
              <a:spcAft>
                <a:spcPts val="600"/>
              </a:spcAft>
              <a:buClr>
                <a:srgbClr val="B8C40E"/>
              </a:buClr>
              <a:buFont typeface="Arial" panose="020B0604020202020204" pitchFamily="34" charset="0"/>
              <a:buChar char="•"/>
            </a:pPr>
            <a:r>
              <a:rPr lang="en-US" sz="1400" dirty="0"/>
              <a:t>DSA Submittal Date February 25, 2021</a:t>
            </a:r>
          </a:p>
          <a:p>
            <a:pPr marL="285320" indent="-285320">
              <a:lnSpc>
                <a:spcPct val="114000"/>
              </a:lnSpc>
              <a:spcAft>
                <a:spcPts val="600"/>
              </a:spcAft>
              <a:buClr>
                <a:srgbClr val="B8C40E"/>
              </a:buClr>
              <a:buFont typeface="Arial" panose="020B0604020202020204" pitchFamily="34" charset="0"/>
              <a:buChar char="•"/>
            </a:pPr>
            <a:endParaRPr lang="en-US" sz="1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4FFA25C-56DF-4F4F-93F6-D963E482E31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1145" y="1605706"/>
            <a:ext cx="2762807" cy="319449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DB37459-01BE-4985-9C7C-AC0A3065E749}"/>
              </a:ext>
            </a:extLst>
          </p:cNvPr>
          <p:cNvSpPr/>
          <p:nvPr/>
        </p:nvSpPr>
        <p:spPr>
          <a:xfrm>
            <a:off x="724268" y="2364245"/>
            <a:ext cx="1028333" cy="37965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en-US" sz="1867" b="1">
                <a:solidFill>
                  <a:srgbClr val="FF0000"/>
                </a:solidFill>
                <a:highlight>
                  <a:srgbClr val="C0C0C0"/>
                </a:highlight>
                <a:latin typeface="Stencil" panose="040409050D0802020404" pitchFamily="82" charset="0"/>
              </a:rPr>
              <a:t>BID #3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FB404BF-568D-48E4-B5C7-71CCFD806E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514" y="6139544"/>
            <a:ext cx="6662668" cy="358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8427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7EC87F-C117-404E-A90B-34E7021DAE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/>
              <a:t>SPARKS MIDDLE SCHOOL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C89DFF-708F-4C24-8ED9-2C0F1E98FA0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cap="all">
                <a:highlight>
                  <a:srgbClr val="FFFFFF"/>
                </a:highlight>
              </a:rPr>
              <a:t>PROJECT STATUS</a:t>
            </a:r>
          </a:p>
        </p:txBody>
      </p:sp>
      <p:graphicFrame>
        <p:nvGraphicFramePr>
          <p:cNvPr id="16" name="Table 3">
            <a:extLst>
              <a:ext uri="{FF2B5EF4-FFF2-40B4-BE49-F238E27FC236}">
                <a16:creationId xmlns:a16="http://schemas.microsoft.com/office/drawing/2014/main" id="{4F04A245-D8AC-450F-ACD5-44CB6CD257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6344402"/>
              </p:ext>
            </p:extLst>
          </p:nvPr>
        </p:nvGraphicFramePr>
        <p:xfrm>
          <a:off x="3345015" y="1651001"/>
          <a:ext cx="2670306" cy="1423252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45051">
                  <a:extLst>
                    <a:ext uri="{9D8B030D-6E8A-4147-A177-3AD203B41FA5}">
                      <a16:colId xmlns:a16="http://schemas.microsoft.com/office/drawing/2014/main" val="3109439228"/>
                    </a:ext>
                  </a:extLst>
                </a:gridCol>
                <a:gridCol w="445051">
                  <a:extLst>
                    <a:ext uri="{9D8B030D-6E8A-4147-A177-3AD203B41FA5}">
                      <a16:colId xmlns:a16="http://schemas.microsoft.com/office/drawing/2014/main" val="2947886854"/>
                    </a:ext>
                  </a:extLst>
                </a:gridCol>
                <a:gridCol w="445051">
                  <a:extLst>
                    <a:ext uri="{9D8B030D-6E8A-4147-A177-3AD203B41FA5}">
                      <a16:colId xmlns:a16="http://schemas.microsoft.com/office/drawing/2014/main" val="222009567"/>
                    </a:ext>
                  </a:extLst>
                </a:gridCol>
                <a:gridCol w="445051">
                  <a:extLst>
                    <a:ext uri="{9D8B030D-6E8A-4147-A177-3AD203B41FA5}">
                      <a16:colId xmlns:a16="http://schemas.microsoft.com/office/drawing/2014/main" val="2461538829"/>
                    </a:ext>
                  </a:extLst>
                </a:gridCol>
                <a:gridCol w="445051">
                  <a:extLst>
                    <a:ext uri="{9D8B030D-6E8A-4147-A177-3AD203B41FA5}">
                      <a16:colId xmlns:a16="http://schemas.microsoft.com/office/drawing/2014/main" val="616809874"/>
                    </a:ext>
                  </a:extLst>
                </a:gridCol>
                <a:gridCol w="445051">
                  <a:extLst>
                    <a:ext uri="{9D8B030D-6E8A-4147-A177-3AD203B41FA5}">
                      <a16:colId xmlns:a16="http://schemas.microsoft.com/office/drawing/2014/main" val="654084205"/>
                    </a:ext>
                  </a:extLst>
                </a:gridCol>
              </a:tblGrid>
              <a:tr h="274320">
                <a:tc gridSpan="6"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21</a:t>
                      </a:r>
                      <a:r>
                        <a:rPr lang="en-US" sz="1200" baseline="30000">
                          <a:solidFill>
                            <a:schemeClr val="bg1"/>
                          </a:solidFill>
                        </a:rPr>
                        <a:t>ST</a:t>
                      </a:r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 CENTURY CLASSROOM</a:t>
                      </a:r>
                    </a:p>
                  </a:txBody>
                  <a:tcPr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05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05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05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05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05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5426281"/>
                  </a:ext>
                </a:extLst>
              </a:tr>
              <a:tr h="822993">
                <a:tc>
                  <a:txBody>
                    <a:bodyPr/>
                    <a:lstStyle/>
                    <a:p>
                      <a:pPr algn="ctr"/>
                      <a:r>
                        <a:rPr lang="en-US" sz="800"/>
                        <a:t>SCHEMATIC </a:t>
                      </a:r>
                      <a:br>
                        <a:rPr lang="en-US" sz="800"/>
                      </a:br>
                      <a:r>
                        <a:rPr lang="en-US" sz="800"/>
                        <a:t>DESIGN</a:t>
                      </a:r>
                    </a:p>
                  </a:txBody>
                  <a:tcPr vert="vert270" anchor="ctr"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/>
                        <a:t>DESIGN DEVELOPMENT</a:t>
                      </a:r>
                    </a:p>
                  </a:txBody>
                  <a:tcPr vert="vert270" anchor="ctr"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CONSTRUCTION DOCUMENTS</a:t>
                      </a:r>
                    </a:p>
                  </a:txBody>
                  <a:tcPr vert="vert270" anchor="ctr"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DSA</a:t>
                      </a:r>
                    </a:p>
                    <a:p>
                      <a:pPr algn="ctr"/>
                      <a:r>
                        <a:rPr lang="en-US" sz="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APPROVAL</a:t>
                      </a:r>
                    </a:p>
                  </a:txBody>
                  <a:tcPr vert="vert270" anchor="ctr"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/>
                        <a:t>CONSTRUCTION</a:t>
                      </a:r>
                    </a:p>
                  </a:txBody>
                  <a:tcPr vert="vert270" anchor="ctr"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/>
                        <a:t>COMPLETION</a:t>
                      </a:r>
                    </a:p>
                  </a:txBody>
                  <a:tcPr vert="vert270" anchor="ctr"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8565295"/>
                  </a:ext>
                </a:extLst>
              </a:tr>
              <a:tr h="325939">
                <a:tc>
                  <a:txBody>
                    <a:bodyPr/>
                    <a:lstStyle/>
                    <a:p>
                      <a:pPr algn="ctr"/>
                      <a:endParaRPr lang="en-US" sz="90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/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181224"/>
                  </a:ext>
                </a:extLst>
              </a:tr>
            </a:tbl>
          </a:graphicData>
        </a:graphic>
      </p:graphicFrame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C76CBA7B-0FAD-4E69-B6E6-41F11A387828}"/>
              </a:ext>
            </a:extLst>
          </p:cNvPr>
          <p:cNvCxnSpPr>
            <a:cxnSpLocks/>
          </p:cNvCxnSpPr>
          <p:nvPr/>
        </p:nvCxnSpPr>
        <p:spPr>
          <a:xfrm>
            <a:off x="3345016" y="2882021"/>
            <a:ext cx="1226985" cy="0"/>
          </a:xfrm>
          <a:prstGeom prst="line">
            <a:avLst/>
          </a:prstGeom>
          <a:ln w="38100">
            <a:solidFill>
              <a:schemeClr val="accent4"/>
            </a:solidFill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BD18B7C4-405D-4020-96F5-06D78FEAAF48}"/>
              </a:ext>
            </a:extLst>
          </p:cNvPr>
          <p:cNvSpPr/>
          <p:nvPr/>
        </p:nvSpPr>
        <p:spPr>
          <a:xfrm>
            <a:off x="4716409" y="3022897"/>
            <a:ext cx="5389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en-US" sz="1400" b="1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85% </a:t>
            </a:r>
            <a:endParaRPr lang="en-US" sz="1400">
              <a:solidFill>
                <a:schemeClr val="accent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Rectangle 1">
            <a:extLst>
              <a:ext uri="{FF2B5EF4-FFF2-40B4-BE49-F238E27FC236}">
                <a16:creationId xmlns:a16="http://schemas.microsoft.com/office/drawing/2014/main" id="{F840F336-2CA0-4BFD-8E9D-658D846A7EE3}"/>
              </a:ext>
            </a:extLst>
          </p:cNvPr>
          <p:cNvSpPr/>
          <p:nvPr/>
        </p:nvSpPr>
        <p:spPr>
          <a:xfrm>
            <a:off x="3352800" y="3455333"/>
            <a:ext cx="1732083" cy="405123"/>
          </a:xfrm>
          <a:custGeom>
            <a:avLst/>
            <a:gdLst>
              <a:gd name="connsiteX0" fmla="*/ 0 w 2909455"/>
              <a:gd name="connsiteY0" fmla="*/ 0 h 1298864"/>
              <a:gd name="connsiteX1" fmla="*/ 2909455 w 2909455"/>
              <a:gd name="connsiteY1" fmla="*/ 0 h 1298864"/>
              <a:gd name="connsiteX2" fmla="*/ 2909455 w 2909455"/>
              <a:gd name="connsiteY2" fmla="*/ 1298864 h 1298864"/>
              <a:gd name="connsiteX3" fmla="*/ 0 w 2909455"/>
              <a:gd name="connsiteY3" fmla="*/ 1298864 h 1298864"/>
              <a:gd name="connsiteX4" fmla="*/ 0 w 2909455"/>
              <a:gd name="connsiteY4" fmla="*/ 0 h 1298864"/>
              <a:gd name="connsiteX0" fmla="*/ 0 w 2909455"/>
              <a:gd name="connsiteY0" fmla="*/ 0 h 1298864"/>
              <a:gd name="connsiteX1" fmla="*/ 2098964 w 2909455"/>
              <a:gd name="connsiteY1" fmla="*/ 0 h 1298864"/>
              <a:gd name="connsiteX2" fmla="*/ 2909455 w 2909455"/>
              <a:gd name="connsiteY2" fmla="*/ 1298864 h 1298864"/>
              <a:gd name="connsiteX3" fmla="*/ 0 w 2909455"/>
              <a:gd name="connsiteY3" fmla="*/ 1298864 h 1298864"/>
              <a:gd name="connsiteX4" fmla="*/ 0 w 2909455"/>
              <a:gd name="connsiteY4" fmla="*/ 0 h 1298864"/>
              <a:gd name="connsiteX0" fmla="*/ 369516 w 2909455"/>
              <a:gd name="connsiteY0" fmla="*/ 0 h 1305836"/>
              <a:gd name="connsiteX1" fmla="*/ 2098964 w 2909455"/>
              <a:gd name="connsiteY1" fmla="*/ 6972 h 1305836"/>
              <a:gd name="connsiteX2" fmla="*/ 2909455 w 2909455"/>
              <a:gd name="connsiteY2" fmla="*/ 1305836 h 1305836"/>
              <a:gd name="connsiteX3" fmla="*/ 0 w 2909455"/>
              <a:gd name="connsiteY3" fmla="*/ 1305836 h 1305836"/>
              <a:gd name="connsiteX4" fmla="*/ 369516 w 2909455"/>
              <a:gd name="connsiteY4" fmla="*/ 0 h 1305836"/>
              <a:gd name="connsiteX0" fmla="*/ 0 w 2539939"/>
              <a:gd name="connsiteY0" fmla="*/ 0 h 1305836"/>
              <a:gd name="connsiteX1" fmla="*/ 1729448 w 2539939"/>
              <a:gd name="connsiteY1" fmla="*/ 6972 h 1305836"/>
              <a:gd name="connsiteX2" fmla="*/ 2539939 w 2539939"/>
              <a:gd name="connsiteY2" fmla="*/ 1305836 h 1305836"/>
              <a:gd name="connsiteX3" fmla="*/ 362542 w 2539939"/>
              <a:gd name="connsiteY3" fmla="*/ 1187312 h 1305836"/>
              <a:gd name="connsiteX4" fmla="*/ 0 w 2539939"/>
              <a:gd name="connsiteY4" fmla="*/ 0 h 1305836"/>
              <a:gd name="connsiteX0" fmla="*/ 1 w 2539940"/>
              <a:gd name="connsiteY0" fmla="*/ 0 h 1305836"/>
              <a:gd name="connsiteX1" fmla="*/ 1729449 w 2539940"/>
              <a:gd name="connsiteY1" fmla="*/ 6972 h 1305836"/>
              <a:gd name="connsiteX2" fmla="*/ 2539940 w 2539940"/>
              <a:gd name="connsiteY2" fmla="*/ 1305836 h 1305836"/>
              <a:gd name="connsiteX3" fmla="*/ 0 w 2539940"/>
              <a:gd name="connsiteY3" fmla="*/ 1284920 h 1305836"/>
              <a:gd name="connsiteX4" fmla="*/ 1 w 2539940"/>
              <a:gd name="connsiteY4" fmla="*/ 0 h 1305836"/>
              <a:gd name="connsiteX0" fmla="*/ 0 w 2546911"/>
              <a:gd name="connsiteY0" fmla="*/ 1 h 1298864"/>
              <a:gd name="connsiteX1" fmla="*/ 1736420 w 2546911"/>
              <a:gd name="connsiteY1" fmla="*/ 0 h 1298864"/>
              <a:gd name="connsiteX2" fmla="*/ 2546911 w 2546911"/>
              <a:gd name="connsiteY2" fmla="*/ 1298864 h 1298864"/>
              <a:gd name="connsiteX3" fmla="*/ 6971 w 2546911"/>
              <a:gd name="connsiteY3" fmla="*/ 1277948 h 1298864"/>
              <a:gd name="connsiteX4" fmla="*/ 0 w 2546911"/>
              <a:gd name="connsiteY4" fmla="*/ 1 h 1298864"/>
              <a:gd name="connsiteX0" fmla="*/ 6974 w 2553885"/>
              <a:gd name="connsiteY0" fmla="*/ 1 h 1298864"/>
              <a:gd name="connsiteX1" fmla="*/ 1743394 w 2553885"/>
              <a:gd name="connsiteY1" fmla="*/ 0 h 1298864"/>
              <a:gd name="connsiteX2" fmla="*/ 2553885 w 2553885"/>
              <a:gd name="connsiteY2" fmla="*/ 1298864 h 1298864"/>
              <a:gd name="connsiteX3" fmla="*/ 0 w 2553885"/>
              <a:gd name="connsiteY3" fmla="*/ 1298864 h 1298864"/>
              <a:gd name="connsiteX4" fmla="*/ 6974 w 2553885"/>
              <a:gd name="connsiteY4" fmla="*/ 1 h 1298864"/>
              <a:gd name="connsiteX0" fmla="*/ 1 w 2553885"/>
              <a:gd name="connsiteY0" fmla="*/ 1 h 1298864"/>
              <a:gd name="connsiteX1" fmla="*/ 1743394 w 2553885"/>
              <a:gd name="connsiteY1" fmla="*/ 0 h 1298864"/>
              <a:gd name="connsiteX2" fmla="*/ 2553885 w 2553885"/>
              <a:gd name="connsiteY2" fmla="*/ 1298864 h 1298864"/>
              <a:gd name="connsiteX3" fmla="*/ 0 w 2553885"/>
              <a:gd name="connsiteY3" fmla="*/ 1298864 h 1298864"/>
              <a:gd name="connsiteX4" fmla="*/ 1 w 2553885"/>
              <a:gd name="connsiteY4" fmla="*/ 1 h 1298864"/>
              <a:gd name="connsiteX0" fmla="*/ 0 w 3834304"/>
              <a:gd name="connsiteY0" fmla="*/ 1 h 1298864"/>
              <a:gd name="connsiteX1" fmla="*/ 3023813 w 3834304"/>
              <a:gd name="connsiteY1" fmla="*/ 0 h 1298864"/>
              <a:gd name="connsiteX2" fmla="*/ 3834304 w 3834304"/>
              <a:gd name="connsiteY2" fmla="*/ 1298864 h 1298864"/>
              <a:gd name="connsiteX3" fmla="*/ 1280419 w 3834304"/>
              <a:gd name="connsiteY3" fmla="*/ 1298864 h 1298864"/>
              <a:gd name="connsiteX4" fmla="*/ 0 w 3834304"/>
              <a:gd name="connsiteY4" fmla="*/ 1 h 1298864"/>
              <a:gd name="connsiteX0" fmla="*/ 0 w 3834304"/>
              <a:gd name="connsiteY0" fmla="*/ 1 h 1298864"/>
              <a:gd name="connsiteX1" fmla="*/ 3023813 w 3834304"/>
              <a:gd name="connsiteY1" fmla="*/ 0 h 1298864"/>
              <a:gd name="connsiteX2" fmla="*/ 3834304 w 3834304"/>
              <a:gd name="connsiteY2" fmla="*/ 1298864 h 1298864"/>
              <a:gd name="connsiteX3" fmla="*/ 0 w 3834304"/>
              <a:gd name="connsiteY3" fmla="*/ 1290861 h 1298864"/>
              <a:gd name="connsiteX4" fmla="*/ 0 w 3834304"/>
              <a:gd name="connsiteY4" fmla="*/ 1 h 1298864"/>
              <a:gd name="connsiteX0" fmla="*/ 0 w 4754606"/>
              <a:gd name="connsiteY0" fmla="*/ 1 h 1298864"/>
              <a:gd name="connsiteX1" fmla="*/ 3944115 w 4754606"/>
              <a:gd name="connsiteY1" fmla="*/ 0 h 1298864"/>
              <a:gd name="connsiteX2" fmla="*/ 4754606 w 4754606"/>
              <a:gd name="connsiteY2" fmla="*/ 1298864 h 1298864"/>
              <a:gd name="connsiteX3" fmla="*/ 920302 w 4754606"/>
              <a:gd name="connsiteY3" fmla="*/ 1290861 h 1298864"/>
              <a:gd name="connsiteX4" fmla="*/ 0 w 4754606"/>
              <a:gd name="connsiteY4" fmla="*/ 1 h 1298864"/>
              <a:gd name="connsiteX0" fmla="*/ 8003 w 4762609"/>
              <a:gd name="connsiteY0" fmla="*/ 1 h 1298864"/>
              <a:gd name="connsiteX1" fmla="*/ 3952118 w 4762609"/>
              <a:gd name="connsiteY1" fmla="*/ 0 h 1298864"/>
              <a:gd name="connsiteX2" fmla="*/ 4762609 w 4762609"/>
              <a:gd name="connsiteY2" fmla="*/ 1298864 h 1298864"/>
              <a:gd name="connsiteX3" fmla="*/ 0 w 4762609"/>
              <a:gd name="connsiteY3" fmla="*/ 1298863 h 1298864"/>
              <a:gd name="connsiteX4" fmla="*/ 8003 w 4762609"/>
              <a:gd name="connsiteY4" fmla="*/ 1 h 1298864"/>
              <a:gd name="connsiteX0" fmla="*/ 354 w 4770965"/>
              <a:gd name="connsiteY0" fmla="*/ 1 h 1298864"/>
              <a:gd name="connsiteX1" fmla="*/ 3960474 w 4770965"/>
              <a:gd name="connsiteY1" fmla="*/ 0 h 1298864"/>
              <a:gd name="connsiteX2" fmla="*/ 4770965 w 4770965"/>
              <a:gd name="connsiteY2" fmla="*/ 1298864 h 1298864"/>
              <a:gd name="connsiteX3" fmla="*/ 8356 w 4770965"/>
              <a:gd name="connsiteY3" fmla="*/ 1298863 h 1298864"/>
              <a:gd name="connsiteX4" fmla="*/ 354 w 4770965"/>
              <a:gd name="connsiteY4" fmla="*/ 1 h 1298864"/>
              <a:gd name="connsiteX0" fmla="*/ 8004 w 4778615"/>
              <a:gd name="connsiteY0" fmla="*/ 1 h 1298864"/>
              <a:gd name="connsiteX1" fmla="*/ 3968124 w 4778615"/>
              <a:gd name="connsiteY1" fmla="*/ 0 h 1298864"/>
              <a:gd name="connsiteX2" fmla="*/ 4778615 w 4778615"/>
              <a:gd name="connsiteY2" fmla="*/ 1298864 h 1298864"/>
              <a:gd name="connsiteX3" fmla="*/ 0 w 4778615"/>
              <a:gd name="connsiteY3" fmla="*/ 1290861 h 1298864"/>
              <a:gd name="connsiteX4" fmla="*/ 8004 w 4778615"/>
              <a:gd name="connsiteY4" fmla="*/ 1 h 1298864"/>
              <a:gd name="connsiteX0" fmla="*/ 8 w 5418831"/>
              <a:gd name="connsiteY0" fmla="*/ 1 h 1298864"/>
              <a:gd name="connsiteX1" fmla="*/ 4608340 w 5418831"/>
              <a:gd name="connsiteY1" fmla="*/ 0 h 1298864"/>
              <a:gd name="connsiteX2" fmla="*/ 5418831 w 5418831"/>
              <a:gd name="connsiteY2" fmla="*/ 1298864 h 1298864"/>
              <a:gd name="connsiteX3" fmla="*/ 640216 w 5418831"/>
              <a:gd name="connsiteY3" fmla="*/ 1290861 h 1298864"/>
              <a:gd name="connsiteX4" fmla="*/ 8 w 5418831"/>
              <a:gd name="connsiteY4" fmla="*/ 1 h 1298864"/>
              <a:gd name="connsiteX0" fmla="*/ 659 w 5419482"/>
              <a:gd name="connsiteY0" fmla="*/ 1 h 1299990"/>
              <a:gd name="connsiteX1" fmla="*/ 4608991 w 5419482"/>
              <a:gd name="connsiteY1" fmla="*/ 0 h 1299990"/>
              <a:gd name="connsiteX2" fmla="*/ 5419482 w 5419482"/>
              <a:gd name="connsiteY2" fmla="*/ 1298864 h 1299990"/>
              <a:gd name="connsiteX3" fmla="*/ 1784 w 5419482"/>
              <a:gd name="connsiteY3" fmla="*/ 1299990 h 1299990"/>
              <a:gd name="connsiteX4" fmla="*/ 659 w 5419482"/>
              <a:gd name="connsiteY4" fmla="*/ 1 h 1299990"/>
              <a:gd name="connsiteX0" fmla="*/ 8006 w 5417698"/>
              <a:gd name="connsiteY0" fmla="*/ 1 h 1299990"/>
              <a:gd name="connsiteX1" fmla="*/ 4607207 w 5417698"/>
              <a:gd name="connsiteY1" fmla="*/ 0 h 1299990"/>
              <a:gd name="connsiteX2" fmla="*/ 5417698 w 5417698"/>
              <a:gd name="connsiteY2" fmla="*/ 1298864 h 1299990"/>
              <a:gd name="connsiteX3" fmla="*/ 0 w 5417698"/>
              <a:gd name="connsiteY3" fmla="*/ 1299990 h 1299990"/>
              <a:gd name="connsiteX4" fmla="*/ 8006 w 5417698"/>
              <a:gd name="connsiteY4" fmla="*/ 1 h 1299990"/>
              <a:gd name="connsiteX0" fmla="*/ 660 w 5410352"/>
              <a:gd name="connsiteY0" fmla="*/ 1 h 1299990"/>
              <a:gd name="connsiteX1" fmla="*/ 4599861 w 5410352"/>
              <a:gd name="connsiteY1" fmla="*/ 0 h 1299990"/>
              <a:gd name="connsiteX2" fmla="*/ 5410352 w 5410352"/>
              <a:gd name="connsiteY2" fmla="*/ 1298864 h 1299990"/>
              <a:gd name="connsiteX3" fmla="*/ 1785 w 5410352"/>
              <a:gd name="connsiteY3" fmla="*/ 1299990 h 1299990"/>
              <a:gd name="connsiteX4" fmla="*/ 660 w 5410352"/>
              <a:gd name="connsiteY4" fmla="*/ 1 h 1299990"/>
              <a:gd name="connsiteX0" fmla="*/ 0 w 12676194"/>
              <a:gd name="connsiteY0" fmla="*/ 17594 h 1299990"/>
              <a:gd name="connsiteX1" fmla="*/ 11865703 w 12676194"/>
              <a:gd name="connsiteY1" fmla="*/ 0 h 1299990"/>
              <a:gd name="connsiteX2" fmla="*/ 12676194 w 12676194"/>
              <a:gd name="connsiteY2" fmla="*/ 1298864 h 1299990"/>
              <a:gd name="connsiteX3" fmla="*/ 7267627 w 12676194"/>
              <a:gd name="connsiteY3" fmla="*/ 1299990 h 1299990"/>
              <a:gd name="connsiteX4" fmla="*/ 0 w 12676194"/>
              <a:gd name="connsiteY4" fmla="*/ 17594 h 1299990"/>
              <a:gd name="connsiteX0" fmla="*/ 34063 w 12710257"/>
              <a:gd name="connsiteY0" fmla="*/ 17594 h 1299990"/>
              <a:gd name="connsiteX1" fmla="*/ 11899766 w 12710257"/>
              <a:gd name="connsiteY1" fmla="*/ 0 h 1299990"/>
              <a:gd name="connsiteX2" fmla="*/ 12710257 w 12710257"/>
              <a:gd name="connsiteY2" fmla="*/ 1298864 h 1299990"/>
              <a:gd name="connsiteX3" fmla="*/ 0 w 12710257"/>
              <a:gd name="connsiteY3" fmla="*/ 1299990 h 1299990"/>
              <a:gd name="connsiteX4" fmla="*/ 34063 w 12710257"/>
              <a:gd name="connsiteY4" fmla="*/ 17594 h 1299990"/>
              <a:gd name="connsiteX0" fmla="*/ 34063 w 12710257"/>
              <a:gd name="connsiteY0" fmla="*/ 17594 h 1299990"/>
              <a:gd name="connsiteX1" fmla="*/ 11899766 w 12710257"/>
              <a:gd name="connsiteY1" fmla="*/ 0 h 1299990"/>
              <a:gd name="connsiteX2" fmla="*/ 12710257 w 12710257"/>
              <a:gd name="connsiteY2" fmla="*/ 1298864 h 1299990"/>
              <a:gd name="connsiteX3" fmla="*/ 0 w 12710257"/>
              <a:gd name="connsiteY3" fmla="*/ 1299990 h 1299990"/>
              <a:gd name="connsiteX4" fmla="*/ 34063 w 12710257"/>
              <a:gd name="connsiteY4" fmla="*/ 17594 h 1299990"/>
              <a:gd name="connsiteX0" fmla="*/ 34063 w 12710257"/>
              <a:gd name="connsiteY0" fmla="*/ 17594 h 1298864"/>
              <a:gd name="connsiteX1" fmla="*/ 11899766 w 12710257"/>
              <a:gd name="connsiteY1" fmla="*/ 0 h 1298864"/>
              <a:gd name="connsiteX2" fmla="*/ 12710257 w 12710257"/>
              <a:gd name="connsiteY2" fmla="*/ 1298864 h 1298864"/>
              <a:gd name="connsiteX3" fmla="*/ 0 w 12710257"/>
              <a:gd name="connsiteY3" fmla="*/ 1282396 h 1298864"/>
              <a:gd name="connsiteX4" fmla="*/ 34063 w 12710257"/>
              <a:gd name="connsiteY4" fmla="*/ 17594 h 1298864"/>
              <a:gd name="connsiteX0" fmla="*/ 206 w 12729183"/>
              <a:gd name="connsiteY0" fmla="*/ 0 h 1298864"/>
              <a:gd name="connsiteX1" fmla="*/ 11918692 w 12729183"/>
              <a:gd name="connsiteY1" fmla="*/ 0 h 1298864"/>
              <a:gd name="connsiteX2" fmla="*/ 12729183 w 12729183"/>
              <a:gd name="connsiteY2" fmla="*/ 1298864 h 1298864"/>
              <a:gd name="connsiteX3" fmla="*/ 18926 w 12729183"/>
              <a:gd name="connsiteY3" fmla="*/ 1282396 h 1298864"/>
              <a:gd name="connsiteX4" fmla="*/ 206 w 12729183"/>
              <a:gd name="connsiteY4" fmla="*/ 0 h 1298864"/>
              <a:gd name="connsiteX0" fmla="*/ 206 w 13181029"/>
              <a:gd name="connsiteY0" fmla="*/ 0 h 1298864"/>
              <a:gd name="connsiteX1" fmla="*/ 11918692 w 13181029"/>
              <a:gd name="connsiteY1" fmla="*/ 0 h 1298864"/>
              <a:gd name="connsiteX2" fmla="*/ 13181029 w 13181029"/>
              <a:gd name="connsiteY2" fmla="*/ 1298864 h 1298864"/>
              <a:gd name="connsiteX3" fmla="*/ 18926 w 13181029"/>
              <a:gd name="connsiteY3" fmla="*/ 1282396 h 1298864"/>
              <a:gd name="connsiteX4" fmla="*/ 206 w 13181029"/>
              <a:gd name="connsiteY4" fmla="*/ 0 h 1298864"/>
              <a:gd name="connsiteX0" fmla="*/ 206 w 13181029"/>
              <a:gd name="connsiteY0" fmla="*/ 0 h 1298864"/>
              <a:gd name="connsiteX1" fmla="*/ 11205004 w 13181029"/>
              <a:gd name="connsiteY1" fmla="*/ 30065 h 1298864"/>
              <a:gd name="connsiteX2" fmla="*/ 13181029 w 13181029"/>
              <a:gd name="connsiteY2" fmla="*/ 1298864 h 1298864"/>
              <a:gd name="connsiteX3" fmla="*/ 18926 w 13181029"/>
              <a:gd name="connsiteY3" fmla="*/ 1282396 h 1298864"/>
              <a:gd name="connsiteX4" fmla="*/ 206 w 13181029"/>
              <a:gd name="connsiteY4" fmla="*/ 0 h 1298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81029" h="1298864">
                <a:moveTo>
                  <a:pt x="206" y="0"/>
                </a:moveTo>
                <a:lnTo>
                  <a:pt x="11205004" y="30065"/>
                </a:lnTo>
                <a:lnTo>
                  <a:pt x="13181029" y="1298864"/>
                </a:lnTo>
                <a:lnTo>
                  <a:pt x="18926" y="1282396"/>
                </a:lnTo>
                <a:cubicBezTo>
                  <a:pt x="21594" y="849442"/>
                  <a:pt x="-2462" y="432954"/>
                  <a:pt x="206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47"/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B4DC8479-8D51-4FC8-A6F1-02C7BB481B5D}"/>
              </a:ext>
            </a:extLst>
          </p:cNvPr>
          <p:cNvSpPr txBox="1">
            <a:spLocks/>
          </p:cNvSpPr>
          <p:nvPr/>
        </p:nvSpPr>
        <p:spPr>
          <a:xfrm>
            <a:off x="3345015" y="3408882"/>
            <a:ext cx="5436413" cy="1020995"/>
          </a:xfrm>
          <a:prstGeom prst="rect">
            <a:avLst/>
          </a:prstGeom>
        </p:spPr>
        <p:txBody>
          <a:bodyPr lIns="121920" tIns="60960" rIns="121920" bIns="60960" anchor="t"/>
          <a:lstStyle>
            <a:lvl1pPr algn="l" defTabSz="4572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tx1"/>
                </a:solidFill>
                <a:latin typeface="Calibri"/>
                <a:ea typeface="+mj-ea"/>
                <a:cs typeface="Calibri"/>
              </a:defRPr>
            </a:lvl1pPr>
          </a:lstStyle>
          <a:p>
            <a:pPr>
              <a:lnSpc>
                <a:spcPct val="114000"/>
              </a:lnSpc>
              <a:spcAft>
                <a:spcPts val="600"/>
              </a:spcAft>
              <a:buClr>
                <a:srgbClr val="B8C40E"/>
              </a:buClr>
            </a:pPr>
            <a:r>
              <a:rPr lang="en-US" sz="20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NOTES:</a:t>
            </a:r>
          </a:p>
          <a:p>
            <a:pPr marL="285320" indent="-285320">
              <a:lnSpc>
                <a:spcPct val="114000"/>
              </a:lnSpc>
              <a:spcAft>
                <a:spcPts val="600"/>
              </a:spcAft>
              <a:buClr>
                <a:srgbClr val="B8C40E"/>
              </a:buClr>
              <a:buFont typeface="Arial" panose="020B0604020202020204" pitchFamily="34" charset="0"/>
              <a:buChar char="•"/>
            </a:pPr>
            <a:r>
              <a:rPr lang="en-US" sz="1400" dirty="0"/>
              <a:t>Construction Documents for the 21</a:t>
            </a:r>
            <a:r>
              <a:rPr lang="en-US" sz="1400" baseline="30000" dirty="0"/>
              <a:t>st</a:t>
            </a:r>
            <a:r>
              <a:rPr lang="en-US" sz="1400" dirty="0"/>
              <a:t> Century Classroom Improvements  are 85% complete</a:t>
            </a:r>
          </a:p>
          <a:p>
            <a:pPr marL="285320" indent="-285320">
              <a:lnSpc>
                <a:spcPct val="114000"/>
              </a:lnSpc>
              <a:spcAft>
                <a:spcPts val="600"/>
              </a:spcAft>
              <a:buClr>
                <a:srgbClr val="B8C40E"/>
              </a:buClr>
              <a:buFont typeface="Arial" panose="020B0604020202020204" pitchFamily="34" charset="0"/>
              <a:buChar char="•"/>
            </a:pPr>
            <a:r>
              <a:rPr lang="en-US" sz="1400" dirty="0"/>
              <a:t>DSA Project Inspector assigned</a:t>
            </a:r>
          </a:p>
          <a:p>
            <a:pPr marL="285320" indent="-285320">
              <a:lnSpc>
                <a:spcPct val="114000"/>
              </a:lnSpc>
              <a:spcAft>
                <a:spcPts val="600"/>
              </a:spcAft>
              <a:buClr>
                <a:srgbClr val="B8C40E"/>
              </a:buClr>
              <a:buFont typeface="Arial" panose="020B0604020202020204" pitchFamily="34" charset="0"/>
              <a:buChar char="•"/>
            </a:pPr>
            <a:r>
              <a:rPr lang="en-US" sz="1400" dirty="0"/>
              <a:t>21</a:t>
            </a:r>
            <a:r>
              <a:rPr lang="en-US" sz="1400" baseline="30000" dirty="0"/>
              <a:t>st</a:t>
            </a:r>
            <a:r>
              <a:rPr lang="en-US" sz="1400" dirty="0"/>
              <a:t> Century Classroom Improvements </a:t>
            </a:r>
          </a:p>
          <a:p>
            <a:pPr marL="894058" lvl="1" indent="-285320">
              <a:lnSpc>
                <a:spcPct val="114000"/>
              </a:lnSpc>
              <a:spcAft>
                <a:spcPts val="600"/>
              </a:spcAft>
              <a:buClr>
                <a:srgbClr val="B8C40E"/>
              </a:buClr>
              <a:buFont typeface="Arial" panose="020B0604020202020204" pitchFamily="34" charset="0"/>
              <a:buChar char="•"/>
            </a:pPr>
            <a:r>
              <a:rPr lang="en-US" sz="1400" dirty="0"/>
              <a:t>DSA Submittal Date February 25, 2021</a:t>
            </a:r>
          </a:p>
          <a:p>
            <a:pPr>
              <a:lnSpc>
                <a:spcPct val="114000"/>
              </a:lnSpc>
              <a:spcAft>
                <a:spcPts val="600"/>
              </a:spcAft>
              <a:buClr>
                <a:srgbClr val="B8C40E"/>
              </a:buClr>
            </a:pPr>
            <a:endParaRPr lang="en-US" sz="1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2EB6A8B-716B-45CB-BBAC-646199B641B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00" y="1498601"/>
            <a:ext cx="2936800" cy="354174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2316EFC-C0F7-4B25-961A-657AAF421AE5}"/>
              </a:ext>
            </a:extLst>
          </p:cNvPr>
          <p:cNvSpPr/>
          <p:nvPr/>
        </p:nvSpPr>
        <p:spPr>
          <a:xfrm>
            <a:off x="724268" y="2364245"/>
            <a:ext cx="1028333" cy="37965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en-US" sz="1867" b="1">
                <a:solidFill>
                  <a:srgbClr val="FF0000"/>
                </a:solidFill>
                <a:highlight>
                  <a:srgbClr val="C0C0C0"/>
                </a:highlight>
                <a:latin typeface="Stencil" panose="040409050D0802020404" pitchFamily="82" charset="0"/>
              </a:rPr>
              <a:t>BID #3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1B68B43-D3AF-4956-96F1-83AD759900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514" y="6139544"/>
            <a:ext cx="6662668" cy="358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5353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6D6C9E51-431F-45C3-A15C-9DD50CE04701}"/>
              </a:ext>
            </a:extLst>
          </p:cNvPr>
          <p:cNvSpPr/>
          <p:nvPr/>
        </p:nvSpPr>
        <p:spPr>
          <a:xfrm>
            <a:off x="-8166" y="0"/>
            <a:ext cx="9152167" cy="686541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99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869B9A8-0578-426B-81F3-BCE776BFACAA}"/>
              </a:ext>
            </a:extLst>
          </p:cNvPr>
          <p:cNvSpPr/>
          <p:nvPr/>
        </p:nvSpPr>
        <p:spPr>
          <a:xfrm>
            <a:off x="1669478" y="5574885"/>
            <a:ext cx="7474527" cy="1290535"/>
          </a:xfrm>
          <a:prstGeom prst="rect">
            <a:avLst/>
          </a:prstGeom>
          <a:solidFill>
            <a:srgbClr val="0000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247"/>
          </a:p>
        </p:txBody>
      </p:sp>
      <p:sp>
        <p:nvSpPr>
          <p:cNvPr id="10" name="Rectangle 1"/>
          <p:cNvSpPr/>
          <p:nvPr/>
        </p:nvSpPr>
        <p:spPr>
          <a:xfrm rot="10800000">
            <a:off x="6705599" y="5"/>
            <a:ext cx="2438400" cy="1088572"/>
          </a:xfrm>
          <a:custGeom>
            <a:avLst/>
            <a:gdLst>
              <a:gd name="connsiteX0" fmla="*/ 0 w 2909455"/>
              <a:gd name="connsiteY0" fmla="*/ 0 h 1298864"/>
              <a:gd name="connsiteX1" fmla="*/ 2909455 w 2909455"/>
              <a:gd name="connsiteY1" fmla="*/ 0 h 1298864"/>
              <a:gd name="connsiteX2" fmla="*/ 2909455 w 2909455"/>
              <a:gd name="connsiteY2" fmla="*/ 1298864 h 1298864"/>
              <a:gd name="connsiteX3" fmla="*/ 0 w 2909455"/>
              <a:gd name="connsiteY3" fmla="*/ 1298864 h 1298864"/>
              <a:gd name="connsiteX4" fmla="*/ 0 w 2909455"/>
              <a:gd name="connsiteY4" fmla="*/ 0 h 1298864"/>
              <a:gd name="connsiteX0" fmla="*/ 0 w 2909455"/>
              <a:gd name="connsiteY0" fmla="*/ 0 h 1298864"/>
              <a:gd name="connsiteX1" fmla="*/ 2098964 w 2909455"/>
              <a:gd name="connsiteY1" fmla="*/ 0 h 1298864"/>
              <a:gd name="connsiteX2" fmla="*/ 2909455 w 2909455"/>
              <a:gd name="connsiteY2" fmla="*/ 1298864 h 1298864"/>
              <a:gd name="connsiteX3" fmla="*/ 0 w 2909455"/>
              <a:gd name="connsiteY3" fmla="*/ 1298864 h 1298864"/>
              <a:gd name="connsiteX4" fmla="*/ 0 w 2909455"/>
              <a:gd name="connsiteY4" fmla="*/ 0 h 1298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09455" h="1298864">
                <a:moveTo>
                  <a:pt x="0" y="0"/>
                </a:moveTo>
                <a:lnTo>
                  <a:pt x="2098964" y="0"/>
                </a:lnTo>
                <a:lnTo>
                  <a:pt x="2909455" y="1298864"/>
                </a:lnTo>
                <a:lnTo>
                  <a:pt x="0" y="1298864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47"/>
          </a:p>
        </p:txBody>
      </p:sp>
      <p:sp>
        <p:nvSpPr>
          <p:cNvPr id="9" name="Rectangle 1"/>
          <p:cNvSpPr/>
          <p:nvPr/>
        </p:nvSpPr>
        <p:spPr>
          <a:xfrm>
            <a:off x="-8166" y="5574879"/>
            <a:ext cx="2537508" cy="1290535"/>
          </a:xfrm>
          <a:custGeom>
            <a:avLst/>
            <a:gdLst>
              <a:gd name="connsiteX0" fmla="*/ 0 w 2909455"/>
              <a:gd name="connsiteY0" fmla="*/ 0 h 1298864"/>
              <a:gd name="connsiteX1" fmla="*/ 2909455 w 2909455"/>
              <a:gd name="connsiteY1" fmla="*/ 0 h 1298864"/>
              <a:gd name="connsiteX2" fmla="*/ 2909455 w 2909455"/>
              <a:gd name="connsiteY2" fmla="*/ 1298864 h 1298864"/>
              <a:gd name="connsiteX3" fmla="*/ 0 w 2909455"/>
              <a:gd name="connsiteY3" fmla="*/ 1298864 h 1298864"/>
              <a:gd name="connsiteX4" fmla="*/ 0 w 2909455"/>
              <a:gd name="connsiteY4" fmla="*/ 0 h 1298864"/>
              <a:gd name="connsiteX0" fmla="*/ 0 w 2909455"/>
              <a:gd name="connsiteY0" fmla="*/ 0 h 1298864"/>
              <a:gd name="connsiteX1" fmla="*/ 2098964 w 2909455"/>
              <a:gd name="connsiteY1" fmla="*/ 0 h 1298864"/>
              <a:gd name="connsiteX2" fmla="*/ 2909455 w 2909455"/>
              <a:gd name="connsiteY2" fmla="*/ 1298864 h 1298864"/>
              <a:gd name="connsiteX3" fmla="*/ 0 w 2909455"/>
              <a:gd name="connsiteY3" fmla="*/ 1298864 h 1298864"/>
              <a:gd name="connsiteX4" fmla="*/ 0 w 2909455"/>
              <a:gd name="connsiteY4" fmla="*/ 0 h 1298864"/>
              <a:gd name="connsiteX0" fmla="*/ 369516 w 2909455"/>
              <a:gd name="connsiteY0" fmla="*/ 0 h 1305836"/>
              <a:gd name="connsiteX1" fmla="*/ 2098964 w 2909455"/>
              <a:gd name="connsiteY1" fmla="*/ 6972 h 1305836"/>
              <a:gd name="connsiteX2" fmla="*/ 2909455 w 2909455"/>
              <a:gd name="connsiteY2" fmla="*/ 1305836 h 1305836"/>
              <a:gd name="connsiteX3" fmla="*/ 0 w 2909455"/>
              <a:gd name="connsiteY3" fmla="*/ 1305836 h 1305836"/>
              <a:gd name="connsiteX4" fmla="*/ 369516 w 2909455"/>
              <a:gd name="connsiteY4" fmla="*/ 0 h 1305836"/>
              <a:gd name="connsiteX0" fmla="*/ 0 w 2539939"/>
              <a:gd name="connsiteY0" fmla="*/ 0 h 1305836"/>
              <a:gd name="connsiteX1" fmla="*/ 1729448 w 2539939"/>
              <a:gd name="connsiteY1" fmla="*/ 6972 h 1305836"/>
              <a:gd name="connsiteX2" fmla="*/ 2539939 w 2539939"/>
              <a:gd name="connsiteY2" fmla="*/ 1305836 h 1305836"/>
              <a:gd name="connsiteX3" fmla="*/ 362542 w 2539939"/>
              <a:gd name="connsiteY3" fmla="*/ 1187312 h 1305836"/>
              <a:gd name="connsiteX4" fmla="*/ 0 w 2539939"/>
              <a:gd name="connsiteY4" fmla="*/ 0 h 1305836"/>
              <a:gd name="connsiteX0" fmla="*/ 1 w 2539940"/>
              <a:gd name="connsiteY0" fmla="*/ 0 h 1305836"/>
              <a:gd name="connsiteX1" fmla="*/ 1729449 w 2539940"/>
              <a:gd name="connsiteY1" fmla="*/ 6972 h 1305836"/>
              <a:gd name="connsiteX2" fmla="*/ 2539940 w 2539940"/>
              <a:gd name="connsiteY2" fmla="*/ 1305836 h 1305836"/>
              <a:gd name="connsiteX3" fmla="*/ 0 w 2539940"/>
              <a:gd name="connsiteY3" fmla="*/ 1284920 h 1305836"/>
              <a:gd name="connsiteX4" fmla="*/ 1 w 2539940"/>
              <a:gd name="connsiteY4" fmla="*/ 0 h 1305836"/>
              <a:gd name="connsiteX0" fmla="*/ 0 w 2546911"/>
              <a:gd name="connsiteY0" fmla="*/ 1 h 1298864"/>
              <a:gd name="connsiteX1" fmla="*/ 1736420 w 2546911"/>
              <a:gd name="connsiteY1" fmla="*/ 0 h 1298864"/>
              <a:gd name="connsiteX2" fmla="*/ 2546911 w 2546911"/>
              <a:gd name="connsiteY2" fmla="*/ 1298864 h 1298864"/>
              <a:gd name="connsiteX3" fmla="*/ 6971 w 2546911"/>
              <a:gd name="connsiteY3" fmla="*/ 1277948 h 1298864"/>
              <a:gd name="connsiteX4" fmla="*/ 0 w 2546911"/>
              <a:gd name="connsiteY4" fmla="*/ 1 h 1298864"/>
              <a:gd name="connsiteX0" fmla="*/ 6974 w 2553885"/>
              <a:gd name="connsiteY0" fmla="*/ 1 h 1298864"/>
              <a:gd name="connsiteX1" fmla="*/ 1743394 w 2553885"/>
              <a:gd name="connsiteY1" fmla="*/ 0 h 1298864"/>
              <a:gd name="connsiteX2" fmla="*/ 2553885 w 2553885"/>
              <a:gd name="connsiteY2" fmla="*/ 1298864 h 1298864"/>
              <a:gd name="connsiteX3" fmla="*/ 0 w 2553885"/>
              <a:gd name="connsiteY3" fmla="*/ 1298864 h 1298864"/>
              <a:gd name="connsiteX4" fmla="*/ 6974 w 2553885"/>
              <a:gd name="connsiteY4" fmla="*/ 1 h 1298864"/>
              <a:gd name="connsiteX0" fmla="*/ 1 w 2553885"/>
              <a:gd name="connsiteY0" fmla="*/ 1 h 1298864"/>
              <a:gd name="connsiteX1" fmla="*/ 1743394 w 2553885"/>
              <a:gd name="connsiteY1" fmla="*/ 0 h 1298864"/>
              <a:gd name="connsiteX2" fmla="*/ 2553885 w 2553885"/>
              <a:gd name="connsiteY2" fmla="*/ 1298864 h 1298864"/>
              <a:gd name="connsiteX3" fmla="*/ 0 w 2553885"/>
              <a:gd name="connsiteY3" fmla="*/ 1298864 h 1298864"/>
              <a:gd name="connsiteX4" fmla="*/ 1 w 2553885"/>
              <a:gd name="connsiteY4" fmla="*/ 1 h 1298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53885" h="1298864">
                <a:moveTo>
                  <a:pt x="1" y="1"/>
                </a:moveTo>
                <a:lnTo>
                  <a:pt x="1743394" y="0"/>
                </a:lnTo>
                <a:lnTo>
                  <a:pt x="2553885" y="1298864"/>
                </a:lnTo>
                <a:lnTo>
                  <a:pt x="0" y="1298864"/>
                </a:lnTo>
                <a:cubicBezTo>
                  <a:pt x="0" y="870557"/>
                  <a:pt x="1" y="428308"/>
                  <a:pt x="1" y="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47"/>
          </a:p>
        </p:txBody>
      </p:sp>
      <p:sp>
        <p:nvSpPr>
          <p:cNvPr id="16" name="Title 2"/>
          <p:cNvSpPr>
            <a:spLocks noGrp="1"/>
          </p:cNvSpPr>
          <p:nvPr>
            <p:ph type="ctrTitle"/>
          </p:nvPr>
        </p:nvSpPr>
        <p:spPr>
          <a:xfrm>
            <a:off x="2151497" y="5812621"/>
            <a:ext cx="6844168" cy="501459"/>
          </a:xfrm>
        </p:spPr>
        <p:txBody>
          <a:bodyPr/>
          <a:lstStyle/>
          <a:p>
            <a:r>
              <a:rPr lang="en-US" sz="3200" spc="120">
                <a:solidFill>
                  <a:schemeClr val="bg1"/>
                </a:solidFill>
                <a:cs typeface="Arial" panose="020B0604020202020204" pitchFamily="34" charset="0"/>
              </a:rPr>
              <a:t>QUESTIONS &amp; ANSWERS</a:t>
            </a:r>
          </a:p>
        </p:txBody>
      </p:sp>
      <p:pic>
        <p:nvPicPr>
          <p:cNvPr id="12" name="Picture 11" descr="Corrected Cumming Logo-white-red small.png">
            <a:extLst>
              <a:ext uri="{FF2B5EF4-FFF2-40B4-BE49-F238E27FC236}">
                <a16:creationId xmlns:a16="http://schemas.microsoft.com/office/drawing/2014/main" id="{4AE71E45-A40A-4368-8881-0601785CB9E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33783" y="320158"/>
            <a:ext cx="1741476" cy="448263"/>
          </a:xfrm>
          <a:prstGeom prst="rect">
            <a:avLst/>
          </a:prstGeom>
        </p:spPr>
      </p:pic>
      <p:pic>
        <p:nvPicPr>
          <p:cNvPr id="26" name="Picture 25" descr="A picture containing window, drawing&#10;&#10;Description automatically generated">
            <a:extLst>
              <a:ext uri="{FF2B5EF4-FFF2-40B4-BE49-F238E27FC236}">
                <a16:creationId xmlns:a16="http://schemas.microsoft.com/office/drawing/2014/main" id="{E49A036D-BFB7-4E34-9639-0002A71A6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8960" y="131159"/>
            <a:ext cx="5562595" cy="5562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14387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SIPLTSEL" val="1þ"/>
  <p:tag name="BSIPLOTS" val="þ0þ1þ0þ1þ0þ0þ2þ1þANSI_A_(8.50_x_11.00_Inches)þ612þ792"/>
</p:tagLst>
</file>

<file path=ppt/theme/theme1.xml><?xml version="1.0" encoding="utf-8"?>
<a:theme xmlns:a="http://schemas.openxmlformats.org/drawingml/2006/main" name="Regular Slides">
  <a:themeElements>
    <a:clrScheme name="Cumming Color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2189C4"/>
      </a:accent1>
      <a:accent2>
        <a:srgbClr val="C61225"/>
      </a:accent2>
      <a:accent3>
        <a:srgbClr val="B8C40E"/>
      </a:accent3>
      <a:accent4>
        <a:srgbClr val="FFD21F"/>
      </a:accent4>
      <a:accent5>
        <a:srgbClr val="43403D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85000"/>
          </a:schemeClr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Cover Option 1">
  <a:themeElements>
    <a:clrScheme name="Cumming Color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2189C4"/>
      </a:accent1>
      <a:accent2>
        <a:srgbClr val="C61225"/>
      </a:accent2>
      <a:accent3>
        <a:srgbClr val="B8C40E"/>
      </a:accent3>
      <a:accent4>
        <a:srgbClr val="FFD21F"/>
      </a:accent4>
      <a:accent5>
        <a:srgbClr val="43403D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Blank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84f432eb-cf83-4441-bd0c-8063cf5f7503">
      <UserInfo>
        <DisplayName>Leslie Sydnor</DisplayName>
        <AccountId>159</AccountId>
        <AccountType/>
      </UserInfo>
    </SharedWithUsers>
    <AppVersion xmlns="d69e715d-0774-4717-8fc9-8d91228dc819" xsi:nil="true"/>
    <Self_Registration_Enabled xmlns="d69e715d-0774-4717-8fc9-8d91228dc819" xsi:nil="true"/>
    <Has_Leaders_Only_SectionGroup xmlns="d69e715d-0774-4717-8fc9-8d91228dc819" xsi:nil="true"/>
    <Invited_Leaders xmlns="d69e715d-0774-4717-8fc9-8d91228dc819" xsi:nil="true"/>
    <Invited_Members xmlns="d69e715d-0774-4717-8fc9-8d91228dc819" xsi:nil="true"/>
    <Templates xmlns="d69e715d-0774-4717-8fc9-8d91228dc819" xsi:nil="true"/>
    <Members xmlns="d69e715d-0774-4717-8fc9-8d91228dc819">
      <UserInfo>
        <DisplayName/>
        <AccountId xsi:nil="true"/>
        <AccountType/>
      </UserInfo>
    </Members>
    <Member_Groups xmlns="d69e715d-0774-4717-8fc9-8d91228dc819">
      <UserInfo>
        <DisplayName/>
        <AccountId xsi:nil="true"/>
        <AccountType/>
      </UserInfo>
    </Member_Groups>
    <CultureName xmlns="d69e715d-0774-4717-8fc9-8d91228dc819" xsi:nil="true"/>
    <TeamsChannelId xmlns="d69e715d-0774-4717-8fc9-8d91228dc819" xsi:nil="true"/>
    <IsNotebookLocked xmlns="d69e715d-0774-4717-8fc9-8d91228dc819" xsi:nil="true"/>
    <Is_Collaboration_Space_Locked xmlns="d69e715d-0774-4717-8fc9-8d91228dc819" xsi:nil="true"/>
    <FolderType xmlns="d69e715d-0774-4717-8fc9-8d91228dc819" xsi:nil="true"/>
    <Leaders xmlns="d69e715d-0774-4717-8fc9-8d91228dc819">
      <UserInfo>
        <DisplayName/>
        <AccountId xsi:nil="true"/>
        <AccountType/>
      </UserInfo>
    </Leaders>
    <Owner xmlns="d69e715d-0774-4717-8fc9-8d91228dc819">
      <UserInfo>
        <DisplayName/>
        <AccountId xsi:nil="true"/>
        <AccountType/>
      </UserInfo>
    </Owner>
    <DefaultSectionNames xmlns="d69e715d-0774-4717-8fc9-8d91228dc819" xsi:nil="true"/>
    <NotebookType xmlns="d69e715d-0774-4717-8fc9-8d91228dc819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056441FBA910C419F978D339DAC2A65" ma:contentTypeVersion="30" ma:contentTypeDescription="Create a new document." ma:contentTypeScope="" ma:versionID="a57d3e26934a1eb0d134a8f2774a39c7">
  <xsd:schema xmlns:xsd="http://www.w3.org/2001/XMLSchema" xmlns:xs="http://www.w3.org/2001/XMLSchema" xmlns:p="http://schemas.microsoft.com/office/2006/metadata/properties" xmlns:ns3="d69e715d-0774-4717-8fc9-8d91228dc819" xmlns:ns4="84f432eb-cf83-4441-bd0c-8063cf5f7503" targetNamespace="http://schemas.microsoft.com/office/2006/metadata/properties" ma:root="true" ma:fieldsID="4c6411ff14c0b556eddbc05823711c3a" ns3:_="" ns4:_="">
    <xsd:import namespace="d69e715d-0774-4717-8fc9-8d91228dc819"/>
    <xsd:import namespace="84f432eb-cf83-4441-bd0c-8063cf5f7503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DateTake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CR" minOccurs="0"/>
                <xsd:element ref="ns3:MediaServiceLocation" minOccurs="0"/>
                <xsd:element ref="ns3:NotebookType" minOccurs="0"/>
                <xsd:element ref="ns3:FolderType" minOccurs="0"/>
                <xsd:element ref="ns3:CultureName" minOccurs="0"/>
                <xsd:element ref="ns3:AppVersion" minOccurs="0"/>
                <xsd:element ref="ns3:TeamsChannelId" minOccurs="0"/>
                <xsd:element ref="ns3:Owner" minOccurs="0"/>
                <xsd:element ref="ns3:DefaultSectionNames" minOccurs="0"/>
                <xsd:element ref="ns3:Templates" minOccurs="0"/>
                <xsd:element ref="ns3:Leaders" minOccurs="0"/>
                <xsd:element ref="ns3:Members" minOccurs="0"/>
                <xsd:element ref="ns3:Member_Groups" minOccurs="0"/>
                <xsd:element ref="ns3:Invited_Leaders" minOccurs="0"/>
                <xsd:element ref="ns3:Invited_Members" minOccurs="0"/>
                <xsd:element ref="ns3:Self_Registration_Enabled" minOccurs="0"/>
                <xsd:element ref="ns3:Has_Leaders_Only_SectionGroup" minOccurs="0"/>
                <xsd:element ref="ns3:Is_Collaboration_Space_Locked" minOccurs="0"/>
                <xsd:element ref="ns3:IsNotebookLocked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9e715d-0774-4717-8fc9-8d91228dc81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6" nillable="true" ma:displayName="MediaServiceLocation" ma:internalName="MediaServiceLocation" ma:readOnly="true">
      <xsd:simpleType>
        <xsd:restriction base="dms:Text"/>
      </xsd:simpleType>
    </xsd:element>
    <xsd:element name="NotebookType" ma:index="17" nillable="true" ma:displayName="Notebook Type" ma:internalName="NotebookType">
      <xsd:simpleType>
        <xsd:restriction base="dms:Text"/>
      </xsd:simpleType>
    </xsd:element>
    <xsd:element name="FolderType" ma:index="18" nillable="true" ma:displayName="Folder Type" ma:internalName="FolderType">
      <xsd:simpleType>
        <xsd:restriction base="dms:Text"/>
      </xsd:simpleType>
    </xsd:element>
    <xsd:element name="CultureName" ma:index="19" nillable="true" ma:displayName="Culture Name" ma:internalName="CultureName">
      <xsd:simpleType>
        <xsd:restriction base="dms:Text"/>
      </xsd:simpleType>
    </xsd:element>
    <xsd:element name="AppVersion" ma:index="20" nillable="true" ma:displayName="App Version" ma:internalName="AppVersion">
      <xsd:simpleType>
        <xsd:restriction base="dms:Text"/>
      </xsd:simpleType>
    </xsd:element>
    <xsd:element name="TeamsChannelId" ma:index="21" nillable="true" ma:displayName="Teams Channel Id" ma:internalName="TeamsChannelId">
      <xsd:simpleType>
        <xsd:restriction base="dms:Text"/>
      </xsd:simpleType>
    </xsd:element>
    <xsd:element name="Owner" ma:index="22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efaultSectionNames" ma:index="23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24" nillable="true" ma:displayName="Templates" ma:internalName="Templates">
      <xsd:simpleType>
        <xsd:restriction base="dms:Note">
          <xsd:maxLength value="255"/>
        </xsd:restriction>
      </xsd:simpleType>
    </xsd:element>
    <xsd:element name="Leaders" ma:index="25" nillable="true" ma:displayName="Leaders" ma:internalName="Lead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mbers" ma:index="26" nillable="true" ma:displayName="Members" ma:internalName="Memb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mber_Groups" ma:index="27" nillable="true" ma:displayName="Member Groups" ma:internalName="Member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Invited_Leaders" ma:index="28" nillable="true" ma:displayName="Invited Leaders" ma:internalName="Invited_Leaders">
      <xsd:simpleType>
        <xsd:restriction base="dms:Note">
          <xsd:maxLength value="255"/>
        </xsd:restriction>
      </xsd:simpleType>
    </xsd:element>
    <xsd:element name="Invited_Members" ma:index="29" nillable="true" ma:displayName="Invited Members" ma:internalName="Invited_Members">
      <xsd:simpleType>
        <xsd:restriction base="dms:Note">
          <xsd:maxLength value="255"/>
        </xsd:restriction>
      </xsd:simpleType>
    </xsd:element>
    <xsd:element name="Self_Registration_Enabled" ma:index="30" nillable="true" ma:displayName="Self Registration Enabled" ma:internalName="Self_Registration_Enabled">
      <xsd:simpleType>
        <xsd:restriction base="dms:Boolean"/>
      </xsd:simpleType>
    </xsd:element>
    <xsd:element name="Has_Leaders_Only_SectionGroup" ma:index="31" nillable="true" ma:displayName="Has Leaders Only SectionGroup" ma:internalName="Has_Leaders_Only_SectionGroup">
      <xsd:simpleType>
        <xsd:restriction base="dms:Boolean"/>
      </xsd:simpleType>
    </xsd:element>
    <xsd:element name="Is_Collaboration_Space_Locked" ma:index="32" nillable="true" ma:displayName="Is Collaboration Space Locked" ma:internalName="Is_Collaboration_Space_Locked">
      <xsd:simpleType>
        <xsd:restriction base="dms:Boolean"/>
      </xsd:simpleType>
    </xsd:element>
    <xsd:element name="IsNotebookLocked" ma:index="33" nillable="true" ma:displayName="Is Notebook Locked" ma:internalName="IsNotebookLocked">
      <xsd:simpleType>
        <xsd:restriction base="dms:Boolean"/>
      </xsd:simpleType>
    </xsd:element>
    <xsd:element name="MediaServiceGenerationTime" ma:index="3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3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3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4f432eb-cf83-4441-bd0c-8063cf5f7503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884381C-C2AD-4EA3-86E0-1A3B4A52466D}">
  <ds:schemaRefs>
    <ds:schemaRef ds:uri="http://schemas.microsoft.com/office/infopath/2007/PartnerControls"/>
    <ds:schemaRef ds:uri="84f432eb-cf83-4441-bd0c-8063cf5f7503"/>
    <ds:schemaRef ds:uri="http://purl.org/dc/elements/1.1/"/>
    <ds:schemaRef ds:uri="http://schemas.microsoft.com/office/2006/metadata/properties"/>
    <ds:schemaRef ds:uri="http://purl.org/dc/terms/"/>
    <ds:schemaRef ds:uri="d69e715d-0774-4717-8fc9-8d91228dc819"/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D0A0E535-0448-4547-82CF-08F6FF7BE44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A1A298E-84A1-4C77-B8C4-5C1866DC325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69e715d-0774-4717-8fc9-8d91228dc819"/>
    <ds:schemaRef ds:uri="84f432eb-cf83-4441-bd0c-8063cf5f750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108</TotalTime>
  <Words>651</Words>
  <Application>Microsoft Office PowerPoint</Application>
  <PresentationFormat>Letter Paper (8.5x11 in)</PresentationFormat>
  <Paragraphs>276</Paragraphs>
  <Slides>25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25</vt:i4>
      </vt:variant>
    </vt:vector>
  </HeadingPairs>
  <TitlesOfParts>
    <vt:vector size="34" baseType="lpstr">
      <vt:lpstr>Arial</vt:lpstr>
      <vt:lpstr>Arial Black</vt:lpstr>
      <vt:lpstr>Calibri</vt:lpstr>
      <vt:lpstr>Open Sans</vt:lpstr>
      <vt:lpstr>Stencil</vt:lpstr>
      <vt:lpstr>Times New Roman</vt:lpstr>
      <vt:lpstr>Regular Slides</vt:lpstr>
      <vt:lpstr>Cover Option 1</vt:lpstr>
      <vt:lpstr>Blank</vt:lpstr>
      <vt:lpstr>21st CENTURY CLASSROOM IMPROVEMENTS | PHASES 1 &amp; 2</vt:lpstr>
      <vt:lpstr>MESA ROBLES SCHOOL </vt:lpstr>
      <vt:lpstr>PowerPoint Presentation</vt:lpstr>
      <vt:lpstr>PowerPoint Presentation</vt:lpstr>
      <vt:lpstr>MESA ROBLES SCHOOL</vt:lpstr>
      <vt:lpstr>PowerPoint Presentation</vt:lpstr>
      <vt:lpstr>PowerPoint Presentation</vt:lpstr>
      <vt:lpstr>CEDARLANE ACADEMY</vt:lpstr>
      <vt:lpstr>PowerPoint Presentation</vt:lpstr>
      <vt:lpstr>CEDARLANE ACADEMY</vt:lpstr>
      <vt:lpstr>PowerPoint Presentation</vt:lpstr>
      <vt:lpstr>LOS ALTOS ELEMENTARY SCHOOL</vt:lpstr>
      <vt:lpstr>PowerPoint Presentation</vt:lpstr>
      <vt:lpstr>LOS ALTOS ELEMENTARY SCHOOL</vt:lpstr>
      <vt:lpstr>PowerPoint Presentation</vt:lpstr>
      <vt:lpstr>NELSON ELEMENTARY SCHOOL</vt:lpstr>
      <vt:lpstr>NELSON ELEMENTARY SCHOOL</vt:lpstr>
      <vt:lpstr>NELSON ELEMENTARY SCHOOL</vt:lpstr>
      <vt:lpstr>WORKMAN ELEMENTARY SCHOOL</vt:lpstr>
      <vt:lpstr>PowerPoint Presentation</vt:lpstr>
      <vt:lpstr>WORKMAN ELEMENTARY SCHOOL</vt:lpstr>
      <vt:lpstr>NEWTON MIDDLE SCHOOL </vt:lpstr>
      <vt:lpstr>GRANDVIEW ACADEMY</vt:lpstr>
      <vt:lpstr>SPARKS MIDDLE SCHOOL</vt:lpstr>
      <vt:lpstr>QUESTIONS &amp; ANSWERS</vt:lpstr>
    </vt:vector>
  </TitlesOfParts>
  <Company>Carly Lawrence LLC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Carly Lawrence</dc:creator>
  <cp:lastModifiedBy>Thomas A. Tan</cp:lastModifiedBy>
  <cp:revision>14</cp:revision>
  <cp:lastPrinted>2021-02-05T20:52:14Z</cp:lastPrinted>
  <dcterms:created xsi:type="dcterms:W3CDTF">2015-06-16T12:22:02Z</dcterms:created>
  <dcterms:modified xsi:type="dcterms:W3CDTF">2021-03-01T08:02:51Z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0x0101000056441FBA910C419F978D339DAC2A65</vt:lpwstr>
  </property>
</Properties>
</file>