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8" r:id="rId4"/>
    <p:sldMasterId id="2147483660" r:id="rId5"/>
    <p:sldMasterId id="2147483666" r:id="rId6"/>
    <p:sldMasterId id="2147483668" r:id="rId7"/>
  </p:sldMasterIdLst>
  <p:notesMasterIdLst>
    <p:notesMasterId r:id="rId20"/>
  </p:notesMasterIdLst>
  <p:sldIdLst>
    <p:sldId id="756" r:id="rId8"/>
    <p:sldId id="776" r:id="rId9"/>
    <p:sldId id="544" r:id="rId10"/>
    <p:sldId id="773" r:id="rId11"/>
    <p:sldId id="777" r:id="rId12"/>
    <p:sldId id="779" r:id="rId13"/>
    <p:sldId id="778" r:id="rId14"/>
    <p:sldId id="775" r:id="rId15"/>
    <p:sldId id="774" r:id="rId16"/>
    <p:sldId id="541" r:id="rId17"/>
    <p:sldId id="772" r:id="rId18"/>
    <p:sldId id="771" r:id="rId19"/>
  </p:sldIdLst>
  <p:sldSz cx="9144000" cy="6858000" type="letter"/>
  <p:notesSz cx="7315200" cy="9601200"/>
  <p:custDataLst>
    <p:tags r:id="rId21"/>
  </p:custDataLst>
  <p:defaultTextStyle>
    <a:defPPr>
      <a:defRPr lang="en-US"/>
    </a:defPPr>
    <a:lvl1pPr marL="0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1pPr>
    <a:lvl2pPr marL="609523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2pPr>
    <a:lvl3pPr marL="1219044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3pPr>
    <a:lvl4pPr marL="1828568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4pPr>
    <a:lvl5pPr marL="2438088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5pPr>
    <a:lvl6pPr marL="3047612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6pPr>
    <a:lvl7pPr marL="3657134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7pPr>
    <a:lvl8pPr marL="4266656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8pPr>
    <a:lvl9pPr marL="4876179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7" userDrawn="1">
          <p15:clr>
            <a:srgbClr val="A4A3A4"/>
          </p15:clr>
        </p15:guide>
        <p15:guide id="2" pos="256" userDrawn="1">
          <p15:clr>
            <a:srgbClr val="A4A3A4"/>
          </p15:clr>
        </p15:guide>
        <p15:guide id="3" pos="7232" userDrawn="1">
          <p15:clr>
            <a:srgbClr val="A4A3A4"/>
          </p15:clr>
        </p15:guide>
        <p15:guide id="4" pos="2816" userDrawn="1">
          <p15:clr>
            <a:srgbClr val="A4A3A4"/>
          </p15:clr>
        </p15:guide>
        <p15:guide id="5" pos="3968" userDrawn="1">
          <p15:clr>
            <a:srgbClr val="A4A3A4"/>
          </p15:clr>
        </p15:guide>
        <p15:guide id="6" orient="horz" pos="1173" userDrawn="1">
          <p15:clr>
            <a:srgbClr val="A4A3A4"/>
          </p15:clr>
        </p15:guide>
        <p15:guide id="7" orient="horz" pos="3008" userDrawn="1">
          <p15:clr>
            <a:srgbClr val="A4A3A4"/>
          </p15:clr>
        </p15:guide>
        <p15:guide id="8" orient="horz" pos="296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slie Sydnor" initials="LS" lastIdx="6" clrIdx="0">
    <p:extLst>
      <p:ext uri="{19B8F6BF-5375-455C-9EA6-DF929625EA0E}">
        <p15:presenceInfo xmlns:p15="http://schemas.microsoft.com/office/powerpoint/2012/main" userId="S::lsydnor@ccorpusa.com::1b507b83-b338-4308-9d8e-ab93472f2382" providerId="AD"/>
      </p:ext>
    </p:extLst>
  </p:cmAuthor>
  <p:cmAuthor id="2" name="Jessica Morley" initials="JM" lastIdx="13" clrIdx="1">
    <p:extLst>
      <p:ext uri="{19B8F6BF-5375-455C-9EA6-DF929625EA0E}">
        <p15:presenceInfo xmlns:p15="http://schemas.microsoft.com/office/powerpoint/2012/main" userId="S::jmorley@ccorpusa.com::fe3d5e02-dd94-4931-b0ca-ea0c9dd2b57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9900"/>
    <a:srgbClr val="EED01E"/>
    <a:srgbClr val="6A5B4A"/>
    <a:srgbClr val="D6BB1D"/>
    <a:srgbClr val="4B4C4E"/>
    <a:srgbClr val="303C26"/>
    <a:srgbClr val="085594"/>
    <a:srgbClr val="EDCF20"/>
    <a:srgbClr val="E9F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23F0B4-9BBD-4FF6-B019-E19A899C0499}" v="43" dt="2022-01-13T18:17:45.3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32"/>
      </p:cViewPr>
      <p:guideLst>
        <p:guide orient="horz" pos="1387"/>
        <p:guide pos="256"/>
        <p:guide pos="7232"/>
        <p:guide pos="2816"/>
        <p:guide pos="3968"/>
        <p:guide orient="horz" pos="1173"/>
        <p:guide orient="horz" pos="3008"/>
        <p:guide orient="horz" pos="296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8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1728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r">
              <a:defRPr sz="1200"/>
            </a:lvl1pPr>
          </a:lstStyle>
          <a:p>
            <a:fld id="{8FE379A1-CF42-4D56-8783-32FBEEC1814B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2"/>
          </a:xfrm>
          <a:prstGeom prst="rect">
            <a:avLst/>
          </a:prstGeom>
        </p:spPr>
        <p:txBody>
          <a:bodyPr vert="horz" lIns="96651" tIns="48326" rIns="96651" bIns="4832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r">
              <a:defRPr sz="1200"/>
            </a:lvl1pPr>
          </a:lstStyle>
          <a:p>
            <a:fld id="{0257D9DD-F5FA-43D4-AE1C-D474619E6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389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23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044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568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088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612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134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656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179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57D9DD-F5FA-43D4-AE1C-D474619E6F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8430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2773" y="5387886"/>
            <a:ext cx="8451115" cy="1468967"/>
          </a:xfrm>
          <a:prstGeom prst="rect">
            <a:avLst/>
          </a:prstGeom>
        </p:spPr>
        <p:txBody>
          <a:bodyPr/>
          <a:lstStyle>
            <a:lvl1pPr algn="r">
              <a:defRPr sz="200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PRESENTATION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73973" y="5933515"/>
            <a:ext cx="4859915" cy="9244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r">
              <a:buNone/>
              <a:defRPr sz="1600" baseline="0">
                <a:ln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or Date Here</a:t>
            </a:r>
          </a:p>
        </p:txBody>
      </p:sp>
      <p:sp>
        <p:nvSpPr>
          <p:cNvPr id="5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9144000" cy="68568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Rectangle 1"/>
          <p:cNvSpPr/>
          <p:nvPr userDrawn="1"/>
        </p:nvSpPr>
        <p:spPr>
          <a:xfrm>
            <a:off x="5" y="5126181"/>
            <a:ext cx="2909455" cy="1731819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455" h="1298864">
                <a:moveTo>
                  <a:pt x="0" y="0"/>
                </a:moveTo>
                <a:lnTo>
                  <a:pt x="2098964" y="0"/>
                </a:lnTo>
                <a:lnTo>
                  <a:pt x="2909455" y="1298864"/>
                </a:lnTo>
                <a:lnTo>
                  <a:pt x="0" y="129886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7" name="Rectangle 1"/>
          <p:cNvSpPr/>
          <p:nvPr userDrawn="1"/>
        </p:nvSpPr>
        <p:spPr>
          <a:xfrm rot="10800000">
            <a:off x="6234550" y="0"/>
            <a:ext cx="2909455" cy="1731819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455" h="1298864">
                <a:moveTo>
                  <a:pt x="0" y="0"/>
                </a:moveTo>
                <a:lnTo>
                  <a:pt x="2098964" y="0"/>
                </a:lnTo>
                <a:lnTo>
                  <a:pt x="2909455" y="1298864"/>
                </a:lnTo>
                <a:lnTo>
                  <a:pt x="0" y="129886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pic>
        <p:nvPicPr>
          <p:cNvPr id="9" name="Picture 8" descr="Corrected Cumming Logo-white-red small.png">
            <a:extLst>
              <a:ext uri="{FF2B5EF4-FFF2-40B4-BE49-F238E27FC236}">
                <a16:creationId xmlns:a16="http://schemas.microsoft.com/office/drawing/2014/main" xmlns="" id="{8874F7A1-024B-4B5E-BF8F-228239DF84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42" y="417653"/>
            <a:ext cx="1741476" cy="4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67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697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7872" y="4183905"/>
            <a:ext cx="8451115" cy="1468967"/>
          </a:xfrm>
          <a:prstGeom prst="rect">
            <a:avLst/>
          </a:prstGeom>
        </p:spPr>
        <p:txBody>
          <a:bodyPr/>
          <a:lstStyle>
            <a:lvl1pPr algn="l">
              <a:defRPr sz="5067" b="1" baseline="0">
                <a:solidFill>
                  <a:srgbClr val="FFFFFF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49073" y="5107181"/>
            <a:ext cx="4859915" cy="9244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2400" baseline="0">
                <a:ln>
                  <a:noFill/>
                </a:ln>
                <a:solidFill>
                  <a:schemeClr val="bg1"/>
                </a:solidFill>
              </a:defRPr>
            </a:lvl1pPr>
            <a:lvl2pPr marL="6095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or Date Here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9144000" cy="4215252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785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0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66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28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18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78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050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92E2F62-379F-4966-B476-881AC66A20A8}"/>
              </a:ext>
            </a:extLst>
          </p:cNvPr>
          <p:cNvGrpSpPr/>
          <p:nvPr userDrawn="1"/>
        </p:nvGrpSpPr>
        <p:grpSpPr>
          <a:xfrm>
            <a:off x="-1" y="365126"/>
            <a:ext cx="955990" cy="485901"/>
            <a:chOff x="-1" y="250319"/>
            <a:chExt cx="955990" cy="70934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C7C82E7-4687-4ADE-9BEA-3A188F1F61F2}"/>
                </a:ext>
              </a:extLst>
            </p:cNvPr>
            <p:cNvSpPr/>
            <p:nvPr/>
          </p:nvSpPr>
          <p:spPr>
            <a:xfrm>
              <a:off x="307821" y="250320"/>
              <a:ext cx="648168" cy="709346"/>
            </a:xfrm>
            <a:prstGeom prst="rect">
              <a:avLst/>
            </a:prstGeom>
            <a:solidFill>
              <a:srgbClr val="C6122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D8135764-F568-47E1-8B62-FD949E2EE10A}"/>
                </a:ext>
              </a:extLst>
            </p:cNvPr>
            <p:cNvSpPr/>
            <p:nvPr/>
          </p:nvSpPr>
          <p:spPr>
            <a:xfrm>
              <a:off x="203052" y="250320"/>
              <a:ext cx="117789" cy="709346"/>
            </a:xfrm>
            <a:prstGeom prst="rect">
              <a:avLst/>
            </a:prstGeom>
            <a:solidFill>
              <a:srgbClr val="2189C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C5BA7134-6056-4A28-B880-4F964F7FC3E0}"/>
                </a:ext>
              </a:extLst>
            </p:cNvPr>
            <p:cNvSpPr/>
            <p:nvPr/>
          </p:nvSpPr>
          <p:spPr>
            <a:xfrm>
              <a:off x="-1" y="250319"/>
              <a:ext cx="203053" cy="709346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59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59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64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76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754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982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782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hf hdr="0" ftr="0" dt="0"/>
  <p:txStyles>
    <p:titleStyle>
      <a:lvl1pPr algn="ctr" defTabSz="45719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4" indent="-342894" algn="l" defTabSz="45719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9" indent="-285746" algn="l" defTabSz="457194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2" indent="-228597" algn="l" defTabSz="457194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76" indent="-228597" algn="l" defTabSz="457194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0" indent="-228597" algn="l" defTabSz="457194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2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56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49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42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0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3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6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58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2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4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069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38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7" indent="-228597" algn="l" defTabSz="91438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0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2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76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0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2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56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49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42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6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0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3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66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58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2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46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umming PPT Template 16-9.pdf"/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1371"/>
          <a:stretch/>
        </p:blipFill>
        <p:spPr>
          <a:xfrm>
            <a:off x="0" y="438915"/>
            <a:ext cx="9144000" cy="5392348"/>
          </a:xfrm>
          <a:prstGeom prst="rect">
            <a:avLst/>
          </a:prstGeom>
        </p:spPr>
      </p:pic>
      <p:pic>
        <p:nvPicPr>
          <p:cNvPr id="4" name="Picture 3" descr="Corrected Cumming Logo-white-red small.png">
            <a:extLst>
              <a:ext uri="{FF2B5EF4-FFF2-40B4-BE49-F238E27FC236}">
                <a16:creationId xmlns:a16="http://schemas.microsoft.com/office/drawing/2014/main" xmlns="" id="{6337A887-6D4F-4117-AFD2-80B026C0F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30" t="-33678" r="-7540" b="-20150"/>
          <a:stretch/>
        </p:blipFill>
        <p:spPr>
          <a:xfrm>
            <a:off x="7295214" y="6037489"/>
            <a:ext cx="1588957" cy="54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3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ctr" defTabSz="609541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55" indent="-457155" algn="l" defTabSz="609541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02" indent="-380962" algn="l" defTabSz="609541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9" indent="-304768" algn="l" defTabSz="60954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387" indent="-304768" algn="l" defTabSz="609541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926" indent="-304768" algn="l" defTabSz="609541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466" indent="-304768" algn="l" defTabSz="609541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005" indent="-304768" algn="l" defTabSz="609541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4" indent="-304768" algn="l" defTabSz="609541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084" indent="-304768" algn="l" defTabSz="609541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1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79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18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58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97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35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14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8" name="Picture 7" descr="Corrected Cumming Logo-white-red small.png">
            <a:extLst>
              <a:ext uri="{FF2B5EF4-FFF2-40B4-BE49-F238E27FC236}">
                <a16:creationId xmlns:a16="http://schemas.microsoft.com/office/drawing/2014/main" xmlns="" id="{D9100A70-39E2-48DC-9D50-76BE09C8AB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30" t="-33678" r="-7540" b="-20150"/>
          <a:stretch/>
        </p:blipFill>
        <p:spPr>
          <a:xfrm>
            <a:off x="7295214" y="6037489"/>
            <a:ext cx="1588957" cy="54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7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22EF0EA-01D9-41B3-B8EF-800BCD7CC7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8" name="Picture Placeholder 5" descr="A blue sign sitting in the grass&#10;&#10;Description automatically generated">
            <a:extLst>
              <a:ext uri="{FF2B5EF4-FFF2-40B4-BE49-F238E27FC236}">
                <a16:creationId xmlns:a16="http://schemas.microsoft.com/office/drawing/2014/main" xmlns="" id="{FDA2ECA7-DB36-435B-92DE-5E2393D205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-17"/>
          <a:stretch/>
        </p:blipFill>
        <p:spPr>
          <a:xfrm>
            <a:off x="11487" y="3"/>
            <a:ext cx="9145534" cy="6857997"/>
          </a:xfrm>
          <a:prstGeom prst="rect">
            <a:avLst/>
          </a:prstGeom>
          <a:solidFill>
            <a:srgbClr val="00125E"/>
          </a:solidFill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DFEA25F-254E-4493-86C9-AD6E319F8DF0}"/>
              </a:ext>
            </a:extLst>
          </p:cNvPr>
          <p:cNvSpPr/>
          <p:nvPr/>
        </p:nvSpPr>
        <p:spPr>
          <a:xfrm>
            <a:off x="307821" y="4762123"/>
            <a:ext cx="8066638" cy="15753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F97395B-99F5-4668-AF0A-22BCF20148B4}"/>
              </a:ext>
            </a:extLst>
          </p:cNvPr>
          <p:cNvSpPr/>
          <p:nvPr/>
        </p:nvSpPr>
        <p:spPr>
          <a:xfrm>
            <a:off x="307821" y="4762122"/>
            <a:ext cx="320842" cy="1575304"/>
          </a:xfrm>
          <a:prstGeom prst="rect">
            <a:avLst/>
          </a:prstGeom>
          <a:solidFill>
            <a:srgbClr val="2189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B7CD18D-D5C8-485E-9B12-0804FAA806CB}"/>
              </a:ext>
            </a:extLst>
          </p:cNvPr>
          <p:cNvSpPr/>
          <p:nvPr/>
        </p:nvSpPr>
        <p:spPr>
          <a:xfrm>
            <a:off x="-13021" y="4762121"/>
            <a:ext cx="320842" cy="1575304"/>
          </a:xfrm>
          <a:prstGeom prst="rect">
            <a:avLst/>
          </a:prstGeom>
          <a:solidFill>
            <a:srgbClr val="C612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AA6A6771-9704-43E8-97AB-86076AC2B6A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1337" y="5674041"/>
            <a:ext cx="1684829" cy="434115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xmlns="" id="{E7A1D094-5461-458F-92E6-CF113109E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63" y="5023272"/>
            <a:ext cx="9831922" cy="842996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</a:rPr>
              <a:t>21</a:t>
            </a:r>
            <a:r>
              <a:rPr lang="en-US" sz="2800" baseline="30000" dirty="0">
                <a:solidFill>
                  <a:schemeClr val="tx1"/>
                </a:solidFill>
              </a:rPr>
              <a:t>st</a:t>
            </a:r>
            <a:r>
              <a:rPr lang="en-US" sz="2800" dirty="0">
                <a:solidFill>
                  <a:schemeClr val="tx1"/>
                </a:solidFill>
              </a:rPr>
              <a:t> Century Classroom Improvements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xmlns="" id="{195D5907-7C88-4DC2-8155-66165F5D40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60" y="5564639"/>
            <a:ext cx="9144000" cy="434115"/>
          </a:xfrm>
        </p:spPr>
        <p:txBody>
          <a:bodyPr>
            <a:normAutofit/>
          </a:bodyPr>
          <a:lstStyle/>
          <a:p>
            <a:pPr algn="l"/>
            <a:r>
              <a:rPr lang="en-US" sz="1600" dirty="0">
                <a:solidFill>
                  <a:schemeClr val="tx1"/>
                </a:solidFill>
              </a:rPr>
              <a:t>January 25, 2022 Board Update</a:t>
            </a:r>
          </a:p>
        </p:txBody>
      </p:sp>
      <p:pic>
        <p:nvPicPr>
          <p:cNvPr id="7" name="Picture 2" descr="Image result for hacienda la puente usd&quot;">
            <a:extLst>
              <a:ext uri="{FF2B5EF4-FFF2-40B4-BE49-F238E27FC236}">
                <a16:creationId xmlns:a16="http://schemas.microsoft.com/office/drawing/2014/main" xmlns="" id="{A5D3B76D-5705-4CE9-8F72-1C78D6C2CC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26951" y="0"/>
            <a:ext cx="1530070" cy="113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711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C281025-EFDE-4C6E-A9D0-390121E1B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2221357"/>
            <a:ext cx="8178799" cy="34759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306CC44-6838-4146-9F2A-1D56791421E0}"/>
              </a:ext>
            </a:extLst>
          </p:cNvPr>
          <p:cNvSpPr txBox="1"/>
          <p:nvPr/>
        </p:nvSpPr>
        <p:spPr>
          <a:xfrm>
            <a:off x="1823662" y="1205694"/>
            <a:ext cx="5034338" cy="1015663"/>
          </a:xfrm>
          <a:prstGeom prst="rect">
            <a:avLst/>
          </a:prstGeom>
          <a:solidFill>
            <a:schemeClr val="accent2">
              <a:tint val="66000"/>
              <a:satMod val="160000"/>
              <a:alpha val="4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PROJECT CERTIFIED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E7A1D094-5461-458F-92E6-CF113109E669}"/>
              </a:ext>
            </a:extLst>
          </p:cNvPr>
          <p:cNvSpPr txBox="1">
            <a:spLocks/>
          </p:cNvSpPr>
          <p:nvPr/>
        </p:nvSpPr>
        <p:spPr>
          <a:xfrm>
            <a:off x="1094655" y="433687"/>
            <a:ext cx="5763345" cy="66535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21</a:t>
            </a:r>
            <a:r>
              <a:rPr lang="en-US" sz="2800" b="1" baseline="30000" dirty="0" smtClean="0"/>
              <a:t>st</a:t>
            </a:r>
            <a:r>
              <a:rPr lang="en-US" sz="2800" b="1" dirty="0" smtClean="0"/>
              <a:t> Century Classroom Improvements</a:t>
            </a:r>
            <a:endParaRPr lang="en-US" sz="2800" b="1" dirty="0">
              <a:highlight>
                <a:srgbClr val="FFFF00"/>
              </a:highligh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2333" y="464958"/>
            <a:ext cx="637441" cy="301404"/>
          </a:xfrm>
        </p:spPr>
        <p:txBody>
          <a:bodyPr/>
          <a:lstStyle/>
          <a:p>
            <a:fld id="{48F63A3B-78C7-47BE-AE5E-E10140E04643}" type="slidenum">
              <a:rPr lang="en-US" sz="1400" b="1" smtClean="0">
                <a:solidFill>
                  <a:schemeClr val="bg1"/>
                </a:solidFill>
              </a:rPr>
              <a:t>2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166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3">
            <a:extLst>
              <a:ext uri="{FF2B5EF4-FFF2-40B4-BE49-F238E27FC236}">
                <a16:creationId xmlns:a16="http://schemas.microsoft.com/office/drawing/2014/main" xmlns="" id="{4F04A245-D8AC-450F-ACD5-44CB6CD25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897492"/>
              </p:ext>
            </p:extLst>
          </p:nvPr>
        </p:nvGraphicFramePr>
        <p:xfrm>
          <a:off x="3279565" y="1487898"/>
          <a:ext cx="5605248" cy="142920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6784">
                  <a:extLst>
                    <a:ext uri="{9D8B030D-6E8A-4147-A177-3AD203B41FA5}">
                      <a16:colId xmlns:a16="http://schemas.microsoft.com/office/drawing/2014/main" xmlns="" val="28466056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674535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313449321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2280355170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222217063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956036796"/>
                    </a:ext>
                  </a:extLst>
                </a:gridCol>
                <a:gridCol w="243840">
                  <a:extLst>
                    <a:ext uri="{9D8B030D-6E8A-4147-A177-3AD203B41FA5}">
                      <a16:colId xmlns:a16="http://schemas.microsoft.com/office/drawing/2014/main" xmlns="" val="417663460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3109439228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294788685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222009567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246153882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61680987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654084205"/>
                    </a:ext>
                  </a:extLst>
                </a:gridCol>
              </a:tblGrid>
              <a:tr h="27432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INTERIM HOUSING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21</a:t>
                      </a:r>
                      <a:r>
                        <a:rPr lang="en-US" sz="1200" baseline="30000" dirty="0" smtClean="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CENTURY CLASSROOM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35426281"/>
                  </a:ext>
                </a:extLst>
              </a:tr>
              <a:tr h="822993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DSA</a:t>
                      </a:r>
                    </a:p>
                    <a:p>
                      <a:pPr algn="ctr"/>
                      <a:r>
                        <a:rPr lang="en-US" sz="800"/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OCCUPANCY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DSA</a:t>
                      </a:r>
                    </a:p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COMPLETION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8565295"/>
                  </a:ext>
                </a:extLst>
              </a:tr>
              <a:tr h="331895"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181224"/>
                  </a:ext>
                </a:extLst>
              </a:tr>
            </a:tbl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C76CBA7B-0FAD-4E69-B6E6-41F11A387828}"/>
              </a:ext>
            </a:extLst>
          </p:cNvPr>
          <p:cNvCxnSpPr>
            <a:cxnSpLocks/>
          </p:cNvCxnSpPr>
          <p:nvPr/>
        </p:nvCxnSpPr>
        <p:spPr>
          <a:xfrm>
            <a:off x="6224172" y="2767504"/>
            <a:ext cx="2541686" cy="1471"/>
          </a:xfrm>
          <a:prstGeom prst="line">
            <a:avLst/>
          </a:prstGeom>
          <a:ln w="38100">
            <a:solidFill>
              <a:schemeClr val="accent4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F46B8A4-FD50-457C-BBD0-CFB8FEFC2A28}"/>
              </a:ext>
            </a:extLst>
          </p:cNvPr>
          <p:cNvSpPr/>
          <p:nvPr/>
        </p:nvSpPr>
        <p:spPr>
          <a:xfrm>
            <a:off x="5531237" y="2946276"/>
            <a:ext cx="630302" cy="3108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BD18B7C4-405D-4020-96F5-06D78FEAAF48}"/>
              </a:ext>
            </a:extLst>
          </p:cNvPr>
          <p:cNvSpPr/>
          <p:nvPr/>
        </p:nvSpPr>
        <p:spPr>
          <a:xfrm>
            <a:off x="8032730" y="2960743"/>
            <a:ext cx="6303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 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66A6855-62AE-46D6-8B3A-6BCA7032C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50" y="1229540"/>
            <a:ext cx="3014314" cy="370052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60325C8C-093F-4365-976F-940BD801CEAB}"/>
              </a:ext>
            </a:extLst>
          </p:cNvPr>
          <p:cNvSpPr/>
          <p:nvPr/>
        </p:nvSpPr>
        <p:spPr>
          <a:xfrm>
            <a:off x="5550607" y="2606249"/>
            <a:ext cx="397733" cy="310855"/>
          </a:xfrm>
          <a:prstGeom prst="rect">
            <a:avLst/>
          </a:prstGeom>
          <a:pattFill prst="solidDmnd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A50B1FFC-4221-4356-9854-95AEB6453E9D}"/>
              </a:ext>
            </a:extLst>
          </p:cNvPr>
          <p:cNvCxnSpPr>
            <a:cxnSpLocks/>
          </p:cNvCxnSpPr>
          <p:nvPr/>
        </p:nvCxnSpPr>
        <p:spPr>
          <a:xfrm>
            <a:off x="3289488" y="2768239"/>
            <a:ext cx="2414968" cy="1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xmlns="" id="{392CCD36-FE5C-48F0-855A-6010D0C47C0C}"/>
              </a:ext>
            </a:extLst>
          </p:cNvPr>
          <p:cNvSpPr/>
          <p:nvPr/>
        </p:nvSpPr>
        <p:spPr>
          <a:xfrm>
            <a:off x="5689838" y="2683998"/>
            <a:ext cx="156550" cy="16729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xmlns="" id="{1DE1B088-2C50-4F46-982D-1ECAC091B5BD}"/>
              </a:ext>
            </a:extLst>
          </p:cNvPr>
          <p:cNvSpPr txBox="1">
            <a:spLocks/>
          </p:cNvSpPr>
          <p:nvPr/>
        </p:nvSpPr>
        <p:spPr>
          <a:xfrm>
            <a:off x="1055914" y="315685"/>
            <a:ext cx="8088086" cy="5225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85"/>
            <a:r>
              <a:rPr lang="en-US" sz="2800" b="1">
                <a:solidFill>
                  <a:prstClr val="black"/>
                </a:solidFill>
                <a:latin typeface="Georgia" panose="02040502050405020303" pitchFamily="18" charset="0"/>
              </a:rPr>
              <a:t>Cedarlane Academy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913783D9-B9D0-480F-991F-02189F4CEB49}"/>
              </a:ext>
            </a:extLst>
          </p:cNvPr>
          <p:cNvGrpSpPr/>
          <p:nvPr/>
        </p:nvGrpSpPr>
        <p:grpSpPr>
          <a:xfrm>
            <a:off x="0" y="5739278"/>
            <a:ext cx="2642122" cy="1118722"/>
            <a:chOff x="8924544" y="4108801"/>
            <a:chExt cx="2642122" cy="111872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5426C258-4882-4FD4-B810-923D5F1BECA0}"/>
                </a:ext>
              </a:extLst>
            </p:cNvPr>
            <p:cNvSpPr/>
            <p:nvPr/>
          </p:nvSpPr>
          <p:spPr>
            <a:xfrm>
              <a:off x="8924544" y="4108801"/>
              <a:ext cx="267981" cy="1118722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83712386-85AA-40C1-A69A-47A741DCB371}"/>
                </a:ext>
              </a:extLst>
            </p:cNvPr>
            <p:cNvSpPr/>
            <p:nvPr/>
          </p:nvSpPr>
          <p:spPr>
            <a:xfrm>
              <a:off x="9183250" y="4108801"/>
              <a:ext cx="2383416" cy="11187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3F2AF1EF-95DE-4AB5-BA08-2B8BFD48E0FE}"/>
                </a:ext>
              </a:extLst>
            </p:cNvPr>
            <p:cNvSpPr txBox="1"/>
            <p:nvPr/>
          </p:nvSpPr>
          <p:spPr>
            <a:xfrm>
              <a:off x="9086092" y="4567509"/>
              <a:ext cx="24036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SUBSTANTIALLY COMPLETE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0A333804-FB89-4802-BE32-F0C5BE805EEF}"/>
                </a:ext>
              </a:extLst>
            </p:cNvPr>
            <p:cNvSpPr txBox="1"/>
            <p:nvPr/>
          </p:nvSpPr>
          <p:spPr>
            <a:xfrm>
              <a:off x="9030429" y="4239227"/>
              <a:ext cx="245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Georgia" panose="02040502050405020303" pitchFamily="18" charset="0"/>
                </a:rPr>
                <a:t>Project Status</a:t>
              </a:r>
            </a:p>
          </p:txBody>
        </p: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D3CF308A-D335-4D08-BDA4-3D427BEF2BA0}"/>
              </a:ext>
            </a:extLst>
          </p:cNvPr>
          <p:cNvSpPr txBox="1">
            <a:spLocks/>
          </p:cNvSpPr>
          <p:nvPr/>
        </p:nvSpPr>
        <p:spPr>
          <a:xfrm>
            <a:off x="3369550" y="3964591"/>
            <a:ext cx="5163424" cy="177468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214315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Interim Housing Complete Close Out Phase</a:t>
            </a:r>
          </a:p>
          <a:p>
            <a:pPr marL="214315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21</a:t>
            </a:r>
            <a:r>
              <a:rPr lang="en-US" sz="2000" baseline="30000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</a:t>
            </a:r>
            <a:r>
              <a:rPr lang="en-US" sz="2000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Century Classroom Improvements Complete  </a:t>
            </a:r>
          </a:p>
          <a:p>
            <a:pPr marL="214315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CLOSEOUT &amp; DSA CERTIFICATION</a:t>
            </a:r>
          </a:p>
          <a:p>
            <a:pPr marL="214315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+mn-lt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xmlns="" id="{A296BFB8-AFD3-4456-8E1D-7C5CE1361C45}"/>
              </a:ext>
            </a:extLst>
          </p:cNvPr>
          <p:cNvSpPr txBox="1">
            <a:spLocks/>
          </p:cNvSpPr>
          <p:nvPr/>
        </p:nvSpPr>
        <p:spPr>
          <a:xfrm>
            <a:off x="3447914" y="3371272"/>
            <a:ext cx="5335303" cy="48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cap="all">
                <a:latin typeface="Georgia" panose="02040502050405020303" pitchFamily="18" charset="0"/>
              </a:rPr>
              <a:t>NOTES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C3E20C9F-1100-4258-AF28-794256FC58FE}"/>
              </a:ext>
            </a:extLst>
          </p:cNvPr>
          <p:cNvSpPr/>
          <p:nvPr/>
        </p:nvSpPr>
        <p:spPr>
          <a:xfrm>
            <a:off x="3279565" y="3371272"/>
            <a:ext cx="117789" cy="485900"/>
          </a:xfrm>
          <a:prstGeom prst="rect">
            <a:avLst/>
          </a:prstGeom>
          <a:solidFill>
            <a:srgbClr val="C612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A399638-A745-4C7F-8C5E-C9A44957DC2C}"/>
              </a:ext>
            </a:extLst>
          </p:cNvPr>
          <p:cNvSpPr/>
          <p:nvPr/>
        </p:nvSpPr>
        <p:spPr>
          <a:xfrm>
            <a:off x="201386" y="4327071"/>
            <a:ext cx="3015343" cy="8069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CB3A98DA-B3C6-4903-99FF-1279B84BB1A6}"/>
              </a:ext>
            </a:extLst>
          </p:cNvPr>
          <p:cNvSpPr/>
          <p:nvPr/>
        </p:nvSpPr>
        <p:spPr>
          <a:xfrm>
            <a:off x="8477740" y="2649888"/>
            <a:ext cx="397733" cy="310855"/>
          </a:xfrm>
          <a:prstGeom prst="rect">
            <a:avLst/>
          </a:prstGeom>
          <a:pattFill prst="solidDmnd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lowchart: Connector 31">
            <a:extLst>
              <a:ext uri="{FF2B5EF4-FFF2-40B4-BE49-F238E27FC236}">
                <a16:creationId xmlns:a16="http://schemas.microsoft.com/office/drawing/2014/main" xmlns="" id="{69718F83-14ED-41B8-9C96-A5BFE5BA3473}"/>
              </a:ext>
            </a:extLst>
          </p:cNvPr>
          <p:cNvSpPr/>
          <p:nvPr/>
        </p:nvSpPr>
        <p:spPr>
          <a:xfrm>
            <a:off x="8609308" y="2707146"/>
            <a:ext cx="156550" cy="16729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Race Flag with solid fill">
            <a:extLst>
              <a:ext uri="{FF2B5EF4-FFF2-40B4-BE49-F238E27FC236}">
                <a16:creationId xmlns:a16="http://schemas.microsoft.com/office/drawing/2014/main" xmlns="" id="{07D1DF27-04CF-4C3D-9F4D-621748149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59346" y="4121104"/>
            <a:ext cx="1748600" cy="17486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33990" y="443773"/>
            <a:ext cx="575895" cy="360971"/>
          </a:xfrm>
        </p:spPr>
        <p:txBody>
          <a:bodyPr/>
          <a:lstStyle/>
          <a:p>
            <a:fld id="{48F63A3B-78C7-47BE-AE5E-E10140E04643}" type="slidenum">
              <a:rPr lang="en-US" sz="1400" b="1" smtClean="0">
                <a:solidFill>
                  <a:schemeClr val="bg1"/>
                </a:solidFill>
              </a:rPr>
              <a:t>3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71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3">
            <a:extLst>
              <a:ext uri="{FF2B5EF4-FFF2-40B4-BE49-F238E27FC236}">
                <a16:creationId xmlns:a16="http://schemas.microsoft.com/office/drawing/2014/main" xmlns="" id="{4F04A245-D8AC-450F-ACD5-44CB6CD25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585767"/>
              </p:ext>
            </p:extLst>
          </p:nvPr>
        </p:nvGraphicFramePr>
        <p:xfrm>
          <a:off x="3279565" y="1487898"/>
          <a:ext cx="5605248" cy="142920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6784">
                  <a:extLst>
                    <a:ext uri="{9D8B030D-6E8A-4147-A177-3AD203B41FA5}">
                      <a16:colId xmlns:a16="http://schemas.microsoft.com/office/drawing/2014/main" xmlns="" val="28466056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674535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313449321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2280355170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222217063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956036796"/>
                    </a:ext>
                  </a:extLst>
                </a:gridCol>
                <a:gridCol w="243840">
                  <a:extLst>
                    <a:ext uri="{9D8B030D-6E8A-4147-A177-3AD203B41FA5}">
                      <a16:colId xmlns:a16="http://schemas.microsoft.com/office/drawing/2014/main" xmlns="" val="417663460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3109439228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294788685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222009567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246153882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61680987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xmlns="" val="654084205"/>
                    </a:ext>
                  </a:extLst>
                </a:gridCol>
              </a:tblGrid>
              <a:tr h="27432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INTERIM HOUSING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21</a:t>
                      </a:r>
                      <a:r>
                        <a:rPr lang="en-US" sz="1200" baseline="30000" dirty="0" smtClean="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CENTURY CLASSROOM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35426281"/>
                  </a:ext>
                </a:extLst>
              </a:tr>
              <a:tr h="822993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DSA </a:t>
                      </a:r>
                    </a:p>
                    <a:p>
                      <a:pPr algn="ctr"/>
                      <a:r>
                        <a:rPr lang="en-US" sz="800" dirty="0"/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COMPLETION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DSA</a:t>
                      </a:r>
                    </a:p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COMPLETION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8565295"/>
                  </a:ext>
                </a:extLst>
              </a:tr>
              <a:tr h="331895"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181224"/>
                  </a:ext>
                </a:extLst>
              </a:tr>
            </a:tbl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C76CBA7B-0FAD-4E69-B6E6-41F11A387828}"/>
              </a:ext>
            </a:extLst>
          </p:cNvPr>
          <p:cNvCxnSpPr>
            <a:cxnSpLocks/>
          </p:cNvCxnSpPr>
          <p:nvPr/>
        </p:nvCxnSpPr>
        <p:spPr>
          <a:xfrm>
            <a:off x="6219387" y="2764996"/>
            <a:ext cx="2415097" cy="0"/>
          </a:xfrm>
          <a:prstGeom prst="line">
            <a:avLst/>
          </a:prstGeom>
          <a:ln w="38100">
            <a:solidFill>
              <a:schemeClr val="accent4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F46B8A4-FD50-457C-BBD0-CFB8FEFC2A28}"/>
              </a:ext>
            </a:extLst>
          </p:cNvPr>
          <p:cNvSpPr/>
          <p:nvPr/>
        </p:nvSpPr>
        <p:spPr>
          <a:xfrm>
            <a:off x="5043307" y="2892074"/>
            <a:ext cx="498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25%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BD18B7C4-405D-4020-96F5-06D78FEAAF48}"/>
              </a:ext>
            </a:extLst>
          </p:cNvPr>
          <p:cNvSpPr/>
          <p:nvPr/>
        </p:nvSpPr>
        <p:spPr>
          <a:xfrm>
            <a:off x="8235509" y="2960743"/>
            <a:ext cx="2247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A50B1FFC-4221-4356-9854-95AEB6453E9D}"/>
              </a:ext>
            </a:extLst>
          </p:cNvPr>
          <p:cNvCxnSpPr>
            <a:cxnSpLocks/>
          </p:cNvCxnSpPr>
          <p:nvPr/>
        </p:nvCxnSpPr>
        <p:spPr>
          <a:xfrm>
            <a:off x="3353145" y="2745684"/>
            <a:ext cx="2414968" cy="1"/>
          </a:xfrm>
          <a:prstGeom prst="line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xmlns="" id="{392CCD36-FE5C-48F0-855A-6010D0C47C0C}"/>
              </a:ext>
            </a:extLst>
          </p:cNvPr>
          <p:cNvSpPr/>
          <p:nvPr/>
        </p:nvSpPr>
        <p:spPr>
          <a:xfrm>
            <a:off x="5093712" y="2668570"/>
            <a:ext cx="156550" cy="167295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xmlns="" id="{1DE1B088-2C50-4F46-982D-1ECAC091B5BD}"/>
              </a:ext>
            </a:extLst>
          </p:cNvPr>
          <p:cNvSpPr txBox="1">
            <a:spLocks/>
          </p:cNvSpPr>
          <p:nvPr/>
        </p:nvSpPr>
        <p:spPr>
          <a:xfrm>
            <a:off x="1055914" y="315685"/>
            <a:ext cx="8088086" cy="5225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85"/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Newton Middle School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913783D9-B9D0-480F-991F-02189F4CEB49}"/>
              </a:ext>
            </a:extLst>
          </p:cNvPr>
          <p:cNvGrpSpPr/>
          <p:nvPr/>
        </p:nvGrpSpPr>
        <p:grpSpPr>
          <a:xfrm>
            <a:off x="0" y="5739278"/>
            <a:ext cx="2642122" cy="1118722"/>
            <a:chOff x="8924544" y="4108801"/>
            <a:chExt cx="2642122" cy="111872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5426C258-4882-4FD4-B810-923D5F1BECA0}"/>
                </a:ext>
              </a:extLst>
            </p:cNvPr>
            <p:cNvSpPr/>
            <p:nvPr/>
          </p:nvSpPr>
          <p:spPr>
            <a:xfrm>
              <a:off x="8924544" y="4108801"/>
              <a:ext cx="267981" cy="1118722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83712386-85AA-40C1-A69A-47A741DCB371}"/>
                </a:ext>
              </a:extLst>
            </p:cNvPr>
            <p:cNvSpPr/>
            <p:nvPr/>
          </p:nvSpPr>
          <p:spPr>
            <a:xfrm>
              <a:off x="9183250" y="4108801"/>
              <a:ext cx="2383416" cy="11187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3F2AF1EF-95DE-4AB5-BA08-2B8BFD48E0FE}"/>
                </a:ext>
              </a:extLst>
            </p:cNvPr>
            <p:cNvSpPr txBox="1"/>
            <p:nvPr/>
          </p:nvSpPr>
          <p:spPr>
            <a:xfrm>
              <a:off x="9086092" y="4567509"/>
              <a:ext cx="24036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SITE WORK &amp; BUILDING PLACEMENT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0A333804-FB89-4802-BE32-F0C5BE805EEF}"/>
                </a:ext>
              </a:extLst>
            </p:cNvPr>
            <p:cNvSpPr txBox="1"/>
            <p:nvPr/>
          </p:nvSpPr>
          <p:spPr>
            <a:xfrm>
              <a:off x="9030429" y="4239227"/>
              <a:ext cx="245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Georgia" panose="02040502050405020303" pitchFamily="18" charset="0"/>
                </a:rPr>
                <a:t>Project Status</a:t>
              </a:r>
            </a:p>
          </p:txBody>
        </p: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D3CF308A-D335-4D08-BDA4-3D427BEF2BA0}"/>
              </a:ext>
            </a:extLst>
          </p:cNvPr>
          <p:cNvSpPr txBox="1">
            <a:spLocks/>
          </p:cNvSpPr>
          <p:nvPr/>
        </p:nvSpPr>
        <p:spPr>
          <a:xfrm>
            <a:off x="3299179" y="3429000"/>
            <a:ext cx="5163424" cy="177468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214315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Interim Housing </a:t>
            </a:r>
          </a:p>
          <a:p>
            <a:pPr marL="214315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Construction </a:t>
            </a:r>
            <a:r>
              <a:rPr lang="en-US" sz="2000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 Progress</a:t>
            </a:r>
            <a:endParaRPr lang="en-US" sz="20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14315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Current Tasks</a:t>
            </a:r>
          </a:p>
          <a:p>
            <a:pPr marL="823838" lvl="1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99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Grading</a:t>
            </a:r>
          </a:p>
          <a:p>
            <a:pPr marL="823838" lvl="1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99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Paving</a:t>
            </a:r>
          </a:p>
          <a:p>
            <a:pPr marL="823838" lvl="1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99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Accessible walks</a:t>
            </a:r>
          </a:p>
          <a:p>
            <a:pPr marL="823838" lvl="1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99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Placing Buildings</a:t>
            </a:r>
          </a:p>
          <a:p>
            <a:pPr marL="823838" lvl="1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399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Electrical &amp; Communications </a:t>
            </a:r>
          </a:p>
          <a:p>
            <a:pPr marL="214315" indent="-21431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+mn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E351FA5E-952F-4293-9771-F1A18D9284D4}"/>
              </a:ext>
            </a:extLst>
          </p:cNvPr>
          <p:cNvGrpSpPr/>
          <p:nvPr/>
        </p:nvGrpSpPr>
        <p:grpSpPr>
          <a:xfrm>
            <a:off x="3279565" y="3051232"/>
            <a:ext cx="5503652" cy="485900"/>
            <a:chOff x="3279565" y="3371272"/>
            <a:chExt cx="5503652" cy="485900"/>
          </a:xfrm>
        </p:grpSpPr>
        <p:sp>
          <p:nvSpPr>
            <p:cNvPr id="30" name="Title 1">
              <a:extLst>
                <a:ext uri="{FF2B5EF4-FFF2-40B4-BE49-F238E27FC236}">
                  <a16:creationId xmlns:a16="http://schemas.microsoft.com/office/drawing/2014/main" xmlns="" id="{A296BFB8-AFD3-4456-8E1D-7C5CE1361C45}"/>
                </a:ext>
              </a:extLst>
            </p:cNvPr>
            <p:cNvSpPr txBox="1">
              <a:spLocks/>
            </p:cNvSpPr>
            <p:nvPr/>
          </p:nvSpPr>
          <p:spPr>
            <a:xfrm>
              <a:off x="3447914" y="3371272"/>
              <a:ext cx="5335303" cy="4859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b="1" cap="all">
                  <a:latin typeface="Georgia" panose="02040502050405020303" pitchFamily="18" charset="0"/>
                </a:rPr>
                <a:t>NOTES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C3E20C9F-1100-4258-AF28-794256FC58FE}"/>
                </a:ext>
              </a:extLst>
            </p:cNvPr>
            <p:cNvSpPr/>
            <p:nvPr/>
          </p:nvSpPr>
          <p:spPr>
            <a:xfrm>
              <a:off x="3279565" y="3371272"/>
              <a:ext cx="117789" cy="485900"/>
            </a:xfrm>
            <a:prstGeom prst="rect">
              <a:avLst/>
            </a:prstGeom>
            <a:solidFill>
              <a:srgbClr val="C6122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59BEC84-096C-4CFD-8C6D-28E5F1048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13" y="1279060"/>
            <a:ext cx="3019425" cy="2809875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73749361-14B1-4880-A213-228336BC7A5F}"/>
              </a:ext>
            </a:extLst>
          </p:cNvPr>
          <p:cNvSpPr/>
          <p:nvPr/>
        </p:nvSpPr>
        <p:spPr>
          <a:xfrm>
            <a:off x="3160532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FF787D4D-1F34-41F0-BB99-5ECD41E80A02}"/>
              </a:ext>
            </a:extLst>
          </p:cNvPr>
          <p:cNvSpPr/>
          <p:nvPr/>
        </p:nvSpPr>
        <p:spPr>
          <a:xfrm>
            <a:off x="3624722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EE5EA1D0-A5FE-4CF3-AC88-FAA7ED4B801C}"/>
              </a:ext>
            </a:extLst>
          </p:cNvPr>
          <p:cNvSpPr/>
          <p:nvPr/>
        </p:nvSpPr>
        <p:spPr>
          <a:xfrm>
            <a:off x="4075630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FAA3B8BC-C3ED-4A64-81F0-2E6826F54C34}"/>
              </a:ext>
            </a:extLst>
          </p:cNvPr>
          <p:cNvSpPr/>
          <p:nvPr/>
        </p:nvSpPr>
        <p:spPr>
          <a:xfrm>
            <a:off x="4541775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E3FD7CCB-6176-4A09-B3D2-9C8768684A2C}"/>
              </a:ext>
            </a:extLst>
          </p:cNvPr>
          <p:cNvSpPr/>
          <p:nvPr/>
        </p:nvSpPr>
        <p:spPr>
          <a:xfrm>
            <a:off x="6154851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A3979F73-ED0A-48B3-B655-45722D8CBB42}"/>
              </a:ext>
            </a:extLst>
          </p:cNvPr>
          <p:cNvSpPr/>
          <p:nvPr/>
        </p:nvSpPr>
        <p:spPr>
          <a:xfrm>
            <a:off x="6600630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30CFDE65-AB06-4B36-AA27-166C7C35DC81}"/>
              </a:ext>
            </a:extLst>
          </p:cNvPr>
          <p:cNvSpPr/>
          <p:nvPr/>
        </p:nvSpPr>
        <p:spPr>
          <a:xfrm>
            <a:off x="7010791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5356A736-1F38-4963-9E08-EF889FFC524C}"/>
              </a:ext>
            </a:extLst>
          </p:cNvPr>
          <p:cNvSpPr/>
          <p:nvPr/>
        </p:nvSpPr>
        <p:spPr>
          <a:xfrm>
            <a:off x="7424937" y="2598574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en-US" sz="14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EC3B95F-9CE3-499F-9101-F6BDA2F6B8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5400000">
            <a:off x="6444539" y="3463242"/>
            <a:ext cx="2788885" cy="2091663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814BBD76-FD48-4326-BE45-5FB65FE822A8}"/>
              </a:ext>
            </a:extLst>
          </p:cNvPr>
          <p:cNvSpPr/>
          <p:nvPr/>
        </p:nvSpPr>
        <p:spPr>
          <a:xfrm rot="19672434">
            <a:off x="53415" y="2012739"/>
            <a:ext cx="3151825" cy="420564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2100" b="1" dirty="0">
                <a:solidFill>
                  <a:srgbClr val="FFFF00"/>
                </a:solidFill>
                <a:highlight>
                  <a:srgbClr val="808080"/>
                </a:highlight>
                <a:latin typeface="Stencil"/>
              </a:rPr>
              <a:t>UNDER CONSTRUCTION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5885" y="463739"/>
            <a:ext cx="630941" cy="275742"/>
          </a:xfrm>
        </p:spPr>
        <p:txBody>
          <a:bodyPr/>
          <a:lstStyle/>
          <a:p>
            <a:fld id="{48F63A3B-78C7-47BE-AE5E-E10140E04643}" type="slidenum">
              <a:rPr lang="en-US" sz="1400" b="1" smtClean="0">
                <a:solidFill>
                  <a:schemeClr val="bg1"/>
                </a:solidFill>
              </a:rPr>
              <a:t>4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06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4564057-DF94-475B-B2E3-771D4775D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957" y="1040962"/>
            <a:ext cx="3329705" cy="4423846"/>
          </a:xfrm>
          <a:prstGeom prst="rect">
            <a:avLst/>
          </a:prstGeom>
          <a:noFill/>
          <a:ln>
            <a:noFill/>
          </a:ln>
          <a:effectLst>
            <a:glow rad="876300">
              <a:schemeClr val="bg1">
                <a:alpha val="40000"/>
              </a:schemeClr>
            </a:glo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6BDBCF1-4C33-481D-A14F-D014B08C1B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auto">
          <a:xfrm rot="5400000">
            <a:off x="502933" y="1628862"/>
            <a:ext cx="4423846" cy="331788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086F6CD-C02D-4D7E-9573-C13209338CD1}"/>
              </a:ext>
            </a:extLst>
          </p:cNvPr>
          <p:cNvSpPr txBox="1"/>
          <p:nvPr/>
        </p:nvSpPr>
        <p:spPr>
          <a:xfrm>
            <a:off x="1825862" y="5979640"/>
            <a:ext cx="6159851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Accessible </a:t>
            </a:r>
            <a:r>
              <a:rPr lang="en-US" dirty="0" smtClean="0"/>
              <a:t>Walkway </a:t>
            </a:r>
            <a:r>
              <a:rPr lang="en-US" dirty="0"/>
              <a:t>“B” Wing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DA1B9DF-9B78-46B4-AB79-1D8AC13B1D55}"/>
              </a:ext>
            </a:extLst>
          </p:cNvPr>
          <p:cNvSpPr txBox="1"/>
          <p:nvPr/>
        </p:nvSpPr>
        <p:spPr>
          <a:xfrm>
            <a:off x="1391856" y="5518103"/>
            <a:ext cx="2637004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Under Construction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728370D-61F1-47F8-BA38-E4C1ED9CD8E6}"/>
              </a:ext>
            </a:extLst>
          </p:cNvPr>
          <p:cNvSpPr txBox="1"/>
          <p:nvPr/>
        </p:nvSpPr>
        <p:spPr>
          <a:xfrm>
            <a:off x="6484431" y="5476272"/>
            <a:ext cx="816121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After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xmlns="" id="{1DE1B088-2C50-4F46-982D-1ECAC091B5BD}"/>
              </a:ext>
            </a:extLst>
          </p:cNvPr>
          <p:cNvSpPr txBox="1">
            <a:spLocks/>
          </p:cNvSpPr>
          <p:nvPr/>
        </p:nvSpPr>
        <p:spPr>
          <a:xfrm>
            <a:off x="1055914" y="315685"/>
            <a:ext cx="8088086" cy="5225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85"/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Newton Middle School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4736" y="378872"/>
            <a:ext cx="637441" cy="396140"/>
          </a:xfrm>
        </p:spPr>
        <p:txBody>
          <a:bodyPr/>
          <a:lstStyle/>
          <a:p>
            <a:fld id="{48F63A3B-78C7-47BE-AE5E-E10140E04643}" type="slidenum">
              <a:rPr lang="en-US" sz="1400" b="1" smtClean="0">
                <a:solidFill>
                  <a:schemeClr val="bg1"/>
                </a:solidFill>
              </a:rPr>
              <a:t>5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067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086F6CD-C02D-4D7E-9573-C13209338CD1}"/>
              </a:ext>
            </a:extLst>
          </p:cNvPr>
          <p:cNvSpPr txBox="1"/>
          <p:nvPr/>
        </p:nvSpPr>
        <p:spPr>
          <a:xfrm>
            <a:off x="800374" y="5625822"/>
            <a:ext cx="3581309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Accessible Walk “B” Wing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728370D-61F1-47F8-BA38-E4C1ED9CD8E6}"/>
              </a:ext>
            </a:extLst>
          </p:cNvPr>
          <p:cNvSpPr txBox="1"/>
          <p:nvPr/>
        </p:nvSpPr>
        <p:spPr>
          <a:xfrm>
            <a:off x="5476494" y="5642624"/>
            <a:ext cx="2718116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</a:t>
            </a:r>
            <a:r>
              <a:rPr lang="en-US" dirty="0" smtClean="0"/>
              <a:t>Steps </a:t>
            </a:r>
            <a:r>
              <a:rPr lang="en-US" dirty="0"/>
              <a:t>“C” Wing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088AFF6-83D9-4782-87C0-83C30F7F5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093" y="979747"/>
            <a:ext cx="3461909" cy="458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0A4B49A-8614-4203-86D7-8EE703B50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14" y="979747"/>
            <a:ext cx="3444230" cy="458526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xmlns="" id="{1DE1B088-2C50-4F46-982D-1ECAC091B5BD}"/>
              </a:ext>
            </a:extLst>
          </p:cNvPr>
          <p:cNvSpPr txBox="1">
            <a:spLocks/>
          </p:cNvSpPr>
          <p:nvPr/>
        </p:nvSpPr>
        <p:spPr>
          <a:xfrm>
            <a:off x="967991" y="379618"/>
            <a:ext cx="8088086" cy="5225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85"/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Newton Middle School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320" y="420824"/>
            <a:ext cx="619857" cy="440102"/>
          </a:xfrm>
        </p:spPr>
        <p:txBody>
          <a:bodyPr/>
          <a:lstStyle/>
          <a:p>
            <a:fld id="{48F63A3B-78C7-47BE-AE5E-E10140E04643}" type="slidenum">
              <a:rPr lang="en-US" sz="1400" b="1" smtClean="0">
                <a:solidFill>
                  <a:schemeClr val="bg1"/>
                </a:solidFill>
              </a:rPr>
              <a:t>6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404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2616D19-19CE-4D91-8A6D-AB9AC3226E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0" b="4526"/>
          <a:stretch/>
        </p:blipFill>
        <p:spPr bwMode="auto">
          <a:xfrm>
            <a:off x="622366" y="1020264"/>
            <a:ext cx="4250417" cy="485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2E0EBE8-C0D7-42D6-AD0E-8C2DFFE801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764" t="28370" r="7441" b="-26421"/>
          <a:stretch/>
        </p:blipFill>
        <p:spPr>
          <a:xfrm rot="10800000">
            <a:off x="4536829" y="200607"/>
            <a:ext cx="4352194" cy="4720636"/>
          </a:xfrm>
          <a:prstGeom prst="rect">
            <a:avLst/>
          </a:prstGeom>
          <a:effectLst>
            <a:glow rad="635000">
              <a:schemeClr val="bg1">
                <a:alpha val="63000"/>
              </a:schemeClr>
            </a:glo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B1E8CC6-984F-4364-9026-C4997F2B4A82}"/>
              </a:ext>
            </a:extLst>
          </p:cNvPr>
          <p:cNvSpPr txBox="1"/>
          <p:nvPr/>
        </p:nvSpPr>
        <p:spPr>
          <a:xfrm>
            <a:off x="5208738" y="4921243"/>
            <a:ext cx="3008376" cy="830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Building Pads </a:t>
            </a:r>
          </a:p>
          <a:p>
            <a:pPr algn="ctr"/>
            <a:r>
              <a:rPr lang="en-US" dirty="0"/>
              <a:t>North Parking Lot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2871451-6180-4F57-8A7A-F0380F5B4CF7}"/>
              </a:ext>
            </a:extLst>
          </p:cNvPr>
          <p:cNvSpPr txBox="1"/>
          <p:nvPr/>
        </p:nvSpPr>
        <p:spPr>
          <a:xfrm>
            <a:off x="773821" y="6016425"/>
            <a:ext cx="4203043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Accessible Walks- Main Entry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xmlns="" id="{1DE1B088-2C50-4F46-982D-1ECAC091B5BD}"/>
              </a:ext>
            </a:extLst>
          </p:cNvPr>
          <p:cNvSpPr txBox="1">
            <a:spLocks/>
          </p:cNvSpPr>
          <p:nvPr/>
        </p:nvSpPr>
        <p:spPr>
          <a:xfrm>
            <a:off x="932821" y="354586"/>
            <a:ext cx="8088086" cy="5225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85"/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Newton Middle School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718" y="417633"/>
            <a:ext cx="597459" cy="396419"/>
          </a:xfrm>
        </p:spPr>
        <p:txBody>
          <a:bodyPr/>
          <a:lstStyle/>
          <a:p>
            <a:fld id="{48F63A3B-78C7-47BE-AE5E-E10140E04643}" type="slidenum">
              <a:rPr lang="en-US" sz="1400" b="1" smtClean="0">
                <a:solidFill>
                  <a:schemeClr val="bg1"/>
                </a:solidFill>
              </a:rPr>
              <a:t>7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825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F8FDB74-DA57-4154-A4F8-DD905F2B3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66" y="845585"/>
            <a:ext cx="6590189" cy="53051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99BBD95-5550-4F23-8C7E-EDC9F1122CA6}"/>
              </a:ext>
            </a:extLst>
          </p:cNvPr>
          <p:cNvSpPr txBox="1"/>
          <p:nvPr/>
        </p:nvSpPr>
        <p:spPr>
          <a:xfrm>
            <a:off x="1056165" y="384048"/>
            <a:ext cx="6223865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PROJECT DASHBOARD: SITE FINANCIALS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24206" y="437839"/>
            <a:ext cx="540726" cy="352179"/>
          </a:xfrm>
        </p:spPr>
        <p:txBody>
          <a:bodyPr/>
          <a:lstStyle/>
          <a:p>
            <a:fld id="{48F63A3B-78C7-47BE-AE5E-E10140E04643}" type="slidenum">
              <a:rPr lang="en-US" sz="1400" b="1" smtClean="0">
                <a:solidFill>
                  <a:schemeClr val="bg1"/>
                </a:solidFill>
              </a:rPr>
              <a:t>8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1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1C3AA4C-3B06-490B-A7D9-703626711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50" y="863622"/>
            <a:ext cx="8046682" cy="52518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67CD84A-FDD6-4926-BECA-784D656A544E}"/>
              </a:ext>
            </a:extLst>
          </p:cNvPr>
          <p:cNvSpPr txBox="1"/>
          <p:nvPr/>
        </p:nvSpPr>
        <p:spPr>
          <a:xfrm>
            <a:off x="1056165" y="384048"/>
            <a:ext cx="7182227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 </a:t>
            </a:r>
            <a:r>
              <a:rPr lang="en-US" dirty="0" smtClean="0"/>
              <a:t>DASHBOARD: SITE SCHEDULE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-43960" y="416745"/>
            <a:ext cx="811717" cy="396141"/>
          </a:xfrm>
        </p:spPr>
        <p:txBody>
          <a:bodyPr/>
          <a:lstStyle/>
          <a:p>
            <a:fld id="{48F63A3B-78C7-47BE-AE5E-E10140E04643}" type="slidenum">
              <a:rPr lang="en-US" sz="1400" b="1" smtClean="0">
                <a:solidFill>
                  <a:schemeClr val="bg1"/>
                </a:solidFill>
              </a:rPr>
              <a:t>9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855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2">
            <a:extLst>
              <a:ext uri="{FF2B5EF4-FFF2-40B4-BE49-F238E27FC236}">
                <a16:creationId xmlns:a16="http://schemas.microsoft.com/office/drawing/2014/main" xmlns="" id="{2AC88271-5B69-4993-B0DE-21AC87E22153}"/>
              </a:ext>
            </a:extLst>
          </p:cNvPr>
          <p:cNvSpPr txBox="1">
            <a:spLocks/>
          </p:cNvSpPr>
          <p:nvPr/>
        </p:nvSpPr>
        <p:spPr>
          <a:xfrm>
            <a:off x="1055914" y="315685"/>
            <a:ext cx="8088086" cy="5225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85"/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Grandview Academy, Newton, Sparks MS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F819ACA7-6FBC-4819-BA10-F4F3055624C4}"/>
              </a:ext>
            </a:extLst>
          </p:cNvPr>
          <p:cNvGrpSpPr/>
          <p:nvPr/>
        </p:nvGrpSpPr>
        <p:grpSpPr>
          <a:xfrm>
            <a:off x="0" y="5739278"/>
            <a:ext cx="2642122" cy="1118722"/>
            <a:chOff x="8924544" y="4108801"/>
            <a:chExt cx="2642122" cy="11187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0DDA6671-B9CC-494C-B3B8-B65BF23AB3F9}"/>
                </a:ext>
              </a:extLst>
            </p:cNvPr>
            <p:cNvSpPr/>
            <p:nvPr/>
          </p:nvSpPr>
          <p:spPr>
            <a:xfrm>
              <a:off x="8924544" y="4108801"/>
              <a:ext cx="267981" cy="1118722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DC3BCCFB-2B8B-46F5-93DE-9F67C2ECDA04}"/>
                </a:ext>
              </a:extLst>
            </p:cNvPr>
            <p:cNvSpPr/>
            <p:nvPr/>
          </p:nvSpPr>
          <p:spPr>
            <a:xfrm>
              <a:off x="9183250" y="4108801"/>
              <a:ext cx="2383416" cy="111872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32A855DE-E042-46B6-BB24-120964D2BC31}"/>
                </a:ext>
              </a:extLst>
            </p:cNvPr>
            <p:cNvSpPr txBox="1"/>
            <p:nvPr/>
          </p:nvSpPr>
          <p:spPr>
            <a:xfrm>
              <a:off x="9086092" y="4567509"/>
              <a:ext cx="24036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Programming &amp; Qualifying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E1171BE7-BE74-48CC-9D1B-1AF31BC2641E}"/>
                </a:ext>
              </a:extLst>
            </p:cNvPr>
            <p:cNvSpPr txBox="1"/>
            <p:nvPr/>
          </p:nvSpPr>
          <p:spPr>
            <a:xfrm>
              <a:off x="9030429" y="4239227"/>
              <a:ext cx="245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Georgia" panose="02040502050405020303" pitchFamily="18" charset="0"/>
                </a:rPr>
                <a:t>Project Status</a:t>
              </a: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xmlns="" id="{971F4D5E-6C4D-4596-BC0A-ED2AB34E11E1}"/>
              </a:ext>
            </a:extLst>
          </p:cNvPr>
          <p:cNvSpPr txBox="1">
            <a:spLocks/>
          </p:cNvSpPr>
          <p:nvPr/>
        </p:nvSpPr>
        <p:spPr>
          <a:xfrm>
            <a:off x="161548" y="920027"/>
            <a:ext cx="8507091" cy="282614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82547" lvl="1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</a:pPr>
            <a:r>
              <a:rPr lang="en-US" sz="2000" b="1" dirty="0">
                <a:ea typeface="Open Sans" panose="020B0606030504020204" pitchFamily="34" charset="0"/>
                <a:cs typeface="Open Sans" panose="020B0606030504020204" pitchFamily="34" charset="0"/>
              </a:rPr>
              <a:t>21</a:t>
            </a:r>
            <a:r>
              <a:rPr lang="en-US" sz="2000" b="1" baseline="30000" dirty="0">
                <a:ea typeface="Open Sans" panose="020B0606030504020204" pitchFamily="34" charset="0"/>
                <a:cs typeface="Open Sans" panose="020B0606030504020204" pitchFamily="34" charset="0"/>
              </a:rPr>
              <a:t>st</a:t>
            </a:r>
            <a:r>
              <a:rPr lang="en-US" sz="2000" b="1" dirty="0">
                <a:ea typeface="Open Sans" panose="020B0606030504020204" pitchFamily="34" charset="0"/>
                <a:cs typeface="Open Sans" panose="020B0606030504020204" pitchFamily="34" charset="0"/>
              </a:rPr>
              <a:t> Century Classroom Projects APPROVED BY DSA</a:t>
            </a:r>
          </a:p>
          <a:p>
            <a:pPr marL="511175" lvl="1" indent="-214313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ea typeface="Open Sans" panose="020B0606030504020204" pitchFamily="34" charset="0"/>
                <a:cs typeface="Open Sans" panose="020B0606030504020204" pitchFamily="34" charset="0"/>
              </a:rPr>
              <a:t>Newton Middle School 		6-30-21</a:t>
            </a:r>
          </a:p>
          <a:p>
            <a:pPr marL="511175" lvl="1" indent="-214313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ea typeface="Open Sans" panose="020B0606030504020204" pitchFamily="34" charset="0"/>
                <a:cs typeface="Open Sans" panose="020B0606030504020204" pitchFamily="34" charset="0"/>
              </a:rPr>
              <a:t>Grandview College Prep 	6-30-21 </a:t>
            </a:r>
          </a:p>
          <a:p>
            <a:pPr marL="511175" lvl="1" indent="-214313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ea typeface="Open Sans" panose="020B0606030504020204" pitchFamily="34" charset="0"/>
                <a:cs typeface="Open Sans" panose="020B0606030504020204" pitchFamily="34" charset="0"/>
              </a:rPr>
              <a:t>Sparks Middle School 		6-30-21</a:t>
            </a:r>
          </a:p>
          <a:p>
            <a:pPr marL="511175" lvl="1" indent="-214313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ea typeface="Open Sans" panose="020B0606030504020204" pitchFamily="34" charset="0"/>
                <a:cs typeface="Open Sans" panose="020B0606030504020204" pitchFamily="34" charset="0"/>
              </a:rPr>
              <a:t>Scope review meetings </a:t>
            </a:r>
            <a:r>
              <a:rPr lang="en-US" sz="1600" dirty="0" smtClean="0">
                <a:ea typeface="Open Sans" panose="020B0606030504020204" pitchFamily="34" charset="0"/>
                <a:cs typeface="Open Sans" panose="020B0606030504020204" pitchFamily="34" charset="0"/>
              </a:rPr>
              <a:t>with sites </a:t>
            </a:r>
            <a:r>
              <a:rPr lang="en-US" sz="1600" dirty="0">
                <a:ea typeface="Open Sans" panose="020B0606030504020204" pitchFamily="34" charset="0"/>
                <a:cs typeface="Open Sans" panose="020B0606030504020204" pitchFamily="34" charset="0"/>
              </a:rPr>
              <a:t>to gain stakeholder input per the Board's guidance at the Special Board Meeting </a:t>
            </a:r>
          </a:p>
          <a:p>
            <a:pPr marL="296862" lvl="1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</a:pPr>
            <a:endParaRPr lang="en-US" sz="900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96862" lvl="1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</a:pPr>
            <a:r>
              <a:rPr lang="en-US" sz="2000" b="1" dirty="0">
                <a:ea typeface="Open Sans" panose="020B0606030504020204" pitchFamily="34" charset="0"/>
                <a:cs typeface="Open Sans" panose="020B0606030504020204" pitchFamily="34" charset="0"/>
              </a:rPr>
              <a:t>Re-Programing with Associations, Teachers and Principals</a:t>
            </a:r>
          </a:p>
          <a:p>
            <a:pPr marL="1249283" lvl="2" indent="-342900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ea typeface="Open Sans" panose="020B0606030504020204" pitchFamily="34" charset="0"/>
                <a:cs typeface="Open Sans" panose="020B0606030504020204" pitchFamily="34" charset="0"/>
              </a:rPr>
              <a:t>Storage</a:t>
            </a:r>
            <a:endParaRPr lang="en-US" sz="2000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49283" lvl="2" indent="-342900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ea typeface="Open Sans" panose="020B0606030504020204" pitchFamily="34" charset="0"/>
                <a:cs typeface="Open Sans" panose="020B0606030504020204" pitchFamily="34" charset="0"/>
              </a:rPr>
              <a:t>Furniture</a:t>
            </a:r>
          </a:p>
          <a:p>
            <a:pPr marL="1249283" lvl="2" indent="-342900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ea typeface="Open Sans" panose="020B0606030504020204" pitchFamily="34" charset="0"/>
                <a:cs typeface="Open Sans" panose="020B0606030504020204" pitchFamily="34" charset="0"/>
              </a:rPr>
              <a:t>Technology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60A4915-45D2-4D22-8611-30D44CD11005}"/>
              </a:ext>
            </a:extLst>
          </p:cNvPr>
          <p:cNvSpPr txBox="1"/>
          <p:nvPr/>
        </p:nvSpPr>
        <p:spPr>
          <a:xfrm>
            <a:off x="484364" y="4992560"/>
            <a:ext cx="8266444" cy="461665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2400" b="1" dirty="0"/>
              <a:t>Preparing New Annual Contractor Pre-Qualifications Package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5885" y="450394"/>
            <a:ext cx="655026" cy="344257"/>
          </a:xfrm>
        </p:spPr>
        <p:txBody>
          <a:bodyPr/>
          <a:lstStyle/>
          <a:p>
            <a:fld id="{48F63A3B-78C7-47BE-AE5E-E10140E04643}" type="slidenum">
              <a:rPr lang="en-US" sz="1400" b="1" smtClean="0">
                <a:solidFill>
                  <a:schemeClr val="bg1"/>
                </a:solidFill>
              </a:rPr>
              <a:t>10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842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351D372-2519-45B2-9497-8ECFB1A3F6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9" b="164"/>
          <a:stretch/>
        </p:blipFill>
        <p:spPr>
          <a:xfrm>
            <a:off x="1035005" y="2504803"/>
            <a:ext cx="4973644" cy="17175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88C1471-1C27-49FE-AC14-322384BB1F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56" r="5061" b="2937"/>
          <a:stretch/>
        </p:blipFill>
        <p:spPr>
          <a:xfrm>
            <a:off x="1035005" y="568808"/>
            <a:ext cx="5075649" cy="16908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ED8ACF8-1ABA-43FD-B197-3A3722F12B49}"/>
              </a:ext>
            </a:extLst>
          </p:cNvPr>
          <p:cNvSpPr txBox="1"/>
          <p:nvPr/>
        </p:nvSpPr>
        <p:spPr>
          <a:xfrm>
            <a:off x="6156294" y="675495"/>
            <a:ext cx="29877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u="sng" dirty="0"/>
              <a:t>Newton 21</a:t>
            </a:r>
            <a:r>
              <a:rPr lang="en-US" sz="2300" u="sng" baseline="30000" dirty="0"/>
              <a:t>st</a:t>
            </a:r>
            <a:r>
              <a:rPr lang="en-US" sz="2300" u="sng" dirty="0"/>
              <a:t> Century </a:t>
            </a:r>
            <a:r>
              <a:rPr lang="en-US" sz="2000" dirty="0"/>
              <a:t>Projected Schedule </a:t>
            </a:r>
            <a:endParaRPr lang="en-US" sz="2000" dirty="0" smtClean="0"/>
          </a:p>
          <a:p>
            <a:pPr algn="ctr"/>
            <a:r>
              <a:rPr lang="en-US" sz="2000" dirty="0" smtClean="0"/>
              <a:t>3-23-22 </a:t>
            </a:r>
            <a:r>
              <a:rPr lang="en-US" sz="2000" dirty="0"/>
              <a:t>to 6-30-23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C8F68636-81AF-4067-BA09-45EBD63822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39" r="3915" b="3313"/>
          <a:stretch/>
        </p:blipFill>
        <p:spPr>
          <a:xfrm>
            <a:off x="1035005" y="4455193"/>
            <a:ext cx="5093233" cy="21478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ED8ACF8-1ABA-43FD-B197-3A3722F12B49}"/>
              </a:ext>
            </a:extLst>
          </p:cNvPr>
          <p:cNvSpPr txBox="1"/>
          <p:nvPr/>
        </p:nvSpPr>
        <p:spPr>
          <a:xfrm>
            <a:off x="6110654" y="2702355"/>
            <a:ext cx="29877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u="sng" dirty="0" smtClean="0"/>
              <a:t>Sparks MS </a:t>
            </a:r>
            <a:r>
              <a:rPr lang="en-US" sz="2300" u="sng" dirty="0"/>
              <a:t>21</a:t>
            </a:r>
            <a:r>
              <a:rPr lang="en-US" sz="2300" u="sng" baseline="30000" dirty="0"/>
              <a:t>st</a:t>
            </a:r>
            <a:r>
              <a:rPr lang="en-US" sz="2300" u="sng" dirty="0"/>
              <a:t> Century </a:t>
            </a:r>
            <a:r>
              <a:rPr lang="en-US" sz="2000" dirty="0"/>
              <a:t>Projected Schedule </a:t>
            </a:r>
            <a:endParaRPr lang="en-US" sz="2000" dirty="0" smtClean="0"/>
          </a:p>
          <a:p>
            <a:pPr algn="ctr"/>
            <a:r>
              <a:rPr lang="en-US" sz="2000" dirty="0" smtClean="0"/>
              <a:t>3-23-22 </a:t>
            </a:r>
            <a:r>
              <a:rPr lang="en-US" sz="2000" dirty="0"/>
              <a:t>to </a:t>
            </a:r>
            <a:r>
              <a:rPr lang="en-US" sz="2000" dirty="0" smtClean="0"/>
              <a:t>2-23-23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ED8ACF8-1ABA-43FD-B197-3A3722F12B49}"/>
              </a:ext>
            </a:extLst>
          </p:cNvPr>
          <p:cNvSpPr txBox="1"/>
          <p:nvPr/>
        </p:nvSpPr>
        <p:spPr>
          <a:xfrm>
            <a:off x="6110654" y="4729215"/>
            <a:ext cx="29877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u="sng" dirty="0" smtClean="0"/>
              <a:t>Grandview </a:t>
            </a:r>
            <a:r>
              <a:rPr lang="en-US" sz="2300" u="sng" dirty="0"/>
              <a:t>21</a:t>
            </a:r>
            <a:r>
              <a:rPr lang="en-US" sz="2300" u="sng" baseline="30000" dirty="0"/>
              <a:t>st</a:t>
            </a:r>
            <a:r>
              <a:rPr lang="en-US" sz="2300" u="sng" dirty="0"/>
              <a:t> Century </a:t>
            </a:r>
            <a:r>
              <a:rPr lang="en-US" sz="2000" dirty="0"/>
              <a:t>Projected Schedule </a:t>
            </a:r>
            <a:endParaRPr lang="en-US" sz="2000" dirty="0" smtClean="0"/>
          </a:p>
          <a:p>
            <a:pPr algn="ctr"/>
            <a:r>
              <a:rPr lang="en-US" sz="2000" dirty="0" smtClean="0"/>
              <a:t>3-23-22 </a:t>
            </a:r>
            <a:r>
              <a:rPr lang="en-US" sz="2000" dirty="0"/>
              <a:t>to </a:t>
            </a:r>
            <a:r>
              <a:rPr lang="en-US" sz="2000" dirty="0" smtClean="0"/>
              <a:t>4-22-23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412906"/>
            <a:ext cx="804495" cy="399723"/>
          </a:xfrm>
        </p:spPr>
        <p:txBody>
          <a:bodyPr/>
          <a:lstStyle/>
          <a:p>
            <a:fld id="{48F63A3B-78C7-47BE-AE5E-E10140E04643}" type="slidenum">
              <a:rPr lang="en-US" sz="1400" b="1" smtClean="0">
                <a:solidFill>
                  <a:schemeClr val="bg1"/>
                </a:solidFill>
              </a:rPr>
              <a:t>11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459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967D2E1-CBC9-4DA0-8417-0464E2082E33}"/>
              </a:ext>
            </a:extLst>
          </p:cNvPr>
          <p:cNvSpPr/>
          <p:nvPr/>
        </p:nvSpPr>
        <p:spPr>
          <a:xfrm>
            <a:off x="-8166" y="0"/>
            <a:ext cx="9152167" cy="68654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pic>
        <p:nvPicPr>
          <p:cNvPr id="9" name="Picture 8" descr="A picture containing window, drawing&#10;&#10;Description automatically generated">
            <a:extLst>
              <a:ext uri="{FF2B5EF4-FFF2-40B4-BE49-F238E27FC236}">
                <a16:creationId xmlns:a16="http://schemas.microsoft.com/office/drawing/2014/main" xmlns="" id="{7B99F2AE-46BC-4CD0-9B59-B6F2BCDF1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56" y="-485043"/>
            <a:ext cx="5562595" cy="55625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1974482-BB87-4A1C-BBA1-EEF134FB4B04}"/>
              </a:ext>
            </a:extLst>
          </p:cNvPr>
          <p:cNvSpPr/>
          <p:nvPr/>
        </p:nvSpPr>
        <p:spPr>
          <a:xfrm>
            <a:off x="307821" y="4762123"/>
            <a:ext cx="8066638" cy="15753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2529672-7245-49A8-B9E6-299F7582D924}"/>
              </a:ext>
            </a:extLst>
          </p:cNvPr>
          <p:cNvSpPr/>
          <p:nvPr/>
        </p:nvSpPr>
        <p:spPr>
          <a:xfrm>
            <a:off x="307821" y="4762122"/>
            <a:ext cx="320842" cy="157530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33EE61A-28C1-49BA-B3C2-2F8C49E9B350}"/>
              </a:ext>
            </a:extLst>
          </p:cNvPr>
          <p:cNvSpPr/>
          <p:nvPr/>
        </p:nvSpPr>
        <p:spPr>
          <a:xfrm>
            <a:off x="-13021" y="4762121"/>
            <a:ext cx="320842" cy="1575304"/>
          </a:xfrm>
          <a:prstGeom prst="rect">
            <a:avLst/>
          </a:prstGeom>
          <a:solidFill>
            <a:srgbClr val="C612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75D811B-4503-4208-B9B8-3AC84121961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1337" y="5674041"/>
            <a:ext cx="1684829" cy="43411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1B4B37E1-FF11-4533-B26A-1AA3ABF2FF71}"/>
              </a:ext>
            </a:extLst>
          </p:cNvPr>
          <p:cNvSpPr txBox="1">
            <a:spLocks/>
          </p:cNvSpPr>
          <p:nvPr/>
        </p:nvSpPr>
        <p:spPr>
          <a:xfrm>
            <a:off x="769541" y="5306823"/>
            <a:ext cx="6711641" cy="48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all">
                <a:latin typeface="Georgia" panose="02040502050405020303" pitchFamily="18" charset="0"/>
              </a:rPr>
              <a:t>Questions + answers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476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IPLTSEL" val="1þ"/>
  <p:tag name="BSIPLOTS" val="þ0þ1þ0þ1þ0þ0þ2þ1þANSI_A_(8.50_x_11.00_Inches)þ612þ792"/>
</p:tagLst>
</file>

<file path=ppt/theme/theme1.xml><?xml version="1.0" encoding="utf-8"?>
<a:theme xmlns:a="http://schemas.openxmlformats.org/drawingml/2006/main" name="Cover Option 1">
  <a:themeElements>
    <a:clrScheme name="Cumming Color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189C4"/>
      </a:accent1>
      <a:accent2>
        <a:srgbClr val="C61225"/>
      </a:accent2>
      <a:accent3>
        <a:srgbClr val="B8C40E"/>
      </a:accent3>
      <a:accent4>
        <a:srgbClr val="FFD21F"/>
      </a:accent4>
      <a:accent5>
        <a:srgbClr val="43403D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ver Option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Cover Option 2">
  <a:themeElements>
    <a:clrScheme name="CUMMING COLOR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189C4"/>
      </a:accent1>
      <a:accent2>
        <a:srgbClr val="C61225"/>
      </a:accent2>
      <a:accent3>
        <a:srgbClr val="B8C40E"/>
      </a:accent3>
      <a:accent4>
        <a:srgbClr val="FFD21F"/>
      </a:accent4>
      <a:accent5>
        <a:srgbClr val="F79646"/>
      </a:accent5>
      <a:accent6>
        <a:srgbClr val="292929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9881851-c737-49f1-b9ea-00d1f26389c6">
      <UserInfo>
        <DisplayName>Leslie Sydnor</DisplayName>
        <AccountId>159</AccountId>
        <AccountType/>
      </UserInfo>
      <UserInfo>
        <DisplayName>Dan Franco</DisplayName>
        <AccountId>1312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06813045DC3844B16D01EC48AB5FC6" ma:contentTypeVersion="13" ma:contentTypeDescription="Create a new document." ma:contentTypeScope="" ma:versionID="30cc1b9931432b78b574a7135fc4589c">
  <xsd:schema xmlns:xsd="http://www.w3.org/2001/XMLSchema" xmlns:xs="http://www.w3.org/2001/XMLSchema" xmlns:p="http://schemas.microsoft.com/office/2006/metadata/properties" xmlns:ns2="39523770-d282-4544-8201-76b538a78dc4" xmlns:ns3="39881851-c737-49f1-b9ea-00d1f26389c6" targetNamespace="http://schemas.microsoft.com/office/2006/metadata/properties" ma:root="true" ma:fieldsID="af58686fe8f5ec9556e6ca276a63bb4b" ns2:_="" ns3:_="">
    <xsd:import namespace="39523770-d282-4544-8201-76b538a78dc4"/>
    <xsd:import namespace="39881851-c737-49f1-b9ea-00d1f26389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523770-d282-4544-8201-76b538a78d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881851-c737-49f1-b9ea-00d1f26389c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A0E535-0448-4547-82CF-08F6FF7BE4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84381C-C2AD-4EA3-86E0-1A3B4A52466D}">
  <ds:schemaRefs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  <ds:schemaRef ds:uri="39881851-c737-49f1-b9ea-00d1f26389c6"/>
    <ds:schemaRef ds:uri="http://schemas.microsoft.com/office/2006/metadata/properties"/>
    <ds:schemaRef ds:uri="http://purl.org/dc/terms/"/>
    <ds:schemaRef ds:uri="http://schemas.microsoft.com/office/infopath/2007/PartnerControls"/>
    <ds:schemaRef ds:uri="39523770-d282-4544-8201-76b538a78dc4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E10B17E-E491-4436-B796-65128DE2098C}">
  <ds:schemaRefs>
    <ds:schemaRef ds:uri="39523770-d282-4544-8201-76b538a78dc4"/>
    <ds:schemaRef ds:uri="39881851-c737-49f1-b9ea-00d1f26389c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249</Words>
  <Application>Microsoft Office PowerPoint</Application>
  <PresentationFormat>Letter Paper (8.5x11 in)</PresentationFormat>
  <Paragraphs>114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Open Sans</vt:lpstr>
      <vt:lpstr>Arial</vt:lpstr>
      <vt:lpstr>Arial Black</vt:lpstr>
      <vt:lpstr>Bahnschrift SemiBold Condensed</vt:lpstr>
      <vt:lpstr>Calibri</vt:lpstr>
      <vt:lpstr>Calibri Light</vt:lpstr>
      <vt:lpstr>Georgia</vt:lpstr>
      <vt:lpstr>Stencil</vt:lpstr>
      <vt:lpstr>Cover Option 1</vt:lpstr>
      <vt:lpstr>Blank</vt:lpstr>
      <vt:lpstr>1_Cover Option 1</vt:lpstr>
      <vt:lpstr>2_Cover Option 2</vt:lpstr>
      <vt:lpstr>21st Century Classroom Improvements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Carly Lawrence LLC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Carly Lawrence</dc:creator>
  <cp:lastModifiedBy>Jianwei</cp:lastModifiedBy>
  <cp:revision>18</cp:revision>
  <cp:lastPrinted>2021-07-09T21:22:16Z</cp:lastPrinted>
  <dcterms:created xsi:type="dcterms:W3CDTF">2015-06-16T12:22:02Z</dcterms:created>
  <dcterms:modified xsi:type="dcterms:W3CDTF">2022-01-28T19:42:51Z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0x010100D206813045DC3844B16D01EC48AB5FC6</vt:lpwstr>
  </property>
</Properties>
</file>