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</p:sldMasterIdLst>
  <p:notesMasterIdLst>
    <p:notesMasterId r:id="rId12"/>
  </p:notesMasterIdLst>
  <p:handoutMasterIdLst>
    <p:handoutMasterId r:id="rId13"/>
  </p:handoutMasterIdLst>
  <p:sldIdLst>
    <p:sldId id="654" r:id="rId6"/>
    <p:sldId id="672" r:id="rId7"/>
    <p:sldId id="410" r:id="rId8"/>
    <p:sldId id="674" r:id="rId9"/>
    <p:sldId id="684" r:id="rId10"/>
    <p:sldId id="630" r:id="rId1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905C778-2582-4791-8514-4D1F495C5EDA}">
          <p14:sldIdLst>
            <p14:sldId id="654"/>
            <p14:sldId id="672"/>
            <p14:sldId id="410"/>
            <p14:sldId id="674"/>
            <p14:sldId id="684"/>
            <p14:sldId id="6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k Wong" initials="EW" lastIdx="28" clrIdx="0">
    <p:extLst>
      <p:ext uri="{19B8F6BF-5375-455C-9EA6-DF929625EA0E}">
        <p15:presenceInfo xmlns:p15="http://schemas.microsoft.com/office/powerpoint/2012/main" userId="S-1-5-21-1967866684-18703725-1786346777-168823" providerId="AD"/>
      </p:ext>
    </p:extLst>
  </p:cmAuthor>
  <p:cmAuthor id="2" name="Jessica Morley" initials="JM" lastIdx="4" clrIdx="1">
    <p:extLst>
      <p:ext uri="{19B8F6BF-5375-455C-9EA6-DF929625EA0E}">
        <p15:presenceInfo xmlns:p15="http://schemas.microsoft.com/office/powerpoint/2012/main" userId="S::jmorley@ccorpusa.com::fe3d5e02-dd94-4931-b0ca-ea0c9dd2b57f" providerId="AD"/>
      </p:ext>
    </p:extLst>
  </p:cmAuthor>
  <p:cmAuthor id="3" name="Belen Bobadilla" initials="BB" lastIdx="22" clrIdx="2">
    <p:extLst>
      <p:ext uri="{19B8F6BF-5375-455C-9EA6-DF929625EA0E}">
        <p15:presenceInfo xmlns:p15="http://schemas.microsoft.com/office/powerpoint/2012/main" userId="S-1-5-21-1967866684-18703725-1786346777-2155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6716"/>
    <a:srgbClr val="029FEE"/>
    <a:srgbClr val="00863D"/>
    <a:srgbClr val="004C22"/>
    <a:srgbClr val="E7E7E7"/>
    <a:srgbClr val="A8E1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4" autoAdjust="0"/>
    <p:restoredTop sz="95441" autoAdjust="0"/>
  </p:normalViewPr>
  <p:slideViewPr>
    <p:cSldViewPr snapToGrid="0">
      <p:cViewPr varScale="1">
        <p:scale>
          <a:sx n="115" d="100"/>
          <a:sy n="115" d="100"/>
        </p:scale>
        <p:origin x="1410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ABC1B-FE5C-4BF7-921C-313FD045898D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18D6-3A14-48EC-AE14-08E957E83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02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r">
              <a:defRPr sz="1200"/>
            </a:lvl1pPr>
          </a:lstStyle>
          <a:p>
            <a:fld id="{8556C83C-6E88-4ECE-941C-85B77B183B9D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8" tIns="46145" rIns="92288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2288" tIns="46145" rIns="92288" bIns="4614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r">
              <a:defRPr sz="1200"/>
            </a:lvl1pPr>
          </a:lstStyle>
          <a:p>
            <a:fld id="{E14466A9-CC9C-4502-9BE4-BA31B2D7E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8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3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13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92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8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409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09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C8B1D79-0C31-4730-999A-DA947E5A12A9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63AF-04C5-46ED-96FB-1568CD5BA6A8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1E74B-8926-4A06-A185-83672E22E92A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pPr>
              <a:defRPr/>
            </a:pPr>
            <a:fld id="{758633C0-3EDB-47ED-B0FC-29511389E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36633-7570-455A-8318-BAE0FEA0778D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80A2A-40B9-42AF-B9AF-F6F1C99DE2C4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2350-2D91-4B2B-BFCE-B2D81FC6C2B1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AB1D-6402-48C3-87B6-D68D7EBCC6A0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9F617-F7CC-47C2-9295-B83523E8D38C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E670-D5EE-4933-9195-F16E6D1CC659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FBCE7EF8-B793-4593-9A0A-4B6792D84E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40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6" y="6043615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100">
                <a:solidFill>
                  <a:srgbClr val="FFFFFF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C8B1D79-0C31-4730-999A-DA947E5A12A9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40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89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63AF-04C5-46ED-96FB-1568CD5BA6A8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274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1" y="2743200"/>
            <a:ext cx="7123113" cy="1673225"/>
          </a:xfrm>
        </p:spPr>
        <p:txBody>
          <a:bodyPr/>
          <a:lstStyle>
            <a:lvl1pPr>
              <a:buNone/>
              <a:defRPr sz="2100">
                <a:solidFill>
                  <a:schemeClr val="tx2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33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1E74B-8926-4A06-A185-83672E22E92A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>
              <a:defRPr/>
            </a:pPr>
            <a:fld id="{758633C0-3EDB-47ED-B0FC-29511389E86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28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36633-7570-455A-8318-BAE0FEA0778D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048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80A2A-40B9-42AF-B9AF-F6F1C99DE2C4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806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2350-2D91-4B2B-BFCE-B2D81FC6C2B1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7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AB1D-6402-48C3-87B6-D68D7EBCC6A0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21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33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750"/>
              </a:spcAft>
              <a:buNone/>
              <a:defRPr sz="13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9F617-F7CC-47C2-9295-B83523E8D38C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621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2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4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9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1" y="2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275"/>
            </a:lvl1pPr>
            <a:lvl2pPr>
              <a:buFontTx/>
              <a:buNone/>
              <a:defRPr sz="900"/>
            </a:lvl2pPr>
            <a:lvl3pPr>
              <a:buFontTx/>
              <a:buNone/>
              <a:defRPr sz="750"/>
            </a:lvl3pPr>
            <a:lvl4pPr>
              <a:buFontTx/>
              <a:buNone/>
              <a:defRPr sz="675"/>
            </a:lvl4pPr>
            <a:lvl5pPr>
              <a:buFontTx/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2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E670-D5EE-4933-9195-F16E6D1CC659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2"/>
            <a:ext cx="1447800" cy="663575"/>
          </a:xfrm>
        </p:spPr>
        <p:txBody>
          <a:bodyPr/>
          <a:lstStyle>
            <a:lvl1pPr>
              <a:defRPr sz="2100"/>
            </a:lvl1pPr>
          </a:lstStyle>
          <a:p>
            <a:pPr>
              <a:defRPr/>
            </a:pPr>
            <a:fld id="{FBCE7EF8-B793-4593-9A0A-4B6792D84E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2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9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19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944A7D1E-CFA5-41E4-97D2-E1D10B8A9D7B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71" r:id="rId3"/>
    <p:sldLayoutId id="2147483668" r:id="rId4"/>
    <p:sldLayoutId id="2147483667" r:id="rId5"/>
    <p:sldLayoutId id="2147483666" r:id="rId6"/>
    <p:sldLayoutId id="2147483672" r:id="rId7"/>
    <p:sldLayoutId id="2147483665" r:id="rId8"/>
    <p:sldLayoutId id="2147483673" r:id="rId9"/>
  </p:sldLayoutIdLst>
  <p:hf hdr="0" ftr="0" dt="0"/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8001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12573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7145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21717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defTabSz="-13873163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-13873163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19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2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944A7D1E-CFA5-41E4-97D2-E1D10B8A9D7B}" type="datetime1">
              <a:rPr lang="en-US" smtClean="0"/>
              <a:t>2/18/2022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1" y="6248402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90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56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 ftr="0" dt="0"/>
  <p:txStyles>
    <p:titleStyle>
      <a:lvl1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2pPr>
      <a:lvl3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3pPr>
      <a:lvl4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4pPr>
      <a:lvl5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5pPr>
      <a:lvl6pPr marL="6000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6pPr>
      <a:lvl7pPr marL="9429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7pPr>
      <a:lvl8pPr marL="12858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8pPr>
      <a:lvl9pPr marL="16287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9pPr>
    </p:titleStyle>
    <p:bodyStyle>
      <a:lvl1pPr marL="257175" indent="-257175" algn="l" defTabSz="-10404872" rtl="0" eaLnBrk="0" fontAlgn="base" hangingPunct="0">
        <a:spcBef>
          <a:spcPts val="52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-10404872" rtl="0" eaLnBrk="0" fontAlgn="base" hangingPunct="0">
        <a:spcBef>
          <a:spcPts val="413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-10404872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-10404872" rtl="0" eaLnBrk="0" fontAlgn="base" hangingPunct="0">
        <a:spcBef>
          <a:spcPts val="3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-10404872" rtl="0" eaLnBrk="0" fontAlgn="base" hangingPunct="0">
        <a:spcBef>
          <a:spcPts val="3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577340" indent="-17145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7145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88820" indent="-17145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7145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399" y="271022"/>
            <a:ext cx="8915400" cy="1117745"/>
          </a:xfrm>
          <a:noFill/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000" b="1" cap="none" dirty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Rockwell" panose="02060603020205020403" pitchFamily="18" charset="0"/>
              </a:rPr>
              <a:t>HACIENDA LA PUENTE UNIFIED SCHOOL </a:t>
            </a:r>
            <a:r>
              <a:rPr lang="en-US" sz="4000" b="1" cap="none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Rockwell" panose="02060603020205020403" pitchFamily="18" charset="0"/>
              </a:rPr>
              <a:t>DISTRICT</a:t>
            </a:r>
            <a:endParaRPr lang="en-US" sz="4000" b="1" cap="none" dirty="0">
              <a:ln w="1905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algn="tl" rotWithShape="0">
                  <a:srgbClr val="000000"/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6158536"/>
            <a:ext cx="2209800" cy="616432"/>
          </a:xfrm>
        </p:spPr>
        <p:txBody>
          <a:bodyPr/>
          <a:lstStyle/>
          <a:p>
            <a:pPr algn="ctr" eaLnBrk="1" hangingPunct="1"/>
            <a:r>
              <a:rPr lang="en-US" sz="1400" dirty="0">
                <a:effectLst>
                  <a:outerShdw blurRad="50800" dist="50800" dir="5400000" algn="ctr" rotWithShape="0">
                    <a:schemeClr val="bg2"/>
                  </a:outerShdw>
                </a:effectLst>
                <a:latin typeface="Rockwell" panose="02060603020205020403" pitchFamily="18" charset="0"/>
              </a:rPr>
              <a:t>Regular Board Meeting </a:t>
            </a:r>
          </a:p>
          <a:p>
            <a:pPr algn="ctr" eaLnBrk="1" hangingPunct="1"/>
            <a:r>
              <a:rPr lang="en-US" sz="1400" dirty="0" smtClean="0">
                <a:effectLst>
                  <a:outerShdw blurRad="50800" dist="50800" dir="5400000" algn="ctr" rotWithShape="0">
                    <a:schemeClr val="bg2"/>
                  </a:outerShdw>
                </a:effectLst>
                <a:latin typeface="Rockwell" panose="02060603020205020403" pitchFamily="18" charset="0"/>
              </a:rPr>
              <a:t>February 24, 2022</a:t>
            </a:r>
            <a:endParaRPr lang="en-US" sz="1400" dirty="0">
              <a:effectLst>
                <a:outerShdw blurRad="50800" dist="50800" dir="5400000" algn="ctr" rotWithShape="0">
                  <a:schemeClr val="bg2"/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272" name="Rectangle 3"/>
          <p:cNvSpPr txBox="1">
            <a:spLocks noChangeArrowheads="1"/>
          </p:cNvSpPr>
          <p:nvPr/>
        </p:nvSpPr>
        <p:spPr bwMode="auto">
          <a:xfrm>
            <a:off x="2376693" y="6089168"/>
            <a:ext cx="678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en-US" sz="3200" dirty="0">
                <a:solidFill>
                  <a:srgbClr val="FFFFFF"/>
                </a:solidFill>
                <a:effectLst>
                  <a:outerShdw blurRad="50800" dist="50800" dir="5400000" algn="ctr" rotWithShape="0">
                    <a:srgbClr val="002060"/>
                  </a:outerShdw>
                </a:effectLst>
                <a:latin typeface="Rockwell" panose="02060603020205020403" pitchFamily="18" charset="0"/>
              </a:rPr>
              <a:t>Business Services</a:t>
            </a:r>
          </a:p>
        </p:txBody>
      </p:sp>
      <p:pic>
        <p:nvPicPr>
          <p:cNvPr id="16" name="Picture 2" descr="Equity &amp; Access Hom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1" b="9524"/>
          <a:stretch/>
        </p:blipFill>
        <p:spPr bwMode="auto">
          <a:xfrm>
            <a:off x="7961198" y="5984102"/>
            <a:ext cx="1106601" cy="87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b="8568"/>
          <a:stretch/>
        </p:blipFill>
        <p:spPr>
          <a:xfrm>
            <a:off x="6849101" y="1720568"/>
            <a:ext cx="2113852" cy="40380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6840415" y="1720568"/>
            <a:ext cx="215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EA6716"/>
                  </a:outerShdw>
                </a:effectLst>
              </a:rPr>
              <a:t>Workman Quad</a:t>
            </a:r>
            <a:endParaRPr lang="en-US" b="1" dirty="0">
              <a:solidFill>
                <a:srgbClr val="FFFF00"/>
              </a:solidFill>
              <a:effectLst>
                <a:outerShdw blurRad="50800" dist="50800" dir="5400000" algn="ctr" rotWithShape="0">
                  <a:srgbClr val="EA6716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b="3538"/>
          <a:stretch/>
        </p:blipFill>
        <p:spPr>
          <a:xfrm>
            <a:off x="4608553" y="1715367"/>
            <a:ext cx="2059501" cy="4060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608553" y="1687446"/>
            <a:ext cx="2030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C000"/>
                  </a:outerShdw>
                </a:effectLst>
              </a:rPr>
              <a:t>Wilson Quad</a:t>
            </a:r>
            <a:endParaRPr lang="en-US" b="1" dirty="0">
              <a:solidFill>
                <a:schemeClr val="bg1"/>
              </a:solidFill>
              <a:effectLst>
                <a:outerShdw blurRad="50800" dist="50800" dir="5400000" algn="ctr" rotWithShape="0">
                  <a:srgbClr val="FFC000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5052" y="1715366"/>
            <a:ext cx="2041820" cy="4043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2368006" y="1682942"/>
            <a:ext cx="2030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50800" dist="50800" dir="5400000" algn="ctr" rotWithShape="0">
                    <a:srgbClr val="FF0000"/>
                  </a:outerShdw>
                </a:effectLst>
              </a:rPr>
              <a:t>Los Altos Quad</a:t>
            </a:r>
            <a:endParaRPr lang="en-US" b="1" dirty="0">
              <a:effectLst>
                <a:outerShdw blurRad="50800" dist="50800" dir="5400000" algn="ctr" rotWithShape="0">
                  <a:srgbClr val="FF0000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79" y="1722728"/>
            <a:ext cx="1990476" cy="40285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291224" y="1742856"/>
            <a:ext cx="199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A6716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La Puente Quad</a:t>
            </a:r>
            <a:endParaRPr lang="en-US" b="1" dirty="0">
              <a:solidFill>
                <a:srgbClr val="EA6716"/>
              </a:solidFill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0" y="5439977"/>
            <a:ext cx="9144000" cy="913146"/>
          </a:xfrm>
          <a:prstGeom prst="rect">
            <a:avLst/>
          </a:prstGeom>
        </p:spPr>
        <p:txBody>
          <a:bodyPr anchor="ctr"/>
          <a:lstStyle/>
          <a:p>
            <a:pPr algn="ctr"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  <a:defRPr/>
            </a:pPr>
            <a:r>
              <a:rPr lang="en-US" sz="3500" b="1" dirty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50800" dir="5400000" algn="ctr" rotWithShape="0">
                    <a:schemeClr val="bg1"/>
                  </a:outerShdw>
                </a:effectLst>
                <a:latin typeface="Rockwell" panose="02060603020205020403" pitchFamily="18" charset="0"/>
              </a:rPr>
              <a:t>School Site </a:t>
            </a:r>
            <a:r>
              <a:rPr lang="en-US" sz="3500" b="1" dirty="0" smtClean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50800" dir="5400000" algn="ctr" rotWithShape="0">
                    <a:schemeClr val="bg1"/>
                  </a:outerShdw>
                </a:effectLst>
                <a:latin typeface="Rockwell" panose="02060603020205020403" pitchFamily="18" charset="0"/>
              </a:rPr>
              <a:t>Improvement </a:t>
            </a:r>
            <a:r>
              <a:rPr lang="en-US" sz="3500" b="1" dirty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50800" dir="5400000" algn="ctr" rotWithShape="0">
                    <a:schemeClr val="bg1"/>
                  </a:outerShdw>
                </a:effectLst>
                <a:latin typeface="Rockwell" panose="02060603020205020403" pitchFamily="18" charset="0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1345510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896512"/>
              </p:ext>
            </p:extLst>
          </p:nvPr>
        </p:nvGraphicFramePr>
        <p:xfrm>
          <a:off x="1255313" y="1905873"/>
          <a:ext cx="6409827" cy="286384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56078">
                  <a:extLst>
                    <a:ext uri="{9D8B030D-6E8A-4147-A177-3AD203B41FA5}">
                      <a16:colId xmlns:a16="http://schemas.microsoft.com/office/drawing/2014/main" val="424237653"/>
                    </a:ext>
                  </a:extLst>
                </a:gridCol>
                <a:gridCol w="2042568">
                  <a:extLst>
                    <a:ext uri="{9D8B030D-6E8A-4147-A177-3AD203B41FA5}">
                      <a16:colId xmlns:a16="http://schemas.microsoft.com/office/drawing/2014/main" val="3307290488"/>
                    </a:ext>
                  </a:extLst>
                </a:gridCol>
                <a:gridCol w="1576903">
                  <a:extLst>
                    <a:ext uri="{9D8B030D-6E8A-4147-A177-3AD203B41FA5}">
                      <a16:colId xmlns:a16="http://schemas.microsoft.com/office/drawing/2014/main" val="3419027078"/>
                    </a:ext>
                  </a:extLst>
                </a:gridCol>
                <a:gridCol w="1334278">
                  <a:extLst>
                    <a:ext uri="{9D8B030D-6E8A-4147-A177-3AD203B41FA5}">
                      <a16:colId xmlns:a16="http://schemas.microsoft.com/office/drawing/2014/main" val="366681332"/>
                    </a:ext>
                  </a:extLst>
                </a:gridCol>
              </a:tblGrid>
              <a:tr h="26535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none" strike="noStrike" dirty="0">
                          <a:effectLst/>
                        </a:rPr>
                        <a:t>Site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u="none" strike="noStrike" dirty="0">
                          <a:effectLst/>
                        </a:rPr>
                        <a:t>Item Description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</a:rPr>
                        <a:t>Funding Source 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</a:rPr>
                        <a:t>Completed Date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5677163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Willow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Center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Conference Center Fence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Adult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594229505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Workman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Front Entry Concrete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0613617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Wilson HS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 &amp; Locker Room HVAC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 39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380554003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Puente HS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 Lights Upgrade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94202900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Workman HS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 Lights Upgrade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88811463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Workman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 Center Flooring &amp; Paint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498548617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Willow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MPR Floor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Repair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Adult 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380048195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Grandview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Office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Modular Furniture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78419898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Grandview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Roofing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44807146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Los Altos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Roofing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091543823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Grazide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Tree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Barrier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29098755"/>
                  </a:ext>
                </a:extLst>
              </a:tr>
              <a:tr h="21654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Bixby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Wedgeworth Interim Housing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1982988"/>
                  </a:ext>
                </a:extLst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0" y="348585"/>
            <a:ext cx="8406571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 </a:t>
            </a:r>
            <a:r>
              <a:rPr lang="en-US" sz="3000" b="1" dirty="0" smtClean="0">
                <a:solidFill>
                  <a:schemeClr val="tx1"/>
                </a:solidFill>
                <a:latin typeface="Rockwell" panose="02060603020205020403" pitchFamily="18" charset="0"/>
              </a:rPr>
              <a:t>COMPLETE </a:t>
            </a:r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LIST </a:t>
            </a:r>
          </a:p>
        </p:txBody>
      </p:sp>
      <p:pic>
        <p:nvPicPr>
          <p:cNvPr id="2052" name="Picture 4" descr="tnmcorps courthouse pilot project user gui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629" y="196219"/>
            <a:ext cx="1493023" cy="99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534571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70C0"/>
                </a:solidFill>
              </a:rPr>
              <a:t>Changes And Progress Since Last Report - Blue</a:t>
            </a:r>
          </a:p>
        </p:txBody>
      </p:sp>
    </p:spTree>
    <p:extLst>
      <p:ext uri="{BB962C8B-B14F-4D97-AF65-F5344CB8AC3E}">
        <p14:creationId xmlns:p14="http://schemas.microsoft.com/office/powerpoint/2010/main" val="205366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6230983" cy="167322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2021-2022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Projects In 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8633C0-3EDB-47ED-B0FC-29511389E86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028" name="Picture 4" descr="Kan vÃ¦re et billede af tekst, der siger &quot;WORK IN PROGRESS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123" y="3792749"/>
            <a:ext cx="3349343" cy="223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246648"/>
              </p:ext>
            </p:extLst>
          </p:nvPr>
        </p:nvGraphicFramePr>
        <p:xfrm>
          <a:off x="92124" y="1729592"/>
          <a:ext cx="8845219" cy="21045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73434">
                  <a:extLst>
                    <a:ext uri="{9D8B030D-6E8A-4147-A177-3AD203B41FA5}">
                      <a16:colId xmlns:a16="http://schemas.microsoft.com/office/drawing/2014/main" val="1928852501"/>
                    </a:ext>
                  </a:extLst>
                </a:gridCol>
                <a:gridCol w="1845221">
                  <a:extLst>
                    <a:ext uri="{9D8B030D-6E8A-4147-A177-3AD203B41FA5}">
                      <a16:colId xmlns:a16="http://schemas.microsoft.com/office/drawing/2014/main" val="1025939603"/>
                    </a:ext>
                  </a:extLst>
                </a:gridCol>
                <a:gridCol w="883438">
                  <a:extLst>
                    <a:ext uri="{9D8B030D-6E8A-4147-A177-3AD203B41FA5}">
                      <a16:colId xmlns:a16="http://schemas.microsoft.com/office/drawing/2014/main" val="6566847"/>
                    </a:ext>
                  </a:extLst>
                </a:gridCol>
                <a:gridCol w="853244">
                  <a:extLst>
                    <a:ext uri="{9D8B030D-6E8A-4147-A177-3AD203B41FA5}">
                      <a16:colId xmlns:a16="http://schemas.microsoft.com/office/drawing/2014/main" val="1357246994"/>
                    </a:ext>
                  </a:extLst>
                </a:gridCol>
                <a:gridCol w="926786">
                  <a:extLst>
                    <a:ext uri="{9D8B030D-6E8A-4147-A177-3AD203B41FA5}">
                      <a16:colId xmlns:a16="http://schemas.microsoft.com/office/drawing/2014/main" val="4251937521"/>
                    </a:ext>
                  </a:extLst>
                </a:gridCol>
                <a:gridCol w="882166">
                  <a:extLst>
                    <a:ext uri="{9D8B030D-6E8A-4147-A177-3AD203B41FA5}">
                      <a16:colId xmlns:a16="http://schemas.microsoft.com/office/drawing/2014/main" val="1208299831"/>
                    </a:ext>
                  </a:extLst>
                </a:gridCol>
                <a:gridCol w="1040465">
                  <a:extLst>
                    <a:ext uri="{9D8B030D-6E8A-4147-A177-3AD203B41FA5}">
                      <a16:colId xmlns:a16="http://schemas.microsoft.com/office/drawing/2014/main" val="2863134709"/>
                    </a:ext>
                  </a:extLst>
                </a:gridCol>
                <a:gridCol w="1040465">
                  <a:extLst>
                    <a:ext uri="{9D8B030D-6E8A-4147-A177-3AD203B41FA5}">
                      <a16:colId xmlns:a16="http://schemas.microsoft.com/office/drawing/2014/main" val="2989211770"/>
                    </a:ext>
                  </a:extLst>
                </a:gridCol>
              </a:tblGrid>
              <a:tr h="45408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Site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Item Description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Architect </a:t>
                      </a:r>
                      <a:endParaRPr lang="en-US" sz="1100" u="none" strike="noStrike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sz="1100" u="none" strike="noStrike" dirty="0" smtClean="0">
                          <a:effectLst/>
                        </a:rPr>
                        <a:t>Plans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>
                          <a:effectLst/>
                        </a:rPr>
                        <a:t>DSA </a:t>
                      </a:r>
                      <a:endParaRPr lang="en-US" sz="1100" u="none" strike="noStrike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sz="1100" u="none" strike="noStrike" smtClean="0">
                          <a:effectLst/>
                        </a:rPr>
                        <a:t>Approval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Procurement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Construct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</a:rPr>
                        <a:t>Funding</a:t>
                      </a:r>
                      <a:r>
                        <a:rPr lang="en-US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</a:rPr>
                        <a:t> Source 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Target </a:t>
                      </a:r>
                      <a:r>
                        <a:rPr lang="en-US" sz="1100" u="none" strike="noStrike" dirty="0" smtClean="0">
                          <a:effectLst/>
                        </a:rPr>
                        <a:t>Completion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Date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extLst>
                  <a:ext uri="{0D108BD9-81ED-4DB2-BD59-A6C34878D82A}">
                    <a16:rowId xmlns:a16="http://schemas.microsoft.com/office/drawing/2014/main" val="2530721988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Willow AS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Conference (South) Room 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Flooring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Progress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 Ed.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2/28/2022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48826842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 Puente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New </a:t>
                      </a: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Kitchen (including exterior hardscape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In Progress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Facilities &amp; COP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4/30/2022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48704909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 Puente HS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Pool </a:t>
                      </a:r>
                      <a:r>
                        <a:rPr lang="en-US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&amp; Locker Room Project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In Progress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Facilities &amp; COP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5/20/2022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95347669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Workman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Phase II Stadium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Baseball Field</a:t>
                      </a:r>
                      <a:endParaRPr 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(Phase I Track &amp; Field and Softball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Field Complete)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Various - Estimate Cost $16.5M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12/2023</a:t>
                      </a:r>
                      <a:endParaRPr lang="en-US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11722825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Workman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Gym &amp; Locker Room HVAC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Prop 39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Prop 39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3/1/2022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957325777"/>
                  </a:ext>
                </a:extLst>
              </a:tr>
            </a:tbl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697565"/>
            <a:ext cx="9144000" cy="891454"/>
          </a:xfrm>
        </p:spPr>
        <p:txBody>
          <a:bodyPr/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 In Progress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</a:t>
            </a:r>
            <a:r>
              <a:rPr lang="en-US" sz="3000" dirty="0" smtClean="0">
                <a:solidFill>
                  <a:schemeClr val="tx1"/>
                </a:solidFill>
                <a:latin typeface="Rockwell" panose="02060603020205020403" pitchFamily="18" charset="0"/>
              </a:rPr>
              <a:t>February 24, 2022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4" y="3901931"/>
            <a:ext cx="4204355" cy="27533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124" y="6378325"/>
            <a:ext cx="4204355" cy="276999"/>
          </a:xfrm>
          <a:prstGeom prst="rect">
            <a:avLst/>
          </a:prstGeom>
          <a:solidFill>
            <a:schemeClr val="bg1"/>
          </a:solidFill>
          <a:ln w="57150">
            <a:solidFill>
              <a:srgbClr val="EA671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La Puente HS Kitchen </a:t>
            </a:r>
            <a:r>
              <a:rPr lang="en-US" sz="1050" b="1" dirty="0" smtClean="0"/>
              <a:t>– Metal Deck is Being Spray Painted</a:t>
            </a:r>
            <a:endParaRPr lang="en-US" sz="105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464" y="3901930"/>
            <a:ext cx="4553879" cy="27533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97587" y="6378325"/>
            <a:ext cx="4539756" cy="276999"/>
          </a:xfrm>
          <a:prstGeom prst="rect">
            <a:avLst/>
          </a:prstGeom>
          <a:solidFill>
            <a:schemeClr val="bg1"/>
          </a:solidFill>
          <a:ln w="57150">
            <a:solidFill>
              <a:srgbClr val="EA671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La Puente HS </a:t>
            </a:r>
            <a:r>
              <a:rPr lang="en-US" sz="1200" b="1" dirty="0" smtClean="0"/>
              <a:t>Pool – Structural Pony Wall Completed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164568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45" y="415011"/>
            <a:ext cx="400396" cy="583254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859568"/>
              </p:ext>
            </p:extLst>
          </p:nvPr>
        </p:nvGraphicFramePr>
        <p:xfrm>
          <a:off x="122125" y="1615193"/>
          <a:ext cx="8899741" cy="13029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02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1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5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52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0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8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8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1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Site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Item Description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Architect Plans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DSA Approval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Procurement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Est.</a:t>
                      </a:r>
                      <a:r>
                        <a:rPr lang="en-US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Construct Start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Target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Completion Date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00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Wedgeworth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K-5 Permanent School &amp; Interim Housing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Progress </a:t>
                      </a:r>
                      <a:r>
                        <a:rPr lang="en-US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(Revisions for K-5 &amp; Single Story</a:t>
                      </a:r>
                      <a:r>
                        <a:rPr lang="en-US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 Approval)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Interim Housing: Complete</a:t>
                      </a:r>
                    </a:p>
                    <a:p>
                      <a:pPr algn="ctr" rtl="0" fontAlgn="t"/>
                      <a:r>
                        <a:rPr lang="en-US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New School: Pending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2/2022</a:t>
                      </a:r>
                      <a:endParaRPr lang="en-US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07/2024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31607768"/>
                  </a:ext>
                </a:extLst>
              </a:tr>
              <a:tr h="23800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Puente HS </a:t>
                      </a:r>
                      <a:endParaRPr lang="en-US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Gym &amp; Locker Room HVAC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Estimated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1/31/22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Approx. 3 months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635243128"/>
                  </a:ext>
                </a:extLst>
              </a:tr>
              <a:tr h="23800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Los Altos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Gym &amp; Locker Room HVAC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Estimated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2/28/22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18810807"/>
                  </a:ext>
                </a:extLst>
              </a:tr>
            </a:tbl>
          </a:graphicData>
        </a:graphic>
      </p:graphicFrame>
      <p:sp>
        <p:nvSpPr>
          <p:cNvPr id="17" name="Title 1"/>
          <p:cNvSpPr txBox="1">
            <a:spLocks/>
          </p:cNvSpPr>
          <p:nvPr/>
        </p:nvSpPr>
        <p:spPr bwMode="auto">
          <a:xfrm>
            <a:off x="160228" y="4111938"/>
            <a:ext cx="8899741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</a:t>
            </a:r>
            <a:r>
              <a:rPr lang="en-US" sz="30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3000" dirty="0">
                <a:solidFill>
                  <a:srgbClr val="FF0000"/>
                </a:solidFill>
                <a:latin typeface="Rockwell" panose="02060603020205020403" pitchFamily="18" charset="0"/>
              </a:rPr>
              <a:t>in </a:t>
            </a:r>
            <a:r>
              <a:rPr lang="en-US" sz="3000" dirty="0" smtClean="0">
                <a:solidFill>
                  <a:srgbClr val="FF0000"/>
                </a:solidFill>
                <a:latin typeface="Rockwell" panose="02060603020205020403" pitchFamily="18" charset="0"/>
              </a:rPr>
              <a:t>Design</a:t>
            </a:r>
            <a:endParaRPr lang="en-US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453133"/>
              </p:ext>
            </p:extLst>
          </p:nvPr>
        </p:nvGraphicFramePr>
        <p:xfrm>
          <a:off x="160229" y="4656962"/>
          <a:ext cx="8899741" cy="131127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26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66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54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4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54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Site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Item Description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Architect Plans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DSA Approval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Procurement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Est.</a:t>
                      </a:r>
                      <a:r>
                        <a:rPr lang="en-US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Construct Start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Target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Completion</a:t>
                      </a:r>
                      <a:r>
                        <a:rPr lang="en-US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Date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Performing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Arts Center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Partnership with LA County Aquatic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Center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Progress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28217811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Districtwide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HVAC System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Replacements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Progress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854259952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Kwis</a:t>
                      </a: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Elementary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Baseball Fields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Progress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11/2022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8/2023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70840916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6534571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70C0"/>
                </a:solidFill>
              </a:rPr>
              <a:t>Changes And Progress Since Last Report - Blue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0195"/>
            <a:ext cx="8153400" cy="99060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/>
            </a:r>
            <a:b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</a:br>
            <a:r>
              <a:rPr lang="en-US" sz="28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</a:t>
            </a:r>
            <a:r>
              <a:rPr lang="en-US" sz="28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Rockwell" panose="02060603020205020403" pitchFamily="18" charset="0"/>
              </a:rPr>
              <a:t>with Division of State Architect (DSA) </a:t>
            </a:r>
            <a:br>
              <a:rPr lang="en-US" sz="28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Rockwell" panose="02060603020205020403" pitchFamily="18" charset="0"/>
              </a:rPr>
              <a:t>Waiting on Approval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329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537606"/>
            <a:ext cx="9144000" cy="94052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800" dirty="0"/>
              <a:t>Next Report </a:t>
            </a:r>
            <a:r>
              <a:rPr lang="en-US" sz="3800" dirty="0" smtClean="0"/>
              <a:t>– March 24, 2022</a:t>
            </a:r>
            <a:endParaRPr lang="en-US" sz="3800" i="1" dirty="0"/>
          </a:p>
          <a:p>
            <a:pPr marL="0" indent="0" algn="ctr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1353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ppt/theme/themeOverride2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ppt/theme/themeOverride3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D1075DD14ACE4DBFD85931C4A3D8B2" ma:contentTypeVersion="13" ma:contentTypeDescription="Create a new document." ma:contentTypeScope="" ma:versionID="79082692ee8aa6af306e41102f779148">
  <xsd:schema xmlns:xsd="http://www.w3.org/2001/XMLSchema" xmlns:xs="http://www.w3.org/2001/XMLSchema" xmlns:p="http://schemas.microsoft.com/office/2006/metadata/properties" xmlns:ns3="c5f0dd29-812e-4e38-9221-6fe88239b54b" xmlns:ns4="b3fe1c67-6478-45b1-aa56-5fc4d7a72521" targetNamespace="http://schemas.microsoft.com/office/2006/metadata/properties" ma:root="true" ma:fieldsID="45427df979475ea540fa6b83f6a0e536" ns3:_="" ns4:_="">
    <xsd:import namespace="c5f0dd29-812e-4e38-9221-6fe88239b54b"/>
    <xsd:import namespace="b3fe1c67-6478-45b1-aa56-5fc4d7a7252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0dd29-812e-4e38-9221-6fe88239b5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fe1c67-6478-45b1-aa56-5fc4d7a725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58B2FE-88D9-40C0-BA1B-D8441D3F7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f0dd29-812e-4e38-9221-6fe88239b54b"/>
    <ds:schemaRef ds:uri="b3fe1c67-6478-45b1-aa56-5fc4d7a725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16953D-E82D-45F1-BF81-10AE67C60FB4}">
  <ds:schemaRefs>
    <ds:schemaRef ds:uri="http://purl.org/dc/elements/1.1/"/>
    <ds:schemaRef ds:uri="http://schemas.microsoft.com/office/2006/metadata/properties"/>
    <ds:schemaRef ds:uri="c5f0dd29-812e-4e38-9221-6fe88239b54b"/>
    <ds:schemaRef ds:uri="b3fe1c67-6478-45b1-aa56-5fc4d7a7252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A11E5F8-3A9B-4F4A-B8EC-8CB92FDE26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23699</TotalTime>
  <Words>441</Words>
  <Application>Microsoft Office PowerPoint</Application>
  <PresentationFormat>On-screen Show (4:3)</PresentationFormat>
  <Paragraphs>185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Rockwell</vt:lpstr>
      <vt:lpstr>Tw Cen MT</vt:lpstr>
      <vt:lpstr>Wingdings</vt:lpstr>
      <vt:lpstr>Wingdings 2</vt:lpstr>
      <vt:lpstr>Médian</vt:lpstr>
      <vt:lpstr>1_Médian</vt:lpstr>
      <vt:lpstr>HACIENDA LA PUENTE UNIFIED SCHOOL DISTRICT</vt:lpstr>
      <vt:lpstr>PowerPoint Presentation</vt:lpstr>
      <vt:lpstr>Projects In Progress</vt:lpstr>
      <vt:lpstr>Projects In Progress as of February 24, 2022 </vt:lpstr>
      <vt:lpstr> Projects with Division of State Architect (DSA)  Waiting on Approval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HACIENDA LA PUENTE UNIFIED SCHOOL DISTRICT</dc:title>
  <dc:creator>Mark Hansberger</dc:creator>
  <cp:lastModifiedBy>Joel Duarte</cp:lastModifiedBy>
  <cp:revision>1863</cp:revision>
  <cp:lastPrinted>2022-02-03T21:18:46Z</cp:lastPrinted>
  <dcterms:modified xsi:type="dcterms:W3CDTF">2022-02-19T01:06:06Z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0x01010036D1075DD14ACE4DBFD85931C4A3D8B2</vt:lpwstr>
  </property>
</Properties>
</file>