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  <p:sldMasterId id="2147483660" r:id="rId5"/>
    <p:sldMasterId id="2147483666" r:id="rId6"/>
    <p:sldMasterId id="2147483668" r:id="rId7"/>
  </p:sldMasterIdLst>
  <p:notesMasterIdLst>
    <p:notesMasterId r:id="rId18"/>
  </p:notesMasterIdLst>
  <p:handoutMasterIdLst>
    <p:handoutMasterId r:id="rId19"/>
  </p:handoutMasterIdLst>
  <p:sldIdLst>
    <p:sldId id="756" r:id="rId8"/>
    <p:sldId id="773" r:id="rId9"/>
    <p:sldId id="775" r:id="rId10"/>
    <p:sldId id="774" r:id="rId11"/>
    <p:sldId id="541" r:id="rId12"/>
    <p:sldId id="780" r:id="rId13"/>
    <p:sldId id="781" r:id="rId14"/>
    <p:sldId id="782" r:id="rId15"/>
    <p:sldId id="772" r:id="rId16"/>
    <p:sldId id="771" r:id="rId17"/>
  </p:sldIdLst>
  <p:sldSz cx="9144000" cy="6858000" type="letter"/>
  <p:notesSz cx="7315200" cy="9601200"/>
  <p:custDataLst>
    <p:tags r:id="rId20"/>
  </p:custDataLst>
  <p:defaultTextStyle>
    <a:defPPr>
      <a:defRPr lang="en-US"/>
    </a:defPPr>
    <a:lvl1pPr marL="0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7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7232" userDrawn="1">
          <p15:clr>
            <a:srgbClr val="A4A3A4"/>
          </p15:clr>
        </p15:guide>
        <p15:guide id="4" pos="2816" userDrawn="1">
          <p15:clr>
            <a:srgbClr val="A4A3A4"/>
          </p15:clr>
        </p15:guide>
        <p15:guide id="5" pos="3968" userDrawn="1">
          <p15:clr>
            <a:srgbClr val="A4A3A4"/>
          </p15:clr>
        </p15:guide>
        <p15:guide id="6" orient="horz" pos="1173" userDrawn="1">
          <p15:clr>
            <a:srgbClr val="A4A3A4"/>
          </p15:clr>
        </p15:guide>
        <p15:guide id="7" orient="horz" pos="3008" userDrawn="1">
          <p15:clr>
            <a:srgbClr val="A4A3A4"/>
          </p15:clr>
        </p15:guide>
        <p15:guide id="8" orient="horz" pos="29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lie Sydnor" initials="LS" lastIdx="6" clrIdx="0">
    <p:extLst>
      <p:ext uri="{19B8F6BF-5375-455C-9EA6-DF929625EA0E}">
        <p15:presenceInfo xmlns:p15="http://schemas.microsoft.com/office/powerpoint/2012/main" userId="S::lsydnor@ccorpusa.com::1b507b83-b338-4308-9d8e-ab93472f2382" providerId="AD"/>
      </p:ext>
    </p:extLst>
  </p:cmAuthor>
  <p:cmAuthor id="2" name="Jessica Morley" initials="JM" lastIdx="13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ACA"/>
    <a:srgbClr val="6DC0FF"/>
    <a:srgbClr val="9966FF"/>
    <a:srgbClr val="B8C40E"/>
    <a:srgbClr val="009999"/>
    <a:srgbClr val="9933FF"/>
    <a:srgbClr val="6666FF"/>
    <a:srgbClr val="FF9966"/>
    <a:srgbClr val="FF7C8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8FE947-8015-1825-E75C-7461BA784575}" v="4" dt="2022-03-22T15:06:19.279"/>
    <p1510:client id="{B69DD018-33E4-4BA8-AB19-4FD9ED97B299}" v="390" dt="2022-03-22T01:40:44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1387"/>
        <p:guide pos="256"/>
        <p:guide pos="7232"/>
        <p:guide pos="2816"/>
        <p:guide pos="3968"/>
        <p:guide orient="horz" pos="1173"/>
        <p:guide orient="horz" pos="3008"/>
        <p:guide orient="horz" pos="29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Newton </a:t>
            </a:r>
            <a:r>
              <a:rPr lang="en-US" dirty="0" smtClean="0"/>
              <a:t>Middle School Interim </a:t>
            </a:r>
            <a:r>
              <a:rPr lang="en-US" dirty="0"/>
              <a:t>Housing </a:t>
            </a:r>
            <a:r>
              <a:rPr lang="en-US" dirty="0" smtClean="0"/>
              <a:t>Budget</a:t>
            </a:r>
            <a:endParaRPr lang="en-US" dirty="0"/>
          </a:p>
        </c:rich>
      </c:tx>
      <c:layout>
        <c:manualLayout>
          <c:xMode val="edge"/>
          <c:yMode val="edge"/>
          <c:x val="0.16171274305788103"/>
          <c:y val="6.7842490710667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597306398815965"/>
          <c:y val="0.16122865914894838"/>
          <c:w val="0.43842331403338186"/>
          <c:h val="0.729529425267567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Interim Housing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6666FF"/>
              </a:solidFill>
              <a:ln w="19050">
                <a:solidFill>
                  <a:srgbClr val="66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20-48BD-BBE0-C549ACF370D3}"/>
              </c:ext>
            </c:extLst>
          </c:dPt>
          <c:dPt>
            <c:idx val="1"/>
            <c:bubble3D val="0"/>
            <c:spPr>
              <a:solidFill>
                <a:srgbClr val="009999"/>
              </a:solidFill>
              <a:ln w="19050">
                <a:solidFill>
                  <a:srgbClr val="00999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20-48BD-BBE0-C549ACF370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A5-4383-B862-11CED23C0377}"/>
              </c:ext>
            </c:extLst>
          </c:dPt>
          <c:dLbls>
            <c:dLbl>
              <c:idx val="0"/>
              <c:layout>
                <c:manualLayout>
                  <c:x val="-0.28226719105500064"/>
                  <c:y val="-0.14959411769031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sz="14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694715472154404"/>
                      <c:h val="0.344193189218602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620-48BD-BBE0-C549ACF370D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620-48BD-BBE0-C549ACF370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2"/>
                <c:pt idx="0">
                  <c:v>BILLED</c:v>
                </c:pt>
                <c:pt idx="1">
                  <c:v>REMAINING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0-48BD-BBE0-C549ACF370D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4.7783148375166382E-2"/>
          <c:y val="0.91372954322576005"/>
          <c:w val="0.9522168516248336"/>
          <c:h val="6.39498031496062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Construction Progress -</a:t>
            </a:r>
            <a:r>
              <a:rPr lang="en-US" dirty="0" smtClean="0"/>
              <a:t> </a:t>
            </a:r>
            <a:r>
              <a:rPr lang="en-US" dirty="0"/>
              <a:t>% of Completion</a:t>
            </a:r>
          </a:p>
        </c:rich>
      </c:tx>
      <c:layout>
        <c:manualLayout>
          <c:xMode val="edge"/>
          <c:yMode val="edge"/>
          <c:x val="0.25579688325437705"/>
          <c:y val="8.34282210738372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382004593175854"/>
          <c:y val="5.3741679075063484E-2"/>
          <c:w val="0.83819840401535761"/>
          <c:h val="0.52882926775860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 Completed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% Complete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F2-43AA-B4E4-6EA67706C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518924447"/>
        <c:axId val="518921951"/>
      </c:barChart>
      <c:catAx>
        <c:axId val="518924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8921951"/>
        <c:crosses val="autoZero"/>
        <c:auto val="1"/>
        <c:lblAlgn val="ctr"/>
        <c:lblOffset val="100"/>
        <c:noMultiLvlLbl val="0"/>
      </c:catAx>
      <c:valAx>
        <c:axId val="51892195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244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3546691559565311"/>
          <c:y val="0.7891028729088202"/>
          <c:w val="0.29915841040799118"/>
          <c:h val="0.17613536831041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Newton</a:t>
            </a:r>
            <a:r>
              <a:rPr lang="en-US" dirty="0"/>
              <a:t> Middle School</a:t>
            </a:r>
          </a:p>
          <a:p>
            <a:pPr>
              <a:defRPr/>
            </a:pPr>
            <a:r>
              <a:rPr lang="en-US" dirty="0"/>
              <a:t>21st Century Classroom Improvements Budget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2299981129788191"/>
          <c:y val="0.21957419069992171"/>
          <c:w val="0.42162040046856342"/>
          <c:h val="0.6636625097882408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Interim Housing</c:v>
                </c:pt>
              </c:strCache>
            </c:strRef>
          </c:tx>
          <c:explosion val="7"/>
          <c:dPt>
            <c:idx val="0"/>
            <c:bubble3D val="0"/>
            <c:explosion val="5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20-48BD-BBE0-C549ACF370D3}"/>
              </c:ext>
            </c:extLst>
          </c:dPt>
          <c:dPt>
            <c:idx val="1"/>
            <c:bubble3D val="0"/>
            <c:spPr>
              <a:solidFill>
                <a:srgbClr val="00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20-48BD-BBE0-C549ACF370D3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2D-4794-B7EB-07E4B539F141}"/>
              </c:ext>
            </c:extLst>
          </c:dPt>
          <c:dLbls>
            <c:dLbl>
              <c:idx val="0"/>
              <c:layout>
                <c:manualLayout>
                  <c:x val="0.12452144654306738"/>
                  <c:y val="-0.30133491649079147"/>
                </c:manualLayout>
              </c:layout>
              <c:tx>
                <c:rich>
                  <a:bodyPr/>
                  <a:lstStyle/>
                  <a:p>
                    <a:fld id="{64FB8ACF-841A-4EAE-BD3D-6031E14743C8}" type="CATEGORYNAME">
                      <a:rPr lang="en-US" sz="1600"/>
                      <a:pPr/>
                      <a:t>[CATEGORY NAME]</a:t>
                    </a:fld>
                    <a:r>
                      <a:rPr lang="en-US" sz="1600" dirty="0"/>
                      <a:t> </a:t>
                    </a:r>
                  </a:p>
                  <a:p>
                    <a:r>
                      <a:rPr lang="en-US" sz="1600" dirty="0"/>
                      <a:t> </a:t>
                    </a:r>
                    <a:fld id="{88CFA21D-6045-4CB7-8C1A-445EAD76DD4B}" type="VALUE">
                      <a:rPr lang="en-US" sz="1600" smtClean="0"/>
                      <a:pPr/>
                      <a:t>[VALUE]</a:t>
                    </a:fld>
                    <a:endParaRPr lang="en-US" sz="160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620-48BD-BBE0-C549ACF370D3}"/>
                </c:ext>
              </c:extLst>
            </c:dLbl>
            <c:dLbl>
              <c:idx val="1"/>
              <c:layout>
                <c:manualLayout>
                  <c:x val="6.4923025813448373E-2"/>
                  <c:y val="0.16552082839284391"/>
                </c:manualLayout>
              </c:layout>
              <c:tx>
                <c:rich>
                  <a:bodyPr/>
                  <a:lstStyle/>
                  <a:p>
                    <a:fld id="{538930F2-793A-4194-9FE0-A927F61364E4}" type="CATEGORYNAME">
                      <a:rPr lang="en-US" sz="1600" smtClean="0"/>
                      <a:pPr/>
                      <a:t>[CATEGORY NAME]</a:t>
                    </a:fld>
                    <a:r>
                      <a:rPr lang="en-US" sz="1600" dirty="0"/>
                      <a:t> </a:t>
                    </a:r>
                  </a:p>
                  <a:p>
                    <a:r>
                      <a:rPr lang="en-US" sz="1600" dirty="0"/>
                      <a:t>20%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20-48BD-BBE0-C549ACF370D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2D-4794-B7EB-07E4B539F1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REMAINING</c:v>
                </c:pt>
                <c:pt idx="1">
                  <c:v>PAID OUT</c:v>
                </c:pt>
                <c:pt idx="2">
                  <c:v>TOTAL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</c:v>
                </c:pt>
                <c:pt idx="1">
                  <c:v>0.2</c:v>
                </c:pt>
                <c:pt idx="2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0-48BD-BBE0-C549ACF370D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56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0.12556993919116019"/>
          <c:y val="0.90915904723477869"/>
          <c:w val="0.73741794564644014"/>
          <c:h val="7.61966079591697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Construction Progress -</a:t>
            </a:r>
            <a:r>
              <a:rPr lang="en-US" dirty="0" smtClean="0"/>
              <a:t> </a:t>
            </a:r>
            <a:r>
              <a:rPr lang="en-US" dirty="0"/>
              <a:t>% of Completion</a:t>
            </a:r>
          </a:p>
        </c:rich>
      </c:tx>
      <c:layout>
        <c:manualLayout>
          <c:xMode val="edge"/>
          <c:yMode val="edge"/>
          <c:x val="0.27718225065616797"/>
          <c:y val="6.95235175615310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382004593175854"/>
          <c:y val="5.3741679075063484E-2"/>
          <c:w val="0.83819840401535761"/>
          <c:h val="0.52882926775860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 Completed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% Complete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8-4373-BE3D-C8D2A5AD9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518924447"/>
        <c:axId val="518921951"/>
      </c:barChart>
      <c:catAx>
        <c:axId val="518924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8921951"/>
        <c:crosses val="autoZero"/>
        <c:auto val="1"/>
        <c:lblAlgn val="ctr"/>
        <c:lblOffset val="100"/>
        <c:noMultiLvlLbl val="0"/>
      </c:catAx>
      <c:valAx>
        <c:axId val="51892195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244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3546691559565311"/>
          <c:y val="0.7891028729088202"/>
          <c:w val="0.29915841040799118"/>
          <c:h val="0.17613536831041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Sparks Middle School </a:t>
            </a:r>
          </a:p>
          <a:p>
            <a:pPr>
              <a:defRPr/>
            </a:pPr>
            <a:r>
              <a:rPr lang="en-US" dirty="0"/>
              <a:t>21</a:t>
            </a:r>
            <a:r>
              <a:rPr lang="en-US" baseline="30000" dirty="0"/>
              <a:t>st</a:t>
            </a:r>
            <a:r>
              <a:rPr lang="en-US" dirty="0"/>
              <a:t> Century Classroom Improvements Budget </a:t>
            </a:r>
          </a:p>
        </c:rich>
      </c:tx>
      <c:layout>
        <c:manualLayout>
          <c:xMode val="edge"/>
          <c:yMode val="edge"/>
          <c:x val="0.26911032697974274"/>
          <c:y val="3.847120137640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912139546539181"/>
          <c:y val="0.16122879563338116"/>
          <c:w val="0.43842331403338186"/>
          <c:h val="0.729529425267567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explosion val="10"/>
          <c:dPt>
            <c:idx val="0"/>
            <c:bubble3D val="0"/>
            <c:explosion val="0"/>
            <c:spPr>
              <a:solidFill>
                <a:srgbClr val="00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20-48BD-BBE0-C549ACF370D3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20-48BD-BBE0-C549ACF370D3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2D-4794-B7EB-07E4B539F141}"/>
              </c:ext>
            </c:extLst>
          </c:dPt>
          <c:dLbls>
            <c:dLbl>
              <c:idx val="0"/>
              <c:layout>
                <c:manualLayout>
                  <c:x val="-2.6868849743077888E-2"/>
                  <c:y val="0.266156958365386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sz="140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400">
                        <a:solidFill>
                          <a:schemeClr val="bg1">
                            <a:lumMod val="95000"/>
                          </a:schemeClr>
                        </a:solidFill>
                      </a:defRPr>
                    </a:pPr>
                    <a:r>
                      <a:rPr lang="en-US" sz="1600" dirty="0">
                        <a:solidFill>
                          <a:schemeClr val="tx1"/>
                        </a:solidFill>
                      </a:rPr>
                      <a:t>PAID</a:t>
                    </a:r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 OUT </a:t>
                    </a:r>
                  </a:p>
                  <a:p>
                    <a:pPr>
                      <a:defRPr sz="1400">
                        <a:solidFill>
                          <a:schemeClr val="bg1">
                            <a:lumMod val="95000"/>
                          </a:schemeClr>
                        </a:solidFill>
                      </a:defRPr>
                    </a:pPr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20%</a:t>
                    </a:r>
                    <a:r>
                      <a:rPr lang="en-US" sz="1600" baseline="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56105250378296"/>
                      <c:h val="0.309130701590365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620-48BD-BBE0-C549ACF370D3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A2083C-7C3D-485D-936D-C512072A9EA4}" type="CATEGORYNAME">
                      <a:rPr lang="en-US" sz="1600" smtClean="0"/>
                      <a:pPr>
                        <a:defRPr sz="14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400" baseline="0" dirty="0"/>
                      <a:t> </a:t>
                    </a:r>
                    <a:r>
                      <a:rPr lang="en-US" sz="1600" baseline="0" dirty="0"/>
                      <a:t>80%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20-48BD-BBE0-C549ACF370D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2D-4794-B7EB-07E4B539F1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PAID OUT</c:v>
                </c:pt>
                <c:pt idx="1">
                  <c:v>REMAINING</c:v>
                </c:pt>
                <c:pt idx="2">
                  <c:v>TOTAL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0.00%">
                  <c:v>0.2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0-48BD-BBE0-C549ACF370D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44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6.225094236265559E-2"/>
          <c:y val="0.92686277782448867"/>
          <c:w val="0.91294704248988801"/>
          <c:h val="6.39498031496062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Construction Progress -</a:t>
            </a:r>
            <a:r>
              <a:rPr lang="en-US" dirty="0" smtClean="0"/>
              <a:t> </a:t>
            </a:r>
            <a:r>
              <a:rPr lang="en-US" dirty="0"/>
              <a:t>% of Completion</a:t>
            </a:r>
          </a:p>
        </c:rich>
      </c:tx>
      <c:layout>
        <c:manualLayout>
          <c:xMode val="edge"/>
          <c:yMode val="edge"/>
          <c:x val="0.27718225065616797"/>
          <c:y val="6.95235175615310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382004593175854"/>
          <c:y val="5.3741679075063484E-2"/>
          <c:w val="0.83819840401535761"/>
          <c:h val="0.52882926775860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 Completed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% Complete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1-45B6-9781-633D0D2CF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518924447"/>
        <c:axId val="518921951"/>
      </c:barChart>
      <c:catAx>
        <c:axId val="518924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8921951"/>
        <c:crosses val="autoZero"/>
        <c:auto val="1"/>
        <c:lblAlgn val="ctr"/>
        <c:lblOffset val="100"/>
        <c:noMultiLvlLbl val="0"/>
      </c:catAx>
      <c:valAx>
        <c:axId val="51892195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244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3546691559565311"/>
          <c:y val="0.7891028729088202"/>
          <c:w val="0.29915841040799118"/>
          <c:h val="0.17613536831041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Grandview College Prep</a:t>
            </a:r>
            <a:endParaRPr lang="en-US" dirty="0"/>
          </a:p>
          <a:p>
            <a:pPr>
              <a:defRPr/>
            </a:pPr>
            <a:r>
              <a:rPr lang="en-US" dirty="0"/>
              <a:t>21st Century Classroom Improvements Budget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597306398815965"/>
          <c:y val="0.16122865914894838"/>
          <c:w val="0.43842331403338186"/>
          <c:h val="0.729529425267567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Interim Housing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00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20-48BD-BBE0-C549ACF370D3}"/>
              </c:ext>
            </c:extLst>
          </c:dPt>
          <c:dPt>
            <c:idx val="1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620-48BD-BBE0-C549ACF370D3}"/>
              </c:ext>
            </c:extLst>
          </c:dPt>
          <c:dPt>
            <c:idx val="2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2D-4794-B7EB-07E4B539F141}"/>
              </c:ext>
            </c:extLst>
          </c:dPt>
          <c:dLbls>
            <c:dLbl>
              <c:idx val="0"/>
              <c:layout>
                <c:manualLayout>
                  <c:x val="1.4069781069407947E-3"/>
                  <c:y val="0.21807777089499747"/>
                </c:manualLayout>
              </c:layout>
              <c:tx>
                <c:rich>
                  <a:bodyPr/>
                  <a:lstStyle/>
                  <a:p>
                    <a:fld id="{64FB8ACF-841A-4EAE-BD3D-6031E14743C8}" type="CATEGORYNAME">
                      <a:rPr lang="en-US" sz="1600"/>
                      <a:pPr/>
                      <a:t>[CATEGORY NAME]</a:t>
                    </a:fld>
                    <a:r>
                      <a:rPr lang="en-US" sz="1600" dirty="0"/>
                      <a:t> </a:t>
                    </a:r>
                  </a:p>
                  <a:p>
                    <a:r>
                      <a:rPr lang="en-US" sz="1600" dirty="0"/>
                      <a:t> 15%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620-48BD-BBE0-C549ACF370D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538930F2-793A-4194-9FE0-A927F61364E4}" type="CATEGORYNAME">
                      <a:rPr lang="en-US" sz="1600" smtClean="0"/>
                      <a:pPr/>
                      <a:t>[CATEGORY NAME]</a:t>
                    </a:fld>
                    <a:r>
                      <a:rPr lang="en-US" baseline="0" dirty="0"/>
                      <a:t> </a:t>
                    </a:r>
                    <a:r>
                      <a:rPr lang="en-US" sz="1600" baseline="0" dirty="0"/>
                      <a:t>85%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620-48BD-BBE0-C549ACF370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PAID OUT</c:v>
                </c:pt>
                <c:pt idx="1">
                  <c:v>REMAINING</c:v>
                </c:pt>
                <c:pt idx="2">
                  <c:v>TOTAL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0.15</c:v>
                </c:pt>
                <c:pt idx="1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0-48BD-BBE0-C549ACF370D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47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0.13024236997372143"/>
          <c:y val="0.91450009603386495"/>
          <c:w val="0.74146854185821387"/>
          <c:h val="6.6115054930098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0" i="0" u="none" strike="noStrike" kern="1200" baseline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Construction Progress -</a:t>
            </a:r>
            <a:r>
              <a:rPr lang="en-US" dirty="0" smtClean="0"/>
              <a:t> </a:t>
            </a:r>
            <a:r>
              <a:rPr lang="en-US" dirty="0"/>
              <a:t>% of Completion</a:t>
            </a:r>
          </a:p>
        </c:rich>
      </c:tx>
      <c:layout>
        <c:manualLayout>
          <c:xMode val="edge"/>
          <c:yMode val="edge"/>
          <c:x val="0.27718225065616797"/>
          <c:y val="6.95235175615310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382004593175854"/>
          <c:y val="5.3741679075063484E-2"/>
          <c:w val="0.83819840401535761"/>
          <c:h val="0.52882926775860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 Completed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1"/>
                <c:pt idx="0">
                  <c:v>% Complete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0-43FE-A505-1BD85A81E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518924447"/>
        <c:axId val="518921951"/>
      </c:barChart>
      <c:catAx>
        <c:axId val="518924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8921951"/>
        <c:crosses val="autoZero"/>
        <c:auto val="1"/>
        <c:lblAlgn val="ctr"/>
        <c:lblOffset val="100"/>
        <c:noMultiLvlLbl val="0"/>
      </c:catAx>
      <c:valAx>
        <c:axId val="51892195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9244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3546691559565311"/>
          <c:y val="0.7891028729088202"/>
          <c:w val="0.29915841040799118"/>
          <c:h val="0.17613536831041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0.5963</cdr:x>
      <cdr:y>0.54432</cdr:y>
    </cdr:from>
    <cdr:to>
      <cdr:x>0.77825</cdr:x>
      <cdr:y>0.69453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2A3F40C-5C38-4A18-8A0C-9E03F7F516FD}"/>
            </a:ext>
          </a:extLst>
        </cdr:cNvPr>
        <cdr:cNvSpPr txBox="1"/>
      </cdr:nvSpPr>
      <cdr:spPr>
        <a:xfrm xmlns:a="http://schemas.openxmlformats.org/drawingml/2006/main">
          <a:off x="3481276" y="1936019"/>
          <a:ext cx="1062302" cy="534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0.00921</cdr:x>
      <cdr:y>0.31621</cdr:y>
    </cdr:from>
    <cdr:to>
      <cdr:x>0.33622</cdr:x>
      <cdr:y>0.54346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105" y="1155959"/>
          <a:ext cx="1920309" cy="83074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609523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219044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828568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438088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3047612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657134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4266656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876179" algn="l" defTabSz="609523" rtl="0" eaLnBrk="1" latinLnBrk="0" hangingPunct="1">
            <a:defRPr sz="2399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/>
            <a:t>Total Budget</a:t>
          </a:r>
        </a:p>
        <a:p xmlns:a="http://schemas.openxmlformats.org/drawingml/2006/main">
          <a:pPr algn="ctr"/>
          <a:r>
            <a:rPr lang="en-US" dirty="0" smtClean="0"/>
            <a:t>$4.06 M</a:t>
          </a:r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322A53-06DF-459C-9E45-C70E9DD50D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34571-03F4-4803-A085-D562CBD009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5A801-587D-4018-944F-D378FE8A07A9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CA047-F7B2-486D-9A5B-10A99D8248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CBAB9-CFD4-4494-948E-183B31B0A0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F92E8-C1A0-479C-9933-E5A95A56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11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8FE379A1-CF42-4D56-8783-32FBEEC1814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2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0257D9DD-F5FA-43D4-AE1C-D474619E6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892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30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2773" y="5387886"/>
            <a:ext cx="8451115" cy="1468967"/>
          </a:xfrm>
          <a:prstGeom prst="rect">
            <a:avLst/>
          </a:prstGeom>
        </p:spPr>
        <p:txBody>
          <a:bodyPr/>
          <a:lstStyle>
            <a:lvl1pPr algn="r">
              <a:defRPr sz="20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73973" y="5933515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r">
              <a:buNone/>
              <a:defRPr sz="1600" baseline="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9144000" cy="68568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>
            <a:off x="5" y="5126181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7" name="Rectangle 1"/>
          <p:cNvSpPr/>
          <p:nvPr userDrawn="1"/>
        </p:nvSpPr>
        <p:spPr>
          <a:xfrm rot="10800000">
            <a:off x="6234550" y="0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pic>
        <p:nvPicPr>
          <p:cNvPr id="9" name="Picture 8" descr="Corrected Cumming Logo-white-red small.png">
            <a:extLst>
              <a:ext uri="{FF2B5EF4-FFF2-40B4-BE49-F238E27FC236}">
                <a16:creationId xmlns:a16="http://schemas.microsoft.com/office/drawing/2014/main" id="{8874F7A1-024B-4B5E-BF8F-228239DF84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42" y="417653"/>
            <a:ext cx="1741476" cy="4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69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7872" y="4183905"/>
            <a:ext cx="8451115" cy="1468967"/>
          </a:xfrm>
          <a:prstGeom prst="rect">
            <a:avLst/>
          </a:prstGeom>
        </p:spPr>
        <p:txBody>
          <a:bodyPr/>
          <a:lstStyle>
            <a:lvl1pPr algn="l">
              <a:defRPr sz="5067" b="1" baseline="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49073" y="5107181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2400" baseline="0">
                <a:ln>
                  <a:noFill/>
                </a:ln>
                <a:solidFill>
                  <a:schemeClr val="bg1"/>
                </a:solidFill>
              </a:defRPr>
            </a:lvl1pPr>
            <a:lvl2pPr marL="609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21525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8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D554-E4FA-48C2-A539-0E78C9DB880F}" type="datetime4">
              <a:rPr lang="en-US" smtClean="0"/>
              <a:t>March 23,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0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587B-B448-4C55-B2C0-59E15CD65F16}" type="datetime4">
              <a:rPr lang="en-US" smtClean="0"/>
              <a:t>March 23,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6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B570-0BA7-42A2-968D-B9CB411FB768}" type="datetime4">
              <a:rPr lang="en-US" smtClean="0"/>
              <a:t>March 23,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2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11E3-BD1A-41AA-A899-75A70BA88E4C}" type="datetime4">
              <a:rPr lang="en-US" smtClean="0"/>
              <a:t>March 23,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1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4D5E-7525-4404-B8C0-7FC3BA0F34A4}" type="datetime4">
              <a:rPr lang="en-US" smtClean="0"/>
              <a:t>March 23,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7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30A5-D1F8-4CA7-BF86-725F9791D17F}" type="datetime4">
              <a:rPr lang="en-US" smtClean="0"/>
              <a:t>March 23,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5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6CA6-02B0-4ECB-9C29-31C1416DC26D}" type="datetime4">
              <a:rPr lang="en-US" smtClean="0"/>
              <a:t>March 23,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92E2F62-379F-4966-B476-881AC66A20A8}"/>
              </a:ext>
            </a:extLst>
          </p:cNvPr>
          <p:cNvGrpSpPr/>
          <p:nvPr userDrawn="1"/>
        </p:nvGrpSpPr>
        <p:grpSpPr>
          <a:xfrm>
            <a:off x="-1" y="365126"/>
            <a:ext cx="955990" cy="485901"/>
            <a:chOff x="-1" y="250319"/>
            <a:chExt cx="955990" cy="7093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7C82E7-4687-4ADE-9BEA-3A188F1F61F2}"/>
                </a:ext>
              </a:extLst>
            </p:cNvPr>
            <p:cNvSpPr/>
            <p:nvPr/>
          </p:nvSpPr>
          <p:spPr>
            <a:xfrm>
              <a:off x="307821" y="250320"/>
              <a:ext cx="648168" cy="709346"/>
            </a:xfrm>
            <a:prstGeom prst="rect">
              <a:avLst/>
            </a:prstGeom>
            <a:solidFill>
              <a:srgbClr val="C612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135764-F568-47E1-8B62-FD949E2EE10A}"/>
                </a:ext>
              </a:extLst>
            </p:cNvPr>
            <p:cNvSpPr/>
            <p:nvPr/>
          </p:nvSpPr>
          <p:spPr>
            <a:xfrm>
              <a:off x="203052" y="250320"/>
              <a:ext cx="117789" cy="709346"/>
            </a:xfrm>
            <a:prstGeom prst="rect">
              <a:avLst/>
            </a:prstGeom>
            <a:solidFill>
              <a:srgbClr val="2189C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BA7134-6056-4A28-B880-4F964F7FC3E0}"/>
                </a:ext>
              </a:extLst>
            </p:cNvPr>
            <p:cNvSpPr/>
            <p:nvPr/>
          </p:nvSpPr>
          <p:spPr>
            <a:xfrm>
              <a:off x="-1" y="250319"/>
              <a:ext cx="203053" cy="709346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59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2A0C-3A14-4591-AFFF-94C557FBF3F8}" type="datetime4">
              <a:rPr lang="en-US" smtClean="0"/>
              <a:t>March 23,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59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A72C-4C30-40FE-A572-9163541B9C0D}" type="datetime4">
              <a:rPr lang="en-US" smtClean="0"/>
              <a:t>March 23,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64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0277-EC04-4E48-9EA1-4A01FEADAD85}" type="datetime4">
              <a:rPr lang="en-US" smtClean="0"/>
              <a:t>March 23,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76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D935B-70EF-482B-894B-8D38FED6A9CF}" type="datetime4">
              <a:rPr lang="en-US" smtClean="0"/>
              <a:t>March 23,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5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98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82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ctr" defTabSz="4571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4" indent="-342894" algn="l" defTabSz="45719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9" indent="-285746" algn="l" defTabSz="45719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45719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45719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45719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9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38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umming PPT Template 16-9.pdf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371"/>
          <a:stretch/>
        </p:blipFill>
        <p:spPr>
          <a:xfrm>
            <a:off x="0" y="438915"/>
            <a:ext cx="9144000" cy="5392348"/>
          </a:xfrm>
          <a:prstGeom prst="rect">
            <a:avLst/>
          </a:prstGeom>
        </p:spPr>
      </p:pic>
      <p:pic>
        <p:nvPicPr>
          <p:cNvPr id="4" name="Picture 3" descr="Corrected Cumming Logo-white-red small.png">
            <a:extLst>
              <a:ext uri="{FF2B5EF4-FFF2-40B4-BE49-F238E27FC236}">
                <a16:creationId xmlns:a16="http://schemas.microsoft.com/office/drawing/2014/main" id="{6337A887-6D4F-4117-AFD2-80B026C0F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30" t="-33678" r="-7540" b="-20150"/>
          <a:stretch/>
        </p:blipFill>
        <p:spPr>
          <a:xfrm>
            <a:off x="7295214" y="6037489"/>
            <a:ext cx="1588957" cy="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3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defTabSz="609541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609541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 defTabSz="609541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 defTabSz="60954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 defTabSz="609541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 defTabSz="609541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6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4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1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9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7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4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F8B6D-C36F-4C3B-ABD4-81BA5AB0B841}" type="datetime4">
              <a:rPr lang="en-US" smtClean="0"/>
              <a:t>March 23,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8" name="Picture 7" descr="Corrected Cumming Logo-white-red small.png">
            <a:extLst>
              <a:ext uri="{FF2B5EF4-FFF2-40B4-BE49-F238E27FC236}">
                <a16:creationId xmlns:a16="http://schemas.microsoft.com/office/drawing/2014/main" id="{D9100A70-39E2-48DC-9D50-76BE09C8AB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30" t="-33678" r="-7540" b="-20150"/>
          <a:stretch/>
        </p:blipFill>
        <p:spPr>
          <a:xfrm>
            <a:off x="7295214" y="6037489"/>
            <a:ext cx="1588957" cy="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7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22EF0EA-01D9-41B3-B8EF-800BCD7CC7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Placeholder 5" descr="A blue sign sitting in the grass&#10;&#10;Description automatically generated">
            <a:extLst>
              <a:ext uri="{FF2B5EF4-FFF2-40B4-BE49-F238E27FC236}">
                <a16:creationId xmlns:a16="http://schemas.microsoft.com/office/drawing/2014/main" id="{FDA2ECA7-DB36-435B-92DE-5E2393D205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-17"/>
          <a:stretch/>
        </p:blipFill>
        <p:spPr>
          <a:xfrm>
            <a:off x="-13021" y="3"/>
            <a:ext cx="9145534" cy="6857997"/>
          </a:xfrm>
          <a:prstGeom prst="rect">
            <a:avLst/>
          </a:prstGeom>
          <a:solidFill>
            <a:srgbClr val="00125E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FEA25F-254E-4493-86C9-AD6E319F8DF0}"/>
              </a:ext>
            </a:extLst>
          </p:cNvPr>
          <p:cNvSpPr/>
          <p:nvPr/>
        </p:nvSpPr>
        <p:spPr>
          <a:xfrm>
            <a:off x="307821" y="4762123"/>
            <a:ext cx="8066638" cy="1575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97395B-99F5-4668-AF0A-22BCF20148B4}"/>
              </a:ext>
            </a:extLst>
          </p:cNvPr>
          <p:cNvSpPr/>
          <p:nvPr/>
        </p:nvSpPr>
        <p:spPr>
          <a:xfrm>
            <a:off x="307821" y="4762122"/>
            <a:ext cx="320842" cy="1575304"/>
          </a:xfrm>
          <a:prstGeom prst="rect">
            <a:avLst/>
          </a:prstGeom>
          <a:solidFill>
            <a:srgbClr val="218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7CD18D-D5C8-485E-9B12-0804FAA806CB}"/>
              </a:ext>
            </a:extLst>
          </p:cNvPr>
          <p:cNvSpPr/>
          <p:nvPr/>
        </p:nvSpPr>
        <p:spPr>
          <a:xfrm>
            <a:off x="-13021" y="4762121"/>
            <a:ext cx="320842" cy="1575304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6A6771-9704-43E8-97AB-86076AC2B6A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337" y="5674041"/>
            <a:ext cx="1684829" cy="43411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7A1D094-5461-458F-92E6-CF113109E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63" y="5023272"/>
            <a:ext cx="9831922" cy="842996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chemeClr val="tx1"/>
                </a:solidFill>
              </a:rPr>
              <a:t>21</a:t>
            </a:r>
            <a:r>
              <a:rPr lang="en-US" sz="2800" baseline="30000">
                <a:solidFill>
                  <a:schemeClr val="tx1"/>
                </a:solidFill>
              </a:rPr>
              <a:t>st</a:t>
            </a:r>
            <a:r>
              <a:rPr lang="en-US" sz="2800">
                <a:solidFill>
                  <a:schemeClr val="tx1"/>
                </a:solidFill>
              </a:rPr>
              <a:t> Century Classroom Improvements</a:t>
            </a:r>
            <a:endParaRPr lang="en-US" sz="28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95D5907-7C88-4DC2-8155-66165F5D4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60" y="5564639"/>
            <a:ext cx="9144000" cy="434115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</a:rPr>
              <a:t>March 24, 2022 Board Update</a:t>
            </a:r>
          </a:p>
        </p:txBody>
      </p:sp>
      <p:pic>
        <p:nvPicPr>
          <p:cNvPr id="7" name="Picture 2" descr="Image result for hacienda la puente usd&quot;">
            <a:extLst>
              <a:ext uri="{FF2B5EF4-FFF2-40B4-BE49-F238E27FC236}">
                <a16:creationId xmlns:a16="http://schemas.microsoft.com/office/drawing/2014/main" id="{A5D3B76D-5705-4CE9-8F72-1C78D6C2C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6951" y="0"/>
            <a:ext cx="1530070" cy="11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71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500815"/>
              </p:ext>
            </p:extLst>
          </p:nvPr>
        </p:nvGraphicFramePr>
        <p:xfrm>
          <a:off x="3279565" y="1487898"/>
          <a:ext cx="5605248" cy="1429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 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31895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219387" y="2764996"/>
            <a:ext cx="2415097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F46B8A4-FD50-457C-BBD0-CFB8FEFC2A28}"/>
              </a:ext>
            </a:extLst>
          </p:cNvPr>
          <p:cNvSpPr/>
          <p:nvPr/>
        </p:nvSpPr>
        <p:spPr>
          <a:xfrm>
            <a:off x="5043306" y="2892074"/>
            <a:ext cx="4988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75%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8235509" y="2960743"/>
            <a:ext cx="2247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353145" y="2745684"/>
            <a:ext cx="2414968" cy="1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392CCD36-FE5C-48F0-855A-6010D0C47C0C}"/>
              </a:ext>
            </a:extLst>
          </p:cNvPr>
          <p:cNvSpPr/>
          <p:nvPr/>
        </p:nvSpPr>
        <p:spPr>
          <a:xfrm>
            <a:off x="5319440" y="2651584"/>
            <a:ext cx="156550" cy="16729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1DE1B088-2C50-4F46-982D-1ECAC091B5BD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>
                <a:solidFill>
                  <a:prstClr val="black"/>
                </a:solidFill>
                <a:latin typeface="Georgia" panose="02040502050405020303" pitchFamily="18" charset="0"/>
              </a:rPr>
              <a:t>Newton Middle School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13783D9-B9D0-480F-991F-02189F4CEB49}"/>
              </a:ext>
            </a:extLst>
          </p:cNvPr>
          <p:cNvGrpSpPr/>
          <p:nvPr/>
        </p:nvGrpSpPr>
        <p:grpSpPr>
          <a:xfrm>
            <a:off x="0" y="5739278"/>
            <a:ext cx="2690825" cy="1118722"/>
            <a:chOff x="8924544" y="4108801"/>
            <a:chExt cx="2690825" cy="111872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426C258-4882-4FD4-B810-923D5F1BECA0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3712386-85AA-40C1-A69A-47A741DCB371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2AF1EF-95DE-4AB5-BA08-2B8BFD48E0FE}"/>
                </a:ext>
              </a:extLst>
            </p:cNvPr>
            <p:cNvSpPr txBox="1"/>
            <p:nvPr/>
          </p:nvSpPr>
          <p:spPr>
            <a:xfrm>
              <a:off x="9192525" y="4434246"/>
              <a:ext cx="237414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INTERIM HOUSING 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SYSTEMS INSTALLATION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333804-FB89-4802-BE32-F0C5BE805EEF}"/>
                </a:ext>
              </a:extLst>
            </p:cNvPr>
            <p:cNvSpPr txBox="1"/>
            <p:nvPr/>
          </p:nvSpPr>
          <p:spPr>
            <a:xfrm>
              <a:off x="9156023" y="4108801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D3CF308A-D335-4D08-BDA4-3D427BEF2BA0}"/>
              </a:ext>
            </a:extLst>
          </p:cNvPr>
          <p:cNvSpPr txBox="1">
            <a:spLocks/>
          </p:cNvSpPr>
          <p:nvPr/>
        </p:nvSpPr>
        <p:spPr>
          <a:xfrm>
            <a:off x="3026820" y="3500176"/>
            <a:ext cx="3493970" cy="177468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Interim Housing Construction Nearing Completion</a:t>
            </a: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Current Tasks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Electrical Near Complete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Low Voltage 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ea typeface="Open Sans" panose="020B0606030504020204" pitchFamily="34" charset="0"/>
                <a:cs typeface="Open Sans" panose="020B0606030504020204" pitchFamily="34" charset="0"/>
              </a:rPr>
              <a:t>Fire Alarm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Seal Coat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ea typeface="Open Sans" panose="020B0606030504020204" pitchFamily="34" charset="0"/>
                <a:cs typeface="Open Sans" panose="020B0606030504020204" pitchFamily="34" charset="0"/>
              </a:rPr>
              <a:t>Plumbing</a:t>
            </a:r>
            <a:endParaRPr lang="en-US" sz="1399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endParaRPr lang="en-US" sz="1600" dirty="0">
              <a:latin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351FA5E-952F-4293-9771-F1A18D9284D4}"/>
              </a:ext>
            </a:extLst>
          </p:cNvPr>
          <p:cNvGrpSpPr/>
          <p:nvPr/>
        </p:nvGrpSpPr>
        <p:grpSpPr>
          <a:xfrm>
            <a:off x="3141174" y="3062707"/>
            <a:ext cx="5503652" cy="485900"/>
            <a:chOff x="3279565" y="3371272"/>
            <a:chExt cx="5503652" cy="485900"/>
          </a:xfrm>
        </p:grpSpPr>
        <p:sp>
          <p:nvSpPr>
            <p:cNvPr id="30" name="Title 1">
              <a:extLst>
                <a:ext uri="{FF2B5EF4-FFF2-40B4-BE49-F238E27FC236}">
                  <a16:creationId xmlns:a16="http://schemas.microsoft.com/office/drawing/2014/main" id="{A296BFB8-AFD3-4456-8E1D-7C5CE1361C45}"/>
                </a:ext>
              </a:extLst>
            </p:cNvPr>
            <p:cNvSpPr txBox="1">
              <a:spLocks/>
            </p:cNvSpPr>
            <p:nvPr/>
          </p:nvSpPr>
          <p:spPr>
            <a:xfrm>
              <a:off x="3447914" y="3371272"/>
              <a:ext cx="5335303" cy="4859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cap="all" dirty="0">
                  <a:latin typeface="Georgia" panose="02040502050405020303" pitchFamily="18" charset="0"/>
                </a:rPr>
                <a:t>NOTES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3E20C9F-1100-4258-AF28-794256FC58FE}"/>
                </a:ext>
              </a:extLst>
            </p:cNvPr>
            <p:cNvSpPr/>
            <p:nvPr/>
          </p:nvSpPr>
          <p:spPr>
            <a:xfrm>
              <a:off x="3279565" y="3371272"/>
              <a:ext cx="117789" cy="485900"/>
            </a:xfrm>
            <a:prstGeom prst="rect">
              <a:avLst/>
            </a:prstGeom>
            <a:solidFill>
              <a:srgbClr val="C612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59BEC84-096C-4CFD-8C6D-28E5F1048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95" y="1360059"/>
            <a:ext cx="2936170" cy="273239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3749361-14B1-4880-A213-228336BC7A5F}"/>
              </a:ext>
            </a:extLst>
          </p:cNvPr>
          <p:cNvSpPr/>
          <p:nvPr/>
        </p:nvSpPr>
        <p:spPr>
          <a:xfrm>
            <a:off x="3160532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F787D4D-1F34-41F0-BB99-5ECD41E80A02}"/>
              </a:ext>
            </a:extLst>
          </p:cNvPr>
          <p:cNvSpPr/>
          <p:nvPr/>
        </p:nvSpPr>
        <p:spPr>
          <a:xfrm>
            <a:off x="3624722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5EA1D0-A5FE-4CF3-AC88-FAA7ED4B801C}"/>
              </a:ext>
            </a:extLst>
          </p:cNvPr>
          <p:cNvSpPr/>
          <p:nvPr/>
        </p:nvSpPr>
        <p:spPr>
          <a:xfrm>
            <a:off x="4075630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A3B8BC-C3ED-4A64-81F0-2E6826F54C34}"/>
              </a:ext>
            </a:extLst>
          </p:cNvPr>
          <p:cNvSpPr/>
          <p:nvPr/>
        </p:nvSpPr>
        <p:spPr>
          <a:xfrm>
            <a:off x="4541775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3FD7CCB-6176-4A09-B3D2-9C8768684A2C}"/>
              </a:ext>
            </a:extLst>
          </p:cNvPr>
          <p:cNvSpPr/>
          <p:nvPr/>
        </p:nvSpPr>
        <p:spPr>
          <a:xfrm>
            <a:off x="6154851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979F73-ED0A-48B3-B655-45722D8CBB42}"/>
              </a:ext>
            </a:extLst>
          </p:cNvPr>
          <p:cNvSpPr/>
          <p:nvPr/>
        </p:nvSpPr>
        <p:spPr>
          <a:xfrm>
            <a:off x="6600630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0CFDE65-AB06-4B36-AA27-166C7C35DC81}"/>
              </a:ext>
            </a:extLst>
          </p:cNvPr>
          <p:cNvSpPr/>
          <p:nvPr/>
        </p:nvSpPr>
        <p:spPr>
          <a:xfrm>
            <a:off x="7010791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356A736-1F38-4963-9E08-EF889FFC524C}"/>
              </a:ext>
            </a:extLst>
          </p:cNvPr>
          <p:cNvSpPr/>
          <p:nvPr/>
        </p:nvSpPr>
        <p:spPr>
          <a:xfrm>
            <a:off x="7424937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14BBD76-FD48-4326-BE45-5FB65FE822A8}"/>
              </a:ext>
            </a:extLst>
          </p:cNvPr>
          <p:cNvSpPr/>
          <p:nvPr/>
        </p:nvSpPr>
        <p:spPr>
          <a:xfrm rot="19672434">
            <a:off x="53415" y="2012739"/>
            <a:ext cx="3151825" cy="42056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100" b="1">
                <a:solidFill>
                  <a:srgbClr val="FFFF00"/>
                </a:solidFill>
                <a:highlight>
                  <a:srgbClr val="808080"/>
                </a:highlight>
                <a:latin typeface="Stencil"/>
              </a:rPr>
              <a:t>UNDER CONSTRUCTION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F9DCC-11C4-4173-A2A0-593CD4C4C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077" y="3119064"/>
            <a:ext cx="1490432" cy="2597809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7C61CDF-D93C-461F-96A7-6E3E42BA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71929" y="6431692"/>
            <a:ext cx="2057400" cy="374057"/>
          </a:xfrm>
        </p:spPr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/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id="{9A92C801-6044-4806-ADAD-B1446C1FAD26}"/>
              </a:ext>
            </a:extLst>
          </p:cNvPr>
          <p:cNvSpPr/>
          <p:nvPr/>
        </p:nvSpPr>
        <p:spPr>
          <a:xfrm>
            <a:off x="7905502" y="2687982"/>
            <a:ext cx="156550" cy="16729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6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9BBD95-5550-4F23-8C7E-EDC9F1122CA6}"/>
              </a:ext>
            </a:extLst>
          </p:cNvPr>
          <p:cNvSpPr txBox="1"/>
          <p:nvPr/>
        </p:nvSpPr>
        <p:spPr>
          <a:xfrm>
            <a:off x="1041558" y="247722"/>
            <a:ext cx="7753726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PROGRESS TRACKING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29814DA-5022-4654-A048-0921AB2B4E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948010"/>
              </p:ext>
            </p:extLst>
          </p:nvPr>
        </p:nvGraphicFramePr>
        <p:xfrm>
          <a:off x="2104263" y="631352"/>
          <a:ext cx="5838167" cy="3556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0A39987-254C-4D10-9885-162D4CB8F53B}"/>
              </a:ext>
            </a:extLst>
          </p:cNvPr>
          <p:cNvSpPr txBox="1"/>
          <p:nvPr/>
        </p:nvSpPr>
        <p:spPr>
          <a:xfrm>
            <a:off x="5590849" y="4062594"/>
            <a:ext cx="1256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800"/>
            </a:lvl1pPr>
          </a:lstStyle>
          <a:p>
            <a:r>
              <a:rPr lang="en-US" dirty="0"/>
              <a:t>$</a:t>
            </a:r>
            <a:r>
              <a:rPr lang="en-US" dirty="0" smtClean="0"/>
              <a:t>475.95 K</a:t>
            </a:r>
            <a:endParaRPr lang="en-US" dirty="0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16B662D-909A-4078-A792-70829BB2EF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642578"/>
              </p:ext>
            </p:extLst>
          </p:nvPr>
        </p:nvGraphicFramePr>
        <p:xfrm>
          <a:off x="1956825" y="4526674"/>
          <a:ext cx="6532519" cy="182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5B9B7763-85C9-4460-B2AD-C4C48660442C}"/>
              </a:ext>
            </a:extLst>
          </p:cNvPr>
          <p:cNvGrpSpPr/>
          <p:nvPr/>
        </p:nvGrpSpPr>
        <p:grpSpPr>
          <a:xfrm>
            <a:off x="0" y="5739278"/>
            <a:ext cx="2680087" cy="1118722"/>
            <a:chOff x="8924544" y="4108801"/>
            <a:chExt cx="2680087" cy="11187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FA8E74-8FD8-4594-9ED5-79AD880E60CD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FD6415-C6D0-4869-8FBC-6CD3EF6ADA6E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6C1A85-E748-4C97-AD0E-73E6E542D684}"/>
                </a:ext>
              </a:extLst>
            </p:cNvPr>
            <p:cNvSpPr txBox="1"/>
            <p:nvPr/>
          </p:nvSpPr>
          <p:spPr>
            <a:xfrm>
              <a:off x="9192525" y="4565051"/>
              <a:ext cx="2374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Budget and Schedule</a:t>
              </a:r>
              <a:endPara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74528-83FA-4C6C-B874-415330BD5C58}"/>
                </a:ext>
              </a:extLst>
            </p:cNvPr>
            <p:cNvSpPr txBox="1"/>
            <p:nvPr/>
          </p:nvSpPr>
          <p:spPr>
            <a:xfrm>
              <a:off x="9145285" y="4195719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137B7-15EF-49F3-B76C-744BA0A76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37884" y="649287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8C1203-1AE3-4559-A95A-4F0A4048F7CD}"/>
              </a:ext>
            </a:extLst>
          </p:cNvPr>
          <p:cNvSpPr txBox="1"/>
          <p:nvPr/>
        </p:nvSpPr>
        <p:spPr>
          <a:xfrm>
            <a:off x="3415115" y="4052755"/>
            <a:ext cx="1256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$</a:t>
            </a:r>
            <a:r>
              <a:rPr lang="en-US" sz="1800" dirty="0" smtClean="0"/>
              <a:t>475.95 K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806429" y="1538655"/>
            <a:ext cx="1920309" cy="83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Total Budget</a:t>
            </a:r>
          </a:p>
          <a:p>
            <a:pPr algn="ctr"/>
            <a:r>
              <a:rPr lang="en-US" dirty="0" smtClean="0"/>
              <a:t>$951.9 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44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7CD84A-FDD6-4926-BECA-784D656A544E}"/>
              </a:ext>
            </a:extLst>
          </p:cNvPr>
          <p:cNvSpPr txBox="1"/>
          <p:nvPr/>
        </p:nvSpPr>
        <p:spPr>
          <a:xfrm>
            <a:off x="1056166" y="384048"/>
            <a:ext cx="6285182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Newton Middle School Interim Housing </a:t>
            </a:r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C7D7C8-C161-4BAD-9149-FC082A334AB9}"/>
              </a:ext>
            </a:extLst>
          </p:cNvPr>
          <p:cNvSpPr txBox="1"/>
          <p:nvPr/>
        </p:nvSpPr>
        <p:spPr>
          <a:xfrm>
            <a:off x="6018663" y="3050275"/>
            <a:ext cx="2647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92D050"/>
                </a:solidFill>
              </a:rPr>
              <a:t>Fixture change out during Spring break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CD057E-7A36-41B7-9BFA-ECB7180F7EDE}"/>
              </a:ext>
            </a:extLst>
          </p:cNvPr>
          <p:cNvSpPr txBox="1"/>
          <p:nvPr/>
        </p:nvSpPr>
        <p:spPr>
          <a:xfrm>
            <a:off x="4911395" y="3652257"/>
            <a:ext cx="31977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FF9966"/>
                </a:solidFill>
              </a:rPr>
              <a:t>Supply change equipment delay fire alarm panel only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3EF8D7-2B24-4F47-9135-36EA1B016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523" y="2092256"/>
            <a:ext cx="3968954" cy="2673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759C7F-3AA4-41BC-A8D4-7A89DE0C7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50" y="870848"/>
            <a:ext cx="8750447" cy="5116303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769776-EA6E-4E83-81D1-411F137E3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5397" y="647610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5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2AC88271-5B69-4993-B0DE-21AC87E22153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>
                <a:solidFill>
                  <a:prstClr val="black"/>
                </a:solidFill>
                <a:latin typeface="Georgia" panose="02040502050405020303" pitchFamily="18" charset="0"/>
              </a:rPr>
              <a:t>Grandview Academy, Newton, Sparks 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19ACA7-6FBC-4819-BA10-F4F3055624C4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DDA6671-B9CC-494C-B3B8-B65BF23AB3F9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C3BCCFB-2B8B-46F5-93DE-9F67C2ECDA04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A855DE-E042-46B6-BB24-120964D2BC31}"/>
                </a:ext>
              </a:extLst>
            </p:cNvPr>
            <p:cNvSpPr txBox="1"/>
            <p:nvPr/>
          </p:nvSpPr>
          <p:spPr>
            <a:xfrm>
              <a:off x="9086092" y="4567509"/>
              <a:ext cx="2403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Programming &amp; Qualifying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71BE7-BE74-48CC-9D1B-1AF31BC2641E}"/>
                </a:ext>
              </a:extLst>
            </p:cNvPr>
            <p:cNvSpPr txBox="1"/>
            <p:nvPr/>
          </p:nvSpPr>
          <p:spPr>
            <a:xfrm>
              <a:off x="9030429" y="423922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971F4D5E-6C4D-4596-BC0A-ED2AB34E11E1}"/>
              </a:ext>
            </a:extLst>
          </p:cNvPr>
          <p:cNvSpPr txBox="1">
            <a:spLocks/>
          </p:cNvSpPr>
          <p:nvPr/>
        </p:nvSpPr>
        <p:spPr>
          <a:xfrm>
            <a:off x="161548" y="920027"/>
            <a:ext cx="8507091" cy="2826149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81915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21st Century Classroom Projects APPROVED BY DSA</a:t>
            </a:r>
            <a:endParaRPr lang="en-US" dirty="0"/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Newton Middle School 		6-30-21</a:t>
            </a:r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Grandview College Prep 	6-30-21 </a:t>
            </a:r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Sparks Middle School 		6-30-21</a:t>
            </a:r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/>
                <a:cs typeface="Open Sans"/>
              </a:rPr>
              <a:t>Scope review meetings </a:t>
            </a:r>
            <a:r>
              <a:rPr lang="en-US" sz="1600" dirty="0" smtClean="0">
                <a:ea typeface="Open Sans"/>
                <a:cs typeface="Open Sans"/>
              </a:rPr>
              <a:t>to </a:t>
            </a:r>
            <a:r>
              <a:rPr lang="en-US" sz="1600" dirty="0">
                <a:ea typeface="Open Sans"/>
                <a:cs typeface="Open Sans"/>
              </a:rPr>
              <a:t>gain stakeholder input per the Board's guidance at the Special Board </a:t>
            </a:r>
            <a:r>
              <a:rPr lang="en-US" sz="1600" dirty="0" smtClean="0">
                <a:ea typeface="Open Sans"/>
                <a:cs typeface="Open Sans"/>
              </a:rPr>
              <a:t>Meeting on October 21</a:t>
            </a:r>
            <a:r>
              <a:rPr lang="en-US" sz="1600" smtClean="0">
                <a:ea typeface="Open Sans"/>
                <a:cs typeface="Open Sans"/>
              </a:rPr>
              <a:t>, </a:t>
            </a:r>
            <a:r>
              <a:rPr lang="en-US" sz="1600" smtClean="0">
                <a:ea typeface="Open Sans"/>
                <a:cs typeface="Open Sans"/>
              </a:rPr>
              <a:t>2021</a:t>
            </a:r>
            <a:endParaRPr lang="en-US" sz="20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382FE-BBE2-4218-8034-90E96E9E2870}"/>
              </a:ext>
            </a:extLst>
          </p:cNvPr>
          <p:cNvSpPr txBox="1"/>
          <p:nvPr/>
        </p:nvSpPr>
        <p:spPr>
          <a:xfrm>
            <a:off x="2251940" y="4249130"/>
            <a:ext cx="5203432" cy="2524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6862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Re-Programing with Associations, Teachers and Principals</a:t>
            </a: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Storage </a:t>
            </a: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Furniture</a:t>
            </a: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Open Sans" panose="020B0606030504020204" pitchFamily="34" charset="0"/>
                <a:cs typeface="Open Sans" panose="020B0606030504020204" pitchFamily="34" charset="0"/>
              </a:rPr>
              <a:t>Technology</a:t>
            </a: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 smtClean="0"/>
              <a:t>Wall Surface/Windows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FE10D-99E5-4FEE-96B5-BD247B325BD1}"/>
              </a:ext>
            </a:extLst>
          </p:cNvPr>
          <p:cNvSpPr txBox="1"/>
          <p:nvPr/>
        </p:nvSpPr>
        <p:spPr>
          <a:xfrm>
            <a:off x="475361" y="3037394"/>
            <a:ext cx="7872984" cy="1200200"/>
          </a:xfrm>
          <a:prstGeom prst="rect">
            <a:avLst/>
          </a:prstGeom>
          <a:solidFill>
            <a:srgbClr val="B8C40E">
              <a:alpha val="41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Contractor Pre-Qualifications Underway</a:t>
            </a:r>
          </a:p>
          <a:p>
            <a:r>
              <a:rPr lang="en-US" sz="2400" b="1" dirty="0"/>
              <a:t>	Public Qualification Period is Currently Open 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D9E57-BE72-49D7-9272-5A1C1098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7894" y="649287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4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9BBD95-5550-4F23-8C7E-EDC9F1122CA6}"/>
              </a:ext>
            </a:extLst>
          </p:cNvPr>
          <p:cNvSpPr txBox="1"/>
          <p:nvPr/>
        </p:nvSpPr>
        <p:spPr>
          <a:xfrm>
            <a:off x="977985" y="458094"/>
            <a:ext cx="3594015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PROGRESS TRACKING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29814DA-5022-4654-A048-0921AB2B4E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034050"/>
              </p:ext>
            </p:extLst>
          </p:nvPr>
        </p:nvGraphicFramePr>
        <p:xfrm>
          <a:off x="2720887" y="527539"/>
          <a:ext cx="6114847" cy="3718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5B9B7763-85C9-4460-B2AD-C4C48660442C}"/>
              </a:ext>
            </a:extLst>
          </p:cNvPr>
          <p:cNvGrpSpPr/>
          <p:nvPr/>
        </p:nvGrpSpPr>
        <p:grpSpPr>
          <a:xfrm>
            <a:off x="0" y="5739278"/>
            <a:ext cx="2690825" cy="1118722"/>
            <a:chOff x="8924544" y="4108801"/>
            <a:chExt cx="2690825" cy="11187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FA8E74-8FD8-4594-9ED5-79AD880E60CD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FD6415-C6D0-4869-8FBC-6CD3EF6ADA6E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6C1A85-E748-4C97-AD0E-73E6E542D684}"/>
                </a:ext>
              </a:extLst>
            </p:cNvPr>
            <p:cNvSpPr txBox="1"/>
            <p:nvPr/>
          </p:nvSpPr>
          <p:spPr>
            <a:xfrm>
              <a:off x="9156023" y="4514274"/>
              <a:ext cx="2374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Budget and Schedule</a:t>
              </a:r>
              <a:endPara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74528-83FA-4C6C-B874-415330BD5C58}"/>
                </a:ext>
              </a:extLst>
            </p:cNvPr>
            <p:cNvSpPr txBox="1"/>
            <p:nvPr/>
          </p:nvSpPr>
          <p:spPr>
            <a:xfrm>
              <a:off x="9156023" y="4108801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600969-C565-44FD-9EBC-C170FE471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78334" y="6466516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3D3841-9198-4693-9C18-1F05AC34A76C}"/>
              </a:ext>
            </a:extLst>
          </p:cNvPr>
          <p:cNvGrpSpPr/>
          <p:nvPr/>
        </p:nvGrpSpPr>
        <p:grpSpPr>
          <a:xfrm>
            <a:off x="4379595" y="4116545"/>
            <a:ext cx="3332825" cy="393875"/>
            <a:chOff x="4379595" y="3878015"/>
            <a:chExt cx="3332825" cy="3938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A39987-254C-4D10-9885-162D4CB8F53B}"/>
                </a:ext>
              </a:extLst>
            </p:cNvPr>
            <p:cNvSpPr txBox="1"/>
            <p:nvPr/>
          </p:nvSpPr>
          <p:spPr>
            <a:xfrm>
              <a:off x="6204431" y="3878015"/>
              <a:ext cx="1507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800" b="0" i="0" u="none" strike="noStrike">
                  <a:solidFill>
                    <a:srgbClr val="000000"/>
                  </a:solidFill>
                  <a:effectLst/>
                  <a:latin typeface="Calibri" panose="020F0502020204030204" pitchFamily="34" charset="0"/>
                </a:defRPr>
              </a:lvl1pPr>
            </a:lstStyle>
            <a:p>
              <a:r>
                <a:rPr lang="en-US" dirty="0"/>
                <a:t>$0.82 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AFD0FA-4E50-412D-9705-2351F3D0CB50}"/>
                </a:ext>
              </a:extLst>
            </p:cNvPr>
            <p:cNvSpPr txBox="1"/>
            <p:nvPr/>
          </p:nvSpPr>
          <p:spPr>
            <a:xfrm>
              <a:off x="4379595" y="3902558"/>
              <a:ext cx="10154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$3.24 M</a:t>
              </a:r>
              <a:endParaRPr lang="en-US" sz="1400" dirty="0"/>
            </a:p>
          </p:txBody>
        </p:sp>
      </p:grp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16B662D-909A-4078-A792-70829BB2EF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7840160"/>
              </p:ext>
            </p:extLst>
          </p:nvPr>
        </p:nvGraphicFramePr>
        <p:xfrm>
          <a:off x="2303215" y="4510420"/>
          <a:ext cx="6532519" cy="182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2446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9BBD95-5550-4F23-8C7E-EDC9F1122CA6}"/>
              </a:ext>
            </a:extLst>
          </p:cNvPr>
          <p:cNvSpPr txBox="1"/>
          <p:nvPr/>
        </p:nvSpPr>
        <p:spPr>
          <a:xfrm>
            <a:off x="994620" y="401632"/>
            <a:ext cx="7753726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PROGRESS TRACKING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29814DA-5022-4654-A048-0921AB2B4E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955976"/>
              </p:ext>
            </p:extLst>
          </p:nvPr>
        </p:nvGraphicFramePr>
        <p:xfrm>
          <a:off x="2740632" y="222773"/>
          <a:ext cx="6144662" cy="3984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E3F11EC-37C8-4100-AAAD-3ECB8F57BA2F}"/>
              </a:ext>
            </a:extLst>
          </p:cNvPr>
          <p:cNvGrpSpPr/>
          <p:nvPr/>
        </p:nvGrpSpPr>
        <p:grpSpPr>
          <a:xfrm>
            <a:off x="4407137" y="4094960"/>
            <a:ext cx="3550600" cy="377000"/>
            <a:chOff x="4000229" y="4070492"/>
            <a:chExt cx="3550600" cy="3770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5FDD8E-C8E1-4193-AF96-EC57292CCFE9}"/>
                </a:ext>
              </a:extLst>
            </p:cNvPr>
            <p:cNvSpPr txBox="1"/>
            <p:nvPr/>
          </p:nvSpPr>
          <p:spPr>
            <a:xfrm>
              <a:off x="4000229" y="4078160"/>
              <a:ext cx="10240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$0.74 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A39987-254C-4D10-9885-162D4CB8F53B}"/>
                </a:ext>
              </a:extLst>
            </p:cNvPr>
            <p:cNvSpPr txBox="1"/>
            <p:nvPr/>
          </p:nvSpPr>
          <p:spPr>
            <a:xfrm>
              <a:off x="6294523" y="4070492"/>
              <a:ext cx="1256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$</a:t>
              </a:r>
              <a:r>
                <a:rPr lang="en-US" sz="1800" dirty="0" smtClean="0"/>
                <a:t>2.92 </a:t>
              </a:r>
              <a:r>
                <a:rPr lang="en-US" sz="1800" dirty="0"/>
                <a:t>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9B7763-85C9-4460-B2AD-C4C48660442C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FA8E74-8FD8-4594-9ED5-79AD880E60CD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FD6415-C6D0-4869-8FBC-6CD3EF6ADA6E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6C1A85-E748-4C97-AD0E-73E6E542D684}"/>
                </a:ext>
              </a:extLst>
            </p:cNvPr>
            <p:cNvSpPr txBox="1"/>
            <p:nvPr/>
          </p:nvSpPr>
          <p:spPr>
            <a:xfrm>
              <a:off x="9143738" y="4505004"/>
              <a:ext cx="2374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Budget and Schedule</a:t>
              </a:r>
              <a:endPara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74528-83FA-4C6C-B874-415330BD5C58}"/>
                </a:ext>
              </a:extLst>
            </p:cNvPr>
            <p:cNvSpPr txBox="1"/>
            <p:nvPr/>
          </p:nvSpPr>
          <p:spPr>
            <a:xfrm>
              <a:off x="9058534" y="412750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C532AF-1AA0-4C2B-84EE-581F0CB0E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7894" y="6473330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/>
          </a:p>
        </p:txBody>
      </p:sp>
      <p:sp>
        <p:nvSpPr>
          <p:cNvPr id="16" name="TextBox 1"/>
          <p:cNvSpPr txBox="1"/>
          <p:nvPr/>
        </p:nvSpPr>
        <p:spPr>
          <a:xfrm>
            <a:off x="2875482" y="1580925"/>
            <a:ext cx="1920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/>
              <a:t>Total Budget</a:t>
            </a:r>
          </a:p>
          <a:p>
            <a:pPr algn="ctr"/>
            <a:r>
              <a:rPr lang="en-US" sz="2400" dirty="0" smtClean="0"/>
              <a:t>$</a:t>
            </a:r>
            <a:r>
              <a:rPr lang="en-US" sz="2400" dirty="0"/>
              <a:t>3</a:t>
            </a:r>
            <a:r>
              <a:rPr lang="en-US" sz="2400" dirty="0" smtClean="0"/>
              <a:t>.66 M</a:t>
            </a:r>
            <a:endParaRPr lang="en-US" sz="24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16B662D-909A-4078-A792-70829BB2EF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893673"/>
              </p:ext>
            </p:extLst>
          </p:nvPr>
        </p:nvGraphicFramePr>
        <p:xfrm>
          <a:off x="2290932" y="4501515"/>
          <a:ext cx="6532519" cy="182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26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9BBD95-5550-4F23-8C7E-EDC9F1122CA6}"/>
              </a:ext>
            </a:extLst>
          </p:cNvPr>
          <p:cNvSpPr txBox="1"/>
          <p:nvPr/>
        </p:nvSpPr>
        <p:spPr>
          <a:xfrm>
            <a:off x="994620" y="401632"/>
            <a:ext cx="7753726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PROGRESS TRACKING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29814DA-5022-4654-A048-0921AB2B4E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956260"/>
              </p:ext>
            </p:extLst>
          </p:nvPr>
        </p:nvGraphicFramePr>
        <p:xfrm>
          <a:off x="2642122" y="401632"/>
          <a:ext cx="6501878" cy="3930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5FDD8E-C8E1-4193-AF96-EC57292CCFE9}"/>
              </a:ext>
            </a:extLst>
          </p:cNvPr>
          <p:cNvSpPr txBox="1"/>
          <p:nvPr/>
        </p:nvSpPr>
        <p:spPr>
          <a:xfrm>
            <a:off x="4499107" y="4177889"/>
            <a:ext cx="1020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$0.88 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A39987-254C-4D10-9885-162D4CB8F53B}"/>
              </a:ext>
            </a:extLst>
          </p:cNvPr>
          <p:cNvSpPr txBox="1"/>
          <p:nvPr/>
        </p:nvSpPr>
        <p:spPr>
          <a:xfrm>
            <a:off x="6448519" y="4177889"/>
            <a:ext cx="1256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$</a:t>
            </a:r>
            <a:r>
              <a:rPr lang="en-US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5.12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9B7763-85C9-4460-B2AD-C4C48660442C}"/>
              </a:ext>
            </a:extLst>
          </p:cNvPr>
          <p:cNvGrpSpPr/>
          <p:nvPr/>
        </p:nvGrpSpPr>
        <p:grpSpPr>
          <a:xfrm>
            <a:off x="0" y="5739278"/>
            <a:ext cx="2690825" cy="1118722"/>
            <a:chOff x="8924544" y="4108801"/>
            <a:chExt cx="2690825" cy="11187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FA8E74-8FD8-4594-9ED5-79AD880E60CD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FD6415-C6D0-4869-8FBC-6CD3EF6ADA6E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6C1A85-E748-4C97-AD0E-73E6E542D684}"/>
                </a:ext>
              </a:extLst>
            </p:cNvPr>
            <p:cNvSpPr txBox="1"/>
            <p:nvPr/>
          </p:nvSpPr>
          <p:spPr>
            <a:xfrm>
              <a:off x="9156023" y="4478133"/>
              <a:ext cx="2374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Budget and Schedule</a:t>
              </a:r>
              <a:endPara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74528-83FA-4C6C-B874-415330BD5C58}"/>
                </a:ext>
              </a:extLst>
            </p:cNvPr>
            <p:cNvSpPr txBox="1"/>
            <p:nvPr/>
          </p:nvSpPr>
          <p:spPr>
            <a:xfrm>
              <a:off x="9156023" y="4108801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ADFD67-BA6B-4C99-919D-F9AD0AD77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90946" y="646693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/>
          </a:p>
        </p:txBody>
      </p:sp>
      <p:sp>
        <p:nvSpPr>
          <p:cNvPr id="14" name="TextBox 1"/>
          <p:cNvSpPr txBox="1"/>
          <p:nvPr/>
        </p:nvSpPr>
        <p:spPr>
          <a:xfrm>
            <a:off x="2951174" y="1741935"/>
            <a:ext cx="1920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/>
              <a:t>Total Budget</a:t>
            </a:r>
          </a:p>
          <a:p>
            <a:pPr algn="ctr"/>
            <a:r>
              <a:rPr lang="en-US" sz="2400" dirty="0" smtClean="0"/>
              <a:t>$6.00 M</a:t>
            </a:r>
            <a:endParaRPr lang="en-US" sz="2400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16B662D-909A-4078-A792-70829BB2EF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739890"/>
              </p:ext>
            </p:extLst>
          </p:nvPr>
        </p:nvGraphicFramePr>
        <p:xfrm>
          <a:off x="2463979" y="4601911"/>
          <a:ext cx="6532519" cy="1826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60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ED8ACF8-1ABA-43FD-B197-3A3722F12B49}"/>
              </a:ext>
            </a:extLst>
          </p:cNvPr>
          <p:cNvSpPr txBox="1"/>
          <p:nvPr/>
        </p:nvSpPr>
        <p:spPr>
          <a:xfrm>
            <a:off x="986415" y="451068"/>
            <a:ext cx="809603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Newton MS 21</a:t>
            </a:r>
            <a:r>
              <a:rPr lang="en-US" sz="2300" baseline="30000" dirty="0" smtClean="0"/>
              <a:t>st</a:t>
            </a:r>
            <a:r>
              <a:rPr lang="en-US" sz="2300" dirty="0" smtClean="0"/>
              <a:t> Century Projected Schedule 5/22/22 to 11</a:t>
            </a:r>
            <a:r>
              <a:rPr lang="en-US" sz="23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/20/23</a:t>
            </a:r>
            <a:r>
              <a:rPr lang="en-US" sz="2300" dirty="0" smtClean="0"/>
              <a:t> </a:t>
            </a:r>
            <a:endParaRPr lang="en-US" sz="23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4CD79-7EC9-4A2D-A933-F3C71A4BDD46}"/>
              </a:ext>
            </a:extLst>
          </p:cNvPr>
          <p:cNvSpPr txBox="1"/>
          <p:nvPr/>
        </p:nvSpPr>
        <p:spPr>
          <a:xfrm>
            <a:off x="1047963" y="2513135"/>
            <a:ext cx="7819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Sparks MS </a:t>
            </a:r>
            <a:r>
              <a:rPr lang="en-US" sz="2400" dirty="0"/>
              <a:t>21</a:t>
            </a:r>
            <a:r>
              <a:rPr lang="en-US" sz="2400" baseline="30000" dirty="0"/>
              <a:t>st</a:t>
            </a:r>
            <a:r>
              <a:rPr lang="en-US" sz="2400" dirty="0"/>
              <a:t> Century </a:t>
            </a:r>
            <a:r>
              <a:rPr lang="en-US" dirty="0" smtClean="0"/>
              <a:t>Projected </a:t>
            </a:r>
            <a:r>
              <a:rPr lang="en-US" dirty="0"/>
              <a:t>Schedule 5/22/22 to 3/2/23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C28400-0075-4EAE-8744-5CE81DD72816}"/>
              </a:ext>
            </a:extLst>
          </p:cNvPr>
          <p:cNvSpPr txBox="1"/>
          <p:nvPr/>
        </p:nvSpPr>
        <p:spPr>
          <a:xfrm>
            <a:off x="1047962" y="4320774"/>
            <a:ext cx="797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Grandview </a:t>
            </a:r>
            <a:r>
              <a:rPr lang="en-US" sz="2400" dirty="0"/>
              <a:t>21</a:t>
            </a:r>
            <a:r>
              <a:rPr lang="en-US" sz="2400" baseline="30000" dirty="0"/>
              <a:t>st</a:t>
            </a:r>
            <a:r>
              <a:rPr lang="en-US" sz="2400" dirty="0"/>
              <a:t> Century </a:t>
            </a:r>
            <a:r>
              <a:rPr lang="en-US" dirty="0" smtClean="0"/>
              <a:t>Projected </a:t>
            </a:r>
            <a:r>
              <a:rPr lang="en-US" dirty="0"/>
              <a:t>Schedule 5/22/22 to 8/5/23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13199-F99A-44BE-90FA-23076DFCD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732" y="945656"/>
            <a:ext cx="6060343" cy="13955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96DA06-8B0A-4F80-B350-0F6858BC2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66" y="4830622"/>
            <a:ext cx="5072874" cy="17612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D0CFAF-39F6-4415-8F40-ED7455145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39" y="945655"/>
            <a:ext cx="5857620" cy="15674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470A07-9D28-45AB-9359-5864A9EB1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737" y="4830622"/>
            <a:ext cx="5687023" cy="17612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FED811-7CF6-4CCE-8AB8-01C6BE785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192" y="2990309"/>
            <a:ext cx="4403503" cy="128215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0C3CD9-820D-44A5-83BF-BD571C20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0231" y="649287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967D2E1-CBC9-4DA0-8417-0464E2082E33}"/>
              </a:ext>
            </a:extLst>
          </p:cNvPr>
          <p:cNvSpPr/>
          <p:nvPr/>
        </p:nvSpPr>
        <p:spPr>
          <a:xfrm>
            <a:off x="-8166" y="0"/>
            <a:ext cx="9152167" cy="68654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pic>
        <p:nvPicPr>
          <p:cNvPr id="9" name="Picture 8" descr="A picture containing window, drawing&#10;&#10;Description automatically generated">
            <a:extLst>
              <a:ext uri="{FF2B5EF4-FFF2-40B4-BE49-F238E27FC236}">
                <a16:creationId xmlns:a16="http://schemas.microsoft.com/office/drawing/2014/main" id="{7B99F2AE-46BC-4CD0-9B59-B6F2BCDF1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56" y="-485043"/>
            <a:ext cx="5562595" cy="55625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974482-BB87-4A1C-BBA1-EEF134FB4B04}"/>
              </a:ext>
            </a:extLst>
          </p:cNvPr>
          <p:cNvSpPr/>
          <p:nvPr/>
        </p:nvSpPr>
        <p:spPr>
          <a:xfrm>
            <a:off x="307821" y="4762123"/>
            <a:ext cx="8066638" cy="1575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29672-7245-49A8-B9E6-299F7582D924}"/>
              </a:ext>
            </a:extLst>
          </p:cNvPr>
          <p:cNvSpPr/>
          <p:nvPr/>
        </p:nvSpPr>
        <p:spPr>
          <a:xfrm>
            <a:off x="307821" y="4762122"/>
            <a:ext cx="320842" cy="15753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3EE61A-28C1-49BA-B3C2-2F8C49E9B350}"/>
              </a:ext>
            </a:extLst>
          </p:cNvPr>
          <p:cNvSpPr/>
          <p:nvPr/>
        </p:nvSpPr>
        <p:spPr>
          <a:xfrm>
            <a:off x="-13021" y="4762121"/>
            <a:ext cx="320842" cy="1575304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5D811B-4503-4208-B9B8-3AC8412196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337" y="5674041"/>
            <a:ext cx="1684829" cy="43411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4B37E1-FF11-4533-B26A-1AA3ABF2FF71}"/>
              </a:ext>
            </a:extLst>
          </p:cNvPr>
          <p:cNvSpPr txBox="1">
            <a:spLocks/>
          </p:cNvSpPr>
          <p:nvPr/>
        </p:nvSpPr>
        <p:spPr>
          <a:xfrm>
            <a:off x="769541" y="5306823"/>
            <a:ext cx="6711641" cy="48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all">
                <a:latin typeface="Georgia" panose="02040502050405020303" pitchFamily="18" charset="0"/>
              </a:rPr>
              <a:t>Questions + answers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BB0DD-6313-45CA-9703-01A3E4F8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8939" y="6356352"/>
            <a:ext cx="429185" cy="384690"/>
          </a:xfrm>
          <a:solidFill>
            <a:srgbClr val="CACACA"/>
          </a:solidFill>
        </p:spPr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2476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IPLTSEL" val="1þ"/>
  <p:tag name="BSIPLOTS" val="þ0þ1þ0þ1þ0þ0þ2þ1þANSI_A_(8.50_x_11.00_Inches)þ612þ792"/>
</p:tagLst>
</file>

<file path=ppt/theme/theme1.xml><?xml version="1.0" encoding="utf-8"?>
<a:theme xmlns:a="http://schemas.openxmlformats.org/drawingml/2006/main" name="Cover Option 1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43403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over Option 2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F79646"/>
      </a:accent5>
      <a:accent6>
        <a:srgbClr val="292929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06813045DC3844B16D01EC48AB5FC6" ma:contentTypeVersion="13" ma:contentTypeDescription="Create a new document." ma:contentTypeScope="" ma:versionID="30cc1b9931432b78b574a7135fc4589c">
  <xsd:schema xmlns:xsd="http://www.w3.org/2001/XMLSchema" xmlns:xs="http://www.w3.org/2001/XMLSchema" xmlns:p="http://schemas.microsoft.com/office/2006/metadata/properties" xmlns:ns2="39523770-d282-4544-8201-76b538a78dc4" xmlns:ns3="39881851-c737-49f1-b9ea-00d1f26389c6" targetNamespace="http://schemas.microsoft.com/office/2006/metadata/properties" ma:root="true" ma:fieldsID="af58686fe8f5ec9556e6ca276a63bb4b" ns2:_="" ns3:_="">
    <xsd:import namespace="39523770-d282-4544-8201-76b538a78dc4"/>
    <xsd:import namespace="39881851-c737-49f1-b9ea-00d1f2638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23770-d282-4544-8201-76b538a78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81851-c737-49f1-b9ea-00d1f26389c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9881851-c737-49f1-b9ea-00d1f26389c6">
      <UserInfo>
        <DisplayName>Leslie Sydnor</DisplayName>
        <AccountId>159</AccountId>
        <AccountType/>
      </UserInfo>
      <UserInfo>
        <DisplayName>Dan Franco</DisplayName>
        <AccountId>1312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10B17E-E491-4436-B796-65128DE2098C}">
  <ds:schemaRefs>
    <ds:schemaRef ds:uri="39523770-d282-4544-8201-76b538a78dc4"/>
    <ds:schemaRef ds:uri="39881851-c737-49f1-b9ea-00d1f26389c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884381C-C2AD-4EA3-86E0-1A3B4A52466D}">
  <ds:schemaRefs>
    <ds:schemaRef ds:uri="http://purl.org/dc/dcmitype/"/>
    <ds:schemaRef ds:uri="http://www.w3.org/XML/1998/namespace"/>
    <ds:schemaRef ds:uri="http://schemas.microsoft.com/office/2006/documentManagement/types"/>
    <ds:schemaRef ds:uri="39881851-c737-49f1-b9ea-00d1f26389c6"/>
    <ds:schemaRef ds:uri="http://purl.org/dc/terms/"/>
    <ds:schemaRef ds:uri="39523770-d282-4544-8201-76b538a78dc4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0A0E535-0448-4547-82CF-08F6FF7BE4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370</Words>
  <Application>Microsoft Office PowerPoint</Application>
  <PresentationFormat>Letter Paper (8.5x11 in)</PresentationFormat>
  <Paragraphs>122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Georgia</vt:lpstr>
      <vt:lpstr>Open Sans</vt:lpstr>
      <vt:lpstr>Stencil</vt:lpstr>
      <vt:lpstr>Cover Option 1</vt:lpstr>
      <vt:lpstr>Blank</vt:lpstr>
      <vt:lpstr>1_Cover Option 1</vt:lpstr>
      <vt:lpstr>2_Cover Option 2</vt:lpstr>
      <vt:lpstr>21st Century Classroom Improvements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Carly Lawrence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Lawrence</dc:creator>
  <cp:lastModifiedBy>Joel Duarte</cp:lastModifiedBy>
  <cp:revision>21</cp:revision>
  <cp:lastPrinted>2021-07-09T21:22:16Z</cp:lastPrinted>
  <dcterms:created xsi:type="dcterms:W3CDTF">2015-06-16T12:22:02Z</dcterms:created>
  <dcterms:modified xsi:type="dcterms:W3CDTF">2022-03-23T18:55:46Z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0x010100D206813045DC3844B16D01EC48AB5FC6</vt:lpwstr>
  </property>
</Properties>
</file>