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Override2.xml" ContentType="application/vnd.openxmlformats-officedocument.themeOverrid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3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4" r:id="rId5"/>
  </p:sldMasterIdLst>
  <p:notesMasterIdLst>
    <p:notesMasterId r:id="rId17"/>
  </p:notesMasterIdLst>
  <p:handoutMasterIdLst>
    <p:handoutMasterId r:id="rId18"/>
  </p:handoutMasterIdLst>
  <p:sldIdLst>
    <p:sldId id="654" r:id="rId6"/>
    <p:sldId id="687" r:id="rId7"/>
    <p:sldId id="694" r:id="rId8"/>
    <p:sldId id="692" r:id="rId9"/>
    <p:sldId id="695" r:id="rId10"/>
    <p:sldId id="686" r:id="rId11"/>
    <p:sldId id="410" r:id="rId12"/>
    <p:sldId id="688" r:id="rId13"/>
    <p:sldId id="689" r:id="rId14"/>
    <p:sldId id="690" r:id="rId15"/>
    <p:sldId id="685" r:id="rId16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905C778-2582-4791-8514-4D1F495C5EDA}">
          <p14:sldIdLst>
            <p14:sldId id="654"/>
            <p14:sldId id="687"/>
            <p14:sldId id="694"/>
            <p14:sldId id="692"/>
            <p14:sldId id="695"/>
            <p14:sldId id="686"/>
            <p14:sldId id="410"/>
            <p14:sldId id="688"/>
            <p14:sldId id="689"/>
            <p14:sldId id="690"/>
            <p14:sldId id="68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rik Wong" initials="EW" lastIdx="29" clrIdx="0">
    <p:extLst>
      <p:ext uri="{19B8F6BF-5375-455C-9EA6-DF929625EA0E}">
        <p15:presenceInfo xmlns:p15="http://schemas.microsoft.com/office/powerpoint/2012/main" userId="S-1-5-21-1967866684-18703725-1786346777-168823" providerId="AD"/>
      </p:ext>
    </p:extLst>
  </p:cmAuthor>
  <p:cmAuthor id="2" name="Jessica Morley" initials="JM" lastIdx="4" clrIdx="1">
    <p:extLst>
      <p:ext uri="{19B8F6BF-5375-455C-9EA6-DF929625EA0E}">
        <p15:presenceInfo xmlns:p15="http://schemas.microsoft.com/office/powerpoint/2012/main" userId="S::jmorley@ccorpusa.com::fe3d5e02-dd94-4931-b0ca-ea0c9dd2b57f" providerId="AD"/>
      </p:ext>
    </p:extLst>
  </p:cmAuthor>
  <p:cmAuthor id="3" name="Belen Bobadilla" initials="BB" lastIdx="22" clrIdx="2">
    <p:extLst>
      <p:ext uri="{19B8F6BF-5375-455C-9EA6-DF929625EA0E}">
        <p15:presenceInfo xmlns:p15="http://schemas.microsoft.com/office/powerpoint/2012/main" userId="S-1-5-21-1967866684-18703725-1786346777-21556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C22"/>
    <a:srgbClr val="EA6716"/>
    <a:srgbClr val="029FEE"/>
    <a:srgbClr val="00863D"/>
    <a:srgbClr val="E7E7E7"/>
    <a:srgbClr val="A8E1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19" autoAdjust="0"/>
    <p:restoredTop sz="95441" autoAdjust="0"/>
  </p:normalViewPr>
  <p:slideViewPr>
    <p:cSldViewPr snapToGrid="0">
      <p:cViewPr varScale="1">
        <p:scale>
          <a:sx n="115" d="100"/>
          <a:sy n="115" d="100"/>
        </p:scale>
        <p:origin x="1434" y="10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4ABC1B-FE5C-4BF7-921C-313FD045898D}" type="datetimeFigureOut">
              <a:rPr lang="en-US" smtClean="0"/>
              <a:t>7/18/2022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F318D6-3A14-48EC-AE14-08E957E83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8023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2288" tIns="46145" rIns="92288" bIns="4614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2288" tIns="46145" rIns="92288" bIns="46145" rtlCol="0"/>
          <a:lstStyle>
            <a:lvl1pPr algn="r">
              <a:defRPr sz="1200"/>
            </a:lvl1pPr>
          </a:lstStyle>
          <a:p>
            <a:fld id="{8556C83C-6E88-4ECE-941C-85B77B183B9D}" type="datetimeFigureOut">
              <a:rPr lang="en-US" smtClean="0"/>
              <a:t>7/18/2022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8500"/>
            <a:ext cx="4649788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88" tIns="46145" rIns="92288" bIns="4614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2288" tIns="46145" rIns="92288" bIns="4614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2288" tIns="46145" rIns="92288" bIns="4614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2288" tIns="46145" rIns="92288" bIns="46145" rtlCol="0" anchor="b"/>
          <a:lstStyle>
            <a:lvl1pPr algn="r">
              <a:defRPr sz="1200"/>
            </a:lvl1pPr>
          </a:lstStyle>
          <a:p>
            <a:fld id="{E14466A9-CC9C-4502-9BE4-BA31B2D7E2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989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466A9-CC9C-4502-9BE4-BA31B2D7E29D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4329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570730"/>
            <a:ext cx="5608320" cy="4183380"/>
          </a:xfrm>
        </p:spPr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C29461-7DEC-4F80-89DF-2D3DEF2545BF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5548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570730"/>
            <a:ext cx="5608320" cy="4183380"/>
          </a:xfrm>
        </p:spPr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C29461-7DEC-4F80-89DF-2D3DEF2545BF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1026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570730"/>
            <a:ext cx="5608320" cy="418338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C29461-7DEC-4F80-89DF-2D3DEF2545BF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4639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570730"/>
            <a:ext cx="5608320" cy="418338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C29461-7DEC-4F80-89DF-2D3DEF2545BF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8016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570730"/>
            <a:ext cx="5608320" cy="418338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C29461-7DEC-4F80-89DF-2D3DEF2545BF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97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466A9-CC9C-4502-9BE4-BA31B2D7E29D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7925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570730"/>
            <a:ext cx="5608320" cy="4183380"/>
          </a:xfrm>
        </p:spPr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C29461-7DEC-4F80-89DF-2D3DEF2545BF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9158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570730"/>
            <a:ext cx="5608320" cy="4183380"/>
          </a:xfrm>
        </p:spPr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C29461-7DEC-4F80-89DF-2D3DEF2545BF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8626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570730"/>
            <a:ext cx="5608320" cy="418338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C29461-7DEC-4F80-89DF-2D3DEF2545BF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5288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C29461-7DEC-4F80-89DF-2D3DEF2545BF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071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515100" cy="685800"/>
          </a:xfrm>
        </p:spPr>
        <p:txBody>
          <a:bodyPr anchor="ctr"/>
          <a:lstStyle>
            <a:lvl1pPr marL="0" indent="0" algn="l">
              <a:buNone/>
              <a:defRPr sz="28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C8B1D79-0C31-4730-999A-DA947E5A12A9}" type="datetime1">
              <a:rPr lang="en-US" smtClean="0"/>
              <a:t>7/18/2022</a:t>
            </a:fld>
            <a:endParaRPr lang="en-US" dirty="0"/>
          </a:p>
        </p:txBody>
      </p:sp>
      <p:sp>
        <p:nvSpPr>
          <p:cNvPr id="10" name="Rectangle 10"/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C9D5BF6-8F1A-45CD-A733-A5F64C05499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3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Espace réservé de la date 1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FF63AF-04C5-46ED-96FB-1568CD5BA6A8}" type="datetime1">
              <a:rPr lang="en-US" smtClean="0"/>
              <a:t>7/18/2022</a:t>
            </a:fld>
            <a:endParaRPr lang="en-US" dirty="0"/>
          </a:p>
        </p:txBody>
      </p:sp>
      <p:sp>
        <p:nvSpPr>
          <p:cNvPr id="5" name="Rectangle 2"/>
          <p:cNvSpPr>
            <a:spLocks noGrp="1"/>
          </p:cNvSpPr>
          <p:nvPr>
            <p:ph type="ftr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Espace réservé du numéro de diapositive 2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45BE55-96CF-4A88-9826-854F6BE1054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/>
          <a:lstStyle>
            <a:lvl1pPr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D1E74B-8926-4A06-A185-83672E22E92A}" type="datetime1">
              <a:rPr lang="en-US" smtClean="0"/>
              <a:t>7/18/2022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5"/>
          </a:xfrm>
        </p:spPr>
        <p:txBody>
          <a:bodyPr>
            <a:noAutofit/>
          </a:bodyPr>
          <a:lstStyle>
            <a:lvl1pPr>
              <a:defRPr sz="2400"/>
            </a:lvl1pPr>
          </a:lstStyle>
          <a:p>
            <a:pPr>
              <a:defRPr/>
            </a:pPr>
            <a:fld id="{758633C0-3EDB-47ED-B0FC-29511389E8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3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14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Espace réservé de la date 1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A36633-7570-455A-8318-BAE0FEA0778D}" type="datetime1">
              <a:rPr lang="en-US" smtClean="0"/>
              <a:t>7/18/2022</a:t>
            </a:fld>
            <a:endParaRPr lang="en-US" dirty="0"/>
          </a:p>
        </p:txBody>
      </p:sp>
      <p:sp>
        <p:nvSpPr>
          <p:cNvPr id="6" name="Rectangle 2"/>
          <p:cNvSpPr>
            <a:spLocks noGrp="1"/>
          </p:cNvSpPr>
          <p:nvPr>
            <p:ph type="ftr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Espace réservé du numéro de diapositive 2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8FA9AF-2E54-4B48-B9E0-588EC64BD77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13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Espace réservé du contenu 12"/>
          <p:cNvSpPr>
            <a:spLocks noGrp="1"/>
          </p:cNvSpPr>
          <p:nvPr>
            <p:ph sz="quarter" idx="1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19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Espace réservé de la date 13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580A2A-40B9-42AF-B9AF-F6F1C99DE2C4}" type="datetime1">
              <a:rPr lang="en-US" smtClean="0"/>
              <a:t>7/18/2022</a:t>
            </a:fld>
            <a:endParaRPr lang="en-US" dirty="0"/>
          </a:p>
        </p:txBody>
      </p:sp>
      <p:sp>
        <p:nvSpPr>
          <p:cNvPr id="8" name="Rectangle 2"/>
          <p:cNvSpPr>
            <a:spLocks noGrp="1"/>
          </p:cNvSpPr>
          <p:nvPr>
            <p:ph type="ftr" sz="quarter" idx="2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Espace réservé du numéro de diapositive 2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D8A9A6-6C1F-4E27-838C-A1B349B0B3B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Espace réservé de la dat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422350-2D91-4B2B-BFCE-B2D81FC6C2B1}" type="datetime1">
              <a:rPr lang="en-US" smtClean="0"/>
              <a:t>7/18/2022</a:t>
            </a:fld>
            <a:endParaRPr lang="en-US" dirty="0"/>
          </a:p>
        </p:txBody>
      </p:sp>
      <p:sp>
        <p:nvSpPr>
          <p:cNvPr id="4" name="Rectangle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Espace réservé du numéro de diapositiv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5593C-7CF0-4D9B-A032-A64729F7F6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F0AB1D-6402-48C3-87B6-D68D7EBCC6A0}" type="datetime1">
              <a:rPr lang="en-US" smtClean="0"/>
              <a:t>7/18/2022</a:t>
            </a:fld>
            <a:endParaRPr lang="en-US" dirty="0"/>
          </a:p>
        </p:txBody>
      </p:sp>
      <p:sp>
        <p:nvSpPr>
          <p:cNvPr id="3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C6CB98C-2484-4417-9FE0-2104C01BF41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3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Espace réservé de la date 1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C9F617-F7CC-47C2-9295-B83523E8D38C}" type="datetime1">
              <a:rPr lang="en-US" smtClean="0"/>
              <a:t>7/18/2022</a:t>
            </a:fld>
            <a:endParaRPr lang="en-US" dirty="0"/>
          </a:p>
        </p:txBody>
      </p:sp>
      <p:sp>
        <p:nvSpPr>
          <p:cNvPr id="6" name="Rectangle 2"/>
          <p:cNvSpPr>
            <a:spLocks noGrp="1"/>
          </p:cNvSpPr>
          <p:nvPr>
            <p:ph type="ftr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Espace réservé du numéro de diapositive 2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38B9F7-18FF-4817-978B-9FC30375F79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44638" y="4654550"/>
            <a:ext cx="7589837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524000" y="0"/>
            <a:ext cx="7620000" cy="4648200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>
              <a:buNone/>
              <a:defRPr sz="3200"/>
            </a:lvl1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00200" y="4724400"/>
            <a:ext cx="7315200" cy="6096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Rectangle 8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6DE670-D5EE-4933-9195-F16E6D1CC659}" type="datetime1">
              <a:rPr lang="en-US" smtClean="0"/>
              <a:t>7/18/2022</a:t>
            </a:fld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3575"/>
          </a:xfrm>
        </p:spPr>
        <p:txBody>
          <a:bodyPr/>
          <a:lstStyle>
            <a:lvl1pPr>
              <a:defRPr sz="2800"/>
            </a:lvl1pPr>
          </a:lstStyle>
          <a:p>
            <a:pPr>
              <a:defRPr/>
            </a:pPr>
            <a:fld id="{FBCE7EF8-B793-4593-9A0A-4B6792D84EB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13"/>
          <p:cNvSpPr>
            <a:spLocks noGrp="1"/>
          </p:cNvSpPr>
          <p:nvPr>
            <p:ph type="ftr" sz="quarter" idx="12"/>
          </p:nvPr>
        </p:nvSpPr>
        <p:spPr>
          <a:xfrm>
            <a:off x="1600200" y="6248400"/>
            <a:ext cx="4572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9525" y="6053140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59026" y="6043615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515100" cy="685800"/>
          </a:xfrm>
        </p:spPr>
        <p:txBody>
          <a:bodyPr anchor="ctr"/>
          <a:lstStyle>
            <a:lvl1pPr marL="0" indent="0" algn="l">
              <a:buNone/>
              <a:defRPr sz="2100">
                <a:solidFill>
                  <a:srgbClr val="FFFFFF"/>
                </a:solidFill>
              </a:defRPr>
            </a:lvl1pPr>
            <a:lvl2pPr marL="342900" indent="0" algn="ctr">
              <a:buNone/>
            </a:lvl2pPr>
            <a:lvl3pPr marL="685800" indent="0" algn="ctr">
              <a:buNone/>
            </a:lvl3pPr>
            <a:lvl4pPr marL="1028700" indent="0" algn="ctr">
              <a:buNone/>
            </a:lvl4pPr>
            <a:lvl5pPr marL="1371600" indent="0" algn="ctr">
              <a:buNone/>
            </a:lvl5pPr>
            <a:lvl6pPr marL="1714500" indent="0" algn="ctr">
              <a:buNone/>
            </a:lvl6pPr>
            <a:lvl7pPr marL="2057400" indent="0" algn="ctr">
              <a:buNone/>
            </a:lvl7pPr>
            <a:lvl8pPr marL="2400300" indent="0" algn="ctr">
              <a:buNone/>
            </a:lvl8pPr>
            <a:lvl9pPr marL="27432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C8B1D79-0C31-4730-999A-DA947E5A12A9}" type="datetime1">
              <a:rPr lang="en-US" smtClean="0"/>
              <a:t>7/18/2022</a:t>
            </a:fld>
            <a:endParaRPr lang="en-US" dirty="0"/>
          </a:p>
        </p:txBody>
      </p:sp>
      <p:sp>
        <p:nvSpPr>
          <p:cNvPr id="10" name="Rectangle 10"/>
          <p:cNvSpPr>
            <a:spLocks noGrp="1"/>
          </p:cNvSpPr>
          <p:nvPr>
            <p:ph type="ftr" sz="quarter" idx="11"/>
          </p:nvPr>
        </p:nvSpPr>
        <p:spPr>
          <a:xfrm>
            <a:off x="2085975" y="236540"/>
            <a:ext cx="586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C9D5BF6-8F1A-45CD-A733-A5F64C05499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9890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3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Espace réservé de la date 1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FF63AF-04C5-46ED-96FB-1568CD5BA6A8}" type="datetime1">
              <a:rPr lang="en-US" smtClean="0"/>
              <a:t>7/18/2022</a:t>
            </a:fld>
            <a:endParaRPr lang="en-US" dirty="0"/>
          </a:p>
        </p:txBody>
      </p:sp>
      <p:sp>
        <p:nvSpPr>
          <p:cNvPr id="5" name="Rectangle 2"/>
          <p:cNvSpPr>
            <a:spLocks noGrp="1"/>
          </p:cNvSpPr>
          <p:nvPr>
            <p:ph type="ftr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Espace réservé du numéro de diapositive 2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45BE55-96CF-4A88-9826-854F6BE1054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2747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71601" y="2743200"/>
            <a:ext cx="7123113" cy="1673225"/>
          </a:xfrm>
        </p:spPr>
        <p:txBody>
          <a:bodyPr/>
          <a:lstStyle>
            <a:lvl1pPr>
              <a:buNone/>
              <a:defRPr sz="2100">
                <a:solidFill>
                  <a:schemeClr val="tx2"/>
                </a:solidFill>
              </a:defRPr>
            </a:lvl1pPr>
            <a:lvl2pPr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3300" b="0" cap="none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D1E74B-8926-4A06-A185-83672E22E92A}" type="datetime1">
              <a:rPr lang="en-US" smtClean="0"/>
              <a:t>7/18/2022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1"/>
          </p:nvPr>
        </p:nvSpPr>
        <p:spPr>
          <a:xfrm>
            <a:off x="0" y="1752602"/>
            <a:ext cx="1295400" cy="701675"/>
          </a:xfrm>
        </p:spPr>
        <p:txBody>
          <a:bodyPr>
            <a:noAutofit/>
          </a:bodyPr>
          <a:lstStyle>
            <a:lvl1pPr>
              <a:defRPr sz="1800"/>
            </a:lvl1pPr>
          </a:lstStyle>
          <a:p>
            <a:pPr>
              <a:defRPr/>
            </a:pPr>
            <a:fld id="{758633C0-3EDB-47ED-B0FC-29511389E86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4280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3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14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Espace réservé de la date 1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A36633-7570-455A-8318-BAE0FEA0778D}" type="datetime1">
              <a:rPr lang="en-US" smtClean="0"/>
              <a:t>7/18/2022</a:t>
            </a:fld>
            <a:endParaRPr lang="en-US" dirty="0"/>
          </a:p>
        </p:txBody>
      </p:sp>
      <p:sp>
        <p:nvSpPr>
          <p:cNvPr id="6" name="Rectangle 2"/>
          <p:cNvSpPr>
            <a:spLocks noGrp="1"/>
          </p:cNvSpPr>
          <p:nvPr>
            <p:ph type="ftr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Espace réservé du numéro de diapositive 2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8FA9AF-2E54-4B48-B9E0-588EC64BD77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0480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13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Espace réservé du contenu 12"/>
          <p:cNvSpPr>
            <a:spLocks noGrp="1"/>
          </p:cNvSpPr>
          <p:nvPr>
            <p:ph sz="quarter" idx="1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>
              <a:buFontTx/>
              <a:buNone/>
              <a:defRPr sz="15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19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>
              <a:buFontTx/>
              <a:buNone/>
              <a:defRPr sz="15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Espace réservé de la date 13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580A2A-40B9-42AF-B9AF-F6F1C99DE2C4}" type="datetime1">
              <a:rPr lang="en-US" smtClean="0"/>
              <a:t>7/18/2022</a:t>
            </a:fld>
            <a:endParaRPr lang="en-US" dirty="0"/>
          </a:p>
        </p:txBody>
      </p:sp>
      <p:sp>
        <p:nvSpPr>
          <p:cNvPr id="8" name="Rectangle 2"/>
          <p:cNvSpPr>
            <a:spLocks noGrp="1"/>
          </p:cNvSpPr>
          <p:nvPr>
            <p:ph type="ftr" sz="quarter" idx="2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Espace réservé du numéro de diapositive 2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D8A9A6-6C1F-4E27-838C-A1B349B0B3B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48061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Espace réservé de la dat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422350-2D91-4B2B-BFCE-B2D81FC6C2B1}" type="datetime1">
              <a:rPr lang="en-US" smtClean="0"/>
              <a:t>7/18/2022</a:t>
            </a:fld>
            <a:endParaRPr lang="en-US" dirty="0"/>
          </a:p>
        </p:txBody>
      </p:sp>
      <p:sp>
        <p:nvSpPr>
          <p:cNvPr id="4" name="Rectangle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Espace réservé du numéro de diapositiv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5593C-7CF0-4D9B-A032-A64729F7F6D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276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F0AB1D-6402-48C3-87B6-D68D7EBCC6A0}" type="datetime1">
              <a:rPr lang="en-US" smtClean="0"/>
              <a:t>7/18/2022</a:t>
            </a:fld>
            <a:endParaRPr lang="en-US" dirty="0"/>
          </a:p>
        </p:txBody>
      </p:sp>
      <p:sp>
        <p:nvSpPr>
          <p:cNvPr id="3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C6CB98C-2484-4417-9FE0-2104C01BF41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3214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33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750"/>
              </a:spcAft>
              <a:buNone/>
              <a:defRPr sz="1350"/>
            </a:lvl1pPr>
            <a:lvl2pPr>
              <a:buNone/>
              <a:defRPr sz="900"/>
            </a:lvl2pPr>
            <a:lvl3pPr>
              <a:buNone/>
              <a:defRPr sz="750"/>
            </a:lvl3pPr>
            <a:lvl4pPr>
              <a:buNone/>
              <a:defRPr sz="675"/>
            </a:lvl4pPr>
            <a:lvl5pPr>
              <a:buNone/>
              <a:defRPr sz="67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3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Espace réservé de la date 1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C9F617-F7CC-47C2-9295-B83523E8D38C}" type="datetime1">
              <a:rPr lang="en-US" smtClean="0"/>
              <a:t>7/18/2022</a:t>
            </a:fld>
            <a:endParaRPr lang="en-US" dirty="0"/>
          </a:p>
        </p:txBody>
      </p:sp>
      <p:sp>
        <p:nvSpPr>
          <p:cNvPr id="6" name="Rectangle 2"/>
          <p:cNvSpPr>
            <a:spLocks noGrp="1"/>
          </p:cNvSpPr>
          <p:nvPr>
            <p:ph type="ftr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Espace réservé du numéro de diapositive 2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38B9F7-18FF-4817-978B-9FC30375F79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56214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9525" y="4572002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9524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44639" y="4654550"/>
            <a:ext cx="7589837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447801" y="2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524000" y="0"/>
            <a:ext cx="7620000" cy="4648200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>
              <a:buNone/>
              <a:defRPr sz="2400"/>
            </a:lvl1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275"/>
            </a:lvl1pPr>
            <a:lvl2pPr>
              <a:buFontTx/>
              <a:buNone/>
              <a:defRPr sz="900"/>
            </a:lvl2pPr>
            <a:lvl3pPr>
              <a:buFontTx/>
              <a:buNone/>
              <a:defRPr sz="750"/>
            </a:lvl3pPr>
            <a:lvl4pPr>
              <a:buFontTx/>
              <a:buNone/>
              <a:defRPr sz="675"/>
            </a:lvl4pPr>
            <a:lvl5pPr>
              <a:buFontTx/>
              <a:buNone/>
              <a:defRPr sz="67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00200" y="4724400"/>
            <a:ext cx="7315200" cy="609600"/>
          </a:xfrm>
        </p:spPr>
        <p:txBody>
          <a:bodyPr/>
          <a:lstStyle>
            <a:lvl1pPr algn="l">
              <a:buNone/>
              <a:defRPr sz="21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Rectangle 8"/>
          <p:cNvSpPr>
            <a:spLocks noGrp="1"/>
          </p:cNvSpPr>
          <p:nvPr>
            <p:ph type="dt" sz="half" idx="10"/>
          </p:nvPr>
        </p:nvSpPr>
        <p:spPr>
          <a:xfrm>
            <a:off x="6248400" y="6248402"/>
            <a:ext cx="2667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6DE670-D5EE-4933-9195-F16E6D1CC659}" type="datetime1">
              <a:rPr lang="en-US" smtClean="0"/>
              <a:t>7/18/2022</a:t>
            </a:fld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11"/>
          </p:nvPr>
        </p:nvSpPr>
        <p:spPr>
          <a:xfrm>
            <a:off x="0" y="4667252"/>
            <a:ext cx="1447800" cy="663575"/>
          </a:xfrm>
        </p:spPr>
        <p:txBody>
          <a:bodyPr/>
          <a:lstStyle>
            <a:lvl1pPr>
              <a:defRPr sz="2100"/>
            </a:lvl1pPr>
          </a:lstStyle>
          <a:p>
            <a:pPr>
              <a:defRPr/>
            </a:pPr>
            <a:fld id="{FBCE7EF8-B793-4593-9A0A-4B6792D84EB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13"/>
          <p:cNvSpPr>
            <a:spLocks noGrp="1"/>
          </p:cNvSpPr>
          <p:nvPr>
            <p:ph type="ftr" sz="quarter" idx="12"/>
          </p:nvPr>
        </p:nvSpPr>
        <p:spPr>
          <a:xfrm>
            <a:off x="1600200" y="6248402"/>
            <a:ext cx="4572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295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image" Target="../media/image2.jpg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alphaModFix amt="19000"/>
            <a:lum/>
          </a:blip>
          <a:srcRect/>
          <a:stretch>
            <a:fillRect t="-23000" b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Espace réservé du texte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Tw Cen MT" pitchFamily="34" charset="0"/>
              </a:defRPr>
            </a:lvl1pPr>
          </a:lstStyle>
          <a:p>
            <a:pPr>
              <a:defRPr/>
            </a:pPr>
            <a:fld id="{944A7D1E-CFA5-41E4-97D2-E1D10B8A9D7B}" type="datetime1">
              <a:rPr lang="en-US" smtClean="0"/>
              <a:t>7/18/2022</a:t>
            </a:fld>
            <a:endParaRPr lang="en-US" dirty="0"/>
          </a:p>
        </p:txBody>
      </p:sp>
      <p:sp>
        <p:nvSpPr>
          <p:cNvPr id="1029" name="Rectangle 2"/>
          <p:cNvSpPr>
            <a:spLocks noGrp="1"/>
          </p:cNvSpPr>
          <p:nvPr>
            <p:ph type="ftr" sz="quarter" idx="3"/>
          </p:nvPr>
        </p:nvSpPr>
        <p:spPr bwMode="auto">
          <a:xfrm>
            <a:off x="609600" y="6248400"/>
            <a:ext cx="542131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Tw Cen MT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FFFFFF"/>
                </a:solidFill>
                <a:latin typeface="Tw Cen MT" pitchFamily="34" charset="0"/>
              </a:defRPr>
            </a:lvl1pPr>
          </a:lstStyle>
          <a:p>
            <a:pPr>
              <a:defRPr/>
            </a:pPr>
            <a:fld id="{1A9A949B-C91E-4360-9DB1-B27FAE33F39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69" r:id="rId2"/>
    <p:sldLayoutId id="2147483671" r:id="rId3"/>
    <p:sldLayoutId id="2147483668" r:id="rId4"/>
    <p:sldLayoutId id="2147483667" r:id="rId5"/>
    <p:sldLayoutId id="2147483666" r:id="rId6"/>
    <p:sldLayoutId id="2147483672" r:id="rId7"/>
    <p:sldLayoutId id="2147483665" r:id="rId8"/>
    <p:sldLayoutId id="2147483673" r:id="rId9"/>
  </p:sldLayoutIdLst>
  <p:hf hdr="0" ftr="0" dt="0"/>
  <p:txStyles>
    <p:titleStyle>
      <a:lvl1pPr marL="342900" indent="-342900" algn="l" defTabSz="-13873163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marL="342900" indent="-342900" algn="l" defTabSz="-1387316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2pPr>
      <a:lvl3pPr marL="342900" indent="-342900" algn="l" defTabSz="-1387316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3pPr>
      <a:lvl4pPr marL="342900" indent="-342900" algn="l" defTabSz="-1387316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4pPr>
      <a:lvl5pPr marL="342900" indent="-342900" algn="l" defTabSz="-1387316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5pPr>
      <a:lvl6pPr marL="800100" indent="-342900" algn="l" defTabSz="-13873163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6pPr>
      <a:lvl7pPr marL="1257300" indent="-342900" algn="l" defTabSz="-13873163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7pPr>
      <a:lvl8pPr marL="1714500" indent="-342900" algn="l" defTabSz="-13873163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8pPr>
      <a:lvl9pPr marL="2171700" indent="-342900" algn="l" defTabSz="-13873163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9pPr>
    </p:titleStyle>
    <p:bodyStyle>
      <a:lvl1pPr marL="342900" indent="-342900" algn="l" defTabSz="-13873163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-13873163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-13873163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-13873163" rtl="0" eaLnBrk="0" fontAlgn="base" hangingPunct="0">
        <a:spcBef>
          <a:spcPts val="400"/>
        </a:spcBef>
        <a:spcAft>
          <a:spcPct val="0"/>
        </a:spcAft>
        <a:buClr>
          <a:srgbClr val="B77851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-13873163" rtl="0" eaLnBrk="0" fontAlgn="base" hangingPunct="0">
        <a:spcBef>
          <a:spcPts val="400"/>
        </a:spcBef>
        <a:spcAft>
          <a:spcPct val="0"/>
        </a:spcAft>
        <a:buClr>
          <a:srgbClr val="776A5B"/>
        </a:buClr>
        <a:buSzPct val="6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alphaModFix amt="19000"/>
            <a:lum/>
          </a:blip>
          <a:srcRect/>
          <a:stretch>
            <a:fillRect t="-23000" b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Espace réservé du texte 12"/>
          <p:cNvSpPr>
            <a:spLocks noGrp="1"/>
          </p:cNvSpPr>
          <p:nvPr>
            <p:ph type="body" idx="1"/>
          </p:nvPr>
        </p:nvSpPr>
        <p:spPr bwMode="auto">
          <a:xfrm>
            <a:off x="612775" y="1600202"/>
            <a:ext cx="8153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6096000" y="6248402"/>
            <a:ext cx="26670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050">
                <a:solidFill>
                  <a:schemeClr val="tx2"/>
                </a:solidFill>
                <a:latin typeface="Tw Cen MT" pitchFamily="34" charset="0"/>
              </a:defRPr>
            </a:lvl1pPr>
          </a:lstStyle>
          <a:p>
            <a:pPr>
              <a:defRPr/>
            </a:pPr>
            <a:fld id="{944A7D1E-CFA5-41E4-97D2-E1D10B8A9D7B}" type="datetime1">
              <a:rPr lang="en-US" smtClean="0"/>
              <a:t>7/18/2022</a:t>
            </a:fld>
            <a:endParaRPr lang="en-US" dirty="0"/>
          </a:p>
        </p:txBody>
      </p:sp>
      <p:sp>
        <p:nvSpPr>
          <p:cNvPr id="1029" name="Rectangle 2"/>
          <p:cNvSpPr>
            <a:spLocks noGrp="1"/>
          </p:cNvSpPr>
          <p:nvPr>
            <p:ph type="ftr" sz="quarter" idx="3"/>
          </p:nvPr>
        </p:nvSpPr>
        <p:spPr bwMode="auto">
          <a:xfrm>
            <a:off x="609601" y="6248402"/>
            <a:ext cx="542131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50">
                <a:solidFill>
                  <a:schemeClr val="tx2"/>
                </a:solidFill>
                <a:latin typeface="Tw Cen MT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0" y="1271590"/>
            <a:ext cx="5334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50" b="1">
                <a:solidFill>
                  <a:srgbClr val="FFFFFF"/>
                </a:solidFill>
                <a:latin typeface="Tw Cen MT" pitchFamily="34" charset="0"/>
              </a:defRPr>
            </a:lvl1pPr>
          </a:lstStyle>
          <a:p>
            <a:pPr>
              <a:defRPr/>
            </a:pPr>
            <a:fld id="{1A9A949B-C91E-4360-9DB1-B27FAE33F39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2563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</p:sldLayoutIdLst>
  <p:hf hdr="0" ftr="0" dt="0"/>
  <p:txStyles>
    <p:titleStyle>
      <a:lvl1pPr marL="257175" indent="-257175" algn="l" defTabSz="-10404872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2"/>
          </a:solidFill>
          <a:latin typeface="+mj-lt"/>
          <a:ea typeface="+mj-ea"/>
          <a:cs typeface="+mj-cs"/>
        </a:defRPr>
      </a:lvl1pPr>
      <a:lvl2pPr marL="257175" indent="-257175" algn="l" defTabSz="-10404872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w Cen MT" pitchFamily="34" charset="0"/>
        </a:defRPr>
      </a:lvl2pPr>
      <a:lvl3pPr marL="257175" indent="-257175" algn="l" defTabSz="-10404872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w Cen MT" pitchFamily="34" charset="0"/>
        </a:defRPr>
      </a:lvl3pPr>
      <a:lvl4pPr marL="257175" indent="-257175" algn="l" defTabSz="-10404872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w Cen MT" pitchFamily="34" charset="0"/>
        </a:defRPr>
      </a:lvl4pPr>
      <a:lvl5pPr marL="257175" indent="-257175" algn="l" defTabSz="-10404872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w Cen MT" pitchFamily="34" charset="0"/>
        </a:defRPr>
      </a:lvl5pPr>
      <a:lvl6pPr marL="600075" indent="-257175" algn="l" defTabSz="-10404872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w Cen MT" pitchFamily="34" charset="0"/>
        </a:defRPr>
      </a:lvl6pPr>
      <a:lvl7pPr marL="942975" indent="-257175" algn="l" defTabSz="-10404872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w Cen MT" pitchFamily="34" charset="0"/>
        </a:defRPr>
      </a:lvl7pPr>
      <a:lvl8pPr marL="1285875" indent="-257175" algn="l" defTabSz="-10404872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w Cen MT" pitchFamily="34" charset="0"/>
        </a:defRPr>
      </a:lvl8pPr>
      <a:lvl9pPr marL="1628775" indent="-257175" algn="l" defTabSz="-10404872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w Cen MT" pitchFamily="34" charset="0"/>
        </a:defRPr>
      </a:lvl9pPr>
    </p:titleStyle>
    <p:bodyStyle>
      <a:lvl1pPr marL="257175" indent="-257175" algn="l" defTabSz="-10404872" rtl="0" eaLnBrk="0" fontAlgn="base" hangingPunct="0">
        <a:spcBef>
          <a:spcPts val="525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1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-10404872" rtl="0" eaLnBrk="0" fontAlgn="base" hangingPunct="0">
        <a:spcBef>
          <a:spcPts val="413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-10404872" rtl="0" eaLnBrk="0" fontAlgn="base" hangingPunct="0">
        <a:spcBef>
          <a:spcPts val="375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1725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-10404872" rtl="0" eaLnBrk="0" fontAlgn="base" hangingPunct="0">
        <a:spcBef>
          <a:spcPts val="300"/>
        </a:spcBef>
        <a:spcAft>
          <a:spcPct val="0"/>
        </a:spcAft>
        <a:buClr>
          <a:srgbClr val="B77851"/>
        </a:buClr>
        <a:buSzPct val="75000"/>
        <a:buFont typeface="Wingdings" pitchFamily="2" charset="2"/>
        <a:buChar char="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-10404872" rtl="0" eaLnBrk="0" fontAlgn="base" hangingPunct="0">
        <a:spcBef>
          <a:spcPts val="300"/>
        </a:spcBef>
        <a:spcAft>
          <a:spcPct val="0"/>
        </a:spcAft>
        <a:buClr>
          <a:srgbClr val="776A5B"/>
        </a:buClr>
        <a:buSzPct val="65000"/>
        <a:buFont typeface="Wingdings" pitchFamily="2" charset="2"/>
        <a:buChar char="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577340" indent="-17145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sz="135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83080" indent="-17145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sz="135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988820" indent="-17145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sz="135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7145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sz="135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0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9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399" y="271022"/>
            <a:ext cx="8915400" cy="1117745"/>
          </a:xfrm>
          <a:noFill/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en-US" sz="4000" b="1" cap="none" dirty="0">
                <a:ln w="1905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Rockwell" panose="02060603020205020403" pitchFamily="18" charset="0"/>
              </a:rPr>
              <a:t>HACIENDA LA PUENTE UNIFIED SCHOOL </a:t>
            </a:r>
            <a:r>
              <a:rPr lang="en-US" sz="4000" b="1" cap="none" dirty="0" smtClean="0">
                <a:ln w="1905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Rockwell" panose="02060603020205020403" pitchFamily="18" charset="0"/>
              </a:rPr>
              <a:t>DISTRICT</a:t>
            </a:r>
            <a:endParaRPr lang="en-US" sz="4000" b="1" cap="none" dirty="0">
              <a:ln w="19050" cmpd="sng">
                <a:solidFill>
                  <a:schemeClr val="tx1"/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glow rad="101600">
                  <a:schemeClr val="bg1">
                    <a:alpha val="60000"/>
                  </a:schemeClr>
                </a:glow>
                <a:outerShdw blurRad="50800" algn="tl" rotWithShape="0">
                  <a:srgbClr val="000000"/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126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6158536"/>
            <a:ext cx="2209800" cy="616432"/>
          </a:xfrm>
        </p:spPr>
        <p:txBody>
          <a:bodyPr/>
          <a:lstStyle/>
          <a:p>
            <a:pPr algn="ctr" eaLnBrk="1" hangingPunct="1"/>
            <a:r>
              <a:rPr lang="en-US" sz="1400" dirty="0">
                <a:effectLst>
                  <a:outerShdw blurRad="50800" dist="50800" dir="5400000" algn="ctr" rotWithShape="0">
                    <a:schemeClr val="bg2"/>
                  </a:outerShdw>
                </a:effectLst>
                <a:latin typeface="Rockwell" panose="02060603020205020403" pitchFamily="18" charset="0"/>
              </a:rPr>
              <a:t>Regular Board Meeting </a:t>
            </a:r>
            <a:r>
              <a:rPr lang="en-US" sz="1400" dirty="0" smtClean="0">
                <a:effectLst>
                  <a:outerShdw blurRad="50800" dist="50800" dir="5400000" algn="ctr" rotWithShape="0">
                    <a:schemeClr val="bg2"/>
                  </a:outerShdw>
                </a:effectLst>
                <a:latin typeface="Rockwell" panose="02060603020205020403" pitchFamily="18" charset="0"/>
              </a:rPr>
              <a:t>July 21, 2022</a:t>
            </a:r>
            <a:endParaRPr lang="en-US" sz="1400" dirty="0">
              <a:effectLst>
                <a:outerShdw blurRad="50800" dist="50800" dir="5400000" algn="ctr" rotWithShape="0">
                  <a:schemeClr val="bg2"/>
                </a:outerShdw>
              </a:effectLst>
              <a:latin typeface="Rockwell" panose="02060603020205020403" pitchFamily="18" charset="0"/>
            </a:endParaRPr>
          </a:p>
        </p:txBody>
      </p:sp>
      <p:sp>
        <p:nvSpPr>
          <p:cNvPr id="11272" name="Rectangle 3"/>
          <p:cNvSpPr txBox="1">
            <a:spLocks noChangeArrowheads="1"/>
          </p:cNvSpPr>
          <p:nvPr/>
        </p:nvSpPr>
        <p:spPr bwMode="auto">
          <a:xfrm>
            <a:off x="2376693" y="6089168"/>
            <a:ext cx="6781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-13873163"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None/>
            </a:pPr>
            <a:r>
              <a:rPr lang="en-US" sz="3200" dirty="0">
                <a:solidFill>
                  <a:srgbClr val="FFFFFF"/>
                </a:solidFill>
                <a:effectLst>
                  <a:outerShdw blurRad="50800" dist="50800" dir="5400000" algn="ctr" rotWithShape="0">
                    <a:srgbClr val="002060"/>
                  </a:outerShdw>
                </a:effectLst>
                <a:latin typeface="Rockwell" panose="02060603020205020403" pitchFamily="18" charset="0"/>
              </a:rPr>
              <a:t>Business Services</a:t>
            </a:r>
          </a:p>
        </p:txBody>
      </p:sp>
      <p:pic>
        <p:nvPicPr>
          <p:cNvPr id="16" name="Picture 2" descr="Equity &amp; Access Home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21" b="9524"/>
          <a:stretch/>
        </p:blipFill>
        <p:spPr bwMode="auto">
          <a:xfrm>
            <a:off x="7961198" y="5984102"/>
            <a:ext cx="1106601" cy="878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b="8568"/>
          <a:stretch/>
        </p:blipFill>
        <p:spPr>
          <a:xfrm>
            <a:off x="6849101" y="1720568"/>
            <a:ext cx="2113852" cy="40380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7" name="TextBox 16"/>
          <p:cNvSpPr txBox="1"/>
          <p:nvPr/>
        </p:nvSpPr>
        <p:spPr>
          <a:xfrm>
            <a:off x="6840415" y="1720568"/>
            <a:ext cx="2155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EA6716"/>
                  </a:outerShdw>
                </a:effectLst>
              </a:rPr>
              <a:t>Workman Quad</a:t>
            </a:r>
            <a:endParaRPr lang="en-US" b="1" dirty="0">
              <a:solidFill>
                <a:srgbClr val="FFFF00"/>
              </a:solidFill>
              <a:effectLst>
                <a:outerShdw blurRad="50800" dist="50800" dir="5400000" algn="ctr" rotWithShape="0">
                  <a:srgbClr val="EA6716"/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6"/>
          <a:srcRect b="3538"/>
          <a:stretch/>
        </p:blipFill>
        <p:spPr>
          <a:xfrm>
            <a:off x="4608553" y="1715367"/>
            <a:ext cx="2059501" cy="40608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8" name="TextBox 17"/>
          <p:cNvSpPr txBox="1"/>
          <p:nvPr/>
        </p:nvSpPr>
        <p:spPr>
          <a:xfrm>
            <a:off x="4608553" y="1687446"/>
            <a:ext cx="20309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effectLst>
                  <a:outerShdw blurRad="50800" dist="50800" dir="5400000" algn="ctr" rotWithShape="0">
                    <a:srgbClr val="FFC000"/>
                  </a:outerShdw>
                </a:effectLst>
              </a:rPr>
              <a:t>Wilson Quad</a:t>
            </a:r>
            <a:endParaRPr lang="en-US" b="1" dirty="0">
              <a:solidFill>
                <a:schemeClr val="bg1"/>
              </a:solidFill>
              <a:effectLst>
                <a:outerShdw blurRad="50800" dist="50800" dir="5400000" algn="ctr" rotWithShape="0">
                  <a:srgbClr val="FFC000"/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05052" y="1715366"/>
            <a:ext cx="2041820" cy="40432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2" name="TextBox 21"/>
          <p:cNvSpPr txBox="1"/>
          <p:nvPr/>
        </p:nvSpPr>
        <p:spPr>
          <a:xfrm>
            <a:off x="2368006" y="1682942"/>
            <a:ext cx="2030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effectLst>
                  <a:outerShdw blurRad="50800" dist="50800" dir="5400000" algn="ctr" rotWithShape="0">
                    <a:srgbClr val="FF0000"/>
                  </a:outerShdw>
                </a:effectLst>
              </a:rPr>
              <a:t>Los Altos Quad</a:t>
            </a:r>
            <a:endParaRPr lang="en-US" b="1" dirty="0">
              <a:effectLst>
                <a:outerShdw blurRad="50800" dist="50800" dir="5400000" algn="ctr" rotWithShape="0">
                  <a:srgbClr val="FF0000"/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9779" y="1722728"/>
            <a:ext cx="1990476" cy="40285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TextBox 18"/>
          <p:cNvSpPr txBox="1"/>
          <p:nvPr/>
        </p:nvSpPr>
        <p:spPr>
          <a:xfrm>
            <a:off x="291224" y="1742856"/>
            <a:ext cx="1995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EA6716"/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La Puente Quad</a:t>
            </a:r>
            <a:endParaRPr lang="en-US" b="1" dirty="0">
              <a:solidFill>
                <a:srgbClr val="EA6716"/>
              </a:solidFill>
              <a:effectLst>
                <a:outerShdw blurRad="50800" dist="50800" dir="5400000" algn="ctr" rotWithShape="0">
                  <a:schemeClr val="bg1"/>
                </a:outerShdw>
              </a:effectLst>
            </a:endParaRPr>
          </a:p>
        </p:txBody>
      </p:sp>
      <p:sp>
        <p:nvSpPr>
          <p:cNvPr id="20" name="Subtitle 2"/>
          <p:cNvSpPr txBox="1">
            <a:spLocks/>
          </p:cNvSpPr>
          <p:nvPr/>
        </p:nvSpPr>
        <p:spPr>
          <a:xfrm>
            <a:off x="0" y="5439977"/>
            <a:ext cx="9144000" cy="913146"/>
          </a:xfrm>
          <a:prstGeom prst="rect">
            <a:avLst/>
          </a:prstGeom>
        </p:spPr>
        <p:txBody>
          <a:bodyPr anchor="ctr"/>
          <a:lstStyle/>
          <a:p>
            <a:pPr algn="ctr" defTabSz="-13873163"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None/>
              <a:defRPr/>
            </a:pPr>
            <a:r>
              <a:rPr lang="en-US" sz="3500" b="1" dirty="0">
                <a:ln w="19050">
                  <a:solidFill>
                    <a:schemeClr val="tx1"/>
                  </a:solidFill>
                </a:ln>
                <a:solidFill>
                  <a:srgbClr val="0070C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dist="50800" dir="5400000" algn="ctr" rotWithShape="0">
                    <a:schemeClr val="bg1"/>
                  </a:outerShdw>
                </a:effectLst>
                <a:latin typeface="Rockwell" panose="02060603020205020403" pitchFamily="18" charset="0"/>
              </a:rPr>
              <a:t>School Site </a:t>
            </a:r>
            <a:r>
              <a:rPr lang="en-US" sz="3500" b="1" dirty="0" smtClean="0">
                <a:ln w="19050">
                  <a:solidFill>
                    <a:schemeClr val="tx1"/>
                  </a:solidFill>
                </a:ln>
                <a:solidFill>
                  <a:srgbClr val="0070C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dist="50800" dir="5400000" algn="ctr" rotWithShape="0">
                    <a:schemeClr val="bg1"/>
                  </a:outerShdw>
                </a:effectLst>
                <a:latin typeface="Rockwell" panose="02060603020205020403" pitchFamily="18" charset="0"/>
              </a:rPr>
              <a:t>Improvement </a:t>
            </a:r>
            <a:r>
              <a:rPr lang="en-US" sz="3500" b="1" dirty="0">
                <a:ln w="19050">
                  <a:solidFill>
                    <a:schemeClr val="tx1"/>
                  </a:solidFill>
                </a:ln>
                <a:solidFill>
                  <a:srgbClr val="0070C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dist="50800" dir="5400000" algn="ctr" rotWithShape="0">
                    <a:schemeClr val="bg1"/>
                  </a:outerShdw>
                </a:effectLst>
                <a:latin typeface="Rockwell" panose="02060603020205020403" pitchFamily="18" charset="0"/>
              </a:rPr>
              <a:t>Projects</a:t>
            </a:r>
          </a:p>
        </p:txBody>
      </p:sp>
    </p:spTree>
    <p:extLst>
      <p:ext uri="{BB962C8B-B14F-4D97-AF65-F5344CB8AC3E}">
        <p14:creationId xmlns:p14="http://schemas.microsoft.com/office/powerpoint/2010/main" val="13455100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1174106"/>
              </p:ext>
            </p:extLst>
          </p:nvPr>
        </p:nvGraphicFramePr>
        <p:xfrm>
          <a:off x="1367086" y="1867924"/>
          <a:ext cx="6409827" cy="408522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456078">
                  <a:extLst>
                    <a:ext uri="{9D8B030D-6E8A-4147-A177-3AD203B41FA5}">
                      <a16:colId xmlns:a16="http://schemas.microsoft.com/office/drawing/2014/main" val="424237653"/>
                    </a:ext>
                  </a:extLst>
                </a:gridCol>
                <a:gridCol w="1973280">
                  <a:extLst>
                    <a:ext uri="{9D8B030D-6E8A-4147-A177-3AD203B41FA5}">
                      <a16:colId xmlns:a16="http://schemas.microsoft.com/office/drawing/2014/main" val="3307290488"/>
                    </a:ext>
                  </a:extLst>
                </a:gridCol>
                <a:gridCol w="1646191">
                  <a:extLst>
                    <a:ext uri="{9D8B030D-6E8A-4147-A177-3AD203B41FA5}">
                      <a16:colId xmlns:a16="http://schemas.microsoft.com/office/drawing/2014/main" val="3419027078"/>
                    </a:ext>
                  </a:extLst>
                </a:gridCol>
                <a:gridCol w="1334278">
                  <a:extLst>
                    <a:ext uri="{9D8B030D-6E8A-4147-A177-3AD203B41FA5}">
                      <a16:colId xmlns:a16="http://schemas.microsoft.com/office/drawing/2014/main" val="366681332"/>
                    </a:ext>
                  </a:extLst>
                </a:gridCol>
              </a:tblGrid>
              <a:tr h="260391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Site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Item Description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Funding Source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Completed Date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5677163"/>
                  </a:ext>
                </a:extLst>
              </a:tr>
              <a:tr h="212491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Willow Center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Conference Center Fence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Adult Ed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12/2021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594229505"/>
                  </a:ext>
                </a:extLst>
              </a:tr>
              <a:tr h="212491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1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Orange Grove MS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1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Flooring – Administration Flooring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1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Facilities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000" b="1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4/2022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310346403"/>
                  </a:ext>
                </a:extLst>
              </a:tr>
              <a:tr h="212491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1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Baldwin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1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Flooring – P12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1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Facilities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000" b="1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4/2022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90993118"/>
                  </a:ext>
                </a:extLst>
              </a:tr>
              <a:tr h="212491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Workman HS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Front Entry Concrete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Facilities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12/2021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197845451"/>
                  </a:ext>
                </a:extLst>
              </a:tr>
              <a:tr h="212491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Wilson HS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Gym &amp; Locker Room HVAC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Prop 39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10/2021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510718613"/>
                  </a:ext>
                </a:extLst>
              </a:tr>
              <a:tr h="212491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1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Workman HS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1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Gym &amp; Locker Room HVAC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1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Prop 39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000" b="1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4/2022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38932562"/>
                  </a:ext>
                </a:extLst>
              </a:tr>
              <a:tr h="212491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 Puente HS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Gym Lights Upgrade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Facilities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11/2021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227429746"/>
                  </a:ext>
                </a:extLst>
              </a:tr>
              <a:tr h="212491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Workman HS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Gym Lights Upgrade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Facilities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11/2021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73285230"/>
                  </a:ext>
                </a:extLst>
              </a:tr>
              <a:tr h="212491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Workman HS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Media Center Flooring &amp; Paint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Donation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11/2021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70613617"/>
                  </a:ext>
                </a:extLst>
              </a:tr>
              <a:tr h="212491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Grandview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Office Modular Furniture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Facilities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11/2021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544807146"/>
                  </a:ext>
                </a:extLst>
              </a:tr>
              <a:tr h="212491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Grandview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Roofing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Facilities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12/2021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578819700"/>
                  </a:ext>
                </a:extLst>
              </a:tr>
              <a:tr h="212491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Los Altos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Roofing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Facilities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12/2021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2091543823"/>
                  </a:ext>
                </a:extLst>
              </a:tr>
              <a:tr h="212491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Los Altos HS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Solar Panel Arrays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Power Purchase Agreement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11/2021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915372435"/>
                  </a:ext>
                </a:extLst>
              </a:tr>
              <a:tr h="212491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Wilson HS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Solar Panel Arrays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Power Purchase Agreement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12/2021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2881482131"/>
                  </a:ext>
                </a:extLst>
              </a:tr>
              <a:tr h="212491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District Office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Solar Panel Arrays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Power Purchase Agreement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10/2021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158556280"/>
                  </a:ext>
                </a:extLst>
              </a:tr>
              <a:tr h="212491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 Puente HS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Solar Panel Arrays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Power Purchase Agreement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1/2022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980799508"/>
                  </a:ext>
                </a:extLst>
              </a:tr>
              <a:tr h="212491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Willow AS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Solar Panel Arrays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Power Purchase Agreement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1/2022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561827993"/>
                  </a:ext>
                </a:extLst>
              </a:tr>
              <a:tr h="212491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Workman HS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Solar Panel Arrays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Power Purchase Agreement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11/2021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722979336"/>
                  </a:ext>
                </a:extLst>
              </a:tr>
            </a:tbl>
          </a:graphicData>
        </a:graphic>
      </p:graphicFrame>
      <p:sp>
        <p:nvSpPr>
          <p:cNvPr id="8" name="Slide Number Placeholder 7"/>
          <p:cNvSpPr>
            <a:spLocks noGrp="1"/>
          </p:cNvSpPr>
          <p:nvPr>
            <p:ph type="sldNum" sz="quarter" idx="16"/>
          </p:nvPr>
        </p:nvSpPr>
        <p:spPr>
          <a:xfrm>
            <a:off x="8503920" y="6527749"/>
            <a:ext cx="533400" cy="244475"/>
          </a:xfrm>
        </p:spPr>
        <p:txBody>
          <a:bodyPr>
            <a:noAutofit/>
          </a:bodyPr>
          <a:lstStyle/>
          <a:p>
            <a:pPr>
              <a:defRPr/>
            </a:pPr>
            <a:fld id="{A645BE55-96CF-4A88-9826-854F6BE1054F}" type="slidenum">
              <a:rPr lang="en-US" sz="1200" smtClean="0">
                <a:solidFill>
                  <a:schemeClr val="tx1"/>
                </a:solidFill>
              </a:rPr>
              <a:pPr>
                <a:defRPr/>
              </a:pPr>
              <a:t>2</a:t>
            </a:fld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 bwMode="auto">
          <a:xfrm>
            <a:off x="0" y="348585"/>
            <a:ext cx="8406571" cy="60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42900" indent="-342900" algn="l" defTabSz="-13873163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342900" indent="-342900" algn="l" defTabSz="-13873163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2pPr>
            <a:lvl3pPr marL="342900" indent="-342900" algn="l" defTabSz="-13873163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3pPr>
            <a:lvl4pPr marL="342900" indent="-342900" algn="l" defTabSz="-13873163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4pPr>
            <a:lvl5pPr marL="342900" indent="-342900" algn="l" defTabSz="-13873163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5pPr>
            <a:lvl6pPr marL="800100" indent="-342900" algn="l" defTabSz="-13873163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6pPr>
            <a:lvl7pPr marL="1257300" indent="-342900" algn="l" defTabSz="-13873163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7pPr>
            <a:lvl8pPr marL="1714500" indent="-342900" algn="l" defTabSz="-13873163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8pPr>
            <a:lvl9pPr marL="2171700" indent="-342900" algn="l" defTabSz="-13873163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9pPr>
          </a:lstStyle>
          <a:p>
            <a:pPr algn="ctr"/>
            <a:r>
              <a:rPr lang="en-US" sz="3000" b="1" dirty="0" smtClean="0">
                <a:solidFill>
                  <a:schemeClr val="tx1"/>
                </a:solidFill>
                <a:latin typeface="Rockwell" panose="02060603020205020403" pitchFamily="18" charset="0"/>
              </a:rPr>
              <a:t>PROJECT COMPLETE LIST </a:t>
            </a:r>
            <a:endParaRPr lang="en-US" sz="3000" b="1" dirty="0">
              <a:solidFill>
                <a:schemeClr val="tx1"/>
              </a:solidFill>
              <a:latin typeface="Rockwell" panose="02060603020205020403" pitchFamily="18" charset="0"/>
            </a:endParaRPr>
          </a:p>
        </p:txBody>
      </p:sp>
      <p:pic>
        <p:nvPicPr>
          <p:cNvPr id="2052" name="Picture 4" descr="tnmcorps courthouse pilot project user guid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8629" y="196219"/>
            <a:ext cx="1493023" cy="997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6627168"/>
            <a:ext cx="914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0070C0"/>
                </a:solidFill>
              </a:rPr>
              <a:t>Changes And Progress Since Last Report - Blue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0" y="741496"/>
            <a:ext cx="8411652" cy="60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42900" indent="-342900" algn="l" defTabSz="-13873163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342900" indent="-342900" algn="l" defTabSz="-13873163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2pPr>
            <a:lvl3pPr marL="342900" indent="-342900" algn="l" defTabSz="-13873163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3pPr>
            <a:lvl4pPr marL="342900" indent="-342900" algn="l" defTabSz="-13873163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4pPr>
            <a:lvl5pPr marL="342900" indent="-342900" algn="l" defTabSz="-13873163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5pPr>
            <a:lvl6pPr marL="800100" indent="-342900" algn="l" defTabSz="-13873163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6pPr>
            <a:lvl7pPr marL="1257300" indent="-342900" algn="l" defTabSz="-13873163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7pPr>
            <a:lvl8pPr marL="1714500" indent="-342900" algn="l" defTabSz="-13873163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8pPr>
            <a:lvl9pPr marL="2171700" indent="-342900" algn="l" defTabSz="-13873163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9pPr>
          </a:lstStyle>
          <a:p>
            <a:pPr algn="ctr"/>
            <a:r>
              <a:rPr lang="en-US" sz="3000" b="1" dirty="0" smtClean="0">
                <a:solidFill>
                  <a:schemeClr val="tx1"/>
                </a:solidFill>
                <a:latin typeface="Rockwell" panose="02060603020205020403" pitchFamily="18" charset="0"/>
              </a:rPr>
              <a:t>2021-2022</a:t>
            </a:r>
            <a:endParaRPr lang="en-US" sz="3000" b="1" dirty="0">
              <a:solidFill>
                <a:schemeClr val="tx1"/>
              </a:solidFill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2605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2380226"/>
              </p:ext>
            </p:extLst>
          </p:nvPr>
        </p:nvGraphicFramePr>
        <p:xfrm>
          <a:off x="1367086" y="1739186"/>
          <a:ext cx="6409827" cy="196031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456078">
                  <a:extLst>
                    <a:ext uri="{9D8B030D-6E8A-4147-A177-3AD203B41FA5}">
                      <a16:colId xmlns:a16="http://schemas.microsoft.com/office/drawing/2014/main" val="424237653"/>
                    </a:ext>
                  </a:extLst>
                </a:gridCol>
                <a:gridCol w="1973280">
                  <a:extLst>
                    <a:ext uri="{9D8B030D-6E8A-4147-A177-3AD203B41FA5}">
                      <a16:colId xmlns:a16="http://schemas.microsoft.com/office/drawing/2014/main" val="3307290488"/>
                    </a:ext>
                  </a:extLst>
                </a:gridCol>
                <a:gridCol w="1646191">
                  <a:extLst>
                    <a:ext uri="{9D8B030D-6E8A-4147-A177-3AD203B41FA5}">
                      <a16:colId xmlns:a16="http://schemas.microsoft.com/office/drawing/2014/main" val="3419027078"/>
                    </a:ext>
                  </a:extLst>
                </a:gridCol>
                <a:gridCol w="1334278">
                  <a:extLst>
                    <a:ext uri="{9D8B030D-6E8A-4147-A177-3AD203B41FA5}">
                      <a16:colId xmlns:a16="http://schemas.microsoft.com/office/drawing/2014/main" val="366681332"/>
                    </a:ext>
                  </a:extLst>
                </a:gridCol>
              </a:tblGrid>
              <a:tr h="260391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Site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Item Description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Funding Source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Completed Date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5677163"/>
                  </a:ext>
                </a:extLst>
              </a:tr>
              <a:tr h="212491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Workman HS</a:t>
                      </a:r>
                      <a:endParaRPr lang="en-US" sz="10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Pool</a:t>
                      </a:r>
                      <a:r>
                        <a:rPr lang="en-US" sz="1000" b="1" i="0" u="none" strike="noStrike" baseline="0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Coping Repairs</a:t>
                      </a:r>
                      <a:endParaRPr lang="en-US" sz="1000" b="1" i="0" u="none" strike="noStrike" dirty="0" smtClean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Facilities</a:t>
                      </a:r>
                      <a:endParaRPr lang="en-US" sz="10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0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6/2022</a:t>
                      </a:r>
                      <a:endParaRPr lang="en-US" sz="10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594229505"/>
                  </a:ext>
                </a:extLst>
              </a:tr>
              <a:tr h="212491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Willow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South Conference Room Flooring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Adult ED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3/2022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432605638"/>
                  </a:ext>
                </a:extLst>
              </a:tr>
              <a:tr h="212491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1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Valinda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1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Trash Bin Enclosure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1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Facilities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000" b="1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3/2022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982805314"/>
                  </a:ext>
                </a:extLst>
              </a:tr>
              <a:tr h="212491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Grazide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Tree Barrier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Facilities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11/2021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195816372"/>
                  </a:ext>
                </a:extLst>
              </a:tr>
              <a:tr h="212491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Bixby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Wedgeworth Interim Housing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Project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12/2021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11982988"/>
                  </a:ext>
                </a:extLst>
              </a:tr>
              <a:tr h="212491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1" i="0" u="none" strike="noStrike" dirty="0" err="1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Cedarlane</a:t>
                      </a:r>
                      <a:r>
                        <a:rPr lang="en-US" sz="10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Academy</a:t>
                      </a:r>
                      <a:endParaRPr lang="en-US" sz="10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PA</a:t>
                      </a:r>
                      <a:r>
                        <a:rPr lang="en-US" sz="1000" b="1" i="0" u="none" strike="noStrike" baseline="0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System Installation</a:t>
                      </a:r>
                      <a:endParaRPr lang="en-US" sz="10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Deferred Maintenance</a:t>
                      </a:r>
                      <a:endParaRPr lang="en-US" sz="10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0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6/2022</a:t>
                      </a:r>
                      <a:endParaRPr lang="en-US" sz="10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2418854592"/>
                  </a:ext>
                </a:extLst>
              </a:tr>
              <a:tr h="212491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Workman</a:t>
                      </a:r>
                      <a:r>
                        <a:rPr lang="en-US" sz="1000" b="1" i="0" u="none" strike="noStrike" baseline="0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ES</a:t>
                      </a:r>
                      <a:endParaRPr lang="en-US" sz="10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PA</a:t>
                      </a:r>
                      <a:r>
                        <a:rPr lang="en-US" sz="1000" b="1" i="0" u="none" strike="noStrike" baseline="0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 System Installation</a:t>
                      </a:r>
                      <a:endParaRPr lang="en-US" sz="10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Deferred Maintenance</a:t>
                      </a:r>
                      <a:endParaRPr lang="en-US" sz="10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0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6/2022</a:t>
                      </a:r>
                      <a:endParaRPr lang="en-US" sz="10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252762621"/>
                  </a:ext>
                </a:extLst>
              </a:tr>
              <a:tr h="212491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Wedgeworth</a:t>
                      </a:r>
                      <a:endParaRPr lang="en-US" sz="10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Phase I - Kinder Portable Relocation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Project COP</a:t>
                      </a:r>
                      <a:endParaRPr lang="en-US" sz="10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0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6/2022</a:t>
                      </a:r>
                      <a:endParaRPr lang="en-US" sz="10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83291375"/>
                  </a:ext>
                </a:extLst>
              </a:tr>
            </a:tbl>
          </a:graphicData>
        </a:graphic>
      </p:graphicFrame>
      <p:sp>
        <p:nvSpPr>
          <p:cNvPr id="8" name="Slide Number Placeholder 7"/>
          <p:cNvSpPr>
            <a:spLocks noGrp="1"/>
          </p:cNvSpPr>
          <p:nvPr>
            <p:ph type="sldNum" sz="quarter" idx="16"/>
          </p:nvPr>
        </p:nvSpPr>
        <p:spPr>
          <a:xfrm>
            <a:off x="8503920" y="6527749"/>
            <a:ext cx="533400" cy="244475"/>
          </a:xfrm>
        </p:spPr>
        <p:txBody>
          <a:bodyPr>
            <a:noAutofit/>
          </a:bodyPr>
          <a:lstStyle/>
          <a:p>
            <a:pPr>
              <a:defRPr/>
            </a:pPr>
            <a:fld id="{A645BE55-96CF-4A88-9826-854F6BE1054F}" type="slidenum">
              <a:rPr lang="en-US" sz="1200" smtClean="0">
                <a:solidFill>
                  <a:schemeClr val="tx1"/>
                </a:solidFill>
              </a:rPr>
              <a:pPr>
                <a:defRPr/>
              </a:pPr>
              <a:t>3</a:t>
            </a:fld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 bwMode="auto">
          <a:xfrm>
            <a:off x="0" y="348585"/>
            <a:ext cx="8406571" cy="60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42900" indent="-342900" algn="l" defTabSz="-13873163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342900" indent="-342900" algn="l" defTabSz="-13873163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2pPr>
            <a:lvl3pPr marL="342900" indent="-342900" algn="l" defTabSz="-13873163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3pPr>
            <a:lvl4pPr marL="342900" indent="-342900" algn="l" defTabSz="-13873163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4pPr>
            <a:lvl5pPr marL="342900" indent="-342900" algn="l" defTabSz="-13873163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5pPr>
            <a:lvl6pPr marL="800100" indent="-342900" algn="l" defTabSz="-13873163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6pPr>
            <a:lvl7pPr marL="1257300" indent="-342900" algn="l" defTabSz="-13873163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7pPr>
            <a:lvl8pPr marL="1714500" indent="-342900" algn="l" defTabSz="-13873163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8pPr>
            <a:lvl9pPr marL="2171700" indent="-342900" algn="l" defTabSz="-13873163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9pPr>
          </a:lstStyle>
          <a:p>
            <a:pPr algn="ctr"/>
            <a:r>
              <a:rPr lang="en-US" sz="3000" b="1" dirty="0" smtClean="0">
                <a:solidFill>
                  <a:schemeClr val="tx1"/>
                </a:solidFill>
                <a:latin typeface="Rockwell" panose="02060603020205020403" pitchFamily="18" charset="0"/>
              </a:rPr>
              <a:t>PROJECT COMPLETE LIST </a:t>
            </a:r>
            <a:endParaRPr lang="en-US" sz="3000" b="1" dirty="0">
              <a:solidFill>
                <a:schemeClr val="tx1"/>
              </a:solidFill>
              <a:latin typeface="Rockwell" panose="02060603020205020403" pitchFamily="18" charset="0"/>
            </a:endParaRPr>
          </a:p>
        </p:txBody>
      </p:sp>
      <p:pic>
        <p:nvPicPr>
          <p:cNvPr id="2052" name="Picture 4" descr="tnmcorps courthouse pilot project user guid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8629" y="196219"/>
            <a:ext cx="1493023" cy="997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6627168"/>
            <a:ext cx="914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0070C0"/>
                </a:solidFill>
              </a:rPr>
              <a:t>Changes And Progress Since Last Report - Blue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0" y="741496"/>
            <a:ext cx="8411652" cy="60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42900" indent="-342900" algn="l" defTabSz="-13873163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342900" indent="-342900" algn="l" defTabSz="-13873163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2pPr>
            <a:lvl3pPr marL="342900" indent="-342900" algn="l" defTabSz="-13873163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3pPr>
            <a:lvl4pPr marL="342900" indent="-342900" algn="l" defTabSz="-13873163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4pPr>
            <a:lvl5pPr marL="342900" indent="-342900" algn="l" defTabSz="-13873163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5pPr>
            <a:lvl6pPr marL="800100" indent="-342900" algn="l" defTabSz="-13873163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6pPr>
            <a:lvl7pPr marL="1257300" indent="-342900" algn="l" defTabSz="-13873163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7pPr>
            <a:lvl8pPr marL="1714500" indent="-342900" algn="l" defTabSz="-13873163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8pPr>
            <a:lvl9pPr marL="2171700" indent="-342900" algn="l" defTabSz="-13873163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9pPr>
          </a:lstStyle>
          <a:p>
            <a:pPr algn="ctr"/>
            <a:r>
              <a:rPr lang="en-US" sz="3000" b="1" dirty="0" smtClean="0">
                <a:solidFill>
                  <a:schemeClr val="tx1"/>
                </a:solidFill>
                <a:latin typeface="Rockwell" panose="02060603020205020403" pitchFamily="18" charset="0"/>
              </a:rPr>
              <a:t>2021-2022</a:t>
            </a:r>
            <a:endParaRPr lang="en-US" sz="3000" b="1" dirty="0">
              <a:solidFill>
                <a:schemeClr val="tx1"/>
              </a:solidFill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3431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713" y="126141"/>
            <a:ext cx="7572895" cy="990600"/>
          </a:xfrm>
        </p:spPr>
        <p:txBody>
          <a:bodyPr>
            <a:normAutofit/>
          </a:bodyPr>
          <a:lstStyle/>
          <a:p>
            <a:pPr algn="ctr"/>
            <a:r>
              <a:rPr lang="en-US" sz="3000" b="1" dirty="0" smtClean="0">
                <a:solidFill>
                  <a:schemeClr val="tx1"/>
                </a:solidFill>
                <a:latin typeface="Rockwell" panose="02060603020205020403" pitchFamily="18" charset="0"/>
              </a:rPr>
              <a:t>Projects </a:t>
            </a:r>
            <a:r>
              <a:rPr lang="en-US" sz="3000" b="1" dirty="0">
                <a:solidFill>
                  <a:schemeClr val="tx1"/>
                </a:solidFill>
                <a:latin typeface="Rockwell" panose="02060603020205020403" pitchFamily="18" charset="0"/>
              </a:rPr>
              <a:t>Completed </a:t>
            </a:r>
            <a:r>
              <a:rPr lang="en-US" sz="3000" dirty="0">
                <a:solidFill>
                  <a:schemeClr val="tx1"/>
                </a:solidFill>
                <a:latin typeface="Rockwell" panose="02060603020205020403" pitchFamily="18" charset="0"/>
              </a:rPr>
              <a:t>as of July 21, </a:t>
            </a:r>
            <a:r>
              <a:rPr lang="en-US" sz="3000" dirty="0" smtClean="0">
                <a:solidFill>
                  <a:schemeClr val="tx1"/>
                </a:solidFill>
                <a:latin typeface="Rockwell" panose="02060603020205020403" pitchFamily="18" charset="0"/>
              </a:rPr>
              <a:t>2022</a:t>
            </a:r>
            <a:r>
              <a:rPr lang="en-US" sz="2250" dirty="0">
                <a:latin typeface="Rockwell" panose="02060603020205020403" pitchFamily="18" charset="0"/>
              </a:rPr>
              <a:t/>
            </a:r>
            <a:br>
              <a:rPr lang="en-US" sz="2250" dirty="0">
                <a:latin typeface="Rockwell" panose="02060603020205020403" pitchFamily="18" charset="0"/>
              </a:rPr>
            </a:br>
            <a:r>
              <a:rPr lang="en-US" sz="2250" b="1" dirty="0" smtClean="0">
                <a:solidFill>
                  <a:srgbClr val="0070C0"/>
                </a:solidFill>
                <a:latin typeface="Rockwell" panose="02060603020205020403" pitchFamily="18" charset="0"/>
              </a:rPr>
              <a:t>Baldwin – New Flooring P12 (4/6/2022)</a:t>
            </a:r>
            <a:endParaRPr lang="en-US" sz="1800" b="1" dirty="0">
              <a:solidFill>
                <a:srgbClr val="0070C0"/>
              </a:solidFill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6"/>
          </p:nvPr>
        </p:nvSpPr>
        <p:spPr>
          <a:xfrm>
            <a:off x="8610600" y="6525391"/>
            <a:ext cx="533400" cy="244475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fld id="{A645BE55-96CF-4A88-9826-854F6BE1054F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4</a:t>
            </a:fld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36" name="Picture 12" descr="UST Certification Training Now Available for Illinois! - Envicompl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75285">
            <a:off x="438075" y="623716"/>
            <a:ext cx="800383" cy="800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42869" y="2141372"/>
            <a:ext cx="5065005" cy="402672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80376" y="2057019"/>
            <a:ext cx="5065007" cy="4195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674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713" y="126141"/>
            <a:ext cx="7572895" cy="990600"/>
          </a:xfrm>
        </p:spPr>
        <p:txBody>
          <a:bodyPr>
            <a:normAutofit/>
          </a:bodyPr>
          <a:lstStyle/>
          <a:p>
            <a:pPr algn="ctr"/>
            <a:r>
              <a:rPr lang="en-US" sz="3000" b="1" dirty="0" smtClean="0">
                <a:solidFill>
                  <a:schemeClr val="tx1"/>
                </a:solidFill>
                <a:latin typeface="Rockwell" panose="02060603020205020403" pitchFamily="18" charset="0"/>
              </a:rPr>
              <a:t>Projects </a:t>
            </a:r>
            <a:r>
              <a:rPr lang="en-US" sz="3000" b="1" dirty="0">
                <a:solidFill>
                  <a:schemeClr val="tx1"/>
                </a:solidFill>
                <a:latin typeface="Rockwell" panose="02060603020205020403" pitchFamily="18" charset="0"/>
              </a:rPr>
              <a:t>Completed </a:t>
            </a:r>
            <a:r>
              <a:rPr lang="en-US" sz="3000" dirty="0">
                <a:solidFill>
                  <a:schemeClr val="tx1"/>
                </a:solidFill>
                <a:latin typeface="Rockwell" panose="02060603020205020403" pitchFamily="18" charset="0"/>
              </a:rPr>
              <a:t>as of July 21, </a:t>
            </a:r>
            <a:r>
              <a:rPr lang="en-US" sz="3000" dirty="0" smtClean="0">
                <a:solidFill>
                  <a:schemeClr val="tx1"/>
                </a:solidFill>
                <a:latin typeface="Rockwell" panose="02060603020205020403" pitchFamily="18" charset="0"/>
              </a:rPr>
              <a:t>2022</a:t>
            </a:r>
            <a:r>
              <a:rPr lang="en-US" sz="2250" dirty="0">
                <a:latin typeface="Rockwell" panose="02060603020205020403" pitchFamily="18" charset="0"/>
              </a:rPr>
              <a:t/>
            </a:r>
            <a:br>
              <a:rPr lang="en-US" sz="2250" dirty="0">
                <a:latin typeface="Rockwell" panose="02060603020205020403" pitchFamily="18" charset="0"/>
              </a:rPr>
            </a:br>
            <a:r>
              <a:rPr lang="en-US" sz="2250" b="1" dirty="0" smtClean="0">
                <a:solidFill>
                  <a:srgbClr val="0070C0"/>
                </a:solidFill>
                <a:latin typeface="Rockwell" panose="02060603020205020403" pitchFamily="18" charset="0"/>
              </a:rPr>
              <a:t>Workman HS – Pool Coping Repairs (6/24/2022)</a:t>
            </a:r>
            <a:endParaRPr lang="en-US" sz="1800" b="1" dirty="0">
              <a:solidFill>
                <a:srgbClr val="0070C0"/>
              </a:solidFill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6"/>
          </p:nvPr>
        </p:nvSpPr>
        <p:spPr>
          <a:xfrm>
            <a:off x="8610600" y="6525391"/>
            <a:ext cx="533400" cy="244475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fld id="{A645BE55-96CF-4A88-9826-854F6BE1054F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5</a:t>
            </a:fld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36" name="Picture 12" descr="UST Certification Training Now Available for Illinois! - Envicompl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75285">
            <a:off x="438075" y="623716"/>
            <a:ext cx="800383" cy="800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0.jpe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45"/>
          <a:stretch/>
        </p:blipFill>
        <p:spPr bwMode="auto">
          <a:xfrm>
            <a:off x="568251" y="1712421"/>
            <a:ext cx="3820764" cy="484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17603" b="20811"/>
          <a:stretch/>
        </p:blipFill>
        <p:spPr>
          <a:xfrm>
            <a:off x="4821382" y="1712421"/>
            <a:ext cx="3898670" cy="4847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262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713" y="126141"/>
            <a:ext cx="7572895" cy="990600"/>
          </a:xfrm>
        </p:spPr>
        <p:txBody>
          <a:bodyPr>
            <a:normAutofit/>
          </a:bodyPr>
          <a:lstStyle/>
          <a:p>
            <a:pPr algn="ctr"/>
            <a:r>
              <a:rPr lang="en-US" sz="3000" b="1" dirty="0" smtClean="0">
                <a:solidFill>
                  <a:schemeClr val="tx1"/>
                </a:solidFill>
                <a:latin typeface="Rockwell" panose="02060603020205020403" pitchFamily="18" charset="0"/>
              </a:rPr>
              <a:t>Projects </a:t>
            </a:r>
            <a:r>
              <a:rPr lang="en-US" sz="3000" b="1" dirty="0">
                <a:solidFill>
                  <a:schemeClr val="tx1"/>
                </a:solidFill>
                <a:latin typeface="Rockwell" panose="02060603020205020403" pitchFamily="18" charset="0"/>
              </a:rPr>
              <a:t>Completed </a:t>
            </a:r>
            <a:r>
              <a:rPr lang="en-US" sz="3000" dirty="0">
                <a:solidFill>
                  <a:schemeClr val="tx1"/>
                </a:solidFill>
                <a:latin typeface="Rockwell" panose="02060603020205020403" pitchFamily="18" charset="0"/>
              </a:rPr>
              <a:t>as of </a:t>
            </a:r>
            <a:r>
              <a:rPr lang="en-US" sz="3000" dirty="0" smtClean="0">
                <a:solidFill>
                  <a:schemeClr val="tx1"/>
                </a:solidFill>
                <a:latin typeface="Rockwell" panose="02060603020205020403" pitchFamily="18" charset="0"/>
              </a:rPr>
              <a:t>July 21, 2022</a:t>
            </a:r>
            <a:r>
              <a:rPr lang="en-US" sz="2250" dirty="0">
                <a:latin typeface="Rockwell" panose="02060603020205020403" pitchFamily="18" charset="0"/>
              </a:rPr>
              <a:t/>
            </a:r>
            <a:br>
              <a:rPr lang="en-US" sz="2250" dirty="0">
                <a:latin typeface="Rockwell" panose="02060603020205020403" pitchFamily="18" charset="0"/>
              </a:rPr>
            </a:br>
            <a:r>
              <a:rPr lang="en-US" sz="2250" b="1" dirty="0" smtClean="0">
                <a:solidFill>
                  <a:srgbClr val="0070C0"/>
                </a:solidFill>
                <a:latin typeface="Rockwell" panose="02060603020205020403" pitchFamily="18" charset="0"/>
              </a:rPr>
              <a:t>Workman HS Gym &amp; Locker HVAC (4/22/2022)</a:t>
            </a:r>
            <a:endParaRPr lang="en-US" sz="1800" b="1" dirty="0">
              <a:solidFill>
                <a:srgbClr val="0070C0"/>
              </a:solidFill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6"/>
          </p:nvPr>
        </p:nvSpPr>
        <p:spPr>
          <a:xfrm>
            <a:off x="8610600" y="6525391"/>
            <a:ext cx="533400" cy="244475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fld id="{A645BE55-96CF-4A88-9826-854F6BE1054F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6</a:t>
            </a:fld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36" name="Picture 12" descr="UST Certification Training Now Available for Illinois! - Envicompl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75285">
            <a:off x="438075" y="623716"/>
            <a:ext cx="800383" cy="800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603" y="1668409"/>
            <a:ext cx="3632233" cy="246184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72" r="10513"/>
          <a:stretch/>
        </p:blipFill>
        <p:spPr>
          <a:xfrm rot="5400000">
            <a:off x="826342" y="3583112"/>
            <a:ext cx="2286004" cy="368498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090007" y="1478374"/>
            <a:ext cx="2461848" cy="284192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99536" y="3983039"/>
            <a:ext cx="2242789" cy="28419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59" t="26411" b="11709"/>
          <a:stretch/>
        </p:blipFill>
        <p:spPr>
          <a:xfrm rot="5400000">
            <a:off x="5408978" y="3097865"/>
            <a:ext cx="4856984" cy="1998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64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6230983" cy="1673225"/>
          </a:xfrm>
        </p:spPr>
        <p:txBody>
          <a:bodyPr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Projects In Progress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399443" y="6482299"/>
            <a:ext cx="744557" cy="375701"/>
          </a:xfrm>
        </p:spPr>
        <p:txBody>
          <a:bodyPr/>
          <a:lstStyle/>
          <a:p>
            <a:pPr>
              <a:defRPr/>
            </a:pPr>
            <a:fld id="{758633C0-3EDB-47ED-B0FC-29511389E863}" type="slidenum">
              <a:rPr lang="en-US" sz="1200" smtClean="0">
                <a:solidFill>
                  <a:schemeClr val="tx1"/>
                </a:solidFill>
              </a:rPr>
              <a:pPr>
                <a:defRPr/>
              </a:pPr>
              <a:t>7</a:t>
            </a:fld>
            <a:endParaRPr lang="en-US" sz="1200" dirty="0">
              <a:solidFill>
                <a:schemeClr val="tx1"/>
              </a:solidFill>
            </a:endParaRPr>
          </a:p>
        </p:txBody>
      </p:sp>
      <p:pic>
        <p:nvPicPr>
          <p:cNvPr id="1028" name="Picture 4" descr="Kan vÃ¦re et billede af tekst, der siger &quot;WORK IN PROGRESS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3123" y="3792749"/>
            <a:ext cx="3349343" cy="2232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1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027645"/>
              </p:ext>
            </p:extLst>
          </p:nvPr>
        </p:nvGraphicFramePr>
        <p:xfrm>
          <a:off x="149390" y="1851824"/>
          <a:ext cx="8845219" cy="146905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947890">
                  <a:extLst>
                    <a:ext uri="{9D8B030D-6E8A-4147-A177-3AD203B41FA5}">
                      <a16:colId xmlns:a16="http://schemas.microsoft.com/office/drawing/2014/main" val="1928852501"/>
                    </a:ext>
                  </a:extLst>
                </a:gridCol>
                <a:gridCol w="2302625">
                  <a:extLst>
                    <a:ext uri="{9D8B030D-6E8A-4147-A177-3AD203B41FA5}">
                      <a16:colId xmlns:a16="http://schemas.microsoft.com/office/drawing/2014/main" val="1025939603"/>
                    </a:ext>
                  </a:extLst>
                </a:gridCol>
                <a:gridCol w="851578">
                  <a:extLst>
                    <a:ext uri="{9D8B030D-6E8A-4147-A177-3AD203B41FA5}">
                      <a16:colId xmlns:a16="http://schemas.microsoft.com/office/drawing/2014/main" val="6566847"/>
                    </a:ext>
                  </a:extLst>
                </a:gridCol>
                <a:gridCol w="853244">
                  <a:extLst>
                    <a:ext uri="{9D8B030D-6E8A-4147-A177-3AD203B41FA5}">
                      <a16:colId xmlns:a16="http://schemas.microsoft.com/office/drawing/2014/main" val="1357246994"/>
                    </a:ext>
                  </a:extLst>
                </a:gridCol>
                <a:gridCol w="926786">
                  <a:extLst>
                    <a:ext uri="{9D8B030D-6E8A-4147-A177-3AD203B41FA5}">
                      <a16:colId xmlns:a16="http://schemas.microsoft.com/office/drawing/2014/main" val="4251937521"/>
                    </a:ext>
                  </a:extLst>
                </a:gridCol>
                <a:gridCol w="882166">
                  <a:extLst>
                    <a:ext uri="{9D8B030D-6E8A-4147-A177-3AD203B41FA5}">
                      <a16:colId xmlns:a16="http://schemas.microsoft.com/office/drawing/2014/main" val="1208299831"/>
                    </a:ext>
                  </a:extLst>
                </a:gridCol>
                <a:gridCol w="1040465">
                  <a:extLst>
                    <a:ext uri="{9D8B030D-6E8A-4147-A177-3AD203B41FA5}">
                      <a16:colId xmlns:a16="http://schemas.microsoft.com/office/drawing/2014/main" val="2863134709"/>
                    </a:ext>
                  </a:extLst>
                </a:gridCol>
                <a:gridCol w="1040465">
                  <a:extLst>
                    <a:ext uri="{9D8B030D-6E8A-4147-A177-3AD203B41FA5}">
                      <a16:colId xmlns:a16="http://schemas.microsoft.com/office/drawing/2014/main" val="2989211770"/>
                    </a:ext>
                  </a:extLst>
                </a:gridCol>
              </a:tblGrid>
              <a:tr h="454084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 dirty="0">
                          <a:effectLst/>
                        </a:rPr>
                        <a:t>Site</a:t>
                      </a:r>
                      <a:endParaRPr lang="en-US" sz="1100" b="1" i="0" u="none" strike="noStrike" dirty="0">
                        <a:solidFill>
                          <a:srgbClr val="FFFFFF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7421" marR="7421" marT="7421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 dirty="0">
                          <a:effectLst/>
                        </a:rPr>
                        <a:t>Item Description</a:t>
                      </a:r>
                      <a:endParaRPr lang="en-US" sz="1100" b="1" i="0" u="none" strike="noStrike" dirty="0">
                        <a:solidFill>
                          <a:srgbClr val="FFFFFF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7421" marR="7421" marT="7421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 dirty="0">
                          <a:effectLst/>
                        </a:rPr>
                        <a:t>Architect </a:t>
                      </a:r>
                      <a:endParaRPr lang="en-US" sz="1100" u="none" strike="noStrike" dirty="0" smtClean="0">
                        <a:effectLst/>
                      </a:endParaRPr>
                    </a:p>
                    <a:p>
                      <a:pPr algn="ctr" rtl="0" fontAlgn="b"/>
                      <a:r>
                        <a:rPr lang="en-US" sz="1100" u="none" strike="noStrike" dirty="0" smtClean="0">
                          <a:effectLst/>
                        </a:rPr>
                        <a:t>Plans</a:t>
                      </a:r>
                      <a:endParaRPr lang="en-US" sz="1100" b="1" i="0" u="none" strike="noStrike" dirty="0">
                        <a:solidFill>
                          <a:srgbClr val="FFFFFF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7421" marR="7421" marT="7421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 dirty="0">
                          <a:effectLst/>
                        </a:rPr>
                        <a:t>DSA </a:t>
                      </a:r>
                      <a:endParaRPr lang="en-US" sz="1100" u="none" strike="noStrike" dirty="0" smtClean="0">
                        <a:effectLst/>
                      </a:endParaRPr>
                    </a:p>
                    <a:p>
                      <a:pPr algn="ctr" rtl="0" fontAlgn="b"/>
                      <a:r>
                        <a:rPr lang="en-US" sz="1100" u="none" strike="noStrike" dirty="0" smtClean="0">
                          <a:effectLst/>
                        </a:rPr>
                        <a:t>Approval</a:t>
                      </a:r>
                      <a:endParaRPr lang="en-US" sz="1100" b="1" i="0" u="none" strike="noStrike" dirty="0">
                        <a:solidFill>
                          <a:srgbClr val="FFFFFF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7421" marR="7421" marT="7421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 dirty="0">
                          <a:effectLst/>
                        </a:rPr>
                        <a:t>Procurement</a:t>
                      </a:r>
                      <a:endParaRPr lang="en-US" sz="1100" b="1" i="0" u="none" strike="noStrike" dirty="0">
                        <a:solidFill>
                          <a:srgbClr val="FFFFFF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7421" marR="7421" marT="7421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 dirty="0">
                          <a:effectLst/>
                        </a:rPr>
                        <a:t>Construct</a:t>
                      </a:r>
                      <a:endParaRPr lang="en-US" sz="1100" b="1" i="0" u="none" strike="noStrike" dirty="0">
                        <a:solidFill>
                          <a:srgbClr val="FFFFFF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7421" marR="7421" marT="7421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w Cen MT" panose="020B0602020104020603" pitchFamily="34" charset="0"/>
                        </a:rPr>
                        <a:t>Funding</a:t>
                      </a:r>
                      <a:r>
                        <a:rPr lang="en-US" sz="11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Tw Cen MT" panose="020B0602020104020603" pitchFamily="34" charset="0"/>
                        </a:rPr>
                        <a:t> Source </a:t>
                      </a:r>
                      <a:endParaRPr lang="en-US" sz="1100" b="1" i="0" u="none" strike="noStrike" dirty="0">
                        <a:solidFill>
                          <a:srgbClr val="FFFFFF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7421" marR="7421" marT="7421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 dirty="0">
                          <a:effectLst/>
                        </a:rPr>
                        <a:t>Target </a:t>
                      </a:r>
                      <a:r>
                        <a:rPr lang="en-US" sz="1100" u="none" strike="noStrike" dirty="0" smtClean="0">
                          <a:effectLst/>
                        </a:rPr>
                        <a:t>Completion</a:t>
                      </a:r>
                      <a:r>
                        <a:rPr lang="en-US" sz="1100" u="none" strike="noStrike" baseline="0" dirty="0" smtClean="0">
                          <a:effectLst/>
                        </a:rPr>
                        <a:t> </a:t>
                      </a:r>
                      <a:r>
                        <a:rPr lang="en-US" sz="1100" u="none" strike="noStrike" dirty="0" smtClean="0">
                          <a:effectLst/>
                        </a:rPr>
                        <a:t>Date</a:t>
                      </a:r>
                      <a:endParaRPr lang="en-US" sz="1100" b="1" i="0" u="none" strike="noStrike" dirty="0">
                        <a:solidFill>
                          <a:srgbClr val="FFFFFF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7421" marR="7421" marT="7421" marB="0" anchor="ctr"/>
                </a:tc>
                <a:extLst>
                  <a:ext uri="{0D108BD9-81ED-4DB2-BD59-A6C34878D82A}">
                    <a16:rowId xmlns:a16="http://schemas.microsoft.com/office/drawing/2014/main" val="2530721988"/>
                  </a:ext>
                </a:extLst>
              </a:tr>
              <a:tr h="218682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La Puente HS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New </a:t>
                      </a:r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Kitchen (including exterior hardscape</a:t>
                      </a:r>
                      <a:r>
                        <a:rPr lang="en-US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Complete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Complete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Complete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In Progress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Facilities &amp; COP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8/20/2022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348704909"/>
                  </a:ext>
                </a:extLst>
              </a:tr>
              <a:tr h="218682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1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La Puente HS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1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Pool </a:t>
                      </a:r>
                      <a:r>
                        <a:rPr lang="en-US" sz="11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&amp; Locker Room Project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Complete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Complete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Complete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In Progress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Facilities &amp; COP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8/20/2022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495347669"/>
                  </a:ext>
                </a:extLst>
              </a:tr>
              <a:tr h="218682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Workman HS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Phase II Stadium</a:t>
                      </a:r>
                      <a:r>
                        <a:rPr lang="en-US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and Baseball Field</a:t>
                      </a:r>
                      <a:endParaRPr lang="en-US" sz="11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(Phase I Track &amp; Field and Softball</a:t>
                      </a:r>
                      <a:r>
                        <a:rPr lang="en-US" sz="9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Field Complete)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Complete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Complete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Pending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US" sz="11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 rtl="0" fontAlgn="t"/>
                      <a:r>
                        <a:rPr 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(Currently Working on CEQA)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Pending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Various - Estimate Cost $16.5M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8/2024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211722825"/>
                  </a:ext>
                </a:extLst>
              </a:tr>
            </a:tbl>
          </a:graphicData>
        </a:graphic>
      </p:graphicFrame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0" y="697565"/>
            <a:ext cx="9144000" cy="891454"/>
          </a:xfrm>
        </p:spPr>
        <p:txBody>
          <a:bodyPr/>
          <a:lstStyle/>
          <a:p>
            <a:pPr algn="ctr"/>
            <a:r>
              <a:rPr lang="en-US" sz="3000" b="1" dirty="0">
                <a:solidFill>
                  <a:schemeClr val="tx1"/>
                </a:solidFill>
                <a:latin typeface="Rockwell" panose="02060603020205020403" pitchFamily="18" charset="0"/>
              </a:rPr>
              <a:t>Projects In Progress </a:t>
            </a:r>
            <a:r>
              <a:rPr lang="en-US" sz="3000" dirty="0">
                <a:solidFill>
                  <a:schemeClr val="tx1"/>
                </a:solidFill>
                <a:latin typeface="Rockwell" panose="02060603020205020403" pitchFamily="18" charset="0"/>
              </a:rPr>
              <a:t>as of </a:t>
            </a:r>
            <a:r>
              <a:rPr lang="en-US" sz="3000" dirty="0" smtClean="0">
                <a:solidFill>
                  <a:schemeClr val="tx1"/>
                </a:solidFill>
                <a:latin typeface="Rockwell" panose="02060603020205020403" pitchFamily="18" charset="0"/>
              </a:rPr>
              <a:t>July 21, 2022</a:t>
            </a: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1"/>
          <p:cNvSpPr>
            <a:spLocks noGrp="1"/>
          </p:cNvSpPr>
          <p:nvPr>
            <p:ph type="sldNum" sz="quarter" idx="16"/>
          </p:nvPr>
        </p:nvSpPr>
        <p:spPr>
          <a:xfrm>
            <a:off x="8727909" y="6521798"/>
            <a:ext cx="533400" cy="244475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fld id="{A645BE55-96CF-4A88-9826-854F6BE1054F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8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7444" y="3836117"/>
            <a:ext cx="2838907" cy="438582"/>
          </a:xfrm>
          <a:prstGeom prst="rect">
            <a:avLst/>
          </a:prstGeom>
          <a:solidFill>
            <a:schemeClr val="bg1"/>
          </a:solidFill>
          <a:ln w="57150">
            <a:solidFill>
              <a:srgbClr val="EA671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Kitchen</a:t>
            </a:r>
            <a:r>
              <a:rPr lang="en-US" sz="1050" dirty="0" smtClean="0"/>
              <a:t> – Started Installation of the Storefront Window Panels</a:t>
            </a:r>
            <a:endParaRPr lang="en-US" sz="1050" dirty="0"/>
          </a:p>
        </p:txBody>
      </p:sp>
      <p:sp>
        <p:nvSpPr>
          <p:cNvPr id="14" name="TextBox 13"/>
          <p:cNvSpPr txBox="1"/>
          <p:nvPr/>
        </p:nvSpPr>
        <p:spPr>
          <a:xfrm>
            <a:off x="6416677" y="3836117"/>
            <a:ext cx="2434981" cy="438582"/>
          </a:xfrm>
          <a:prstGeom prst="rect">
            <a:avLst/>
          </a:prstGeom>
          <a:solidFill>
            <a:schemeClr val="bg1"/>
          </a:solidFill>
          <a:ln w="57150">
            <a:solidFill>
              <a:srgbClr val="EA671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Locker Room </a:t>
            </a:r>
            <a:r>
              <a:rPr lang="en-US" sz="1050" b="1" dirty="0" smtClean="0"/>
              <a:t>– </a:t>
            </a:r>
            <a:r>
              <a:rPr lang="en-US" sz="1050" dirty="0" smtClean="0"/>
              <a:t>Plastered the Exterior of the Locker Building</a:t>
            </a:r>
            <a:endParaRPr lang="en-US" sz="105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1899" y="3909024"/>
            <a:ext cx="3067698" cy="2751273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381406" y="6383298"/>
            <a:ext cx="2651748" cy="276999"/>
          </a:xfrm>
          <a:prstGeom prst="rect">
            <a:avLst/>
          </a:prstGeom>
          <a:solidFill>
            <a:schemeClr val="bg1"/>
          </a:solidFill>
          <a:ln w="57150">
            <a:solidFill>
              <a:srgbClr val="EA671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Pool</a:t>
            </a:r>
            <a:r>
              <a:rPr lang="en-US" sz="1050" dirty="0" smtClean="0"/>
              <a:t> – Finished Install of Exterior Tiles</a:t>
            </a:r>
            <a:endParaRPr lang="en-US" sz="1050" dirty="0"/>
          </a:p>
        </p:txBody>
      </p:sp>
      <p:sp>
        <p:nvSpPr>
          <p:cNvPr id="20" name="TextBox 19"/>
          <p:cNvSpPr txBox="1"/>
          <p:nvPr/>
        </p:nvSpPr>
        <p:spPr>
          <a:xfrm>
            <a:off x="3403729" y="3602754"/>
            <a:ext cx="2444038" cy="276999"/>
          </a:xfrm>
          <a:prstGeom prst="rect">
            <a:avLst/>
          </a:prstGeom>
          <a:solidFill>
            <a:schemeClr val="tx1"/>
          </a:solidFill>
          <a:ln w="57150">
            <a:solidFill>
              <a:srgbClr val="EA671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EA6716"/>
                </a:solidFill>
              </a:rPr>
              <a:t>La Puente HS - Updates</a:t>
            </a:r>
            <a:endParaRPr lang="en-US" sz="1050" dirty="0">
              <a:solidFill>
                <a:srgbClr val="EA6716"/>
              </a:solidFill>
            </a:endParaRPr>
          </a:p>
        </p:txBody>
      </p:sp>
      <p:pic>
        <p:nvPicPr>
          <p:cNvPr id="12" name="Picture 1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98" y="4417973"/>
            <a:ext cx="2946400" cy="196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398" y="4427663"/>
            <a:ext cx="2800651" cy="17139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75065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5117506"/>
              </p:ext>
            </p:extLst>
          </p:nvPr>
        </p:nvGraphicFramePr>
        <p:xfrm>
          <a:off x="79237" y="1943574"/>
          <a:ext cx="8823112" cy="290195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370001">
                  <a:extLst>
                    <a:ext uri="{9D8B030D-6E8A-4147-A177-3AD203B41FA5}">
                      <a16:colId xmlns:a16="http://schemas.microsoft.com/office/drawing/2014/main" val="1928852501"/>
                    </a:ext>
                  </a:extLst>
                </a:gridCol>
                <a:gridCol w="2108609">
                  <a:extLst>
                    <a:ext uri="{9D8B030D-6E8A-4147-A177-3AD203B41FA5}">
                      <a16:colId xmlns:a16="http://schemas.microsoft.com/office/drawing/2014/main" val="1025939603"/>
                    </a:ext>
                  </a:extLst>
                </a:gridCol>
                <a:gridCol w="613230">
                  <a:extLst>
                    <a:ext uri="{9D8B030D-6E8A-4147-A177-3AD203B41FA5}">
                      <a16:colId xmlns:a16="http://schemas.microsoft.com/office/drawing/2014/main" val="6566847"/>
                    </a:ext>
                  </a:extLst>
                </a:gridCol>
                <a:gridCol w="851111">
                  <a:extLst>
                    <a:ext uri="{9D8B030D-6E8A-4147-A177-3AD203B41FA5}">
                      <a16:colId xmlns:a16="http://schemas.microsoft.com/office/drawing/2014/main" val="1357246994"/>
                    </a:ext>
                  </a:extLst>
                </a:gridCol>
                <a:gridCol w="924470">
                  <a:extLst>
                    <a:ext uri="{9D8B030D-6E8A-4147-A177-3AD203B41FA5}">
                      <a16:colId xmlns:a16="http://schemas.microsoft.com/office/drawing/2014/main" val="4251937521"/>
                    </a:ext>
                  </a:extLst>
                </a:gridCol>
                <a:gridCol w="879961">
                  <a:extLst>
                    <a:ext uri="{9D8B030D-6E8A-4147-A177-3AD203B41FA5}">
                      <a16:colId xmlns:a16="http://schemas.microsoft.com/office/drawing/2014/main" val="1208299831"/>
                    </a:ext>
                  </a:extLst>
                </a:gridCol>
                <a:gridCol w="1269977">
                  <a:extLst>
                    <a:ext uri="{9D8B030D-6E8A-4147-A177-3AD203B41FA5}">
                      <a16:colId xmlns:a16="http://schemas.microsoft.com/office/drawing/2014/main" val="2863134709"/>
                    </a:ext>
                  </a:extLst>
                </a:gridCol>
                <a:gridCol w="805753">
                  <a:extLst>
                    <a:ext uri="{9D8B030D-6E8A-4147-A177-3AD203B41FA5}">
                      <a16:colId xmlns:a16="http://schemas.microsoft.com/office/drawing/2014/main" val="2989211770"/>
                    </a:ext>
                  </a:extLst>
                </a:gridCol>
              </a:tblGrid>
              <a:tr h="49025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Site</a:t>
                      </a:r>
                    </a:p>
                  </a:txBody>
                  <a:tcPr marL="7421" marR="7421" marT="742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Item Description</a:t>
                      </a:r>
                    </a:p>
                  </a:txBody>
                  <a:tcPr marL="7421" marR="7421" marT="742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Architect </a:t>
                      </a:r>
                      <a:endParaRPr lang="en-US" sz="1100" b="1" i="0" u="none" strike="noStrike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Plans</a:t>
                      </a:r>
                      <a:endParaRPr lang="en-US" sz="1100" b="1" i="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1" marR="7421" marT="742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DSA </a:t>
                      </a:r>
                      <a:endParaRPr lang="en-US" sz="1100" b="1" i="0" u="none" strike="noStrike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Approval</a:t>
                      </a:r>
                      <a:endParaRPr lang="en-US" sz="1100" b="1" i="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1" marR="7421" marT="742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Procurement</a:t>
                      </a:r>
                    </a:p>
                  </a:txBody>
                  <a:tcPr marL="7421" marR="7421" marT="742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Construct</a:t>
                      </a:r>
                    </a:p>
                  </a:txBody>
                  <a:tcPr marL="7421" marR="7421" marT="742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Funding Source </a:t>
                      </a:r>
                      <a:endParaRPr lang="en-US" sz="1100" b="1" i="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1" marR="7421" marT="742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Target </a:t>
                      </a:r>
                      <a:r>
                        <a:rPr lang="en-US" sz="11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Completion Date</a:t>
                      </a:r>
                      <a:endParaRPr lang="en-US" sz="1100" b="1" i="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1" marR="7421" marT="7421" marB="0" anchor="ctr"/>
                </a:tc>
                <a:extLst>
                  <a:ext uri="{0D108BD9-81ED-4DB2-BD59-A6C34878D82A}">
                    <a16:rowId xmlns:a16="http://schemas.microsoft.com/office/drawing/2014/main" val="2530721988"/>
                  </a:ext>
                </a:extLst>
              </a:tr>
              <a:tr h="256035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1" i="0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Wedgeworth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K-5 Permanent School</a:t>
                      </a:r>
                      <a:endParaRPr lang="en-US" sz="11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1" i="0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Complete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Complete</a:t>
                      </a:r>
                      <a:endParaRPr lang="en-US" sz="11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Pending Award</a:t>
                      </a:r>
                      <a:endParaRPr lang="en-US" sz="11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9/2022</a:t>
                      </a:r>
                    </a:p>
                    <a:p>
                      <a:pPr algn="ctr" rtl="0" fontAlgn="t"/>
                      <a:r>
                        <a:rPr lang="en-US" sz="1100" b="1" i="0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COPS</a:t>
                      </a:r>
                      <a:endParaRPr lang="en-US" sz="11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8/2024</a:t>
                      </a:r>
                      <a:endParaRPr lang="en-US" sz="11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7448818"/>
                  </a:ext>
                </a:extLst>
              </a:tr>
              <a:tr h="39737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District Office (C wing)</a:t>
                      </a:r>
                      <a:endParaRPr lang="en-US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HVAC Replacement, Lighting, Flooring and Fire Alarm </a:t>
                      </a:r>
                      <a:endParaRPr lang="en-US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Complete</a:t>
                      </a:r>
                      <a:endParaRPr lang="en-US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Pending</a:t>
                      </a:r>
                      <a:endParaRPr lang="en-US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Pending</a:t>
                      </a:r>
                      <a:endParaRPr lang="en-US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Facilities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3/2023</a:t>
                      </a:r>
                      <a:endParaRPr lang="en-US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95347669"/>
                  </a:ext>
                </a:extLst>
              </a:tr>
              <a:tr h="236104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Sierra Vista (Child Dev)</a:t>
                      </a:r>
                      <a:endParaRPr lang="en-US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Flooring Replacement</a:t>
                      </a:r>
                      <a:endParaRPr lang="en-US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</a:t>
                      </a:r>
                      <a:endParaRPr lang="en-US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Complete</a:t>
                      </a:r>
                      <a:endParaRPr lang="en-US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Pending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Program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8/30/2022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211722825"/>
                  </a:ext>
                </a:extLst>
              </a:tr>
              <a:tr h="201905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Workman HS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Gym Restroom ADA Upgrades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Complete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Complete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Complete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Progress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Facilities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noProof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8/30/2022</a:t>
                      </a:r>
                      <a:endParaRPr lang="en-US" sz="1100" b="0" i="0" u="none" strike="noStrike" kern="1200" noProof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737500892"/>
                  </a:ext>
                </a:extLst>
              </a:tr>
              <a:tr h="201905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Lassalette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Front Exterior Turf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Complete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Pending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Facilities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7/22/2022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279959525"/>
                  </a:ext>
                </a:extLst>
              </a:tr>
              <a:tr h="201905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La</a:t>
                      </a:r>
                      <a:r>
                        <a:rPr lang="en-US" sz="1100" b="1" i="0" u="none" strike="noStrike" baseline="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 Puente HS </a:t>
                      </a:r>
                      <a:endParaRPr lang="en-US" sz="1100" b="1" i="0" u="none" strike="noStrike" dirty="0" smtClean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Gym &amp; Locker Room HVAC</a:t>
                      </a:r>
                      <a:r>
                        <a:rPr lang="en-US" sz="1100" b="1" i="0" u="none" strike="noStrike" baseline="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100" b="1" i="0" u="none" strike="noStrike" dirty="0" smtClean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1" i="0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Complete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Complete</a:t>
                      </a:r>
                      <a:endParaRPr lang="en-US" sz="11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1" i="0" u="none" strike="noStrike" dirty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Complete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Progress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Prop 39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kern="1200" noProof="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10/12/2022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543415364"/>
                  </a:ext>
                </a:extLst>
              </a:tr>
              <a:tr h="201905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Dibble AS 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HVAC Replacement 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Complete 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Complete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Pending</a:t>
                      </a:r>
                      <a:r>
                        <a:rPr lang="en-U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</a:rPr>
                        <a:t>Adult Ed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rtl="0" eaLnBrk="1" fontAlgn="t" hangingPunct="1"/>
                      <a:r>
                        <a:rPr lang="en-U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12/2023</a:t>
                      </a:r>
                      <a:endParaRPr lang="en-US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734255848"/>
                  </a:ext>
                </a:extLst>
              </a:tr>
              <a:tr h="201905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Willow AS 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HVAC Replacement</a:t>
                      </a:r>
                      <a:r>
                        <a:rPr lang="en-US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Complete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Complete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Pending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</a:rPr>
                        <a:t>Adult Ed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rtl="0" eaLnBrk="1" fontAlgn="t" hangingPunct="1"/>
                      <a:r>
                        <a:rPr lang="en-U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12/2023</a:t>
                      </a:r>
                      <a:endParaRPr lang="en-US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67935349"/>
                  </a:ext>
                </a:extLst>
              </a:tr>
              <a:tr h="201905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Willow AS 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Fire Alarm</a:t>
                      </a:r>
                      <a:r>
                        <a:rPr lang="en-US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Installation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Complete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Pending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Pending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</a:rPr>
                        <a:t>Adult Ed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rtl="0" eaLnBrk="1" fontAlgn="t" hangingPunct="1"/>
                      <a:r>
                        <a:rPr lang="en-U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12/2023</a:t>
                      </a:r>
                      <a:endParaRPr lang="en-US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73599422"/>
                  </a:ext>
                </a:extLst>
              </a:tr>
              <a:tr h="201905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Dibble AS 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Fire Alarm</a:t>
                      </a:r>
                      <a:r>
                        <a:rPr lang="en-US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Installation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Complete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Pending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Pending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</a:rPr>
                        <a:t>Adult Ed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rtl="0" eaLnBrk="1" fontAlgn="t" hangingPunct="1"/>
                      <a:r>
                        <a:rPr lang="en-U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12/2023</a:t>
                      </a:r>
                      <a:endParaRPr lang="en-US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2234674755"/>
                  </a:ext>
                </a:extLst>
              </a:tr>
            </a:tbl>
          </a:graphicData>
        </a:graphic>
      </p:graphicFrame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0" y="697565"/>
            <a:ext cx="9144000" cy="891454"/>
          </a:xfrm>
        </p:spPr>
        <p:txBody>
          <a:bodyPr/>
          <a:lstStyle/>
          <a:p>
            <a:pPr algn="ctr"/>
            <a:r>
              <a:rPr lang="en-US" sz="3000" b="1" dirty="0">
                <a:solidFill>
                  <a:schemeClr val="tx1"/>
                </a:solidFill>
                <a:latin typeface="Rockwell" panose="02060603020205020403" pitchFamily="18" charset="0"/>
              </a:rPr>
              <a:t>Projects In Progress </a:t>
            </a:r>
            <a:r>
              <a:rPr lang="en-US" sz="3000" dirty="0">
                <a:solidFill>
                  <a:schemeClr val="tx1"/>
                </a:solidFill>
                <a:latin typeface="Rockwell" panose="02060603020205020403" pitchFamily="18" charset="0"/>
              </a:rPr>
              <a:t>as of </a:t>
            </a:r>
            <a:r>
              <a:rPr lang="en-US" sz="3000" dirty="0" smtClean="0">
                <a:solidFill>
                  <a:schemeClr val="tx1"/>
                </a:solidFill>
                <a:latin typeface="Rockwell" panose="02060603020205020403" pitchFamily="18" charset="0"/>
              </a:rPr>
              <a:t>July 21, 2022</a:t>
            </a: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>
          <a:xfrm>
            <a:off x="8785289" y="6533001"/>
            <a:ext cx="384008" cy="226575"/>
          </a:xfrm>
        </p:spPr>
        <p:txBody>
          <a:bodyPr>
            <a:normAutofit fontScale="77500" lnSpcReduction="20000"/>
          </a:bodyPr>
          <a:lstStyle/>
          <a:p>
            <a:pPr>
              <a:defRPr/>
            </a:pPr>
            <a:fld id="{A645BE55-96CF-4A88-9826-854F6BE1054F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9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578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6"/>
          </p:nvPr>
        </p:nvSpPr>
        <p:spPr>
          <a:xfrm>
            <a:off x="8610600" y="6620173"/>
            <a:ext cx="533400" cy="244475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fld id="{A645BE55-96CF-4A88-9826-854F6BE1054F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10</a:t>
            </a:fld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991" y="512380"/>
            <a:ext cx="400396" cy="583254"/>
          </a:xfrm>
          <a:prstGeom prst="rect">
            <a:avLst/>
          </a:prstGeom>
        </p:spPr>
      </p:pic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3948424"/>
              </p:ext>
            </p:extLst>
          </p:nvPr>
        </p:nvGraphicFramePr>
        <p:xfrm>
          <a:off x="122129" y="1688483"/>
          <a:ext cx="8899741" cy="58281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3024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119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55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52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70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288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85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1134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Tw Cen MT"/>
                        </a:rPr>
                        <a:t>Site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Tw Cen MT"/>
                        </a:rPr>
                        <a:t>Item Description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Tw Cen MT"/>
                        </a:rPr>
                        <a:t>Architect Plans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Tw Cen MT"/>
                        </a:rPr>
                        <a:t>DSA Approval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Tw Cen MT"/>
                        </a:rPr>
                        <a:t>Procurement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w Cen MT"/>
                        </a:rPr>
                        <a:t>Est.</a:t>
                      </a:r>
                      <a:r>
                        <a:rPr lang="en-US" sz="11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Tw Cen MT"/>
                        </a:rPr>
                        <a:t> </a:t>
                      </a:r>
                      <a:r>
                        <a:rPr lang="en-US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w Cen MT"/>
                        </a:rPr>
                        <a:t>Construct Start</a:t>
                      </a:r>
                      <a:endParaRPr lang="en-US" sz="1100" b="1" i="0" u="none" strike="noStrike" dirty="0">
                        <a:solidFill>
                          <a:srgbClr val="FFFFFF"/>
                        </a:solidFill>
                        <a:effectLst/>
                        <a:latin typeface="Tw Cen M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Tw Cen MT"/>
                        </a:rPr>
                        <a:t>Target </a:t>
                      </a:r>
                      <a:r>
                        <a:rPr lang="en-US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w Cen MT"/>
                        </a:rPr>
                        <a:t>Completion Date</a:t>
                      </a:r>
                      <a:endParaRPr lang="en-US" sz="1100" b="1" i="0" u="none" strike="noStrike" dirty="0">
                        <a:solidFill>
                          <a:srgbClr val="FFFFFF"/>
                        </a:solidFill>
                        <a:effectLst/>
                        <a:latin typeface="Tw Cen M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8006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Los Altos HS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Gym &amp; Locker Room HVAC</a:t>
                      </a:r>
                      <a:r>
                        <a:rPr lang="en-US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Complete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Pending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Complete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rtl="0" eaLnBrk="1" fontAlgn="t" hangingPunct="1"/>
                      <a:r>
                        <a:rPr lang="en-U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TBD</a:t>
                      </a:r>
                      <a:endParaRPr lang="en-US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rtl="0" eaLnBrk="1" fontAlgn="t" hangingPunct="1"/>
                      <a:r>
                        <a:rPr lang="en-U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TBD</a:t>
                      </a:r>
                      <a:endParaRPr lang="en-US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418810807"/>
                  </a:ext>
                </a:extLst>
              </a:tr>
            </a:tbl>
          </a:graphicData>
        </a:graphic>
      </p:graphicFrame>
      <p:sp>
        <p:nvSpPr>
          <p:cNvPr id="17" name="Title 1"/>
          <p:cNvSpPr txBox="1">
            <a:spLocks/>
          </p:cNvSpPr>
          <p:nvPr/>
        </p:nvSpPr>
        <p:spPr bwMode="auto">
          <a:xfrm>
            <a:off x="122128" y="3278186"/>
            <a:ext cx="8899741" cy="60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42900" indent="-342900" algn="l" defTabSz="-13873163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342900" indent="-342900" algn="l" defTabSz="-13873163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2pPr>
            <a:lvl3pPr marL="342900" indent="-342900" algn="l" defTabSz="-13873163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3pPr>
            <a:lvl4pPr marL="342900" indent="-342900" algn="l" defTabSz="-13873163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4pPr>
            <a:lvl5pPr marL="342900" indent="-342900" algn="l" defTabSz="-13873163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5pPr>
            <a:lvl6pPr marL="800100" indent="-342900" algn="l" defTabSz="-13873163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6pPr>
            <a:lvl7pPr marL="1257300" indent="-342900" algn="l" defTabSz="-13873163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7pPr>
            <a:lvl8pPr marL="1714500" indent="-342900" algn="l" defTabSz="-13873163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8pPr>
            <a:lvl9pPr marL="2171700" indent="-342900" algn="l" defTabSz="-13873163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9pPr>
          </a:lstStyle>
          <a:p>
            <a:pPr algn="ctr"/>
            <a:r>
              <a:rPr lang="en-US" sz="2400" b="1" dirty="0">
                <a:solidFill>
                  <a:schemeClr val="tx1"/>
                </a:solidFill>
                <a:latin typeface="Rockwell" panose="02060603020205020403" pitchFamily="18" charset="0"/>
              </a:rPr>
              <a:t>Projects</a:t>
            </a:r>
            <a:r>
              <a:rPr lang="en-US" sz="2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Rockwell" panose="02060603020205020403" pitchFamily="18" charset="0"/>
              </a:rPr>
              <a:t>in </a:t>
            </a:r>
            <a:r>
              <a:rPr lang="en-US" sz="2400" dirty="0" smtClean="0">
                <a:solidFill>
                  <a:srgbClr val="FF0000"/>
                </a:solidFill>
                <a:latin typeface="Rockwell" panose="02060603020205020403" pitchFamily="18" charset="0"/>
              </a:rPr>
              <a:t>Design</a:t>
            </a:r>
            <a:endParaRPr lang="en-US" sz="2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5858755"/>
              </p:ext>
            </p:extLst>
          </p:nvPr>
        </p:nvGraphicFramePr>
        <p:xfrm>
          <a:off x="122128" y="3887923"/>
          <a:ext cx="8899741" cy="131127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3269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64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76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62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466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2541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043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0547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Tw Cen MT"/>
                        </a:rPr>
                        <a:t>Site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Tw Cen MT"/>
                        </a:rPr>
                        <a:t>Item Description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Tw Cen MT"/>
                        </a:rPr>
                        <a:t>Architect Plans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Tw Cen MT"/>
                        </a:rPr>
                        <a:t>DSA Approval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Tw Cen MT"/>
                        </a:rPr>
                        <a:t>Procurement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Est.</a:t>
                      </a:r>
                      <a:r>
                        <a:rPr lang="en-US" sz="11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Construct Start</a:t>
                      </a:r>
                      <a:endParaRPr lang="en-US" sz="11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Tw Cen MT"/>
                        </a:rPr>
                        <a:t>Target </a:t>
                      </a:r>
                      <a:r>
                        <a:rPr lang="en-US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w Cen MT"/>
                        </a:rPr>
                        <a:t>Completion</a:t>
                      </a:r>
                      <a:r>
                        <a:rPr lang="en-US" sz="11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Tw Cen MT"/>
                        </a:rPr>
                        <a:t> </a:t>
                      </a:r>
                      <a:r>
                        <a:rPr lang="en-US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w Cen MT"/>
                        </a:rPr>
                        <a:t>Date</a:t>
                      </a:r>
                      <a:endParaRPr lang="en-US" sz="1100" b="1" i="0" u="none" strike="noStrike" dirty="0">
                        <a:solidFill>
                          <a:srgbClr val="FFFFFF"/>
                        </a:solidFill>
                        <a:effectLst/>
                        <a:latin typeface="Tw Cen M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95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Center for</a:t>
                      </a:r>
                      <a:r>
                        <a:rPr lang="en-US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the </a:t>
                      </a:r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Performing</a:t>
                      </a:r>
                      <a:r>
                        <a:rPr lang="en-US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Arts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New</a:t>
                      </a:r>
                      <a:r>
                        <a:rPr lang="en-US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Performing Arts Center with approx. 500 seat capacity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 Progress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Pending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Pending</a:t>
                      </a:r>
                    </a:p>
                    <a:p>
                      <a:pPr algn="ctr" fontAlgn="t"/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2/2025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728217811"/>
                  </a:ext>
                </a:extLst>
              </a:tr>
              <a:tr h="280495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Districtwide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HVAC System</a:t>
                      </a:r>
                      <a:r>
                        <a:rPr lang="en-US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Replacements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Pending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Pending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 Review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854259952"/>
                  </a:ext>
                </a:extLst>
              </a:tr>
              <a:tr h="280495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Kwis Elementary 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Baseball Fields (Two Youth)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 Progress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Pending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Pending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11/2022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3/2024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2708409164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0" y="6534571"/>
            <a:ext cx="914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0070C0"/>
                </a:solidFill>
              </a:rPr>
              <a:t>Changes And Progress Since Last Report - Blue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78" y="108568"/>
            <a:ext cx="8861640" cy="990600"/>
          </a:xfrm>
        </p:spPr>
        <p:txBody>
          <a:bodyPr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Rockwell" panose="02060603020205020403" pitchFamily="18" charset="0"/>
              </a:rPr>
              <a:t/>
            </a:r>
            <a:br>
              <a:rPr lang="en-US" sz="2800" dirty="0">
                <a:solidFill>
                  <a:schemeClr val="bg1"/>
                </a:solidFill>
                <a:latin typeface="Rockwell" panose="02060603020205020403" pitchFamily="18" charset="0"/>
              </a:rPr>
            </a:br>
            <a:r>
              <a:rPr lang="en-US" sz="2400" b="1" dirty="0">
                <a:solidFill>
                  <a:schemeClr val="tx1"/>
                </a:solidFill>
                <a:latin typeface="Rockwell" panose="02060603020205020403" pitchFamily="18" charset="0"/>
              </a:rPr>
              <a:t>Projects</a:t>
            </a:r>
            <a:r>
              <a:rPr lang="en-US" sz="2400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Rockwell" panose="02060603020205020403" pitchFamily="18" charset="0"/>
              </a:rPr>
              <a:t>with Division of State Architect (DSA) </a:t>
            </a:r>
            <a:br>
              <a:rPr lang="en-US" sz="2400" dirty="0">
                <a:solidFill>
                  <a:srgbClr val="FF0000"/>
                </a:solidFill>
                <a:latin typeface="Rockwell" panose="02060603020205020403" pitchFamily="18" charset="0"/>
              </a:rPr>
            </a:br>
            <a:r>
              <a:rPr lang="en-US" sz="2400" dirty="0">
                <a:solidFill>
                  <a:srgbClr val="FF0000"/>
                </a:solidFill>
                <a:latin typeface="Rockwell" panose="02060603020205020403" pitchFamily="18" charset="0"/>
              </a:rPr>
              <a:t>Waiting on Approval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4791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6"/>
          </p:nvPr>
        </p:nvSpPr>
        <p:spPr>
          <a:xfrm>
            <a:off x="8527055" y="6526634"/>
            <a:ext cx="533400" cy="244475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fld id="{A645BE55-96CF-4A88-9826-854F6BE1054F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11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2537606"/>
            <a:ext cx="9144000" cy="94052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800" dirty="0"/>
              <a:t>Next Report </a:t>
            </a:r>
            <a:r>
              <a:rPr lang="en-US" sz="3800" dirty="0" smtClean="0"/>
              <a:t>– August 25, 2022</a:t>
            </a:r>
            <a:endParaRPr lang="en-US" sz="3800" i="1" dirty="0"/>
          </a:p>
          <a:p>
            <a:pPr marL="0" indent="0" algn="ctr">
              <a:buNone/>
            </a:pP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320568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édian">
  <a:themeElements>
    <a:clrScheme name="Monnaie">
      <a:dk1>
        <a:sysClr val="windowText" lastClr="000000"/>
      </a:dk1>
      <a:lt1>
        <a:sysClr val="window" lastClr="FFFFFF"/>
      </a:lt1>
      <a:dk2>
        <a:srgbClr val="4A606E"/>
      </a:dk2>
      <a:lt2>
        <a:srgbClr val="D1E1E3"/>
      </a:lt2>
      <a:accent1>
        <a:srgbClr val="79B5B0"/>
      </a:accent1>
      <a:accent2>
        <a:srgbClr val="B4BC4C"/>
      </a:accent2>
      <a:accent3>
        <a:srgbClr val="B77851"/>
      </a:accent3>
      <a:accent4>
        <a:srgbClr val="776A5B"/>
      </a:accent4>
      <a:accent5>
        <a:srgbClr val="B6AD76"/>
      </a:accent5>
      <a:accent6>
        <a:srgbClr val="95AEB1"/>
      </a:accent6>
      <a:hlink>
        <a:srgbClr val="3ECCED"/>
      </a:hlink>
      <a:folHlink>
        <a:srgbClr val="2C6C93"/>
      </a:folHlink>
    </a:clrScheme>
    <a:fontScheme name="Median">
      <a:majorFont>
        <a:latin typeface="Tw Cen MT"/>
        <a:ea typeface=""/>
        <a:cs typeface=""/>
        <a:font script="Grek" typeface="Arial"/>
        <a:font script="Cyrl" typeface="Arial"/>
        <a:font script="Jpan" typeface="HGPｺﾞｼｯｸE"/>
        <a:font script="Hang" typeface="HY얕은샘물m"/>
        <a:font script="Hans" typeface="仿宋_GB2312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Arial"/>
        <a:font script="Cyrl" typeface="Arial"/>
        <a:font script="Jpan" typeface="HGPｺﾞｼｯｸE"/>
        <a:font script="Hang" typeface="HY얕은샘물m"/>
        <a:font script="Hans" typeface="仿宋_GB2312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5000"/>
                <a:satMod val="150000"/>
              </a:schemeClr>
            </a:gs>
            <a:gs pos="35000">
              <a:schemeClr val="phClr">
                <a:shade val="60000"/>
                <a:satMod val="150000"/>
              </a:schemeClr>
            </a:gs>
            <a:gs pos="100000">
              <a:schemeClr val="phClr">
                <a:tint val="97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Médian">
  <a:themeElements>
    <a:clrScheme name="Monnaie">
      <a:dk1>
        <a:sysClr val="windowText" lastClr="000000"/>
      </a:dk1>
      <a:lt1>
        <a:sysClr val="window" lastClr="FFFFFF"/>
      </a:lt1>
      <a:dk2>
        <a:srgbClr val="4A606E"/>
      </a:dk2>
      <a:lt2>
        <a:srgbClr val="D1E1E3"/>
      </a:lt2>
      <a:accent1>
        <a:srgbClr val="79B5B0"/>
      </a:accent1>
      <a:accent2>
        <a:srgbClr val="B4BC4C"/>
      </a:accent2>
      <a:accent3>
        <a:srgbClr val="B77851"/>
      </a:accent3>
      <a:accent4>
        <a:srgbClr val="776A5B"/>
      </a:accent4>
      <a:accent5>
        <a:srgbClr val="B6AD76"/>
      </a:accent5>
      <a:accent6>
        <a:srgbClr val="95AEB1"/>
      </a:accent6>
      <a:hlink>
        <a:srgbClr val="3ECCED"/>
      </a:hlink>
      <a:folHlink>
        <a:srgbClr val="2C6C93"/>
      </a:folHlink>
    </a:clrScheme>
    <a:fontScheme name="Median">
      <a:majorFont>
        <a:latin typeface="Tw Cen MT"/>
        <a:ea typeface=""/>
        <a:cs typeface=""/>
        <a:font script="Grek" typeface="Arial"/>
        <a:font script="Cyrl" typeface="Arial"/>
        <a:font script="Jpan" typeface="HGPｺﾞｼｯｸE"/>
        <a:font script="Hang" typeface="HY얕은샘물m"/>
        <a:font script="Hans" typeface="仿宋_GB2312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Arial"/>
        <a:font script="Cyrl" typeface="Arial"/>
        <a:font script="Jpan" typeface="HGPｺﾞｼｯｸE"/>
        <a:font script="Hang" typeface="HY얕은샘물m"/>
        <a:font script="Hans" typeface="仿宋_GB2312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5000"/>
                <a:satMod val="150000"/>
              </a:schemeClr>
            </a:gs>
            <a:gs pos="35000">
              <a:schemeClr val="phClr">
                <a:shade val="60000"/>
                <a:satMod val="150000"/>
              </a:schemeClr>
            </a:gs>
            <a:gs pos="100000">
              <a:schemeClr val="phClr">
                <a:tint val="97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Monnaie">
    <a:dk1>
      <a:sysClr val="windowText" lastClr="000000"/>
    </a:dk1>
    <a:lt1>
      <a:sysClr val="window" lastClr="FFFFFF"/>
    </a:lt1>
    <a:dk2>
      <a:srgbClr val="4A606E"/>
    </a:dk2>
    <a:lt2>
      <a:srgbClr val="D1E1E3"/>
    </a:lt2>
    <a:accent1>
      <a:srgbClr val="79B5B0"/>
    </a:accent1>
    <a:accent2>
      <a:srgbClr val="B4BC4C"/>
    </a:accent2>
    <a:accent3>
      <a:srgbClr val="B77851"/>
    </a:accent3>
    <a:accent4>
      <a:srgbClr val="776A5B"/>
    </a:accent4>
    <a:accent5>
      <a:srgbClr val="B6AD76"/>
    </a:accent5>
    <a:accent6>
      <a:srgbClr val="95AEB1"/>
    </a:accent6>
    <a:hlink>
      <a:srgbClr val="3ECCED"/>
    </a:hlink>
    <a:folHlink>
      <a:srgbClr val="2C6C93"/>
    </a:folHlink>
  </a:clrScheme>
</a:themeOverride>
</file>

<file path=ppt/theme/themeOverride2.xml><?xml version="1.0" encoding="utf-8"?>
<a:themeOverride xmlns:a="http://schemas.openxmlformats.org/drawingml/2006/main">
  <a:clrScheme name="Monnaie">
    <a:dk1>
      <a:sysClr val="windowText" lastClr="000000"/>
    </a:dk1>
    <a:lt1>
      <a:sysClr val="window" lastClr="FFFFFF"/>
    </a:lt1>
    <a:dk2>
      <a:srgbClr val="4A606E"/>
    </a:dk2>
    <a:lt2>
      <a:srgbClr val="D1E1E3"/>
    </a:lt2>
    <a:accent1>
      <a:srgbClr val="79B5B0"/>
    </a:accent1>
    <a:accent2>
      <a:srgbClr val="B4BC4C"/>
    </a:accent2>
    <a:accent3>
      <a:srgbClr val="B77851"/>
    </a:accent3>
    <a:accent4>
      <a:srgbClr val="776A5B"/>
    </a:accent4>
    <a:accent5>
      <a:srgbClr val="B6AD76"/>
    </a:accent5>
    <a:accent6>
      <a:srgbClr val="95AEB1"/>
    </a:accent6>
    <a:hlink>
      <a:srgbClr val="3ECCED"/>
    </a:hlink>
    <a:folHlink>
      <a:srgbClr val="2C6C93"/>
    </a:folHlink>
  </a:clrScheme>
</a:themeOverride>
</file>

<file path=ppt/theme/themeOverride3.xml><?xml version="1.0" encoding="utf-8"?>
<a:themeOverride xmlns:a="http://schemas.openxmlformats.org/drawingml/2006/main">
  <a:clrScheme name="Monnaie">
    <a:dk1>
      <a:sysClr val="windowText" lastClr="000000"/>
    </a:dk1>
    <a:lt1>
      <a:sysClr val="window" lastClr="FFFFFF"/>
    </a:lt1>
    <a:dk2>
      <a:srgbClr val="4A606E"/>
    </a:dk2>
    <a:lt2>
      <a:srgbClr val="D1E1E3"/>
    </a:lt2>
    <a:accent1>
      <a:srgbClr val="79B5B0"/>
    </a:accent1>
    <a:accent2>
      <a:srgbClr val="B4BC4C"/>
    </a:accent2>
    <a:accent3>
      <a:srgbClr val="B77851"/>
    </a:accent3>
    <a:accent4>
      <a:srgbClr val="776A5B"/>
    </a:accent4>
    <a:accent5>
      <a:srgbClr val="B6AD76"/>
    </a:accent5>
    <a:accent6>
      <a:srgbClr val="95AEB1"/>
    </a:accent6>
    <a:hlink>
      <a:srgbClr val="3ECCED"/>
    </a:hlink>
    <a:folHlink>
      <a:srgbClr val="2C6C93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6D1075DD14ACE4DBFD85931C4A3D8B2" ma:contentTypeVersion="14" ma:contentTypeDescription="Create a new document." ma:contentTypeScope="" ma:versionID="92eed37e0c3ca5a6c4c917609fb6e07a">
  <xsd:schema xmlns:xsd="http://www.w3.org/2001/XMLSchema" xmlns:xs="http://www.w3.org/2001/XMLSchema" xmlns:p="http://schemas.microsoft.com/office/2006/metadata/properties" xmlns:ns3="c5f0dd29-812e-4e38-9221-6fe88239b54b" xmlns:ns4="b3fe1c67-6478-45b1-aa56-5fc4d7a72521" targetNamespace="http://schemas.microsoft.com/office/2006/metadata/properties" ma:root="true" ma:fieldsID="0fde5bd7b731ef473ad5b1f0d1b9c7ca" ns3:_="" ns4:_="">
    <xsd:import namespace="c5f0dd29-812e-4e38-9221-6fe88239b54b"/>
    <xsd:import namespace="b3fe1c67-6478-45b1-aa56-5fc4d7a7252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f0dd29-812e-4e38-9221-6fe88239b54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3fe1c67-6478-45b1-aa56-5fc4d7a7252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7B9F651-A7C9-4AAC-85A2-D0A49564519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f0dd29-812e-4e38-9221-6fe88239b54b"/>
    <ds:schemaRef ds:uri="b3fe1c67-6478-45b1-aa56-5fc4d7a725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A11E5F8-3A9B-4F4A-B8EC-8CB92FDE26C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716953D-E82D-45F1-BF81-10AE67C60FB4}">
  <ds:schemaRefs>
    <ds:schemaRef ds:uri="b3fe1c67-6478-45b1-aa56-5fc4d7a72521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c5f0dd29-812e-4e38-9221-6fe88239b54b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24246</TotalTime>
  <Words>750</Words>
  <Application>Microsoft Office PowerPoint</Application>
  <PresentationFormat>On-screen Show (4:3)</PresentationFormat>
  <Paragraphs>327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Calibri</vt:lpstr>
      <vt:lpstr>Rockwell</vt:lpstr>
      <vt:lpstr>Tw Cen MT</vt:lpstr>
      <vt:lpstr>Wingdings</vt:lpstr>
      <vt:lpstr>Wingdings 2</vt:lpstr>
      <vt:lpstr>Médian</vt:lpstr>
      <vt:lpstr>1_Médian</vt:lpstr>
      <vt:lpstr>HACIENDA LA PUENTE UNIFIED SCHOOL DISTRICT</vt:lpstr>
      <vt:lpstr>PowerPoint Presentation</vt:lpstr>
      <vt:lpstr>PowerPoint Presentation</vt:lpstr>
      <vt:lpstr>Projects Completed as of July 21, 2022 Baldwin – New Flooring P12 (4/6/2022)</vt:lpstr>
      <vt:lpstr>Projects Completed as of July 21, 2022 Workman HS – Pool Coping Repairs (6/24/2022)</vt:lpstr>
      <vt:lpstr>Projects Completed as of July 21, 2022 Workman HS Gym &amp; Locker HVAC (4/22/2022)</vt:lpstr>
      <vt:lpstr>Projects In Progress</vt:lpstr>
      <vt:lpstr>Projects In Progress as of July 21, 2022 </vt:lpstr>
      <vt:lpstr>Projects In Progress as of July 21, 2022 </vt:lpstr>
      <vt:lpstr> Projects with Division of State Architect (DSA)  Waiting on Approval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HACIENDA LA PUENTE UNIFIED SCHOOL DISTRICT</dc:title>
  <dc:creator>Mark Hansberger</dc:creator>
  <cp:lastModifiedBy>Joel Duarte</cp:lastModifiedBy>
  <cp:revision>1971</cp:revision>
  <cp:lastPrinted>2022-02-03T21:18:46Z</cp:lastPrinted>
  <dcterms:modified xsi:type="dcterms:W3CDTF">2022-07-18T17:33:51Z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0x01010036D1075DD14ACE4DBFD85931C4A3D8B2</vt:lpwstr>
  </property>
</Properties>
</file>