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4"/>
    <p:sldMasterId id="2147483660" r:id="rId5"/>
    <p:sldMasterId id="2147483666" r:id="rId6"/>
    <p:sldMasterId id="2147483668" r:id="rId7"/>
  </p:sldMasterIdLst>
  <p:notesMasterIdLst>
    <p:notesMasterId r:id="rId13"/>
  </p:notesMasterIdLst>
  <p:handoutMasterIdLst>
    <p:handoutMasterId r:id="rId14"/>
  </p:handoutMasterIdLst>
  <p:sldIdLst>
    <p:sldId id="756" r:id="rId8"/>
    <p:sldId id="541" r:id="rId9"/>
    <p:sldId id="783" r:id="rId10"/>
    <p:sldId id="784" r:id="rId11"/>
    <p:sldId id="771" r:id="rId12"/>
  </p:sldIdLst>
  <p:sldSz cx="9144000" cy="6858000" type="letter"/>
  <p:notesSz cx="7315200" cy="9601200"/>
  <p:custDataLst>
    <p:tags r:id="rId15"/>
  </p:custDataLst>
  <p:defaultTextStyle>
    <a:defPPr>
      <a:defRPr lang="en-US"/>
    </a:defPPr>
    <a:lvl1pPr marL="0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1pPr>
    <a:lvl2pPr marL="609523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2pPr>
    <a:lvl3pPr marL="1219044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3pPr>
    <a:lvl4pPr marL="1828568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4pPr>
    <a:lvl5pPr marL="2438088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5pPr>
    <a:lvl6pPr marL="3047612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6pPr>
    <a:lvl7pPr marL="3657134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7pPr>
    <a:lvl8pPr marL="4266656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8pPr>
    <a:lvl9pPr marL="4876179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87" userDrawn="1">
          <p15:clr>
            <a:srgbClr val="A4A3A4"/>
          </p15:clr>
        </p15:guide>
        <p15:guide id="2" pos="256" userDrawn="1">
          <p15:clr>
            <a:srgbClr val="A4A3A4"/>
          </p15:clr>
        </p15:guide>
        <p15:guide id="3" pos="7232" userDrawn="1">
          <p15:clr>
            <a:srgbClr val="A4A3A4"/>
          </p15:clr>
        </p15:guide>
        <p15:guide id="4" pos="2816" userDrawn="1">
          <p15:clr>
            <a:srgbClr val="A4A3A4"/>
          </p15:clr>
        </p15:guide>
        <p15:guide id="5" pos="3968" userDrawn="1">
          <p15:clr>
            <a:srgbClr val="A4A3A4"/>
          </p15:clr>
        </p15:guide>
        <p15:guide id="6" orient="horz" pos="1173" userDrawn="1">
          <p15:clr>
            <a:srgbClr val="A4A3A4"/>
          </p15:clr>
        </p15:guide>
        <p15:guide id="7" orient="horz" pos="3008" userDrawn="1">
          <p15:clr>
            <a:srgbClr val="A4A3A4"/>
          </p15:clr>
        </p15:guide>
        <p15:guide id="8" orient="horz" pos="296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slie Sydnor" initials="LS" lastIdx="6" clrIdx="0">
    <p:extLst>
      <p:ext uri="{19B8F6BF-5375-455C-9EA6-DF929625EA0E}">
        <p15:presenceInfo xmlns:p15="http://schemas.microsoft.com/office/powerpoint/2012/main" userId="S::lsydnor@ccorpusa.com::1b507b83-b338-4308-9d8e-ab93472f2382" providerId="AD"/>
      </p:ext>
    </p:extLst>
  </p:cmAuthor>
  <p:cmAuthor id="2" name="Jessica Morley" initials="JM" lastIdx="13" clrIdx="1">
    <p:extLst>
      <p:ext uri="{19B8F6BF-5375-455C-9EA6-DF929625EA0E}">
        <p15:presenceInfo xmlns:p15="http://schemas.microsoft.com/office/powerpoint/2012/main" userId="S::jmorley@ccorpusa.com::fe3d5e02-dd94-4931-b0ca-ea0c9dd2b57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C0FF"/>
    <a:srgbClr val="CACACA"/>
    <a:srgbClr val="9966FF"/>
    <a:srgbClr val="B8C40E"/>
    <a:srgbClr val="009999"/>
    <a:srgbClr val="9933FF"/>
    <a:srgbClr val="6666FF"/>
    <a:srgbClr val="FF9966"/>
    <a:srgbClr val="FF7C8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CCB29C-7E8B-44C2-952B-71D71395AA62}" v="7" dt="2022-08-24T03:34:22.0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578" autoAdjust="0"/>
  </p:normalViewPr>
  <p:slideViewPr>
    <p:cSldViewPr snapToGrid="0">
      <p:cViewPr varScale="1">
        <p:scale>
          <a:sx n="106" d="100"/>
          <a:sy n="106" d="100"/>
        </p:scale>
        <p:origin x="1764" y="114"/>
      </p:cViewPr>
      <p:guideLst>
        <p:guide orient="horz" pos="1387"/>
        <p:guide pos="256"/>
        <p:guide pos="7232"/>
        <p:guide pos="2816"/>
        <p:guide pos="3968"/>
        <p:guide orient="horz" pos="1173"/>
        <p:guide orient="horz" pos="3008"/>
        <p:guide orient="horz" pos="296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tags" Target="tags/tag1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C322A53-06DF-459C-9E45-C70E9DD50D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C34571-03F4-4803-A085-D562CBD0098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5A801-587D-4018-944F-D378FE8A07A9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CA047-F7B2-486D-9A5B-10A99D8248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CBAB9-CFD4-4494-948E-183B31B0A0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F92E8-C1A0-479C-9933-E5A95A564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41172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8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1"/>
            <a:ext cx="3169920" cy="481728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r">
              <a:defRPr sz="1200"/>
            </a:lvl1pPr>
          </a:lstStyle>
          <a:p>
            <a:fld id="{8FE379A1-CF42-4D56-8783-32FBEEC1814B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1" tIns="48326" rIns="96651" bIns="4832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620577"/>
            <a:ext cx="5852160" cy="3780472"/>
          </a:xfrm>
          <a:prstGeom prst="rect">
            <a:avLst/>
          </a:prstGeom>
        </p:spPr>
        <p:txBody>
          <a:bodyPr vert="horz" lIns="96651" tIns="48326" rIns="96651" bIns="4832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7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5"/>
            <a:ext cx="3169920" cy="481727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r">
              <a:defRPr sz="1200"/>
            </a:lvl1pPr>
          </a:lstStyle>
          <a:p>
            <a:fld id="{0257D9DD-F5FA-43D4-AE1C-D474619E6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3892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23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044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568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088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612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134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656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179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430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2773" y="5387886"/>
            <a:ext cx="8451115" cy="1468967"/>
          </a:xfrm>
          <a:prstGeom prst="rect">
            <a:avLst/>
          </a:prstGeom>
        </p:spPr>
        <p:txBody>
          <a:bodyPr/>
          <a:lstStyle>
            <a:lvl1pPr algn="r">
              <a:defRPr sz="2000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PRESENTATION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973973" y="5933515"/>
            <a:ext cx="4859915" cy="92448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r">
              <a:buNone/>
              <a:defRPr sz="1600" baseline="0">
                <a:ln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or Date Here</a:t>
            </a:r>
          </a:p>
        </p:txBody>
      </p:sp>
      <p:sp>
        <p:nvSpPr>
          <p:cNvPr id="5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0" y="5"/>
            <a:ext cx="9144000" cy="685684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6" name="Rectangle 1"/>
          <p:cNvSpPr/>
          <p:nvPr userDrawn="1"/>
        </p:nvSpPr>
        <p:spPr>
          <a:xfrm>
            <a:off x="5" y="5126181"/>
            <a:ext cx="2909455" cy="1731819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9455" h="1298864">
                <a:moveTo>
                  <a:pt x="0" y="0"/>
                </a:moveTo>
                <a:lnTo>
                  <a:pt x="2098964" y="0"/>
                </a:lnTo>
                <a:lnTo>
                  <a:pt x="2909455" y="1298864"/>
                </a:lnTo>
                <a:lnTo>
                  <a:pt x="0" y="129886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sp>
        <p:nvSpPr>
          <p:cNvPr id="7" name="Rectangle 1"/>
          <p:cNvSpPr/>
          <p:nvPr userDrawn="1"/>
        </p:nvSpPr>
        <p:spPr>
          <a:xfrm rot="10800000">
            <a:off x="6234550" y="0"/>
            <a:ext cx="2909455" cy="1731819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9455" h="1298864">
                <a:moveTo>
                  <a:pt x="0" y="0"/>
                </a:moveTo>
                <a:lnTo>
                  <a:pt x="2098964" y="0"/>
                </a:lnTo>
                <a:lnTo>
                  <a:pt x="2909455" y="1298864"/>
                </a:lnTo>
                <a:lnTo>
                  <a:pt x="0" y="129886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pic>
        <p:nvPicPr>
          <p:cNvPr id="9" name="Picture 8" descr="Corrected Cumming Logo-white-red small.png">
            <a:extLst>
              <a:ext uri="{FF2B5EF4-FFF2-40B4-BE49-F238E27FC236}">
                <a16:creationId xmlns:a16="http://schemas.microsoft.com/office/drawing/2014/main" id="{8874F7A1-024B-4B5E-BF8F-228239DF84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8242" y="417653"/>
            <a:ext cx="1741476" cy="4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667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697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57872" y="4183905"/>
            <a:ext cx="8451115" cy="1468967"/>
          </a:xfrm>
          <a:prstGeom prst="rect">
            <a:avLst/>
          </a:prstGeom>
        </p:spPr>
        <p:txBody>
          <a:bodyPr/>
          <a:lstStyle>
            <a:lvl1pPr algn="l">
              <a:defRPr sz="5067" b="1" baseline="0">
                <a:solidFill>
                  <a:srgbClr val="FFFFFF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49073" y="5107181"/>
            <a:ext cx="4859915" cy="92448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2400" baseline="0">
                <a:ln>
                  <a:noFill/>
                </a:ln>
                <a:solidFill>
                  <a:schemeClr val="bg1"/>
                </a:solidFill>
              </a:defRPr>
            </a:lvl1pPr>
            <a:lvl2pPr marL="6095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or Date Here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9144000" cy="4215252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785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BD554-E4FA-48C2-A539-0E78C9DB880F}" type="datetime4">
              <a:rPr lang="en-US" smtClean="0"/>
              <a:t>August 24,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70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587B-B448-4C55-B2C0-59E15CD65F16}" type="datetime4">
              <a:rPr lang="en-US" smtClean="0"/>
              <a:t>August 24,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666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B570-0BA7-42A2-968D-B9CB411FB768}" type="datetime4">
              <a:rPr lang="en-US" smtClean="0"/>
              <a:t>August 24,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528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B11E3-BD1A-41AA-A899-75A70BA88E4C}" type="datetime4">
              <a:rPr lang="en-US" smtClean="0"/>
              <a:t>August 24,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18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24D5E-7525-4404-B8C0-7FC3BA0F34A4}" type="datetime4">
              <a:rPr lang="en-US" smtClean="0"/>
              <a:t>August 24, 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878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430A5-D1F8-4CA7-BF86-725F9791D17F}" type="datetime4">
              <a:rPr lang="en-US" smtClean="0"/>
              <a:t>August 24, 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050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6CA6-02B0-4ECB-9C29-31C1416DC26D}" type="datetime4">
              <a:rPr lang="en-US" smtClean="0"/>
              <a:t>August 24, 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92E2F62-379F-4966-B476-881AC66A20A8}"/>
              </a:ext>
            </a:extLst>
          </p:cNvPr>
          <p:cNvGrpSpPr/>
          <p:nvPr userDrawn="1"/>
        </p:nvGrpSpPr>
        <p:grpSpPr>
          <a:xfrm>
            <a:off x="-1" y="365126"/>
            <a:ext cx="955990" cy="485901"/>
            <a:chOff x="-1" y="250319"/>
            <a:chExt cx="955990" cy="70934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7C82E7-4687-4ADE-9BEA-3A188F1F61F2}"/>
                </a:ext>
              </a:extLst>
            </p:cNvPr>
            <p:cNvSpPr/>
            <p:nvPr/>
          </p:nvSpPr>
          <p:spPr>
            <a:xfrm>
              <a:off x="307821" y="250320"/>
              <a:ext cx="648168" cy="709346"/>
            </a:xfrm>
            <a:prstGeom prst="rect">
              <a:avLst/>
            </a:prstGeom>
            <a:solidFill>
              <a:srgbClr val="C6122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8135764-F568-47E1-8B62-FD949E2EE10A}"/>
                </a:ext>
              </a:extLst>
            </p:cNvPr>
            <p:cNvSpPr/>
            <p:nvPr/>
          </p:nvSpPr>
          <p:spPr>
            <a:xfrm>
              <a:off x="203052" y="250320"/>
              <a:ext cx="117789" cy="709346"/>
            </a:xfrm>
            <a:prstGeom prst="rect">
              <a:avLst/>
            </a:prstGeom>
            <a:solidFill>
              <a:srgbClr val="2189C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5BA7134-6056-4A28-B880-4F964F7FC3E0}"/>
                </a:ext>
              </a:extLst>
            </p:cNvPr>
            <p:cNvSpPr/>
            <p:nvPr/>
          </p:nvSpPr>
          <p:spPr>
            <a:xfrm>
              <a:off x="-1" y="250319"/>
              <a:ext cx="203053" cy="709346"/>
            </a:xfrm>
            <a:prstGeom prst="rect">
              <a:avLst/>
            </a:prstGeom>
            <a:solidFill>
              <a:srgbClr val="62585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2598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B2A0C-3A14-4591-AFFF-94C557FBF3F8}" type="datetime4">
              <a:rPr lang="en-US" smtClean="0"/>
              <a:t>August 24,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359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FA72C-4C30-40FE-A572-9163541B9C0D}" type="datetime4">
              <a:rPr lang="en-US" smtClean="0"/>
              <a:t>August 24, 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164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50277-EC04-4E48-9EA1-4A01FEADAD85}" type="datetime4">
              <a:rPr lang="en-US" smtClean="0"/>
              <a:t>August 24,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3768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D935B-70EF-482B-894B-8D38FED6A9CF}" type="datetime4">
              <a:rPr lang="en-US" smtClean="0"/>
              <a:t>August 24,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7549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0982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7825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hf hdr="0" ftr="0" dt="0"/>
  <p:txStyles>
    <p:titleStyle>
      <a:lvl1pPr algn="ctr" defTabSz="457194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4" indent="-342894" algn="l" defTabSz="45719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9" indent="-285746" algn="l" defTabSz="457194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2" indent="-228597" algn="l" defTabSz="457194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76" indent="-228597" algn="l" defTabSz="457194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0" indent="-228597" algn="l" defTabSz="457194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62" indent="-228597" algn="l" defTabSz="4571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56" indent="-228597" algn="l" defTabSz="4571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49" indent="-228597" algn="l" defTabSz="4571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42" indent="-228597" algn="l" defTabSz="4571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4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6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0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3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66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58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52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46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0692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91438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7" indent="-228597" algn="l" defTabSz="91438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0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2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76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0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62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56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49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42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4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6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0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3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66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58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52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46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umming PPT Template 16-9.pdf"/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1371"/>
          <a:stretch/>
        </p:blipFill>
        <p:spPr>
          <a:xfrm>
            <a:off x="0" y="438915"/>
            <a:ext cx="9144000" cy="5392348"/>
          </a:xfrm>
          <a:prstGeom prst="rect">
            <a:avLst/>
          </a:prstGeom>
        </p:spPr>
      </p:pic>
      <p:pic>
        <p:nvPicPr>
          <p:cNvPr id="4" name="Picture 3" descr="Corrected Cumming Logo-white-red small.png">
            <a:extLst>
              <a:ext uri="{FF2B5EF4-FFF2-40B4-BE49-F238E27FC236}">
                <a16:creationId xmlns:a16="http://schemas.microsoft.com/office/drawing/2014/main" id="{6337A887-6D4F-4117-AFD2-80B026C0F5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30" t="-33678" r="-7540" b="-20150"/>
          <a:stretch/>
        </p:blipFill>
        <p:spPr>
          <a:xfrm>
            <a:off x="7295214" y="6037489"/>
            <a:ext cx="1588957" cy="54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936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hf hdr="0" ftr="0" dt="0"/>
  <p:txStyles>
    <p:titleStyle>
      <a:lvl1pPr algn="ctr" defTabSz="609541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55" indent="-457155" algn="l" defTabSz="609541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02" indent="-380962" algn="l" defTabSz="609541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849" indent="-304768" algn="l" defTabSz="609541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387" indent="-304768" algn="l" defTabSz="609541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2926" indent="-304768" algn="l" defTabSz="609541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466" indent="-304768" algn="l" defTabSz="609541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005" indent="-304768" algn="l" defTabSz="609541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544" indent="-304768" algn="l" defTabSz="609541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084" indent="-304768" algn="l" defTabSz="609541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41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79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18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158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697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235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773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314" algn="l" defTabSz="60954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F8B6D-C36F-4C3B-ABD4-81BA5AB0B841}" type="datetime4">
              <a:rPr lang="en-US" smtClean="0"/>
              <a:t>August 24,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pic>
        <p:nvPicPr>
          <p:cNvPr id="8" name="Picture 7" descr="Corrected Cumming Logo-white-red small.png">
            <a:extLst>
              <a:ext uri="{FF2B5EF4-FFF2-40B4-BE49-F238E27FC236}">
                <a16:creationId xmlns:a16="http://schemas.microsoft.com/office/drawing/2014/main" id="{D9100A70-39E2-48DC-9D50-76BE09C8AB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30" t="-33678" r="-7540" b="-20150"/>
          <a:stretch/>
        </p:blipFill>
        <p:spPr>
          <a:xfrm>
            <a:off x="7295214" y="6037489"/>
            <a:ext cx="1588957" cy="54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273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22EF0EA-01D9-41B3-B8EF-800BCD7CC7D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8" name="Picture Placeholder 5" descr="A blue sign sitting in the grass&#10;&#10;Description automatically generated">
            <a:extLst>
              <a:ext uri="{FF2B5EF4-FFF2-40B4-BE49-F238E27FC236}">
                <a16:creationId xmlns:a16="http://schemas.microsoft.com/office/drawing/2014/main" id="{FDA2ECA7-DB36-435B-92DE-5E2393D205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r="-17"/>
          <a:stretch/>
        </p:blipFill>
        <p:spPr>
          <a:xfrm>
            <a:off x="-13021" y="3"/>
            <a:ext cx="9145534" cy="6857997"/>
          </a:xfrm>
          <a:prstGeom prst="rect">
            <a:avLst/>
          </a:prstGeom>
          <a:solidFill>
            <a:srgbClr val="00125E"/>
          </a:solidFill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DFEA25F-254E-4493-86C9-AD6E319F8DF0}"/>
              </a:ext>
            </a:extLst>
          </p:cNvPr>
          <p:cNvSpPr/>
          <p:nvPr/>
        </p:nvSpPr>
        <p:spPr>
          <a:xfrm>
            <a:off x="307821" y="4762123"/>
            <a:ext cx="8066638" cy="15753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97395B-99F5-4668-AF0A-22BCF20148B4}"/>
              </a:ext>
            </a:extLst>
          </p:cNvPr>
          <p:cNvSpPr/>
          <p:nvPr/>
        </p:nvSpPr>
        <p:spPr>
          <a:xfrm>
            <a:off x="307821" y="4762122"/>
            <a:ext cx="320842" cy="1575304"/>
          </a:xfrm>
          <a:prstGeom prst="rect">
            <a:avLst/>
          </a:prstGeom>
          <a:solidFill>
            <a:srgbClr val="2189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7CD18D-D5C8-485E-9B12-0804FAA806CB}"/>
              </a:ext>
            </a:extLst>
          </p:cNvPr>
          <p:cNvSpPr/>
          <p:nvPr/>
        </p:nvSpPr>
        <p:spPr>
          <a:xfrm>
            <a:off x="-13021" y="4762121"/>
            <a:ext cx="320842" cy="1575304"/>
          </a:xfrm>
          <a:prstGeom prst="rect">
            <a:avLst/>
          </a:prstGeom>
          <a:solidFill>
            <a:srgbClr val="C612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A6A6771-9704-43E8-97AB-86076AC2B6A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1337" y="5674041"/>
            <a:ext cx="1684829" cy="434115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E7A1D094-5461-458F-92E6-CF113109E6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63" y="5023272"/>
            <a:ext cx="9831922" cy="842996"/>
          </a:xfrm>
        </p:spPr>
        <p:txBody>
          <a:bodyPr>
            <a:normAutofit/>
          </a:bodyPr>
          <a:lstStyle/>
          <a:p>
            <a:pPr algn="l"/>
            <a:r>
              <a:rPr lang="en-US" sz="2800">
                <a:solidFill>
                  <a:schemeClr val="tx1"/>
                </a:solidFill>
              </a:rPr>
              <a:t>21</a:t>
            </a:r>
            <a:r>
              <a:rPr lang="en-US" sz="2800" baseline="30000">
                <a:solidFill>
                  <a:schemeClr val="tx1"/>
                </a:solidFill>
              </a:rPr>
              <a:t>st</a:t>
            </a:r>
            <a:r>
              <a:rPr lang="en-US" sz="2800">
                <a:solidFill>
                  <a:schemeClr val="tx1"/>
                </a:solidFill>
              </a:rPr>
              <a:t> Century Classroom Improvements</a:t>
            </a:r>
            <a:endParaRPr lang="en-US" sz="280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95D5907-7C88-4DC2-8155-66165F5D40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60" y="5564639"/>
            <a:ext cx="9144000" cy="434115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August 25, 2022 Board Update</a:t>
            </a:r>
          </a:p>
        </p:txBody>
      </p:sp>
      <p:pic>
        <p:nvPicPr>
          <p:cNvPr id="7" name="Picture 2" descr="Image result for hacienda la puente usd&quot;">
            <a:extLst>
              <a:ext uri="{FF2B5EF4-FFF2-40B4-BE49-F238E27FC236}">
                <a16:creationId xmlns:a16="http://schemas.microsoft.com/office/drawing/2014/main" id="{A5D3B76D-5705-4CE9-8F72-1C78D6C2CC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26951" y="0"/>
            <a:ext cx="1530070" cy="113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711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F819ACA7-6FBC-4819-BA10-F4F3055624C4}"/>
              </a:ext>
            </a:extLst>
          </p:cNvPr>
          <p:cNvGrpSpPr/>
          <p:nvPr/>
        </p:nvGrpSpPr>
        <p:grpSpPr>
          <a:xfrm>
            <a:off x="0" y="5739278"/>
            <a:ext cx="2642122" cy="1118722"/>
            <a:chOff x="8924544" y="4108801"/>
            <a:chExt cx="2642122" cy="111872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DDA6671-B9CC-494C-B3B8-B65BF23AB3F9}"/>
                </a:ext>
              </a:extLst>
            </p:cNvPr>
            <p:cNvSpPr/>
            <p:nvPr/>
          </p:nvSpPr>
          <p:spPr>
            <a:xfrm>
              <a:off x="8924544" y="4108801"/>
              <a:ext cx="267981" cy="1118722"/>
            </a:xfrm>
            <a:prstGeom prst="rect">
              <a:avLst/>
            </a:prstGeom>
            <a:solidFill>
              <a:srgbClr val="62585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C3BCCFB-2B8B-46F5-93DE-9F67C2ECDA04}"/>
                </a:ext>
              </a:extLst>
            </p:cNvPr>
            <p:cNvSpPr/>
            <p:nvPr/>
          </p:nvSpPr>
          <p:spPr>
            <a:xfrm>
              <a:off x="9183250" y="4108801"/>
              <a:ext cx="2383416" cy="111872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2A855DE-E042-46B6-BB24-120964D2BC31}"/>
                </a:ext>
              </a:extLst>
            </p:cNvPr>
            <p:cNvSpPr txBox="1"/>
            <p:nvPr/>
          </p:nvSpPr>
          <p:spPr>
            <a:xfrm>
              <a:off x="9086092" y="4567509"/>
              <a:ext cx="24036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7030A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Close out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1171BE7-BE74-48CC-9D1B-1AF31BC2641E}"/>
                </a:ext>
              </a:extLst>
            </p:cNvPr>
            <p:cNvSpPr txBox="1"/>
            <p:nvPr/>
          </p:nvSpPr>
          <p:spPr>
            <a:xfrm>
              <a:off x="9030429" y="4239227"/>
              <a:ext cx="2459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>
                  <a:solidFill>
                    <a:schemeClr val="bg1"/>
                  </a:solidFill>
                  <a:latin typeface="Georgia" panose="02040502050405020303" pitchFamily="18" charset="0"/>
                </a:rPr>
                <a:t>Project Status</a:t>
              </a:r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3D9E57-BE72-49D7-9272-5A1C1098B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7894" y="6492875"/>
            <a:ext cx="2057400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2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71F4D5E-6C4D-4596-BC0A-ED2AB34E11E1}"/>
              </a:ext>
            </a:extLst>
          </p:cNvPr>
          <p:cNvSpPr txBox="1">
            <a:spLocks/>
          </p:cNvSpPr>
          <p:nvPr/>
        </p:nvSpPr>
        <p:spPr>
          <a:xfrm>
            <a:off x="267981" y="1335914"/>
            <a:ext cx="8507091" cy="2826149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511175" lvl="1" indent="-21399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US" sz="1600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F3244CD0-B72C-3832-6598-E2ADC61888CD}"/>
              </a:ext>
            </a:extLst>
          </p:cNvPr>
          <p:cNvSpPr txBox="1">
            <a:spLocks/>
          </p:cNvSpPr>
          <p:nvPr/>
        </p:nvSpPr>
        <p:spPr>
          <a:xfrm>
            <a:off x="1055914" y="351654"/>
            <a:ext cx="8088086" cy="52251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09585"/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Newton Middle School Interim Housing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22F843-0804-6B3A-75A3-499E9EDA1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928" y="1004595"/>
            <a:ext cx="8281229" cy="40284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DCA587-356B-2CAD-B728-9F1E65BFA5F3}"/>
              </a:ext>
            </a:extLst>
          </p:cNvPr>
          <p:cNvSpPr txBox="1"/>
          <p:nvPr/>
        </p:nvSpPr>
        <p:spPr>
          <a:xfrm>
            <a:off x="3197149" y="4975281"/>
            <a:ext cx="2199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Design </a:t>
            </a:r>
            <a:r>
              <a:rPr lang="en-US" sz="1600" dirty="0"/>
              <a:t>Payments</a:t>
            </a:r>
            <a:r>
              <a:rPr lang="en-US" sz="1800" dirty="0"/>
              <a:t> 2018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302267F-3C7A-8859-93B0-5BB0948AF7B0}"/>
              </a:ext>
            </a:extLst>
          </p:cNvPr>
          <p:cNvSpPr txBox="1"/>
          <p:nvPr/>
        </p:nvSpPr>
        <p:spPr>
          <a:xfrm>
            <a:off x="3197149" y="5213649"/>
            <a:ext cx="20628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Design Payments 2019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581CF4B-337A-C996-7114-9EA5B94FA417}"/>
              </a:ext>
            </a:extLst>
          </p:cNvPr>
          <p:cNvSpPr txBox="1"/>
          <p:nvPr/>
        </p:nvSpPr>
        <p:spPr>
          <a:xfrm>
            <a:off x="3197149" y="5425768"/>
            <a:ext cx="34448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Design, DSA, Power, Portable Purchase </a:t>
            </a:r>
          </a:p>
          <a:p>
            <a:r>
              <a:rPr lang="en-US" sz="1600" dirty="0"/>
              <a:t>Design, Bidding and Administration</a:t>
            </a:r>
          </a:p>
          <a:p>
            <a:r>
              <a:rPr lang="en-US" sz="1600" dirty="0"/>
              <a:t>Bid &amp; Build</a:t>
            </a:r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074B3C74-6634-DF3B-B5B4-013D04FC099D}"/>
              </a:ext>
            </a:extLst>
          </p:cNvPr>
          <p:cNvCxnSpPr>
            <a:cxnSpLocks/>
            <a:stCxn id="4" idx="3"/>
          </p:cNvCxnSpPr>
          <p:nvPr/>
        </p:nvCxnSpPr>
        <p:spPr>
          <a:xfrm flipV="1">
            <a:off x="5396277" y="4521450"/>
            <a:ext cx="1022343" cy="638497"/>
          </a:xfrm>
          <a:prstGeom prst="bentConnector3">
            <a:avLst>
              <a:gd name="adj1" fmla="val 9940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A1F96C3E-F49F-EE97-06DA-9D511FF12581}"/>
              </a:ext>
            </a:extLst>
          </p:cNvPr>
          <p:cNvCxnSpPr>
            <a:cxnSpLocks/>
            <a:stCxn id="23" idx="3"/>
          </p:cNvCxnSpPr>
          <p:nvPr/>
        </p:nvCxnSpPr>
        <p:spPr>
          <a:xfrm flipV="1">
            <a:off x="5260021" y="4564288"/>
            <a:ext cx="1689419" cy="818638"/>
          </a:xfrm>
          <a:prstGeom prst="bentConnector3">
            <a:avLst>
              <a:gd name="adj1" fmla="val 10000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78812FC3-2DD1-8348-B3C2-53BD491D80D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436391" y="4647468"/>
            <a:ext cx="1057581" cy="891225"/>
          </a:xfrm>
          <a:prstGeom prst="bentConnector3">
            <a:avLst>
              <a:gd name="adj1" fmla="val 99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D4C335E5-8428-E6CB-5BFA-62F5C8605DAA}"/>
              </a:ext>
            </a:extLst>
          </p:cNvPr>
          <p:cNvCxnSpPr>
            <a:cxnSpLocks/>
          </p:cNvCxnSpPr>
          <p:nvPr/>
        </p:nvCxnSpPr>
        <p:spPr>
          <a:xfrm flipV="1">
            <a:off x="6240674" y="4562998"/>
            <a:ext cx="1669414" cy="1306706"/>
          </a:xfrm>
          <a:prstGeom prst="bentConnector3">
            <a:avLst>
              <a:gd name="adj1" fmla="val 9950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E77E27C6-EEB9-F605-C35D-A9A836F7EC45}"/>
              </a:ext>
            </a:extLst>
          </p:cNvPr>
          <p:cNvCxnSpPr>
            <a:cxnSpLocks/>
          </p:cNvCxnSpPr>
          <p:nvPr/>
        </p:nvCxnSpPr>
        <p:spPr>
          <a:xfrm flipV="1">
            <a:off x="4228585" y="4564288"/>
            <a:ext cx="4167992" cy="1532961"/>
          </a:xfrm>
          <a:prstGeom prst="bentConnector3">
            <a:avLst>
              <a:gd name="adj1" fmla="val 10008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8842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761089-D12F-7961-CCE3-122B0A949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3632" y="6492875"/>
            <a:ext cx="68952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B10669-089B-1A96-7E11-AC8D202EF69B}"/>
              </a:ext>
            </a:extLst>
          </p:cNvPr>
          <p:cNvSpPr txBox="1"/>
          <p:nvPr/>
        </p:nvSpPr>
        <p:spPr>
          <a:xfrm>
            <a:off x="1623806" y="1331629"/>
            <a:ext cx="6559826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000" b="1" cap="small" dirty="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Bid Bundle #3:</a:t>
            </a:r>
            <a:endParaRPr lang="en-US" sz="1200" dirty="0"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000" b="1" cap="small" dirty="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Sparks MS, Newton MS  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000" b="1" cap="small" dirty="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&amp; 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000" b="1" cap="small" dirty="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Grandview  College Prep</a:t>
            </a:r>
            <a:endParaRPr lang="en-US" sz="1200" dirty="0"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400" b="1" cap="small" dirty="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r>
              <a:rPr lang="en-US" sz="2000" b="1" cap="small" dirty="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21</a:t>
            </a:r>
            <a:r>
              <a:rPr lang="en-US" sz="2000" b="1" cap="small" baseline="30000" dirty="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st</a:t>
            </a:r>
            <a:r>
              <a:rPr lang="en-US" sz="2000" b="1" cap="small" dirty="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Century Classroom Modernization</a:t>
            </a:r>
            <a:endParaRPr lang="en-US" sz="1200" dirty="0"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000" b="1" cap="small" dirty="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 Bid No. 2022-23.01</a:t>
            </a:r>
            <a:endParaRPr lang="en-US" sz="1200" dirty="0"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05F7B5-7826-EF8C-6E34-BEF587AE3E4C}"/>
              </a:ext>
            </a:extLst>
          </p:cNvPr>
          <p:cNvSpPr txBox="1"/>
          <p:nvPr/>
        </p:nvSpPr>
        <p:spPr>
          <a:xfrm>
            <a:off x="2434839" y="3895155"/>
            <a:ext cx="550851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b="1" cap="small" dirty="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Construction Durations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800" cap="small" dirty="0"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cap="small" dirty="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Grandview College Prep. 	285 Days</a:t>
            </a:r>
            <a:endParaRPr lang="en-US" sz="1200" dirty="0"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cap="small" dirty="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Sparks Middle School 		180 Days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cap="small" dirty="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Newton Middle School		410 Days</a:t>
            </a:r>
            <a:r>
              <a:rPr lang="en-US" sz="1200" cap="small" dirty="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 </a:t>
            </a:r>
            <a:endParaRPr lang="en-US" sz="2000" cap="small" dirty="0"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200" dirty="0"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A6707A-A990-B7D0-0321-B1D9B5A11E79}"/>
              </a:ext>
            </a:extLst>
          </p:cNvPr>
          <p:cNvSpPr txBox="1"/>
          <p:nvPr/>
        </p:nvSpPr>
        <p:spPr>
          <a:xfrm>
            <a:off x="968045" y="498998"/>
            <a:ext cx="5124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small" dirty="0"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Bid Bundle #3 Phase 1 &amp;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374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2">
            <a:extLst>
              <a:ext uri="{FF2B5EF4-FFF2-40B4-BE49-F238E27FC236}">
                <a16:creationId xmlns:a16="http://schemas.microsoft.com/office/drawing/2014/main" id="{2AC88271-5B69-4993-B0DE-21AC87E22153}"/>
              </a:ext>
            </a:extLst>
          </p:cNvPr>
          <p:cNvSpPr txBox="1">
            <a:spLocks/>
          </p:cNvSpPr>
          <p:nvPr/>
        </p:nvSpPr>
        <p:spPr>
          <a:xfrm>
            <a:off x="1055914" y="315685"/>
            <a:ext cx="8088086" cy="52251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09585"/>
            <a:r>
              <a:rPr lang="en-US" sz="2800" b="1" dirty="0">
                <a:solidFill>
                  <a:prstClr val="black"/>
                </a:solidFill>
                <a:latin typeface="Georgia" panose="02040502050405020303" pitchFamily="18" charset="0"/>
              </a:rPr>
              <a:t>Grandview Academy, Newton, Sparks MS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819ACA7-6FBC-4819-BA10-F4F3055624C4}"/>
              </a:ext>
            </a:extLst>
          </p:cNvPr>
          <p:cNvGrpSpPr/>
          <p:nvPr/>
        </p:nvGrpSpPr>
        <p:grpSpPr>
          <a:xfrm>
            <a:off x="0" y="5739278"/>
            <a:ext cx="2642122" cy="1118722"/>
            <a:chOff x="8924544" y="4108801"/>
            <a:chExt cx="2642122" cy="111872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DDA6671-B9CC-494C-B3B8-B65BF23AB3F9}"/>
                </a:ext>
              </a:extLst>
            </p:cNvPr>
            <p:cNvSpPr/>
            <p:nvPr/>
          </p:nvSpPr>
          <p:spPr>
            <a:xfrm>
              <a:off x="8924544" y="4108801"/>
              <a:ext cx="267981" cy="1118722"/>
            </a:xfrm>
            <a:prstGeom prst="rect">
              <a:avLst/>
            </a:prstGeom>
            <a:solidFill>
              <a:srgbClr val="62585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C3BCCFB-2B8B-46F5-93DE-9F67C2ECDA04}"/>
                </a:ext>
              </a:extLst>
            </p:cNvPr>
            <p:cNvSpPr/>
            <p:nvPr/>
          </p:nvSpPr>
          <p:spPr>
            <a:xfrm>
              <a:off x="9183250" y="4108801"/>
              <a:ext cx="2383416" cy="111872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2A855DE-E042-46B6-BB24-120964D2BC31}"/>
                </a:ext>
              </a:extLst>
            </p:cNvPr>
            <p:cNvSpPr txBox="1"/>
            <p:nvPr/>
          </p:nvSpPr>
          <p:spPr>
            <a:xfrm>
              <a:off x="9086092" y="4567509"/>
              <a:ext cx="24036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Bidding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1171BE7-BE74-48CC-9D1B-1AF31BC2641E}"/>
                </a:ext>
              </a:extLst>
            </p:cNvPr>
            <p:cNvSpPr txBox="1"/>
            <p:nvPr/>
          </p:nvSpPr>
          <p:spPr>
            <a:xfrm>
              <a:off x="9030429" y="4239227"/>
              <a:ext cx="2459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bg1"/>
                  </a:solidFill>
                  <a:latin typeface="Georgia" panose="02040502050405020303" pitchFamily="18" charset="0"/>
                </a:rPr>
                <a:t>Project Status</a:t>
              </a:r>
            </a:p>
          </p:txBody>
        </p:sp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id="{971F4D5E-6C4D-4596-BC0A-ED2AB34E11E1}"/>
              </a:ext>
            </a:extLst>
          </p:cNvPr>
          <p:cNvSpPr txBox="1">
            <a:spLocks/>
          </p:cNvSpPr>
          <p:nvPr/>
        </p:nvSpPr>
        <p:spPr>
          <a:xfrm>
            <a:off x="258706" y="1201122"/>
            <a:ext cx="8626588" cy="3008739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81915" lvl="1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</a:pPr>
            <a:r>
              <a:rPr lang="en-US" sz="3200" b="1" dirty="0">
                <a:ea typeface="Open Sans" panose="020B0606030504020204" pitchFamily="34" charset="0"/>
                <a:cs typeface="Open Sans" panose="020B0606030504020204" pitchFamily="34" charset="0"/>
              </a:rPr>
              <a:t>Budget </a:t>
            </a:r>
            <a:r>
              <a:rPr lang="en-US" sz="3200" b="1" dirty="0" smtClean="0">
                <a:ea typeface="Open Sans" panose="020B0606030504020204" pitchFamily="34" charset="0"/>
                <a:cs typeface="Open Sans" panose="020B0606030504020204" pitchFamily="34" charset="0"/>
              </a:rPr>
              <a:t>Optimization </a:t>
            </a:r>
            <a:endParaRPr lang="en-US" sz="3200" dirty="0"/>
          </a:p>
          <a:p>
            <a:pPr marL="511175" lvl="1" indent="-21399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ea typeface="Open Sans" panose="020B0606030504020204" pitchFamily="34" charset="0"/>
                <a:cs typeface="Open Sans" panose="020B0606030504020204" pitchFamily="34" charset="0"/>
              </a:rPr>
              <a:t>Enrollment Analysis and Alignment with Site Capacity </a:t>
            </a:r>
          </a:p>
          <a:p>
            <a:pPr marL="511175" lvl="1" indent="-21399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ea typeface="Open Sans" panose="020B0606030504020204" pitchFamily="34" charset="0"/>
                <a:cs typeface="Open Sans" panose="020B0606030504020204" pitchFamily="34" charset="0"/>
              </a:rPr>
              <a:t>Cluster Classroom Renovations to Reduce Required </a:t>
            </a:r>
            <a:r>
              <a:rPr lang="en-US" sz="2400" dirty="0" smtClean="0">
                <a:ea typeface="Open Sans" panose="020B0606030504020204" pitchFamily="34" charset="0"/>
                <a:cs typeface="Open Sans" panose="020B0606030504020204" pitchFamily="34" charset="0"/>
              </a:rPr>
              <a:t>DSA Access </a:t>
            </a:r>
            <a:r>
              <a:rPr lang="en-US" sz="2400" dirty="0">
                <a:ea typeface="Open Sans" panose="020B0606030504020204" pitchFamily="34" charset="0"/>
                <a:cs typeface="Open Sans" panose="020B0606030504020204" pitchFamily="34" charset="0"/>
              </a:rPr>
              <a:t>Improvements</a:t>
            </a:r>
          </a:p>
          <a:p>
            <a:pPr marL="511175" lvl="1" indent="-21399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ea typeface="Open Sans"/>
                <a:cs typeface="Open Sans"/>
              </a:rPr>
              <a:t>Value Engineer Sound System Components </a:t>
            </a:r>
          </a:p>
          <a:p>
            <a:pPr marL="511175" lvl="1" indent="-213995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ea typeface="Open Sans" panose="020B0606030504020204" pitchFamily="34" charset="0"/>
                <a:cs typeface="Open Sans" panose="020B0606030504020204" pitchFamily="34" charset="0"/>
              </a:rPr>
              <a:t>Right Sized Data Infrastructure  </a:t>
            </a:r>
          </a:p>
          <a:p>
            <a:pPr marL="297180" lvl="1">
              <a:lnSpc>
                <a:spcPct val="114000"/>
              </a:lnSpc>
              <a:spcAft>
                <a:spcPts val="450"/>
              </a:spcAft>
              <a:buClr>
                <a:schemeClr val="accent2"/>
              </a:buClr>
            </a:pPr>
            <a:endParaRPr lang="en-US" sz="1600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0FE10D-99E5-4FEE-96B5-BD247B325BD1}"/>
              </a:ext>
            </a:extLst>
          </p:cNvPr>
          <p:cNvSpPr txBox="1"/>
          <p:nvPr/>
        </p:nvSpPr>
        <p:spPr>
          <a:xfrm>
            <a:off x="721852" y="4652442"/>
            <a:ext cx="6883929" cy="461665"/>
          </a:xfrm>
          <a:prstGeom prst="rect">
            <a:avLst/>
          </a:prstGeom>
          <a:solidFill>
            <a:srgbClr val="B8C40E">
              <a:alpha val="41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CURRENTLY BIDDING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3D9E57-BE72-49D7-9272-5A1C1098B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7894" y="6492875"/>
            <a:ext cx="2057400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203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967D2E1-CBC9-4DA0-8417-0464E2082E33}"/>
              </a:ext>
            </a:extLst>
          </p:cNvPr>
          <p:cNvSpPr/>
          <p:nvPr/>
        </p:nvSpPr>
        <p:spPr>
          <a:xfrm>
            <a:off x="-8166" y="0"/>
            <a:ext cx="9152167" cy="68654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/>
          </a:p>
        </p:txBody>
      </p:sp>
      <p:pic>
        <p:nvPicPr>
          <p:cNvPr id="9" name="Picture 8" descr="A picture containing window, drawing&#10;&#10;Description automatically generated">
            <a:extLst>
              <a:ext uri="{FF2B5EF4-FFF2-40B4-BE49-F238E27FC236}">
                <a16:creationId xmlns:a16="http://schemas.microsoft.com/office/drawing/2014/main" id="{7B99F2AE-46BC-4CD0-9B59-B6F2BCDF1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156" y="-485043"/>
            <a:ext cx="5562595" cy="556259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1974482-BB87-4A1C-BBA1-EEF134FB4B04}"/>
              </a:ext>
            </a:extLst>
          </p:cNvPr>
          <p:cNvSpPr/>
          <p:nvPr/>
        </p:nvSpPr>
        <p:spPr>
          <a:xfrm>
            <a:off x="307821" y="4762123"/>
            <a:ext cx="8066638" cy="15753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529672-7245-49A8-B9E6-299F7582D924}"/>
              </a:ext>
            </a:extLst>
          </p:cNvPr>
          <p:cNvSpPr/>
          <p:nvPr/>
        </p:nvSpPr>
        <p:spPr>
          <a:xfrm>
            <a:off x="307821" y="4762122"/>
            <a:ext cx="320842" cy="157530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3EE61A-28C1-49BA-B3C2-2F8C49E9B350}"/>
              </a:ext>
            </a:extLst>
          </p:cNvPr>
          <p:cNvSpPr/>
          <p:nvPr/>
        </p:nvSpPr>
        <p:spPr>
          <a:xfrm>
            <a:off x="-13021" y="4762121"/>
            <a:ext cx="320842" cy="1575304"/>
          </a:xfrm>
          <a:prstGeom prst="rect">
            <a:avLst/>
          </a:prstGeom>
          <a:solidFill>
            <a:srgbClr val="C612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75D811B-4503-4208-B9B8-3AC84121961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1337" y="5674041"/>
            <a:ext cx="1684829" cy="43411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B4B37E1-FF11-4533-B26A-1AA3ABF2FF71}"/>
              </a:ext>
            </a:extLst>
          </p:cNvPr>
          <p:cNvSpPr txBox="1">
            <a:spLocks/>
          </p:cNvSpPr>
          <p:nvPr/>
        </p:nvSpPr>
        <p:spPr>
          <a:xfrm>
            <a:off x="769541" y="5306823"/>
            <a:ext cx="6711641" cy="4859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cap="all">
                <a:latin typeface="Georgia" panose="02040502050405020303" pitchFamily="18" charset="0"/>
              </a:rPr>
              <a:t>Questions + answers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0BB0DD-6313-45CA-9703-01A3E4F81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8939" y="6356352"/>
            <a:ext cx="429185" cy="384690"/>
          </a:xfrm>
          <a:solidFill>
            <a:srgbClr val="CACACA"/>
          </a:solidFill>
        </p:spPr>
        <p:txBody>
          <a:bodyPr/>
          <a:lstStyle/>
          <a:p>
            <a:fld id="{48F63A3B-78C7-47BE-AE5E-E10140E0464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476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SIPLTSEL" val="1þ"/>
  <p:tag name="BSIPLOTS" val="þ0þ1þ0þ1þ0þ0þ2þ1þANSI_A_(8.50_x_11.00_Inches)þ612þ792"/>
</p:tagLst>
</file>

<file path=ppt/theme/theme1.xml><?xml version="1.0" encoding="utf-8"?>
<a:theme xmlns:a="http://schemas.openxmlformats.org/drawingml/2006/main" name="Cover Option 1">
  <a:themeElements>
    <a:clrScheme name="Cumming Color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189C4"/>
      </a:accent1>
      <a:accent2>
        <a:srgbClr val="C61225"/>
      </a:accent2>
      <a:accent3>
        <a:srgbClr val="B8C40E"/>
      </a:accent3>
      <a:accent4>
        <a:srgbClr val="FFD21F"/>
      </a:accent4>
      <a:accent5>
        <a:srgbClr val="43403D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ver Option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Cover Option 2">
  <a:themeElements>
    <a:clrScheme name="CUMMING COLOR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189C4"/>
      </a:accent1>
      <a:accent2>
        <a:srgbClr val="C61225"/>
      </a:accent2>
      <a:accent3>
        <a:srgbClr val="B8C40E"/>
      </a:accent3>
      <a:accent4>
        <a:srgbClr val="FFD21F"/>
      </a:accent4>
      <a:accent5>
        <a:srgbClr val="F79646"/>
      </a:accent5>
      <a:accent6>
        <a:srgbClr val="292929"/>
      </a:accent6>
      <a:hlink>
        <a:srgbClr val="0000FF"/>
      </a:hlink>
      <a:folHlink>
        <a:srgbClr val="80008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9881851-c737-49f1-b9ea-00d1f26389c6">
      <UserInfo>
        <DisplayName>Leslie Sydnor</DisplayName>
        <AccountId>159</AccountId>
        <AccountType/>
      </UserInfo>
      <UserInfo>
        <DisplayName>Dan Franco</DisplayName>
        <AccountId>1312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06813045DC3844B16D01EC48AB5FC6" ma:contentTypeVersion="13" ma:contentTypeDescription="Create a new document." ma:contentTypeScope="" ma:versionID="30cc1b9931432b78b574a7135fc4589c">
  <xsd:schema xmlns:xsd="http://www.w3.org/2001/XMLSchema" xmlns:xs="http://www.w3.org/2001/XMLSchema" xmlns:p="http://schemas.microsoft.com/office/2006/metadata/properties" xmlns:ns2="39523770-d282-4544-8201-76b538a78dc4" xmlns:ns3="39881851-c737-49f1-b9ea-00d1f26389c6" targetNamespace="http://schemas.microsoft.com/office/2006/metadata/properties" ma:root="true" ma:fieldsID="af58686fe8f5ec9556e6ca276a63bb4b" ns2:_="" ns3:_="">
    <xsd:import namespace="39523770-d282-4544-8201-76b538a78dc4"/>
    <xsd:import namespace="39881851-c737-49f1-b9ea-00d1f26389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523770-d282-4544-8201-76b538a78d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881851-c737-49f1-b9ea-00d1f26389c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84381C-C2AD-4EA3-86E0-1A3B4A52466D}">
  <ds:schemaRefs>
    <ds:schemaRef ds:uri="39881851-c737-49f1-b9ea-00d1f26389c6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purl.org/dc/elements/1.1/"/>
    <ds:schemaRef ds:uri="http://purl.org/dc/terms/"/>
    <ds:schemaRef ds:uri="39523770-d282-4544-8201-76b538a78dc4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0A0E535-0448-4547-82CF-08F6FF7BE44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10B17E-E491-4436-B796-65128DE2098C}">
  <ds:schemaRefs>
    <ds:schemaRef ds:uri="39523770-d282-4544-8201-76b538a78dc4"/>
    <ds:schemaRef ds:uri="39881851-c737-49f1-b9ea-00d1f26389c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142</Words>
  <Application>Microsoft Office PowerPoint</Application>
  <PresentationFormat>Letter Paper (8.5x11 in)</PresentationFormat>
  <Paragraphs>36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</vt:i4>
      </vt:variant>
    </vt:vector>
  </HeadingPairs>
  <TitlesOfParts>
    <vt:vector size="16" baseType="lpstr">
      <vt:lpstr>SimSun</vt:lpstr>
      <vt:lpstr>Arial</vt:lpstr>
      <vt:lpstr>Arial Black</vt:lpstr>
      <vt:lpstr>Calibri</vt:lpstr>
      <vt:lpstr>Calibri Light</vt:lpstr>
      <vt:lpstr>Georgia</vt:lpstr>
      <vt:lpstr>Open Sans</vt:lpstr>
      <vt:lpstr>Cover Option 1</vt:lpstr>
      <vt:lpstr>Blank</vt:lpstr>
      <vt:lpstr>1_Cover Option 1</vt:lpstr>
      <vt:lpstr>2_Cover Option 2</vt:lpstr>
      <vt:lpstr>21st Century Classroom Improvements</vt:lpstr>
      <vt:lpstr>PowerPoint Presentation</vt:lpstr>
      <vt:lpstr>PowerPoint Presentation</vt:lpstr>
      <vt:lpstr>PowerPoint Presentation</vt:lpstr>
      <vt:lpstr>PowerPoint Presentation</vt:lpstr>
    </vt:vector>
  </TitlesOfParts>
  <Company>Carly Lawrence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Carly Lawrence</dc:creator>
  <cp:lastModifiedBy>Joel Duarte</cp:lastModifiedBy>
  <cp:revision>4</cp:revision>
  <cp:lastPrinted>2022-08-17T21:38:50Z</cp:lastPrinted>
  <dcterms:created xsi:type="dcterms:W3CDTF">2015-06-16T12:22:02Z</dcterms:created>
  <dcterms:modified xsi:type="dcterms:W3CDTF">2022-08-24T17:38:19Z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0x010100D206813045DC3844B16D01EC48AB5FC6</vt:lpwstr>
  </property>
</Properties>
</file>