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Override2.xml" ContentType="application/vnd.openxmlformats-officedocument.themeOverrid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3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2B0_93867F09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17"/>
  </p:notesMasterIdLst>
  <p:handoutMasterIdLst>
    <p:handoutMasterId r:id="rId18"/>
  </p:handoutMasterIdLst>
  <p:sldIdLst>
    <p:sldId id="654" r:id="rId6"/>
    <p:sldId id="694" r:id="rId7"/>
    <p:sldId id="699" r:id="rId8"/>
    <p:sldId id="700" r:id="rId9"/>
    <p:sldId id="701" r:id="rId10"/>
    <p:sldId id="702" r:id="rId11"/>
    <p:sldId id="410" r:id="rId12"/>
    <p:sldId id="688" r:id="rId13"/>
    <p:sldId id="703" r:id="rId14"/>
    <p:sldId id="690" r:id="rId15"/>
    <p:sldId id="685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905C778-2582-4791-8514-4D1F495C5EDA}">
          <p14:sldIdLst>
            <p14:sldId id="654"/>
            <p14:sldId id="694"/>
            <p14:sldId id="699"/>
            <p14:sldId id="700"/>
            <p14:sldId id="701"/>
            <p14:sldId id="702"/>
            <p14:sldId id="410"/>
            <p14:sldId id="688"/>
            <p14:sldId id="703"/>
            <p14:sldId id="690"/>
            <p14:sldId id="68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8D9CDD2-6989-6ABC-49F8-BDB7C0A8C8D4}" name="Erik Wong" initials="EW" userId="S::ewong@hlpusd.k12.ca.us::32b660ea-ca2e-4ded-b5ea-f95e5b42e69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k Wong" initials="EW" lastIdx="31" clrIdx="0">
    <p:extLst>
      <p:ext uri="{19B8F6BF-5375-455C-9EA6-DF929625EA0E}">
        <p15:presenceInfo xmlns:p15="http://schemas.microsoft.com/office/powerpoint/2012/main" userId="S-1-5-21-1967866684-18703725-1786346777-168823" providerId="AD"/>
      </p:ext>
    </p:extLst>
  </p:cmAuthor>
  <p:cmAuthor id="2" name="Jessica Morley" initials="JM" lastIdx="4" clrIdx="1">
    <p:extLst>
      <p:ext uri="{19B8F6BF-5375-455C-9EA6-DF929625EA0E}">
        <p15:presenceInfo xmlns:p15="http://schemas.microsoft.com/office/powerpoint/2012/main" userId="S::jmorley@ccorpusa.com::fe3d5e02-dd94-4931-b0ca-ea0c9dd2b57f" providerId="AD"/>
      </p:ext>
    </p:extLst>
  </p:cmAuthor>
  <p:cmAuthor id="3" name="Belen Bobadilla" initials="BB" lastIdx="22" clrIdx="2">
    <p:extLst>
      <p:ext uri="{19B8F6BF-5375-455C-9EA6-DF929625EA0E}">
        <p15:presenceInfo xmlns:p15="http://schemas.microsoft.com/office/powerpoint/2012/main" userId="S-1-5-21-1967866684-18703725-1786346777-21556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22"/>
    <a:srgbClr val="EA6716"/>
    <a:srgbClr val="029FEE"/>
    <a:srgbClr val="00863D"/>
    <a:srgbClr val="E7E7E7"/>
    <a:srgbClr val="A8E1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719" autoAdjust="0"/>
    <p:restoredTop sz="95441" autoAdjust="0"/>
  </p:normalViewPr>
  <p:slideViewPr>
    <p:cSldViewPr snapToGrid="0">
      <p:cViewPr varScale="1">
        <p:scale>
          <a:sx n="73" d="100"/>
          <a:sy n="73" d="100"/>
        </p:scale>
        <p:origin x="1428" y="5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omments/modernComment_2B0_93867F0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1E8AB7A-93B4-47A7-9B1A-0503D5C01DFD}" authorId="{38D9CDD2-6989-6ABC-49F8-BDB7C0A8C8D4}" created="2022-10-13T16:15:25.870">
    <pc:sldMkLst xmlns:pc="http://schemas.microsoft.com/office/powerpoint/2013/main/command">
      <pc:docMk/>
      <pc:sldMk cId="2475065097" sldId="688"/>
    </pc:sldMkLst>
    <p188:txBody>
      <a:bodyPr/>
      <a:lstStyle/>
      <a:p>
        <a:r>
          <a:rPr lang="en-US"/>
          <a:t>Dates in Red need to be changed. 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4ABC1B-FE5C-4BF7-921C-313FD045898D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318D6-3A14-48EC-AE14-08E957E830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23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/>
          <a:lstStyle>
            <a:lvl1pPr algn="r">
              <a:defRPr sz="1200"/>
            </a:lvl1pPr>
          </a:lstStyle>
          <a:p>
            <a:fld id="{8556C83C-6E88-4ECE-941C-85B77B183B9D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9788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88" tIns="46145" rIns="92288" bIns="4614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2288" tIns="46145" rIns="92288" bIns="46145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2288" tIns="46145" rIns="92288" bIns="46145" rtlCol="0" anchor="b"/>
          <a:lstStyle>
            <a:lvl1pPr algn="r">
              <a:defRPr sz="1200"/>
            </a:lvl1pPr>
          </a:lstStyle>
          <a:p>
            <a:fld id="{E14466A9-CC9C-4502-9BE4-BA31B2D7E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89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329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6102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22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07591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98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9647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466A9-CC9C-4502-9BE4-BA31B2D7E29D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792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915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563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040" y="4570730"/>
            <a:ext cx="5608320" cy="41833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8528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C29461-7DEC-4F80-89DF-2D3DEF2545B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07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/>
            </a:lvl1pPr>
          </a:lstStyle>
          <a:p>
            <a:pPr>
              <a:defRPr/>
            </a:pPr>
            <a:fld id="{758633C0-3EDB-47ED-B0FC-29511389E8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8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32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/>
          <a:lstStyle>
            <a:lvl1pPr>
              <a:defRPr sz="2800"/>
            </a:lvl1pPr>
          </a:lstStyle>
          <a:p>
            <a:pPr>
              <a:defRPr/>
            </a:pPr>
            <a:fld id="{FBCE7EF8-B793-4593-9A0A-4B6792D84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9525" y="6053140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359026" y="6043615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515100" cy="685800"/>
          </a:xfrm>
        </p:spPr>
        <p:txBody>
          <a:bodyPr anchor="ctr"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C8B1D79-0C31-4730-999A-DA947E5A12A9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" name="Rectangle 10"/>
          <p:cNvSpPr>
            <a:spLocks noGrp="1"/>
          </p:cNvSpPr>
          <p:nvPr>
            <p:ph type="ftr" sz="quarter" idx="11"/>
          </p:nvPr>
        </p:nvSpPr>
        <p:spPr>
          <a:xfrm>
            <a:off x="2085975" y="236540"/>
            <a:ext cx="586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C9D5BF6-8F1A-45CD-A733-A5F64C05499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890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3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FF63AF-04C5-46ED-96FB-1568CD5BA6A8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5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5BE55-96CF-4A88-9826-854F6BE1054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747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71601" y="2743200"/>
            <a:ext cx="7123113" cy="1673225"/>
          </a:xfrm>
        </p:spPr>
        <p:txBody>
          <a:bodyPr/>
          <a:lstStyle>
            <a:lvl1pPr>
              <a:buNone/>
              <a:defRPr sz="2100">
                <a:solidFill>
                  <a:schemeClr val="tx2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3300" b="0" cap="none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1E74B-8926-4A06-A185-83672E22E92A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1"/>
          </p:nvPr>
        </p:nvSpPr>
        <p:spPr>
          <a:xfrm>
            <a:off x="0" y="1752602"/>
            <a:ext cx="1295400" cy="701675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pPr>
              <a:defRPr/>
            </a:pPr>
            <a:fld id="{758633C0-3EDB-47ED-B0FC-29511389E86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28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4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36633-7570-455A-8318-BAE0FEA0778D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FA9AF-2E54-4B48-B9E0-588EC64BD77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480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3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Espace réservé du contenu 12"/>
          <p:cNvSpPr>
            <a:spLocks noGrp="1"/>
          </p:cNvSpPr>
          <p:nvPr>
            <p:ph sz="quarter" idx="1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9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>
              <a:buFontTx/>
              <a:buNone/>
              <a:defRPr sz="15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Espace réservé de la date 13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580A2A-40B9-42AF-B9AF-F6F1C99DE2C4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8" name="Rectangle 2"/>
          <p:cNvSpPr>
            <a:spLocks noGrp="1"/>
          </p:cNvSpPr>
          <p:nvPr>
            <p:ph type="ftr" sz="quarter" idx="2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Espace réservé du numéro de diapositive 22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D8A9A6-6C1F-4E27-838C-A1B349B0B3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48061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e la date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422350-2D91-4B2B-BFCE-B2D81FC6C2B1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5593C-7CF0-4D9B-A032-A64729F7F6D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27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AB1D-6402-48C3-87B6-D68D7EBCC6A0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3" name="Rectangl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C6CB98C-2484-4417-9FE0-2104C01BF41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214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33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750"/>
              </a:spcAft>
              <a:buNone/>
              <a:defRPr sz="13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3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Espace réservé de la date 1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F617-F7CC-47C2-9295-B83523E8D38C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6" name="Rectangle 2"/>
          <p:cNvSpPr>
            <a:spLocks noGrp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Espace réservé du numéro de diapositive 2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8B9F7-18FF-4817-978B-9FC30375F79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6214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9525" y="4572002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9524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544639" y="4654550"/>
            <a:ext cx="7589837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47801" y="2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524000" y="0"/>
            <a:ext cx="7620000" cy="4648200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 sz="2400"/>
            </a:lvl1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275"/>
            </a:lvl1pPr>
            <a:lvl2pPr>
              <a:buFontTx/>
              <a:buNone/>
              <a:defRPr sz="900"/>
            </a:lvl2pPr>
            <a:lvl3pPr>
              <a:buFontTx/>
              <a:buNone/>
              <a:defRPr sz="750"/>
            </a:lvl3pPr>
            <a:lvl4pPr>
              <a:buFontTx/>
              <a:buNone/>
              <a:defRPr sz="675"/>
            </a:lvl4pPr>
            <a:lvl5pPr>
              <a:buFontTx/>
              <a:buNone/>
              <a:defRPr sz="67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4724400"/>
            <a:ext cx="7315200" cy="609600"/>
          </a:xfrm>
        </p:spPr>
        <p:txBody>
          <a:bodyPr/>
          <a:lstStyle>
            <a:lvl1pPr algn="l">
              <a:buNone/>
              <a:defRPr sz="21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Rectangle 8"/>
          <p:cNvSpPr>
            <a:spLocks noGrp="1"/>
          </p:cNvSpPr>
          <p:nvPr>
            <p:ph type="dt" sz="half" idx="10"/>
          </p:nvPr>
        </p:nvSpPr>
        <p:spPr>
          <a:xfrm>
            <a:off x="6248400" y="6248402"/>
            <a:ext cx="2667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DE670-D5EE-4933-9195-F16E6D1CC659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11"/>
          </p:nvPr>
        </p:nvSpPr>
        <p:spPr>
          <a:xfrm>
            <a:off x="0" y="4667252"/>
            <a:ext cx="1447800" cy="663575"/>
          </a:xfrm>
        </p:spPr>
        <p:txBody>
          <a:bodyPr/>
          <a:lstStyle>
            <a:lvl1pPr>
              <a:defRPr sz="2100"/>
            </a:lvl1pPr>
          </a:lstStyle>
          <a:p>
            <a:pPr>
              <a:defRPr/>
            </a:pPr>
            <a:fld id="{FBCE7EF8-B793-4593-9A0A-4B6792D84EB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Rectangle 13"/>
          <p:cNvSpPr>
            <a:spLocks noGrp="1"/>
          </p:cNvSpPr>
          <p:nvPr>
            <p:ph type="ftr" sz="quarter" idx="12"/>
          </p:nvPr>
        </p:nvSpPr>
        <p:spPr>
          <a:xfrm>
            <a:off x="1600200" y="6248402"/>
            <a:ext cx="457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295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2.jp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0" y="6248400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9" r:id="rId2"/>
    <p:sldLayoutId id="2147483671" r:id="rId3"/>
    <p:sldLayoutId id="2147483668" r:id="rId4"/>
    <p:sldLayoutId id="2147483667" r:id="rId5"/>
    <p:sldLayoutId id="2147483666" r:id="rId6"/>
    <p:sldLayoutId id="2147483672" r:id="rId7"/>
    <p:sldLayoutId id="2147483665" r:id="rId8"/>
    <p:sldLayoutId id="2147483673" r:id="rId9"/>
  </p:sldLayoutIdLst>
  <p:hf hdr="0" ftr="0" dt="0"/>
  <p:txStyles>
    <p:titleStyle>
      <a:lvl1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2pPr>
      <a:lvl3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3pPr>
      <a:lvl4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4pPr>
      <a:lvl5pPr marL="342900" indent="-342900" algn="l" defTabSz="-13873163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5pPr>
      <a:lvl6pPr marL="8001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6pPr>
      <a:lvl7pPr marL="12573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7pPr>
      <a:lvl8pPr marL="17145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8pPr>
      <a:lvl9pPr marL="2171700" indent="-342900" algn="l" defTabSz="-13873163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w Cen MT" pitchFamily="34" charset="0"/>
        </a:defRPr>
      </a:lvl9pPr>
    </p:titleStyle>
    <p:bodyStyle>
      <a:lvl1pPr marL="342900" indent="-342900" algn="l" defTabSz="-13873163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-13873163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-13873163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-13873163" rtl="0" eaLnBrk="0" fontAlgn="base" hangingPunct="0">
        <a:spcBef>
          <a:spcPts val="4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>
            <a:alphaModFix amt="19000"/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Espace réservé du texte 12"/>
          <p:cNvSpPr>
            <a:spLocks noGrp="1"/>
          </p:cNvSpPr>
          <p:nvPr>
            <p:ph type="body" idx="1"/>
          </p:nvPr>
        </p:nvSpPr>
        <p:spPr bwMode="auto">
          <a:xfrm>
            <a:off x="612775" y="1600202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096000" y="6248402"/>
            <a:ext cx="26670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944A7D1E-CFA5-41E4-97D2-E1D10B8A9D7B}" type="datetime1">
              <a:rPr lang="en-US" smtClean="0"/>
              <a:t>10/25/2022</a:t>
            </a:fld>
            <a:endParaRPr lang="en-US" dirty="0"/>
          </a:p>
        </p:txBody>
      </p:sp>
      <p:sp>
        <p:nvSpPr>
          <p:cNvPr id="1029" name="Rectangle 2"/>
          <p:cNvSpPr>
            <a:spLocks noGrp="1"/>
          </p:cNvSpPr>
          <p:nvPr>
            <p:ph type="ftr" sz="quarter" idx="3"/>
          </p:nvPr>
        </p:nvSpPr>
        <p:spPr bwMode="auto">
          <a:xfrm>
            <a:off x="609601" y="6248402"/>
            <a:ext cx="5421313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2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 dirty="0">
              <a:solidFill>
                <a:srgbClr val="FFFFFF"/>
              </a:solidFill>
            </a:endParaRPr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0" y="1271590"/>
            <a:ext cx="5334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50" b="1">
                <a:solidFill>
                  <a:srgbClr val="FFFFFF"/>
                </a:solidFill>
                <a:latin typeface="Tw Cen MT" pitchFamily="34" charset="0"/>
              </a:defRPr>
            </a:lvl1pPr>
          </a:lstStyle>
          <a:p>
            <a:pPr>
              <a:defRPr/>
            </a:pPr>
            <a:fld id="{1A9A949B-C91E-4360-9DB1-B27FAE33F39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63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</p:sldLayoutIdLst>
  <p:hf hdr="0" ftr="0" dt="0"/>
  <p:txStyles>
    <p:titleStyle>
      <a:lvl1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2"/>
          </a:solidFill>
          <a:latin typeface="+mj-lt"/>
          <a:ea typeface="+mj-ea"/>
          <a:cs typeface="+mj-cs"/>
        </a:defRPr>
      </a:lvl1pPr>
      <a:lvl2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2pPr>
      <a:lvl3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3pPr>
      <a:lvl4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4pPr>
      <a:lvl5pPr marL="257175" indent="-257175" algn="l" defTabSz="-10404872" rtl="0" eaLnBrk="0" fontAlgn="base" hangingPunct="0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5pPr>
      <a:lvl6pPr marL="6000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6pPr>
      <a:lvl7pPr marL="9429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7pPr>
      <a:lvl8pPr marL="12858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8pPr>
      <a:lvl9pPr marL="1628775" indent="-257175" algn="l" defTabSz="-10404872" rtl="0" eaLnBrk="1" fontAlgn="base" hangingPunct="1">
        <a:spcBef>
          <a:spcPct val="0"/>
        </a:spcBef>
        <a:spcAft>
          <a:spcPct val="0"/>
        </a:spcAft>
        <a:defRPr sz="3300">
          <a:solidFill>
            <a:schemeClr val="tx2"/>
          </a:solidFill>
          <a:latin typeface="Tw Cen MT" pitchFamily="34" charset="0"/>
        </a:defRPr>
      </a:lvl9pPr>
    </p:titleStyle>
    <p:bodyStyle>
      <a:lvl1pPr marL="257175" indent="-257175" algn="l" defTabSz="-10404872" rtl="0" eaLnBrk="0" fontAlgn="base" hangingPunct="0">
        <a:spcBef>
          <a:spcPts val="525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1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-10404872" rtl="0" eaLnBrk="0" fontAlgn="base" hangingPunct="0">
        <a:spcBef>
          <a:spcPts val="413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-10404872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172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B77851"/>
        </a:buClr>
        <a:buSzPct val="7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-10404872" rtl="0" eaLnBrk="0" fontAlgn="base" hangingPunct="0">
        <a:spcBef>
          <a:spcPts val="300"/>
        </a:spcBef>
        <a:spcAft>
          <a:spcPct val="0"/>
        </a:spcAft>
        <a:buClr>
          <a:srgbClr val="776A5B"/>
        </a:buClr>
        <a:buSzPct val="65000"/>
        <a:buFont typeface="Wingdings" pitchFamily="2" charset="2"/>
        <a:buChar char="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577340" indent="-17145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7145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88820" indent="-17145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7145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B0_93867F09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399" y="271022"/>
            <a:ext cx="8915400" cy="1117745"/>
          </a:xfrm>
          <a:noFill/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sz="4000" b="1" cap="none" dirty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algn="tl" rotWithShape="0">
                    <a:srgbClr val="000000"/>
                  </a:outerShdw>
                </a:effectLst>
                <a:latin typeface="Rockwell" panose="02060603020205020403" pitchFamily="18" charset="0"/>
              </a:rPr>
              <a:t>HACIENDA LA PUENTE UNIFIED SCHOOL DISTRICT</a:t>
            </a:r>
          </a:p>
        </p:txBody>
      </p:sp>
      <p:sp>
        <p:nvSpPr>
          <p:cNvPr id="11266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6158536"/>
            <a:ext cx="2209800" cy="616432"/>
          </a:xfrm>
        </p:spPr>
        <p:txBody>
          <a:bodyPr/>
          <a:lstStyle/>
          <a:p>
            <a:pPr algn="ctr" eaLnBrk="1" hangingPunct="1"/>
            <a:r>
              <a:rPr lang="en-US" sz="1400" dirty="0">
                <a:effectLst>
                  <a:outerShdw blurRad="50800" dist="50800" dir="5400000" algn="ctr" rotWithShape="0">
                    <a:schemeClr val="bg2"/>
                  </a:outerShdw>
                </a:effectLst>
                <a:latin typeface="Rockwell" panose="02060603020205020403" pitchFamily="18" charset="0"/>
              </a:rPr>
              <a:t>Regular Board Meeting  October 27, 2022</a:t>
            </a:r>
          </a:p>
        </p:txBody>
      </p:sp>
      <p:sp>
        <p:nvSpPr>
          <p:cNvPr id="11272" name="Rectangle 3"/>
          <p:cNvSpPr txBox="1">
            <a:spLocks noChangeArrowheads="1"/>
          </p:cNvSpPr>
          <p:nvPr/>
        </p:nvSpPr>
        <p:spPr bwMode="auto">
          <a:xfrm>
            <a:off x="2376693" y="6089168"/>
            <a:ext cx="6781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</a:pPr>
            <a:r>
              <a:rPr lang="en-US" sz="3200" dirty="0">
                <a:solidFill>
                  <a:srgbClr val="FFFFFF"/>
                </a:solidFill>
                <a:effectLst>
                  <a:outerShdw blurRad="50800" dist="50800" dir="5400000" algn="ctr" rotWithShape="0">
                    <a:srgbClr val="002060"/>
                  </a:outerShdw>
                </a:effectLst>
                <a:latin typeface="Rockwell" panose="02060603020205020403" pitchFamily="18" charset="0"/>
              </a:rPr>
              <a:t>Business Services</a:t>
            </a:r>
          </a:p>
        </p:txBody>
      </p:sp>
      <p:pic>
        <p:nvPicPr>
          <p:cNvPr id="16" name="Picture 2" descr="Equity &amp; Access Home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21" b="9524"/>
          <a:stretch/>
        </p:blipFill>
        <p:spPr bwMode="auto">
          <a:xfrm>
            <a:off x="7961198" y="5984102"/>
            <a:ext cx="1106601" cy="87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/>
          <a:srcRect b="3538"/>
          <a:stretch/>
        </p:blipFill>
        <p:spPr>
          <a:xfrm>
            <a:off x="4535449" y="1659356"/>
            <a:ext cx="2132605" cy="411683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8" name="TextBox 17"/>
          <p:cNvSpPr txBox="1"/>
          <p:nvPr/>
        </p:nvSpPr>
        <p:spPr>
          <a:xfrm>
            <a:off x="4608552" y="1687446"/>
            <a:ext cx="20595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50800" dist="50800" dir="5400000" algn="ctr" rotWithShape="0">
                    <a:srgbClr val="FFC000"/>
                  </a:outerShdw>
                </a:effectLst>
              </a:rPr>
              <a:t>Wilson Quad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052" y="1659357"/>
            <a:ext cx="2041820" cy="41101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2" name="TextBox 21"/>
          <p:cNvSpPr txBox="1"/>
          <p:nvPr/>
        </p:nvSpPr>
        <p:spPr>
          <a:xfrm>
            <a:off x="2368006" y="1682942"/>
            <a:ext cx="2078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effectLst>
                  <a:outerShdw blurRad="50800" dist="50800" dir="5400000" algn="ctr" rotWithShape="0">
                    <a:srgbClr val="FF0000"/>
                  </a:outerShdw>
                </a:effectLst>
              </a:rPr>
              <a:t>Los Altos Quad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3B94825-CA17-6CE1-97D2-B2DDE97A24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7166" y="1659356"/>
            <a:ext cx="2000000" cy="4124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69C5FF-0312-BC53-D989-94089B512790}"/>
              </a:ext>
            </a:extLst>
          </p:cNvPr>
          <p:cNvSpPr txBox="1"/>
          <p:nvPr/>
        </p:nvSpPr>
        <p:spPr>
          <a:xfrm>
            <a:off x="272673" y="1722728"/>
            <a:ext cx="1995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EA6716"/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La Puente Quad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2078552-4D7B-73C9-E801-CA06E6C36E7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732" y="1659356"/>
            <a:ext cx="2132605" cy="41875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6" name="Subtitle 2">
            <a:extLst>
              <a:ext uri="{FF2B5EF4-FFF2-40B4-BE49-F238E27FC236}">
                <a16:creationId xmlns:a16="http://schemas.microsoft.com/office/drawing/2014/main" id="{66689391-BDBB-2736-830C-58A1A893DDA9}"/>
              </a:ext>
            </a:extLst>
          </p:cNvPr>
          <p:cNvSpPr txBox="1">
            <a:spLocks/>
          </p:cNvSpPr>
          <p:nvPr/>
        </p:nvSpPr>
        <p:spPr>
          <a:xfrm>
            <a:off x="0" y="5439977"/>
            <a:ext cx="9144000" cy="913146"/>
          </a:xfrm>
          <a:prstGeom prst="rect">
            <a:avLst/>
          </a:prstGeom>
        </p:spPr>
        <p:txBody>
          <a:bodyPr anchor="ctr"/>
          <a:lstStyle/>
          <a:p>
            <a:pPr algn="ctr" defTabSz="-13873163">
              <a:spcBef>
                <a:spcPts val="700"/>
              </a:spcBef>
              <a:buClr>
                <a:schemeClr val="accent2"/>
              </a:buClr>
              <a:buSzPct val="60000"/>
              <a:buFont typeface="Wingdings" pitchFamily="2" charset="2"/>
              <a:buNone/>
              <a:defRPr/>
            </a:pPr>
            <a:r>
              <a:rPr lang="en-US" sz="3500" b="1" dirty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50800" dist="50800" dir="5400000" algn="ctr" rotWithShape="0">
                    <a:schemeClr val="bg1"/>
                  </a:outerShdw>
                </a:effectLst>
                <a:latin typeface="Rockwell" panose="02060603020205020403" pitchFamily="18" charset="0"/>
              </a:rPr>
              <a:t>School Site Improvement Projects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4758C2-8563-C391-C47D-065AEA581F05}"/>
              </a:ext>
            </a:extLst>
          </p:cNvPr>
          <p:cNvSpPr txBox="1"/>
          <p:nvPr/>
        </p:nvSpPr>
        <p:spPr>
          <a:xfrm>
            <a:off x="6741155" y="1673770"/>
            <a:ext cx="2155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FF00"/>
                </a:solidFill>
                <a:effectLst>
                  <a:outerShdw blurRad="50800" dist="50800" dir="5400000" algn="ctr" rotWithShape="0">
                    <a:srgbClr val="EA6716"/>
                  </a:outerShdw>
                </a:effectLst>
              </a:rPr>
              <a:t>Workman Quad</a:t>
            </a:r>
          </a:p>
        </p:txBody>
      </p:sp>
    </p:spTree>
    <p:extLst>
      <p:ext uri="{BB962C8B-B14F-4D97-AF65-F5344CB8AC3E}">
        <p14:creationId xmlns:p14="http://schemas.microsoft.com/office/powerpoint/2010/main" val="13455100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3376394"/>
              </p:ext>
            </p:extLst>
          </p:nvPr>
        </p:nvGraphicFramePr>
        <p:xfrm>
          <a:off x="1367086" y="1739186"/>
          <a:ext cx="6409827" cy="3022774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456078">
                  <a:extLst>
                    <a:ext uri="{9D8B030D-6E8A-4147-A177-3AD203B41FA5}">
                      <a16:colId xmlns:a16="http://schemas.microsoft.com/office/drawing/2014/main" val="424237653"/>
                    </a:ext>
                  </a:extLst>
                </a:gridCol>
                <a:gridCol w="2214349">
                  <a:extLst>
                    <a:ext uri="{9D8B030D-6E8A-4147-A177-3AD203B41FA5}">
                      <a16:colId xmlns:a16="http://schemas.microsoft.com/office/drawing/2014/main" val="3307290488"/>
                    </a:ext>
                  </a:extLst>
                </a:gridCol>
                <a:gridCol w="1405122">
                  <a:extLst>
                    <a:ext uri="{9D8B030D-6E8A-4147-A177-3AD203B41FA5}">
                      <a16:colId xmlns:a16="http://schemas.microsoft.com/office/drawing/2014/main" val="3419027078"/>
                    </a:ext>
                  </a:extLst>
                </a:gridCol>
                <a:gridCol w="1334278">
                  <a:extLst>
                    <a:ext uri="{9D8B030D-6E8A-4147-A177-3AD203B41FA5}">
                      <a16:colId xmlns:a16="http://schemas.microsoft.com/office/drawing/2014/main" val="366681332"/>
                    </a:ext>
                  </a:extLst>
                </a:gridCol>
              </a:tblGrid>
              <a:tr h="26039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Item Description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Funding Source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Completed Date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567716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Willow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Bottle Filling Stations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Adult ED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775765066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Sparks 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Carpet – Classroom 12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3260563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 Puente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Dream Center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93221846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Exterior Lighting at Lobo Lane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8249944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District Office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Flooring and Lights – Board Room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66244653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Lassalette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Front Exterior Turf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Facilities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982805314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Sparks MS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Front Exterior Turf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754556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Gym Restrooms</a:t>
                      </a:r>
                      <a:r>
                        <a:rPr lang="en-US" sz="10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ADA Upgrades </a:t>
                      </a:r>
                      <a:endParaRPr 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69930390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 Puente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Kitchen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COPS/Facilities 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499677374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Wing Lane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Parking Lot Striping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8/2022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11982988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La Puente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Pool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COPS/Facilities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9/2022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171721040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Railing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000" b="1" i="0" u="none" strike="noStrike" kern="1200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10/2022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264451552"/>
                  </a:ext>
                </a:extLst>
              </a:tr>
              <a:tr h="212491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Workman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Additional Exterior </a:t>
                      </a:r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Lighting at Lobo Lane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Facilities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000" b="1" i="0" u="none" strike="noStrike" dirty="0" smtClean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10/2022</a:t>
                      </a:r>
                      <a:endParaRPr lang="en-US" sz="1000" b="1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335833078"/>
                  </a:ext>
                </a:extLst>
              </a:tr>
            </a:tbl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503920" y="6527749"/>
            <a:ext cx="533400" cy="244475"/>
          </a:xfrm>
        </p:spPr>
        <p:txBody>
          <a:bodyPr>
            <a:noAutofit/>
          </a:bodyPr>
          <a:lstStyle/>
          <a:p>
            <a:pPr>
              <a:defRPr/>
            </a:pPr>
            <a:fld id="{A645BE55-96CF-4A88-9826-854F6BE1054F}" type="slidenum">
              <a:rPr lang="en-US" sz="1200" smtClean="0">
                <a:solidFill>
                  <a:schemeClr val="tx1"/>
                </a:solidFill>
              </a:rPr>
              <a:pPr>
                <a:defRPr/>
              </a:pPr>
              <a:t>2</a:t>
            </a:fld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 bwMode="auto">
          <a:xfrm>
            <a:off x="0" y="348585"/>
            <a:ext cx="840657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 COMPLETE LIST </a:t>
            </a:r>
          </a:p>
        </p:txBody>
      </p:sp>
      <p:pic>
        <p:nvPicPr>
          <p:cNvPr id="2052" name="Picture 4" descr="tnmcorps courthouse pilot project user guid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629" y="196219"/>
            <a:ext cx="1493023" cy="99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6627168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 bwMode="auto">
          <a:xfrm>
            <a:off x="0" y="741496"/>
            <a:ext cx="8411652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3000" b="1">
                <a:solidFill>
                  <a:schemeClr val="tx1"/>
                </a:solidFill>
                <a:latin typeface="Rockwell" panose="02060603020205020403" pitchFamily="18" charset="0"/>
              </a:rPr>
              <a:t>2022-2023</a:t>
            </a:r>
            <a:endParaRPr lang="en-US" sz="3000" b="1" dirty="0">
              <a:solidFill>
                <a:schemeClr val="tx1"/>
              </a:solidFill>
              <a:latin typeface="Rockwell" panose="020606030202050204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431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339" y="209268"/>
            <a:ext cx="7965261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October 27, 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La Puente HS – </a:t>
            </a: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Dream Center New Carpet and Paint  (8/2022)</a:t>
            </a:r>
            <a:endParaRPr lang="en-US" sz="20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94897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3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245147" y="661761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floor, indoor, building&#10;&#10;Description automatically generated">
            <a:extLst>
              <a:ext uri="{FF2B5EF4-FFF2-40B4-BE49-F238E27FC236}">
                <a16:creationId xmlns:a16="http://schemas.microsoft.com/office/drawing/2014/main" id="{0D644623-2386-8226-0DB4-348F951805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1" y="1586405"/>
            <a:ext cx="2654298" cy="24519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6ABE3B-5E2A-425E-9C38-61FFA588769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33"/>
          <a:stretch/>
        </p:blipFill>
        <p:spPr>
          <a:xfrm>
            <a:off x="3017323" y="4282384"/>
            <a:ext cx="2828925" cy="2434748"/>
          </a:xfrm>
          <a:prstGeom prst="rect">
            <a:avLst/>
          </a:prstGeom>
        </p:spPr>
      </p:pic>
      <p:pic>
        <p:nvPicPr>
          <p:cNvPr id="9" name="Picture 8" descr="A picture containing indoor&#10;&#10;Description automatically generated">
            <a:extLst>
              <a:ext uri="{FF2B5EF4-FFF2-40B4-BE49-F238E27FC236}">
                <a16:creationId xmlns:a16="http://schemas.microsoft.com/office/drawing/2014/main" id="{68548B0F-F970-2D8D-5953-9EE524E73F7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074"/>
          <a:stretch/>
        </p:blipFill>
        <p:spPr>
          <a:xfrm>
            <a:off x="6007100" y="1586405"/>
            <a:ext cx="2920999" cy="26221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4C3A687-EE35-9826-423F-3327A67ABF0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667"/>
          <a:stretch/>
        </p:blipFill>
        <p:spPr>
          <a:xfrm>
            <a:off x="3017323" y="1586405"/>
            <a:ext cx="2920999" cy="2622145"/>
          </a:xfrm>
          <a:prstGeom prst="rect">
            <a:avLst/>
          </a:prstGeom>
        </p:spPr>
      </p:pic>
      <p:pic>
        <p:nvPicPr>
          <p:cNvPr id="13" name="Picture 12" descr="A picture containing indoor&#10;&#10;Description automatically generated">
            <a:extLst>
              <a:ext uri="{FF2B5EF4-FFF2-40B4-BE49-F238E27FC236}">
                <a16:creationId xmlns:a16="http://schemas.microsoft.com/office/drawing/2014/main" id="{3FF6DE17-0A9F-6CF8-E2B9-AFD1EDB8EF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200" y="4282384"/>
            <a:ext cx="2695576" cy="2434748"/>
          </a:xfrm>
          <a:prstGeom prst="rect">
            <a:avLst/>
          </a:prstGeom>
        </p:spPr>
      </p:pic>
      <p:pic>
        <p:nvPicPr>
          <p:cNvPr id="15" name="Picture 14" descr="A picture containing floor, indoor, building, door&#10;&#10;Description automatically generated">
            <a:extLst>
              <a:ext uri="{FF2B5EF4-FFF2-40B4-BE49-F238E27FC236}">
                <a16:creationId xmlns:a16="http://schemas.microsoft.com/office/drawing/2014/main" id="{F970D4FF-D356-5491-26C1-F2924300CF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12" y="4102927"/>
            <a:ext cx="2454276" cy="2614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621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339" y="209268"/>
            <a:ext cx="7965261" cy="990600"/>
          </a:xfrm>
        </p:spPr>
        <p:txBody>
          <a:bodyPr>
            <a:normAutofit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October 27, 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Sparks MS  – </a:t>
            </a:r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 Front Exterior Turf  (10/2022)</a:t>
            </a:r>
            <a:endParaRPr lang="en-US" sz="20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724116" y="6528955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4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245147" y="661761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picture containing text, outdoor, grass, tree&#10;&#10;Description automatically generated">
            <a:extLst>
              <a:ext uri="{FF2B5EF4-FFF2-40B4-BE49-F238E27FC236}">
                <a16:creationId xmlns:a16="http://schemas.microsoft.com/office/drawing/2014/main" id="{E6620EA1-85B9-CBDD-7F24-484192795A1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" t="8309" b="8309"/>
          <a:stretch/>
        </p:blipFill>
        <p:spPr>
          <a:xfrm>
            <a:off x="124573" y="1610404"/>
            <a:ext cx="4395060" cy="2601839"/>
          </a:xfrm>
          <a:prstGeom prst="rect">
            <a:avLst/>
          </a:prstGeom>
        </p:spPr>
      </p:pic>
      <p:pic>
        <p:nvPicPr>
          <p:cNvPr id="6" name="Picture 5" descr="A picture containing sky, grass, outdoor, tree&#10;&#10;Description automatically generated">
            <a:extLst>
              <a:ext uri="{FF2B5EF4-FFF2-40B4-BE49-F238E27FC236}">
                <a16:creationId xmlns:a16="http://schemas.microsoft.com/office/drawing/2014/main" id="{41BF7EB0-27C9-DAE8-43AE-3667A2CF35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62" r="11453" b="6335"/>
          <a:stretch/>
        </p:blipFill>
        <p:spPr>
          <a:xfrm>
            <a:off x="4519633" y="4256161"/>
            <a:ext cx="4344967" cy="2460973"/>
          </a:xfrm>
          <a:prstGeom prst="rect">
            <a:avLst/>
          </a:prstGeom>
        </p:spPr>
      </p:pic>
      <p:pic>
        <p:nvPicPr>
          <p:cNvPr id="5" name="Picture 4" descr="A picture containing outdoor, grass, tree, sky&#10;&#10;Description automatically generated">
            <a:extLst>
              <a:ext uri="{FF2B5EF4-FFF2-40B4-BE49-F238E27FC236}">
                <a16:creationId xmlns:a16="http://schemas.microsoft.com/office/drawing/2014/main" id="{0E09D3E9-B652-A046-E575-0C40AD79D5F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" t="14312" b="3051"/>
          <a:stretch/>
        </p:blipFill>
        <p:spPr>
          <a:xfrm>
            <a:off x="124573" y="4256161"/>
            <a:ext cx="4366448" cy="2460973"/>
          </a:xfrm>
          <a:prstGeom prst="rect">
            <a:avLst/>
          </a:prstGeom>
        </p:spPr>
      </p:pic>
      <p:pic>
        <p:nvPicPr>
          <p:cNvPr id="10" name="Picture 9" descr="A picture containing outdoor, grass, sky, ground&#10;&#10;Description automatically generated">
            <a:extLst>
              <a:ext uri="{FF2B5EF4-FFF2-40B4-BE49-F238E27FC236}">
                <a16:creationId xmlns:a16="http://schemas.microsoft.com/office/drawing/2014/main" id="{95EDB5F9-33ED-FD9C-30D6-2FE0D8E955C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9" r="11651"/>
          <a:stretch/>
        </p:blipFill>
        <p:spPr>
          <a:xfrm>
            <a:off x="4572000" y="1610404"/>
            <a:ext cx="4366447" cy="2601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3198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October 27, 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Workman HS – New Railing</a:t>
            </a:r>
            <a:b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  (10/2022)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94897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5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438075" y="623716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7EFA6D-4550-20D2-5966-518542B3BFD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7" r="31010" b="10217"/>
          <a:stretch/>
        </p:blipFill>
        <p:spPr bwMode="auto">
          <a:xfrm>
            <a:off x="176169" y="1671723"/>
            <a:ext cx="3372373" cy="2158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188822D-571C-EE78-625F-6AE0F019F8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69" r="27907" b="10608"/>
          <a:stretch/>
        </p:blipFill>
        <p:spPr bwMode="auto">
          <a:xfrm>
            <a:off x="6664739" y="1692624"/>
            <a:ext cx="2100363" cy="2464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45B10F-1953-EA28-E226-B50B1F75BED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0" b="10745"/>
          <a:stretch/>
        </p:blipFill>
        <p:spPr bwMode="auto">
          <a:xfrm rot="1664546">
            <a:off x="4059376" y="1897620"/>
            <a:ext cx="1773267" cy="3250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0DAF930-D7E1-7D98-A7C1-153CBC11A7DF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1" t="16863" b="11571"/>
          <a:stretch/>
        </p:blipFill>
        <p:spPr bwMode="auto">
          <a:xfrm rot="3312266">
            <a:off x="1218528" y="4072655"/>
            <a:ext cx="1798601" cy="2584742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ECF1563-6346-21A9-B50D-EACBD06C4B2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9" r="17799" b="9450"/>
          <a:stretch/>
        </p:blipFill>
        <p:spPr bwMode="auto">
          <a:xfrm rot="20174590">
            <a:off x="5513569" y="4789409"/>
            <a:ext cx="2796184" cy="14723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0461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Completed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October 27, 2022</a:t>
            </a:r>
            <a:r>
              <a:rPr lang="en-US" sz="2250" dirty="0">
                <a:latin typeface="Rockwell" panose="02060603020205020403" pitchFamily="18" charset="0"/>
              </a:rPr>
              <a:t/>
            </a:r>
            <a:br>
              <a:rPr lang="en-US" sz="2250" dirty="0"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Workman HS – – Additional Lights for Lobo Lane</a:t>
            </a:r>
            <a:b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  (10/2022)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94897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6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36" name="Picture 12" descr="UST Certification Training Now Available for Illinois! - Envicompl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5285">
            <a:off x="438075" y="623716"/>
            <a:ext cx="800383" cy="80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text, sky, outdoor, day&#10;&#10;Description automatically generated">
            <a:extLst>
              <a:ext uri="{FF2B5EF4-FFF2-40B4-BE49-F238E27FC236}">
                <a16:creationId xmlns:a16="http://schemas.microsoft.com/office/drawing/2014/main" id="{FFF467D1-9C32-20FB-8883-07C60BBE78A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48" t="9594" r="13880" b="4267"/>
          <a:stretch/>
        </p:blipFill>
        <p:spPr>
          <a:xfrm>
            <a:off x="74813" y="2097010"/>
            <a:ext cx="2715421" cy="4195846"/>
          </a:xfrm>
          <a:prstGeom prst="rect">
            <a:avLst/>
          </a:prstGeom>
        </p:spPr>
      </p:pic>
      <p:pic>
        <p:nvPicPr>
          <p:cNvPr id="11" name="Picture 10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E4C6A857-E851-0A98-B960-5A40165962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2" r="10251" b="17222"/>
          <a:stretch/>
        </p:blipFill>
        <p:spPr>
          <a:xfrm>
            <a:off x="2854583" y="2097010"/>
            <a:ext cx="3484001" cy="4195846"/>
          </a:xfrm>
          <a:prstGeom prst="rect">
            <a:avLst/>
          </a:prstGeom>
        </p:spPr>
      </p:pic>
      <p:pic>
        <p:nvPicPr>
          <p:cNvPr id="12" name="Picture 11" descr="A picture containing text, sky, outdoor, day&#10;&#10;Description automatically generated">
            <a:extLst>
              <a:ext uri="{FF2B5EF4-FFF2-40B4-BE49-F238E27FC236}">
                <a16:creationId xmlns:a16="http://schemas.microsoft.com/office/drawing/2014/main" id="{5FC4E814-F8D9-83F7-4B31-BB5FD8E96C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45" r="9259"/>
          <a:stretch/>
        </p:blipFill>
        <p:spPr>
          <a:xfrm>
            <a:off x="6372626" y="2097010"/>
            <a:ext cx="2714726" cy="4195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80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6099827" y="1979803"/>
            <a:ext cx="2671894" cy="6858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2022-2023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346433" y="1675003"/>
            <a:ext cx="7620000" cy="990600"/>
          </a:xfrm>
        </p:spPr>
        <p:txBody>
          <a:bodyPr/>
          <a:lstStyle/>
          <a:p>
            <a:r>
              <a:rPr lang="en-US" dirty="0"/>
              <a:t>Projects In Progress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8399443" y="6482299"/>
            <a:ext cx="744557" cy="375701"/>
          </a:xfrm>
        </p:spPr>
        <p:txBody>
          <a:bodyPr/>
          <a:lstStyle/>
          <a:p>
            <a:pPr>
              <a:defRPr/>
            </a:pPr>
            <a:fld id="{758633C0-3EDB-47ED-B0FC-29511389E863}" type="slidenum">
              <a:rPr lang="en-US" sz="1200" smtClean="0">
                <a:solidFill>
                  <a:schemeClr val="tx1"/>
                </a:solidFill>
              </a:rPr>
              <a:pPr>
                <a:defRPr/>
              </a:pPr>
              <a:t>7</a:t>
            </a:fld>
            <a:endParaRPr lang="en-US" sz="1200" dirty="0">
              <a:solidFill>
                <a:schemeClr val="tx1"/>
              </a:solidFill>
            </a:endParaRPr>
          </a:p>
        </p:txBody>
      </p:sp>
      <p:pic>
        <p:nvPicPr>
          <p:cNvPr id="1036" name="Picture 12" descr="Download In 16 Text Icons Work Yellow Computer HQ PNG Image | FreePNGImg">
            <a:extLst>
              <a:ext uri="{FF2B5EF4-FFF2-40B4-BE49-F238E27FC236}">
                <a16:creationId xmlns:a16="http://schemas.microsoft.com/office/drawing/2014/main" id="{35F8CBE9-5FF5-4B08-FC3B-772E993476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2" t="6765" r="10527" b="10981"/>
          <a:stretch/>
        </p:blipFill>
        <p:spPr bwMode="auto">
          <a:xfrm>
            <a:off x="2516697" y="3048868"/>
            <a:ext cx="4228052" cy="2287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1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58508"/>
              </p:ext>
            </p:extLst>
          </p:nvPr>
        </p:nvGraphicFramePr>
        <p:xfrm>
          <a:off x="179487" y="1562974"/>
          <a:ext cx="8845219" cy="41515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947890">
                  <a:extLst>
                    <a:ext uri="{9D8B030D-6E8A-4147-A177-3AD203B41FA5}">
                      <a16:colId xmlns:a16="http://schemas.microsoft.com/office/drawing/2014/main" val="1928852501"/>
                    </a:ext>
                  </a:extLst>
                </a:gridCol>
                <a:gridCol w="2302625">
                  <a:extLst>
                    <a:ext uri="{9D8B030D-6E8A-4147-A177-3AD203B41FA5}">
                      <a16:colId xmlns:a16="http://schemas.microsoft.com/office/drawing/2014/main" val="1025939603"/>
                    </a:ext>
                  </a:extLst>
                </a:gridCol>
                <a:gridCol w="851578">
                  <a:extLst>
                    <a:ext uri="{9D8B030D-6E8A-4147-A177-3AD203B41FA5}">
                      <a16:colId xmlns:a16="http://schemas.microsoft.com/office/drawing/2014/main" val="6566847"/>
                    </a:ext>
                  </a:extLst>
                </a:gridCol>
                <a:gridCol w="853244">
                  <a:extLst>
                    <a:ext uri="{9D8B030D-6E8A-4147-A177-3AD203B41FA5}">
                      <a16:colId xmlns:a16="http://schemas.microsoft.com/office/drawing/2014/main" val="1357246994"/>
                    </a:ext>
                  </a:extLst>
                </a:gridCol>
                <a:gridCol w="926786">
                  <a:extLst>
                    <a:ext uri="{9D8B030D-6E8A-4147-A177-3AD203B41FA5}">
                      <a16:colId xmlns:a16="http://schemas.microsoft.com/office/drawing/2014/main" val="4251937521"/>
                    </a:ext>
                  </a:extLst>
                </a:gridCol>
                <a:gridCol w="882166">
                  <a:extLst>
                    <a:ext uri="{9D8B030D-6E8A-4147-A177-3AD203B41FA5}">
                      <a16:colId xmlns:a16="http://schemas.microsoft.com/office/drawing/2014/main" val="1208299831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863134709"/>
                    </a:ext>
                  </a:extLst>
                </a:gridCol>
                <a:gridCol w="1040465">
                  <a:extLst>
                    <a:ext uri="{9D8B030D-6E8A-4147-A177-3AD203B41FA5}">
                      <a16:colId xmlns:a16="http://schemas.microsoft.com/office/drawing/2014/main" val="2989211770"/>
                    </a:ext>
                  </a:extLst>
                </a:gridCol>
              </a:tblGrid>
              <a:tr h="45408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Site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Item Description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Architect </a:t>
                      </a:r>
                    </a:p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Plans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DSA </a:t>
                      </a:r>
                    </a:p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Approval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Procurement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Construct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Funding</a:t>
                      </a:r>
                      <a:r>
                        <a:rPr lang="en-US" sz="11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Tw Cen MT" panose="020B0602020104020603" pitchFamily="34" charset="0"/>
                        </a:rPr>
                        <a:t> Source 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u="none" strike="noStrike" dirty="0">
                          <a:effectLst/>
                        </a:rPr>
                        <a:t>Target Completion</a:t>
                      </a:r>
                      <a:r>
                        <a:rPr lang="en-US" sz="1100" u="none" strike="noStrike" baseline="0" dirty="0">
                          <a:effectLst/>
                        </a:rPr>
                        <a:t> </a:t>
                      </a:r>
                      <a:r>
                        <a:rPr lang="en-US" sz="1100" u="none" strike="noStrike" dirty="0">
                          <a:effectLst/>
                        </a:rPr>
                        <a:t>Date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7421" marR="7421" marT="7421" marB="0" anchor="ctr"/>
                </a:tc>
                <a:extLst>
                  <a:ext uri="{0D108BD9-81ED-4DB2-BD59-A6C34878D82A}">
                    <a16:rowId xmlns:a16="http://schemas.microsoft.com/office/drawing/2014/main" val="2530721988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Workman HS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Phase II Stadium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and Baseball Field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(Phase I Track &amp; Field and Softball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Field Complete)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 </a:t>
                      </a:r>
                    </a:p>
                    <a:p>
                      <a:pPr algn="ctr" rtl="0" fontAlgn="t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(Currently Working on CEQA)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Various - Estimate Cost $18 M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1722825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Sparks ES, Lassalette,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Cedarlane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, Baldwin ES,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Fairgrove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Blacktop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Asphalt &amp; Striping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  <a:endParaRPr lang="en-US" sz="1100" dirty="0"/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/>
                        <a:t>Facilities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12/31/2022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72782553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Wedgeworth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K-5 Permanent School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9/2022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COPS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8/2024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74043366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District Office (C wing)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HVAC Replacement, Lighting, Flooring and Fire Alarm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61213395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Sierra Vista (Child Dev)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Flooring Replacement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Head Start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12/15/2022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3049811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La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Puente HS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Project Funds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noProof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11/4 /2022</a:t>
                      </a:r>
                      <a:endParaRPr lang="en-US" sz="1100" b="0" i="0" u="none" strike="noStrike" kern="1200" noProof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42737281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Dibble 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HVAC Replacement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Adult 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44457828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Willow 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HVAC Replacement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7997648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Willow 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Fire Alarm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Installation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5974391"/>
                  </a:ext>
                </a:extLst>
              </a:tr>
              <a:tr h="25406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Dibble 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Fire Alarm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Installation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Progress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</a:rPr>
                        <a:t>Adult Ed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12/2023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8414143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 Altos HS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Path of Travel – ADA Issues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 Award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12/15/2022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9259675"/>
                  </a:ext>
                </a:extLst>
              </a:tr>
              <a:tr h="21868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Cedarlane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Front Exterior Improvements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NA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Pending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Facilities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12/31/2022</a:t>
                      </a:r>
                      <a:endParaRPr lang="en-US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02397342"/>
                  </a:ext>
                </a:extLst>
              </a:tr>
            </a:tbl>
          </a:graphicData>
        </a:graphic>
      </p:graphicFrame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597314"/>
            <a:ext cx="9144000" cy="891454"/>
          </a:xfrm>
        </p:spPr>
        <p:txBody>
          <a:bodyPr/>
          <a:lstStyle/>
          <a:p>
            <a:pPr algn="ctr"/>
            <a:r>
              <a:rPr lang="en-US" sz="30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 In Progress </a:t>
            </a:r>
            <a:r>
              <a:rPr lang="en-US" sz="3000" dirty="0">
                <a:solidFill>
                  <a:schemeClr val="tx1"/>
                </a:solidFill>
                <a:latin typeface="Rockwell" panose="02060603020205020403" pitchFamily="18" charset="0"/>
              </a:rPr>
              <a:t>as of October 27, 2022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Slide Number Placeholder 11"/>
          <p:cNvSpPr>
            <a:spLocks noGrp="1"/>
          </p:cNvSpPr>
          <p:nvPr>
            <p:ph type="sldNum" sz="quarter" idx="16"/>
          </p:nvPr>
        </p:nvSpPr>
        <p:spPr>
          <a:xfrm>
            <a:off x="8727909" y="6521798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8</a:t>
            </a:fld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5065097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3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713" y="126141"/>
            <a:ext cx="7572895" cy="990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000" b="1" dirty="0" smtClean="0">
                <a:solidFill>
                  <a:schemeClr val="tx1"/>
                </a:solidFill>
                <a:latin typeface="Rockwell" panose="02060603020205020403" pitchFamily="18" charset="0"/>
              </a:rPr>
              <a:t>Los Altos High School ADA Improvements</a:t>
            </a: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/>
            </a:r>
            <a:b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</a:br>
            <a:r>
              <a:rPr lang="en-US" sz="2250" b="1" dirty="0">
                <a:solidFill>
                  <a:srgbClr val="0070C0"/>
                </a:solidFill>
                <a:latin typeface="Rockwell" panose="02060603020205020403" pitchFamily="18" charset="0"/>
              </a:rPr>
              <a:t>  </a:t>
            </a:r>
            <a:endParaRPr lang="en-US" sz="1800" b="1" dirty="0">
              <a:solidFill>
                <a:srgbClr val="0070C0"/>
              </a:solidFill>
              <a:latin typeface="Rockwell" panose="02060603020205020403" pitchFamily="18" charset="0"/>
              <a:ea typeface="+mn-ea"/>
              <a:cs typeface="+mn-cs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6"/>
          </p:nvPr>
        </p:nvSpPr>
        <p:spPr>
          <a:xfrm>
            <a:off x="8610600" y="6594897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9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4" t="4753" r="4701" b="898"/>
          <a:stretch/>
        </p:blipFill>
        <p:spPr>
          <a:xfrm>
            <a:off x="6532034" y="4428067"/>
            <a:ext cx="2556740" cy="2289067"/>
          </a:xfrm>
          <a:prstGeom prst="rect">
            <a:avLst/>
          </a:prstGeom>
          <a:noFill/>
          <a:ln w="47625">
            <a:solidFill>
              <a:srgbClr val="FF000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22839" r="18797" b="16104"/>
          <a:stretch/>
        </p:blipFill>
        <p:spPr>
          <a:xfrm>
            <a:off x="5567199" y="765953"/>
            <a:ext cx="3521575" cy="2066002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19" b="26543"/>
          <a:stretch/>
        </p:blipFill>
        <p:spPr>
          <a:xfrm>
            <a:off x="245120" y="4303129"/>
            <a:ext cx="3390807" cy="2483801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41" t="23182" r="4803" b="22072"/>
          <a:stretch/>
        </p:blipFill>
        <p:spPr>
          <a:xfrm>
            <a:off x="59524" y="769811"/>
            <a:ext cx="3761998" cy="2015067"/>
          </a:xfrm>
          <a:prstGeom prst="rect">
            <a:avLst/>
          </a:prstGeom>
          <a:ln w="47625">
            <a:solidFill>
              <a:srgbClr val="FF0000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7"/>
          <a:srcRect l="15483" t="23701" r="49849" b="33018"/>
          <a:stretch/>
        </p:blipFill>
        <p:spPr>
          <a:xfrm>
            <a:off x="2934037" y="2625059"/>
            <a:ext cx="3831167" cy="2590800"/>
          </a:xfrm>
          <a:prstGeom prst="rect">
            <a:avLst/>
          </a:prstGeom>
          <a:ln w="34925">
            <a:solidFill>
              <a:schemeClr val="tx1"/>
            </a:solidFill>
          </a:ln>
        </p:spPr>
      </p:pic>
      <p:sp>
        <p:nvSpPr>
          <p:cNvPr id="13" name="Oval 12"/>
          <p:cNvSpPr/>
          <p:nvPr/>
        </p:nvSpPr>
        <p:spPr>
          <a:xfrm>
            <a:off x="6211360" y="4656524"/>
            <a:ext cx="431140" cy="3471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61592" y="3573326"/>
            <a:ext cx="431140" cy="3471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Bent Arrow 13"/>
          <p:cNvSpPr/>
          <p:nvPr/>
        </p:nvSpPr>
        <p:spPr>
          <a:xfrm>
            <a:off x="4777162" y="1504604"/>
            <a:ext cx="671916" cy="2068722"/>
          </a:xfrm>
          <a:prstGeom prst="bentArrow">
            <a:avLst>
              <a:gd name="adj1" fmla="val 5330"/>
              <a:gd name="adj2" fmla="val 25000"/>
              <a:gd name="adj3" fmla="val 25000"/>
              <a:gd name="adj4" fmla="val 404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707476" y="3226193"/>
            <a:ext cx="564272" cy="3471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08059" y="2952642"/>
            <a:ext cx="431140" cy="34713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Bent Arrow 17"/>
          <p:cNvSpPr/>
          <p:nvPr/>
        </p:nvSpPr>
        <p:spPr>
          <a:xfrm rot="16200000">
            <a:off x="2160287" y="2550518"/>
            <a:ext cx="333366" cy="962179"/>
          </a:xfrm>
          <a:prstGeom prst="bentArrow">
            <a:avLst>
              <a:gd name="adj1" fmla="val 5330"/>
              <a:gd name="adj2" fmla="val 25000"/>
              <a:gd name="adj3" fmla="val 25000"/>
              <a:gd name="adj4" fmla="val 404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ent Arrow 18"/>
          <p:cNvSpPr/>
          <p:nvPr/>
        </p:nvSpPr>
        <p:spPr>
          <a:xfrm rot="11763080" flipH="1">
            <a:off x="6185755" y="5033725"/>
            <a:ext cx="371886" cy="1094982"/>
          </a:xfrm>
          <a:prstGeom prst="bentArrow">
            <a:avLst>
              <a:gd name="adj1" fmla="val 5330"/>
              <a:gd name="adj2" fmla="val 25000"/>
              <a:gd name="adj3" fmla="val 25000"/>
              <a:gd name="adj4" fmla="val 404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Bent Arrow 19"/>
          <p:cNvSpPr/>
          <p:nvPr/>
        </p:nvSpPr>
        <p:spPr>
          <a:xfrm rot="15470086" flipH="1">
            <a:off x="2537050" y="2759326"/>
            <a:ext cx="360488" cy="2126911"/>
          </a:xfrm>
          <a:prstGeom prst="bentArrow">
            <a:avLst>
              <a:gd name="adj1" fmla="val 5330"/>
              <a:gd name="adj2" fmla="val 25000"/>
              <a:gd name="adj3" fmla="val 25000"/>
              <a:gd name="adj4" fmla="val 40472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330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8610600" y="6620173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10</a:t>
            </a:fld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991" y="512380"/>
            <a:ext cx="400396" cy="583254"/>
          </a:xfrm>
          <a:prstGeom prst="rect">
            <a:avLst/>
          </a:prstGeom>
        </p:spPr>
      </p:pic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9213"/>
              </p:ext>
            </p:extLst>
          </p:nvPr>
        </p:nvGraphicFramePr>
        <p:xfrm>
          <a:off x="122129" y="1688483"/>
          <a:ext cx="8899741" cy="1095256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024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19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52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970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8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85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113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Est.</a:t>
                      </a:r>
                      <a:r>
                        <a:rPr lang="en-US" sz="11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Construct Start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Completion Date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Los Altos HS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Gym &amp; Locker Room HVAC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baseline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(65 tons of temporary 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units have been installed) 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algn="ctr" rtl="0" eaLnBrk="1" fontAlgn="t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TBD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8810807"/>
                  </a:ext>
                </a:extLst>
              </a:tr>
              <a:tr h="238006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Kwis Elementary 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Baseball Fields (Two Youth)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Complete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1/2023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3/2024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089286647"/>
                  </a:ext>
                </a:extLst>
              </a:tr>
            </a:tbl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 bwMode="auto">
          <a:xfrm>
            <a:off x="122128" y="3278186"/>
            <a:ext cx="8899741" cy="609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2pPr>
            <a:lvl3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3pPr>
            <a:lvl4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4pPr>
            <a:lvl5pPr marL="342900" indent="-342900" algn="l" defTabSz="-13873163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5pPr>
            <a:lvl6pPr marL="8001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6pPr>
            <a:lvl7pPr marL="12573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7pPr>
            <a:lvl8pPr marL="17145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8pPr>
            <a:lvl9pPr marL="2171700" indent="-342900" algn="l" defTabSz="-13873163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w Cen MT" pitchFamily="34" charset="0"/>
              </a:defRPr>
            </a:lvl9pPr>
          </a:lstStyle>
          <a:p>
            <a:pPr algn="ctr"/>
            <a:r>
              <a:rPr lang="en-US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2400" dirty="0">
                <a:solidFill>
                  <a:schemeClr val="bg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in Design</a:t>
            </a:r>
            <a:endParaRPr lang="en-US" sz="2400" dirty="0">
              <a:solidFill>
                <a:schemeClr val="bg1"/>
              </a:solidFill>
              <a:latin typeface="Rockwell" panose="02060603020205020403" pitchFamily="18" charset="0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137762"/>
              </p:ext>
            </p:extLst>
          </p:nvPr>
        </p:nvGraphicFramePr>
        <p:xfrm>
          <a:off x="122128" y="3887923"/>
          <a:ext cx="8899741" cy="1030777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26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64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79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597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66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541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043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054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Site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Item Description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Architect Plans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DSA Approval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Procurement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Est.</a:t>
                      </a:r>
                      <a:r>
                        <a:rPr lang="en-US" sz="11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Construct Start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Target Completion</a:t>
                      </a:r>
                      <a:r>
                        <a:rPr lang="en-US" sz="11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Tw Cen MT"/>
                        </a:rPr>
                        <a:t>Date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Center for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the </a:t>
                      </a: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Performing</a:t>
                      </a:r>
                      <a:r>
                        <a:rPr lang="en-US" sz="11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Arts</a:t>
                      </a:r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New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Performing Arts Center with approx. 500 seat capacity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 Progress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2/2025</a:t>
                      </a: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3728217811"/>
                  </a:ext>
                </a:extLst>
              </a:tr>
              <a:tr h="280495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Districtwide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HVAC System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Replacements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Pending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endParaRPr lang="en-US" sz="11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854259952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0" y="6534571"/>
            <a:ext cx="9144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dirty="0">
                <a:solidFill>
                  <a:srgbClr val="0070C0"/>
                </a:solidFill>
              </a:rPr>
              <a:t>Changes And Progress Since Last Report - Blue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78" y="108568"/>
            <a:ext cx="8861640" cy="990600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  <a:t/>
            </a:r>
            <a:br>
              <a:rPr lang="en-US" sz="2800" dirty="0">
                <a:solidFill>
                  <a:schemeClr val="bg1"/>
                </a:solidFill>
                <a:latin typeface="Rockwell" panose="02060603020205020403" pitchFamily="18" charset="0"/>
              </a:rPr>
            </a:br>
            <a:r>
              <a:rPr lang="en-US" sz="2400" b="1" dirty="0">
                <a:solidFill>
                  <a:schemeClr val="tx1"/>
                </a:solidFill>
                <a:latin typeface="Rockwell" panose="02060603020205020403" pitchFamily="18" charset="0"/>
              </a:rPr>
              <a:t>Projects</a:t>
            </a:r>
            <a:r>
              <a:rPr lang="en-US" sz="2400" dirty="0">
                <a:solidFill>
                  <a:schemeClr val="tx1"/>
                </a:solidFill>
                <a:latin typeface="Rockwell" panose="02060603020205020403" pitchFamily="18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with Division of State Architect (DSA) </a:t>
            </a:r>
            <a:b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</a:br>
            <a:r>
              <a:rPr lang="en-US" sz="2400" dirty="0">
                <a:solidFill>
                  <a:srgbClr val="FF0000"/>
                </a:solidFill>
                <a:latin typeface="Rockwell" panose="02060603020205020403" pitchFamily="18" charset="0"/>
              </a:rPr>
              <a:t>Waiting on Approval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479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6"/>
          </p:nvPr>
        </p:nvSpPr>
        <p:spPr>
          <a:xfrm>
            <a:off x="8527055" y="6526634"/>
            <a:ext cx="533400" cy="244475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fld id="{A645BE55-96CF-4A88-9826-854F6BE1054F}" type="slidenum">
              <a:rPr lang="en-US" smtClean="0">
                <a:solidFill>
                  <a:schemeClr val="tx1"/>
                </a:solidFill>
              </a:rPr>
              <a:pPr>
                <a:defRPr/>
              </a:pPr>
              <a:t>11</a:t>
            </a:fld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2537606"/>
            <a:ext cx="9144000" cy="94052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800" dirty="0"/>
              <a:t>Next Report – November 17, 2022</a:t>
            </a:r>
            <a:endParaRPr lang="en-US" sz="3800" i="1" dirty="0"/>
          </a:p>
          <a:p>
            <a:pPr marL="0" indent="0" algn="ctr">
              <a:buNone/>
            </a:pP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3205687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Médian">
  <a:themeElements>
    <a:clrScheme name="Monnaie">
      <a:dk1>
        <a:sysClr val="windowText" lastClr="000000"/>
      </a:dk1>
      <a:lt1>
        <a:sysClr val="window" lastClr="FFFFFF"/>
      </a:lt1>
      <a:dk2>
        <a:srgbClr val="4A606E"/>
      </a:dk2>
      <a:lt2>
        <a:srgbClr val="D1E1E3"/>
      </a:lt2>
      <a:accent1>
        <a:srgbClr val="79B5B0"/>
      </a:accent1>
      <a:accent2>
        <a:srgbClr val="B4BC4C"/>
      </a:accent2>
      <a:accent3>
        <a:srgbClr val="B77851"/>
      </a:accent3>
      <a:accent4>
        <a:srgbClr val="776A5B"/>
      </a:accent4>
      <a:accent5>
        <a:srgbClr val="B6AD76"/>
      </a:accent5>
      <a:accent6>
        <a:srgbClr val="95AEB1"/>
      </a:accent6>
      <a:hlink>
        <a:srgbClr val="3ECCED"/>
      </a:hlink>
      <a:folHlink>
        <a:srgbClr val="2C6C93"/>
      </a:folHlink>
    </a:clrScheme>
    <a:fontScheme name="Median">
      <a:maj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Arial"/>
        <a:font script="Cyrl" typeface="Arial"/>
        <a:font script="Jpan" typeface="HGPｺﾞｼｯｸE"/>
        <a:font script="Hang" typeface="HY얕은샘물m"/>
        <a:font script="Hans" typeface="仿宋_GB2312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5000"/>
                <a:satMod val="150000"/>
              </a:schemeClr>
            </a:gs>
            <a:gs pos="35000">
              <a:schemeClr val="phClr">
                <a:shade val="60000"/>
                <a:satMod val="150000"/>
              </a:schemeClr>
            </a:gs>
            <a:gs pos="100000">
              <a:schemeClr val="phClr">
                <a:tint val="97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2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ppt/theme/themeOverride3.xml><?xml version="1.0" encoding="utf-8"?>
<a:themeOverride xmlns:a="http://schemas.openxmlformats.org/drawingml/2006/main">
  <a:clrScheme name="Monnaie">
    <a:dk1>
      <a:sysClr val="windowText" lastClr="000000"/>
    </a:dk1>
    <a:lt1>
      <a:sysClr val="window" lastClr="FFFFFF"/>
    </a:lt1>
    <a:dk2>
      <a:srgbClr val="4A606E"/>
    </a:dk2>
    <a:lt2>
      <a:srgbClr val="D1E1E3"/>
    </a:lt2>
    <a:accent1>
      <a:srgbClr val="79B5B0"/>
    </a:accent1>
    <a:accent2>
      <a:srgbClr val="B4BC4C"/>
    </a:accent2>
    <a:accent3>
      <a:srgbClr val="B77851"/>
    </a:accent3>
    <a:accent4>
      <a:srgbClr val="776A5B"/>
    </a:accent4>
    <a:accent5>
      <a:srgbClr val="B6AD76"/>
    </a:accent5>
    <a:accent6>
      <a:srgbClr val="95AEB1"/>
    </a:accent6>
    <a:hlink>
      <a:srgbClr val="3ECCED"/>
    </a:hlink>
    <a:folHlink>
      <a:srgbClr val="2C6C9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D1075DD14ACE4DBFD85931C4A3D8B2" ma:contentTypeVersion="14" ma:contentTypeDescription="Create a new document." ma:contentTypeScope="" ma:versionID="92eed37e0c3ca5a6c4c917609fb6e07a">
  <xsd:schema xmlns:xsd="http://www.w3.org/2001/XMLSchema" xmlns:xs="http://www.w3.org/2001/XMLSchema" xmlns:p="http://schemas.microsoft.com/office/2006/metadata/properties" xmlns:ns3="c5f0dd29-812e-4e38-9221-6fe88239b54b" xmlns:ns4="b3fe1c67-6478-45b1-aa56-5fc4d7a72521" targetNamespace="http://schemas.microsoft.com/office/2006/metadata/properties" ma:root="true" ma:fieldsID="0fde5bd7b731ef473ad5b1f0d1b9c7ca" ns3:_="" ns4:_="">
    <xsd:import namespace="c5f0dd29-812e-4e38-9221-6fe88239b54b"/>
    <xsd:import namespace="b3fe1c67-6478-45b1-aa56-5fc4d7a7252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f0dd29-812e-4e38-9221-6fe88239b5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fe1c67-6478-45b1-aa56-5fc4d7a725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11E5F8-3A9B-4F4A-B8EC-8CB92FDE26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716953D-E82D-45F1-BF81-10AE67C60FB4}">
  <ds:schemaRefs>
    <ds:schemaRef ds:uri="http://schemas.microsoft.com/office/infopath/2007/PartnerControls"/>
    <ds:schemaRef ds:uri="http://purl.org/dc/elements/1.1/"/>
    <ds:schemaRef ds:uri="http://purl.org/dc/terms/"/>
    <ds:schemaRef ds:uri="http://purl.org/dc/dcmitype/"/>
    <ds:schemaRef ds:uri="b3fe1c67-6478-45b1-aa56-5fc4d7a72521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c5f0dd29-812e-4e38-9221-6fe88239b54b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A7B9F651-A7C9-4AAC-85A2-D0A4956451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f0dd29-812e-4e38-9221-6fe88239b54b"/>
    <ds:schemaRef ds:uri="b3fe1c67-6478-45b1-aa56-5fc4d7a725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33996</TotalTime>
  <Words>611</Words>
  <Application>Microsoft Office PowerPoint</Application>
  <PresentationFormat>On-screen Show (4:3)</PresentationFormat>
  <Paragraphs>248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Rockwell</vt:lpstr>
      <vt:lpstr>Tw Cen MT</vt:lpstr>
      <vt:lpstr>Wingdings</vt:lpstr>
      <vt:lpstr>Wingdings 2</vt:lpstr>
      <vt:lpstr>Médian</vt:lpstr>
      <vt:lpstr>1_Médian</vt:lpstr>
      <vt:lpstr>HACIENDA LA PUENTE UNIFIED SCHOOL DISTRICT</vt:lpstr>
      <vt:lpstr>PowerPoint Presentation</vt:lpstr>
      <vt:lpstr>Projects Completed as of October 27, 2022 La Puente HS – Dream Center New Carpet and Paint  (8/2022)</vt:lpstr>
      <vt:lpstr>Projects Completed as of October 27, 2022 Sparks MS  –  Front Exterior Turf  (10/2022)</vt:lpstr>
      <vt:lpstr>Projects Completed as of October 27, 2022 Workman HS – New Railing   (10/2022)</vt:lpstr>
      <vt:lpstr>Projects Completed as of October 27, 2022 Workman HS – – Additional Lights for Lobo Lane   (10/2022)</vt:lpstr>
      <vt:lpstr>Projects In Progress</vt:lpstr>
      <vt:lpstr>Projects In Progress as of October 27, 2022 </vt:lpstr>
      <vt:lpstr>Los Altos High School ADA Improvements   </vt:lpstr>
      <vt:lpstr> Projects with Division of State Architect (DSA)  Waiting on Approval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HACIENDA LA PUENTE UNIFIED SCHOOL DISTRICT</dc:title>
  <dc:creator>Mark Hansberger</dc:creator>
  <cp:lastModifiedBy>Lelia Gonzalez (Davidson)</cp:lastModifiedBy>
  <cp:revision>2083</cp:revision>
  <cp:lastPrinted>2022-08-04T20:55:43Z</cp:lastPrinted>
  <dcterms:modified xsi:type="dcterms:W3CDTF">2022-10-25T19:46:16Z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0x01010036D1075DD14ACE4DBFD85931C4A3D8B2</vt:lpwstr>
  </property>
</Properties>
</file>