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63" r:id="rId2"/>
    <p:sldId id="264" r:id="rId3"/>
    <p:sldId id="265" r:id="rId4"/>
    <p:sldId id="266" r:id="rId5"/>
    <p:sldId id="267" r:id="rId6"/>
    <p:sldId id="268" r:id="rId7"/>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1558"/>
    <a:srgbClr val="1729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0" autoAdjust="0"/>
    <p:restoredTop sz="80779" autoAdjust="0"/>
  </p:normalViewPr>
  <p:slideViewPr>
    <p:cSldViewPr snapToGrid="0">
      <p:cViewPr varScale="1">
        <p:scale>
          <a:sx n="73" d="100"/>
          <a:sy n="73" d="100"/>
        </p:scale>
        <p:origin x="117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703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5438458" y="0"/>
            <a:ext cx="4160520" cy="367030"/>
          </a:xfrm>
          <a:prstGeom prst="rect">
            <a:avLst/>
          </a:prstGeom>
        </p:spPr>
        <p:txBody>
          <a:bodyPr vert="horz" lIns="96661" tIns="48331" rIns="96661" bIns="48331" rtlCol="0"/>
          <a:lstStyle>
            <a:lvl1pPr algn="r">
              <a:defRPr sz="1300"/>
            </a:lvl1pPr>
          </a:lstStyle>
          <a:p>
            <a:fld id="{E0C877A1-4862-45B0-A57A-85F739689DB8}" type="datetimeFigureOut">
              <a:rPr lang="en-US" smtClean="0"/>
              <a:t>4/21/2021</a:t>
            </a:fld>
            <a:endParaRPr lang="en-US"/>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960120" y="3520440"/>
            <a:ext cx="7680960" cy="2880360"/>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948171"/>
            <a:ext cx="4160520" cy="367029"/>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5438458" y="6948171"/>
            <a:ext cx="4160520" cy="367029"/>
          </a:xfrm>
          <a:prstGeom prst="rect">
            <a:avLst/>
          </a:prstGeom>
        </p:spPr>
        <p:txBody>
          <a:bodyPr vert="horz" lIns="96661" tIns="48331" rIns="96661" bIns="48331" rtlCol="0" anchor="b"/>
          <a:lstStyle>
            <a:lvl1pPr algn="r">
              <a:defRPr sz="1300"/>
            </a:lvl1pPr>
          </a:lstStyle>
          <a:p>
            <a:fld id="{24F0BDB5-83A3-4DBA-A1D1-E704B18BCC54}" type="slidenum">
              <a:rPr lang="en-US" smtClean="0"/>
              <a:t>‹#›</a:t>
            </a:fld>
            <a:endParaRPr lang="en-US"/>
          </a:p>
        </p:txBody>
      </p:sp>
    </p:spTree>
    <p:extLst>
      <p:ext uri="{BB962C8B-B14F-4D97-AF65-F5344CB8AC3E}">
        <p14:creationId xmlns:p14="http://schemas.microsoft.com/office/powerpoint/2010/main" val="3329042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F0BDB5-83A3-4DBA-A1D1-E704B18BCC54}" type="slidenum">
              <a:rPr lang="en-US" smtClean="0"/>
              <a:t>1</a:t>
            </a:fld>
            <a:endParaRPr lang="en-US"/>
          </a:p>
        </p:txBody>
      </p:sp>
    </p:spTree>
    <p:extLst>
      <p:ext uri="{BB962C8B-B14F-4D97-AF65-F5344CB8AC3E}">
        <p14:creationId xmlns:p14="http://schemas.microsoft.com/office/powerpoint/2010/main" val="2594216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 Equipment &gt; $500 includes</a:t>
            </a:r>
            <a:r>
              <a:rPr lang="en-US" baseline="0" dirty="0" smtClean="0"/>
              <a:t> laptops for students and staff.</a:t>
            </a:r>
          </a:p>
          <a:p>
            <a:r>
              <a:rPr lang="en-US" baseline="0" dirty="0" smtClean="0"/>
              <a:t>Distance Learning Technologies includes iPads, </a:t>
            </a:r>
            <a:r>
              <a:rPr lang="en-US" baseline="0" dirty="0" err="1" smtClean="0"/>
              <a:t>wifi</a:t>
            </a:r>
            <a:r>
              <a:rPr lang="en-US" baseline="0" dirty="0" smtClean="0"/>
              <a:t> hotspots and their monthly service, single sign-on licenses, zoom </a:t>
            </a:r>
            <a:r>
              <a:rPr lang="en-US" baseline="0" dirty="0" err="1" smtClean="0"/>
              <a:t>licences</a:t>
            </a:r>
            <a:r>
              <a:rPr lang="en-US" baseline="0" dirty="0" smtClean="0"/>
              <a:t>, Office 365 </a:t>
            </a:r>
            <a:r>
              <a:rPr lang="en-US" baseline="0" dirty="0" err="1" smtClean="0"/>
              <a:t>licences</a:t>
            </a:r>
            <a:r>
              <a:rPr lang="en-US" baseline="0" dirty="0" smtClean="0"/>
              <a:t>, Classroom Portal, Canvas, and other similar items of less significance.</a:t>
            </a:r>
          </a:p>
          <a:p>
            <a:r>
              <a:rPr lang="en-US" baseline="0" dirty="0" smtClean="0"/>
              <a:t>Instructional Materials &amp; Support Services includes Illuminate (Data and Assessment), online books from Scholastic, Speech and Debate training and materials from Advantage Communications, online materials from Discovery Education, online library access through EBSCO Host, Parent Square, and other materials and supplies like pens, pencils, paper, and such given to students for distance learning projects.</a:t>
            </a:r>
          </a:p>
          <a:p>
            <a:r>
              <a:rPr lang="en-US" baseline="0" dirty="0" smtClean="0"/>
              <a:t>Distance Learning Training includes teacher training conducted before the school year.</a:t>
            </a:r>
            <a:endParaRPr lang="en-US" dirty="0"/>
          </a:p>
        </p:txBody>
      </p:sp>
      <p:sp>
        <p:nvSpPr>
          <p:cNvPr id="4" name="Slide Number Placeholder 3"/>
          <p:cNvSpPr>
            <a:spLocks noGrp="1"/>
          </p:cNvSpPr>
          <p:nvPr>
            <p:ph type="sldNum" sz="quarter" idx="10"/>
          </p:nvPr>
        </p:nvSpPr>
        <p:spPr/>
        <p:txBody>
          <a:bodyPr/>
          <a:lstStyle/>
          <a:p>
            <a:fld id="{24F0BDB5-83A3-4DBA-A1D1-E704B18BCC54}" type="slidenum">
              <a:rPr lang="en-US" smtClean="0"/>
              <a:t>2</a:t>
            </a:fld>
            <a:endParaRPr lang="en-US"/>
          </a:p>
        </p:txBody>
      </p:sp>
    </p:spTree>
    <p:extLst>
      <p:ext uri="{BB962C8B-B14F-4D97-AF65-F5344CB8AC3E}">
        <p14:creationId xmlns:p14="http://schemas.microsoft.com/office/powerpoint/2010/main" val="200683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Access to School Meal Program includes personnel,</a:t>
            </a:r>
            <a:r>
              <a:rPr lang="en-US" baseline="0" dirty="0" smtClean="0"/>
              <a:t> food, and supplies and materials to facilitate meal distribution.</a:t>
            </a:r>
          </a:p>
          <a:p>
            <a:r>
              <a:rPr lang="en-US" baseline="0" dirty="0" smtClean="0"/>
              <a:t>Personal Protective Equipment (PPE) includes masks, face shields, hand sanitizer, and wipes.</a:t>
            </a:r>
          </a:p>
          <a:p>
            <a:r>
              <a:rPr lang="en-US" baseline="0" dirty="0" smtClean="0"/>
              <a:t>Public Health &amp; Safety Supplies includes sneeze guards, social distancing floor stickers, posters, and other notices, desk shields, hand held foggers and solution, and other similar type items of less financial significance.</a:t>
            </a:r>
          </a:p>
          <a:p>
            <a:r>
              <a:rPr lang="en-US" baseline="0" dirty="0" smtClean="0"/>
              <a:t>Cleaning Equipment &gt; $500 includes Air scrubbers, vacuums, and carpet cleaning machines.</a:t>
            </a:r>
          </a:p>
          <a:p>
            <a:r>
              <a:rPr lang="en-US" baseline="0" dirty="0" smtClean="0"/>
              <a:t>Essential Pay includes differential pay paid to employees at the beginning of the pandemic for on site work.</a:t>
            </a:r>
          </a:p>
          <a:p>
            <a:r>
              <a:rPr lang="en-US" baseline="0" dirty="0" smtClean="0"/>
              <a:t>Other includes items that could potentially fit into other categories, but were captured here such as food packaging supplies such as bags, containers, plastic wrap, and foil, sneeze guard materials, chair pockets, banners, and warehouse stocking of PPE.</a:t>
            </a:r>
            <a:endParaRPr lang="en-US" dirty="0"/>
          </a:p>
        </p:txBody>
      </p:sp>
      <p:sp>
        <p:nvSpPr>
          <p:cNvPr id="4" name="Slide Number Placeholder 3"/>
          <p:cNvSpPr>
            <a:spLocks noGrp="1"/>
          </p:cNvSpPr>
          <p:nvPr>
            <p:ph type="sldNum" sz="quarter" idx="10"/>
          </p:nvPr>
        </p:nvSpPr>
        <p:spPr/>
        <p:txBody>
          <a:bodyPr/>
          <a:lstStyle/>
          <a:p>
            <a:fld id="{24F0BDB5-83A3-4DBA-A1D1-E704B18BCC54}" type="slidenum">
              <a:rPr lang="en-US" smtClean="0"/>
              <a:t>3</a:t>
            </a:fld>
            <a:endParaRPr lang="en-US"/>
          </a:p>
        </p:txBody>
      </p:sp>
    </p:spTree>
    <p:extLst>
      <p:ext uri="{BB962C8B-B14F-4D97-AF65-F5344CB8AC3E}">
        <p14:creationId xmlns:p14="http://schemas.microsoft.com/office/powerpoint/2010/main" val="2876520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HVAC is budgeted</a:t>
            </a:r>
            <a:r>
              <a:rPr lang="en-US" baseline="0" dirty="0" smtClean="0"/>
              <a:t> for new ventilation systems with better filtration.</a:t>
            </a:r>
          </a:p>
          <a:p>
            <a:r>
              <a:rPr lang="en-US" baseline="0" dirty="0" smtClean="0"/>
              <a:t>Essential Pay is budgeted to pay employees for onsite work.</a:t>
            </a:r>
          </a:p>
          <a:p>
            <a:r>
              <a:rPr lang="en-US" baseline="0" dirty="0" smtClean="0"/>
              <a:t>Access to School Meal Program is budgeted for food and supplies for school meal distributions.</a:t>
            </a:r>
            <a:endParaRPr lang="en-US" dirty="0"/>
          </a:p>
        </p:txBody>
      </p:sp>
      <p:sp>
        <p:nvSpPr>
          <p:cNvPr id="4" name="Slide Number Placeholder 3"/>
          <p:cNvSpPr>
            <a:spLocks noGrp="1"/>
          </p:cNvSpPr>
          <p:nvPr>
            <p:ph type="sldNum" sz="quarter" idx="10"/>
          </p:nvPr>
        </p:nvSpPr>
        <p:spPr/>
        <p:txBody>
          <a:bodyPr/>
          <a:lstStyle/>
          <a:p>
            <a:fld id="{24F0BDB5-83A3-4DBA-A1D1-E704B18BCC54}" type="slidenum">
              <a:rPr lang="en-US" smtClean="0"/>
              <a:t>4</a:t>
            </a:fld>
            <a:endParaRPr lang="en-US"/>
          </a:p>
        </p:txBody>
      </p:sp>
    </p:spTree>
    <p:extLst>
      <p:ext uri="{BB962C8B-B14F-4D97-AF65-F5344CB8AC3E}">
        <p14:creationId xmlns:p14="http://schemas.microsoft.com/office/powerpoint/2010/main" val="3926380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 Equipment &gt; $500 is budgeted for laptop</a:t>
            </a:r>
            <a:r>
              <a:rPr lang="en-US" baseline="0" dirty="0" smtClean="0"/>
              <a:t> replacements for students and staff.</a:t>
            </a:r>
          </a:p>
          <a:p>
            <a:pPr defTabSz="966612">
              <a:defRPr/>
            </a:pPr>
            <a:r>
              <a:rPr lang="en-US" baseline="0" dirty="0" smtClean="0"/>
              <a:t>Distance Learning Technologies is budgeted for </a:t>
            </a:r>
            <a:r>
              <a:rPr lang="en-US" baseline="0" dirty="0" err="1" smtClean="0"/>
              <a:t>wifi</a:t>
            </a:r>
            <a:r>
              <a:rPr lang="en-US" baseline="0" dirty="0" smtClean="0"/>
              <a:t> hotspots and their monthly service, single sign-on licenses, zoom </a:t>
            </a:r>
            <a:r>
              <a:rPr lang="en-US" baseline="0" dirty="0" err="1" smtClean="0"/>
              <a:t>licences</a:t>
            </a:r>
            <a:r>
              <a:rPr lang="en-US" baseline="0" dirty="0" smtClean="0"/>
              <a:t>, Office 365 </a:t>
            </a:r>
            <a:r>
              <a:rPr lang="en-US" baseline="0" dirty="0" err="1" smtClean="0"/>
              <a:t>licences</a:t>
            </a:r>
            <a:r>
              <a:rPr lang="en-US" baseline="0" dirty="0" smtClean="0"/>
              <a:t>, Classroom Portal, Canvas, and other similar items.</a:t>
            </a:r>
          </a:p>
          <a:p>
            <a:pPr defTabSz="966612">
              <a:defRPr/>
            </a:pPr>
            <a:r>
              <a:rPr lang="en-US" baseline="0" dirty="0" smtClean="0"/>
              <a:t>Student Support is budgeted for staff to support students as we deal with the pandemic. </a:t>
            </a:r>
          </a:p>
          <a:p>
            <a:pPr defTabSz="966612">
              <a:defRPr/>
            </a:pPr>
            <a:r>
              <a:rPr lang="en-US" baseline="0" dirty="0" smtClean="0"/>
              <a:t>Essential pay is budgeted to pay employees for onsite work.</a:t>
            </a:r>
          </a:p>
          <a:p>
            <a:pPr defTabSz="966612">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4F0BDB5-83A3-4DBA-A1D1-E704B18BCC54}" type="slidenum">
              <a:rPr lang="en-US" smtClean="0"/>
              <a:t>5</a:t>
            </a:fld>
            <a:endParaRPr lang="en-US"/>
          </a:p>
        </p:txBody>
      </p:sp>
    </p:spTree>
    <p:extLst>
      <p:ext uri="{BB962C8B-B14F-4D97-AF65-F5344CB8AC3E}">
        <p14:creationId xmlns:p14="http://schemas.microsoft.com/office/powerpoint/2010/main" val="2882170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Books/Instructional</a:t>
            </a:r>
            <a:r>
              <a:rPr lang="en-US" baseline="0" dirty="0" smtClean="0"/>
              <a:t> Materials is budgeted for books and instructional materials.</a:t>
            </a:r>
          </a:p>
          <a:p>
            <a:r>
              <a:rPr lang="en-US" baseline="0" dirty="0" smtClean="0"/>
              <a:t>Summer School Program is budgets for staff and materials for summer school in 2021 and 2022.</a:t>
            </a:r>
          </a:p>
          <a:p>
            <a:r>
              <a:rPr lang="en-US" baseline="0" dirty="0" smtClean="0"/>
              <a:t>Personal Protective Equipment (PPE) is budgeted for masks, face shields, hand sanitizer, and wipes.</a:t>
            </a:r>
          </a:p>
          <a:p>
            <a:r>
              <a:rPr lang="en-US" baseline="0" dirty="0" smtClean="0"/>
              <a:t>Public Health &amp; Safety Supplies is budgeted for sneeze guards, social distancing floor stickers, posters, and other notices, desk shields, hand held foggers and solution, and other similar type items.</a:t>
            </a:r>
          </a:p>
          <a:p>
            <a:pPr defTabSz="966612">
              <a:defRPr/>
            </a:pPr>
            <a:r>
              <a:rPr lang="en-US" baseline="0" smtClean="0"/>
              <a:t>Access to School Meal Program is budgeted for food and supplies for school meal distributions.</a:t>
            </a:r>
            <a:endParaRPr lang="en-US" smtClean="0"/>
          </a:p>
          <a:p>
            <a:endParaRPr lang="en-US" dirty="0"/>
          </a:p>
        </p:txBody>
      </p:sp>
      <p:sp>
        <p:nvSpPr>
          <p:cNvPr id="4" name="Slide Number Placeholder 3"/>
          <p:cNvSpPr>
            <a:spLocks noGrp="1"/>
          </p:cNvSpPr>
          <p:nvPr>
            <p:ph type="sldNum" sz="quarter" idx="10"/>
          </p:nvPr>
        </p:nvSpPr>
        <p:spPr/>
        <p:txBody>
          <a:bodyPr/>
          <a:lstStyle/>
          <a:p>
            <a:fld id="{24F0BDB5-83A3-4DBA-A1D1-E704B18BCC54}" type="slidenum">
              <a:rPr lang="en-US" smtClean="0"/>
              <a:t>6</a:t>
            </a:fld>
            <a:endParaRPr lang="en-US"/>
          </a:p>
        </p:txBody>
      </p:sp>
    </p:spTree>
    <p:extLst>
      <p:ext uri="{BB962C8B-B14F-4D97-AF65-F5344CB8AC3E}">
        <p14:creationId xmlns:p14="http://schemas.microsoft.com/office/powerpoint/2010/main" val="42363122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9BA4C90-BB4F-4842-AE5E-C93339E85FF4}" type="datetime1">
              <a:rPr lang="en-US" smtClean="0"/>
              <a:t>4/21/2021</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4033587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2E99FA-B643-461B-9BD7-44A3F8BD4AEE}" type="datetime1">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529787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B834141-F3DC-4CB9-895A-ED97754E5C53}" type="datetime1">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1895641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BEAB546-EEF1-4D3F-96EF-D8532C35ECF7}" type="datetime1">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3494874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9B95E2-5732-467A-9E1C-F0CAA8898531}" type="datetime1">
              <a:rPr lang="en-US" smtClean="0"/>
              <a:t>4/21/2021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124139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EF37469-B2BD-47D2-8921-B939263E0B1A}" type="datetime1">
              <a:rPr lang="en-US" smtClean="0"/>
              <a:t>4/21/2021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5708867" y="6248400"/>
            <a:ext cx="771089" cy="365125"/>
          </a:xfrm>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283954913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C3777B-95B5-484A-895F-A73B76F17A94}" type="datetime1">
              <a:rPr lang="en-US" smtClean="0"/>
              <a:t>4/21/2021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732781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C9AE88-6063-4268-8F54-3530993704B8}" type="datetime1">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1837990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328D416-A2FA-4C5D-B726-7EC25C72DB57}" type="datetime1">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64726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30890F9-F5A2-47D2-BBDF-4DE656F4D0B9}" type="datetime1">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211909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B0684DD-3451-446D-97E2-6D522093831D}" type="datetime1">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521814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A0E926B-CD3F-4C94-81DE-BB6543505F5D}" type="datetime1">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E5CA-8E0F-4C65-9F84-FF65854B65B5}"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82124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BD9CCEB-89E5-445E-A767-FF2B330D9085}" type="datetime1">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1584757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6CC0C2AF-294E-474A-94AA-4B2C354101A1}" type="datetime1">
              <a:rPr lang="en-US" smtClean="0"/>
              <a:t>4/21/2021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4107912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55A024BE-C3EB-45F3-B6A5-C0FE19355F3E}" type="datetime1">
              <a:rPr lang="en-US" smtClean="0"/>
              <a:t>4/21/2021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3837331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1138F92-3F1B-4105-9243-27CE99A4490A}" type="datetime1">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764297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8509ED-5004-4644-A2F7-8A70B015FE3B}" type="datetime1">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1DE5CA-8E0F-4C65-9F84-FF65854B65B5}" type="slidenum">
              <a:rPr lang="en-US" smtClean="0"/>
              <a:t>‹#›</a:t>
            </a:fld>
            <a:endParaRPr lang="en-US"/>
          </a:p>
        </p:txBody>
      </p:sp>
    </p:spTree>
    <p:extLst>
      <p:ext uri="{BB962C8B-B14F-4D97-AF65-F5344CB8AC3E}">
        <p14:creationId xmlns:p14="http://schemas.microsoft.com/office/powerpoint/2010/main" val="1394850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44883C2-781D-4A08-93E5-0B446F7A466F}" type="datetime1">
              <a:rPr lang="en-US" smtClean="0"/>
              <a:t>4/21/2021</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D1DE5CA-8E0F-4C65-9F84-FF65854B65B5}" type="slidenum">
              <a:rPr lang="en-US" smtClean="0"/>
              <a:t>‹#›</a:t>
            </a:fld>
            <a:endParaRPr lang="en-US"/>
          </a:p>
        </p:txBody>
      </p:sp>
    </p:spTree>
    <p:extLst>
      <p:ext uri="{BB962C8B-B14F-4D97-AF65-F5344CB8AC3E}">
        <p14:creationId xmlns:p14="http://schemas.microsoft.com/office/powerpoint/2010/main" val="8114384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1558"/>
        </a:solidFill>
        <a:effectLst/>
      </p:bgPr>
    </p:bg>
    <p:spTree>
      <p:nvGrpSpPr>
        <p:cNvPr id="1" name=""/>
        <p:cNvGrpSpPr/>
        <p:nvPr/>
      </p:nvGrpSpPr>
      <p:grpSpPr>
        <a:xfrm>
          <a:off x="0" y="0"/>
          <a:ext cx="0" cy="0"/>
          <a:chOff x="0" y="0"/>
          <a:chExt cx="0" cy="0"/>
        </a:xfrm>
      </p:grpSpPr>
      <p:pic>
        <p:nvPicPr>
          <p:cNvPr id="2" name="Picture 1"/>
          <p:cNvPicPr>
            <a:picLocks/>
          </p:cNvPicPr>
          <p:nvPr/>
        </p:nvPicPr>
        <p:blipFill>
          <a:blip r:embed="rId3"/>
          <a:stretch>
            <a:fillRect/>
          </a:stretch>
        </p:blipFill>
        <p:spPr>
          <a:xfrm>
            <a:off x="0" y="1"/>
            <a:ext cx="12192000" cy="3694921"/>
          </a:xfrm>
          <a:prstGeom prst="rect">
            <a:avLst/>
          </a:prstGeom>
        </p:spPr>
      </p:pic>
      <p:sp>
        <p:nvSpPr>
          <p:cNvPr id="3" name="TextBox 2"/>
          <p:cNvSpPr txBox="1"/>
          <p:nvPr/>
        </p:nvSpPr>
        <p:spPr>
          <a:xfrm>
            <a:off x="2065175" y="4021494"/>
            <a:ext cx="8061650" cy="2308324"/>
          </a:xfrm>
          <a:prstGeom prst="rect">
            <a:avLst/>
          </a:prstGeom>
          <a:noFill/>
        </p:spPr>
        <p:txBody>
          <a:bodyPr wrap="square" rtlCol="0">
            <a:spAutoFit/>
          </a:bodyPr>
          <a:lstStyle/>
          <a:p>
            <a:pPr algn="ctr"/>
            <a:r>
              <a:rPr lang="en-US" sz="4800" dirty="0" smtClean="0">
                <a:latin typeface="Century Gothic" panose="020B0502020202020204" pitchFamily="34" charset="0"/>
              </a:rPr>
              <a:t>Covid-19 Funding</a:t>
            </a:r>
          </a:p>
          <a:p>
            <a:pPr algn="ctr"/>
            <a:r>
              <a:rPr lang="en-US" sz="4800" dirty="0" smtClean="0">
                <a:latin typeface="Century Gothic" panose="020B0502020202020204" pitchFamily="34" charset="0"/>
              </a:rPr>
              <a:t>Operational Expenditures and Revenues</a:t>
            </a:r>
            <a:endParaRPr lang="en-US" sz="4800" dirty="0">
              <a:latin typeface="Century Gothic" panose="020B0502020202020204" pitchFamily="34" charset="0"/>
            </a:endParaRPr>
          </a:p>
        </p:txBody>
      </p:sp>
    </p:spTree>
    <p:extLst>
      <p:ext uri="{BB962C8B-B14F-4D97-AF65-F5344CB8AC3E}">
        <p14:creationId xmlns:p14="http://schemas.microsoft.com/office/powerpoint/2010/main" val="86319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155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3001" y="453054"/>
            <a:ext cx="9905998" cy="1478570"/>
          </a:xfrm>
        </p:spPr>
        <p:txBody>
          <a:bodyPr>
            <a:noAutofit/>
          </a:bodyPr>
          <a:lstStyle/>
          <a:p>
            <a:pPr algn="ctr"/>
            <a:r>
              <a:rPr lang="en-US" sz="3200" dirty="0" smtClean="0">
                <a:latin typeface="Century Gothic" panose="020B0502020202020204" pitchFamily="34" charset="0"/>
              </a:rPr>
              <a:t>Coronavirus aid, relief, and economic security FUNDING (cares)</a:t>
            </a:r>
            <a:endParaRPr lang="en-US" sz="3200" dirty="0">
              <a:latin typeface="Century Gothic" panose="020B0502020202020204" pitchFamily="34" charset="0"/>
            </a:endParaRPr>
          </a:p>
        </p:txBody>
      </p:sp>
      <p:graphicFrame>
        <p:nvGraphicFramePr>
          <p:cNvPr id="19" name="Table 18"/>
          <p:cNvGraphicFramePr>
            <a:graphicFrameLocks noGrp="1"/>
          </p:cNvGraphicFramePr>
          <p:nvPr>
            <p:extLst>
              <p:ext uri="{D42A27DB-BD31-4B8C-83A1-F6EECF244321}">
                <p14:modId xmlns:p14="http://schemas.microsoft.com/office/powerpoint/2010/main" val="2922990918"/>
              </p:ext>
            </p:extLst>
          </p:nvPr>
        </p:nvGraphicFramePr>
        <p:xfrm>
          <a:off x="1162050" y="1829594"/>
          <a:ext cx="9867900" cy="4343400"/>
        </p:xfrm>
        <a:graphic>
          <a:graphicData uri="http://schemas.openxmlformats.org/drawingml/2006/table">
            <a:tbl>
              <a:tblPr/>
              <a:tblGrid>
                <a:gridCol w="6335262">
                  <a:extLst>
                    <a:ext uri="{9D8B030D-6E8A-4147-A177-3AD203B41FA5}">
                      <a16:colId xmlns:a16="http://schemas.microsoft.com/office/drawing/2014/main" val="682598176"/>
                    </a:ext>
                  </a:extLst>
                </a:gridCol>
                <a:gridCol w="3532638">
                  <a:extLst>
                    <a:ext uri="{9D8B030D-6E8A-4147-A177-3AD203B41FA5}">
                      <a16:colId xmlns:a16="http://schemas.microsoft.com/office/drawing/2014/main" val="2597310994"/>
                    </a:ext>
                  </a:extLst>
                </a:gridCol>
              </a:tblGrid>
              <a:tr h="542925">
                <a:tc>
                  <a:txBody>
                    <a:bodyPr/>
                    <a:lstStyle/>
                    <a:p>
                      <a:pPr algn="l" fontAlgn="ctr"/>
                      <a:r>
                        <a:rPr lang="en-US" sz="2400" b="0" i="0" u="none" strike="noStrike" dirty="0" smtClean="0">
                          <a:solidFill>
                            <a:schemeClr val="tx1"/>
                          </a:solidFill>
                          <a:effectLst/>
                          <a:latin typeface="Century Gothic" panose="020B0502020202020204" pitchFamily="34" charset="0"/>
                        </a:rPr>
                        <a:t>Revenue </a:t>
                      </a:r>
                      <a:r>
                        <a:rPr lang="en-US" sz="1400" b="0" i="0" u="none" strike="noStrike" dirty="0" smtClean="0">
                          <a:solidFill>
                            <a:schemeClr val="tx1"/>
                          </a:solidFill>
                          <a:effectLst/>
                          <a:latin typeface="Century Gothic" panose="020B0502020202020204" pitchFamily="34" charset="0"/>
                        </a:rPr>
                        <a:t>(ESSER I, GEER,</a:t>
                      </a:r>
                      <a:r>
                        <a:rPr lang="en-US" sz="1400" b="0" i="0" u="none" strike="noStrike" baseline="0" dirty="0" smtClean="0">
                          <a:solidFill>
                            <a:schemeClr val="tx1"/>
                          </a:solidFill>
                          <a:effectLst/>
                          <a:latin typeface="Century Gothic" panose="020B0502020202020204" pitchFamily="34" charset="0"/>
                        </a:rPr>
                        <a:t> CR, GF, SB 117)</a:t>
                      </a:r>
                      <a:endParaRPr lang="en-US" sz="2400" b="0" i="0" u="none" strike="noStrike" dirty="0">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tc>
                  <a:txBody>
                    <a:bodyPr/>
                    <a:lstStyle/>
                    <a:p>
                      <a:pPr algn="l" fontAlgn="ctr"/>
                      <a:r>
                        <a:rPr lang="en-US" sz="2400" b="0" i="0" u="none" strike="noStrike" dirty="0">
                          <a:solidFill>
                            <a:schemeClr val="tx1"/>
                          </a:solidFill>
                          <a:effectLst/>
                          <a:latin typeface="Century Gothic" panose="020B0502020202020204" pitchFamily="34" charset="0"/>
                        </a:rPr>
                        <a:t> $             </a:t>
                      </a:r>
                      <a:r>
                        <a:rPr lang="en-US" sz="2400" b="0" i="0" u="none" strike="noStrike" dirty="0" smtClean="0">
                          <a:solidFill>
                            <a:schemeClr val="tx1"/>
                          </a:solidFill>
                          <a:effectLst/>
                          <a:latin typeface="Century Gothic" panose="020B0502020202020204" pitchFamily="34" charset="0"/>
                        </a:rPr>
                        <a:t>22,732,416.00 </a:t>
                      </a:r>
                      <a:endParaRPr lang="en-US" sz="2400" b="0" i="0" u="none" strike="noStrike" dirty="0">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509285940"/>
                  </a:ext>
                </a:extLst>
              </a:tr>
              <a:tr h="542925">
                <a:tc>
                  <a:txBody>
                    <a:bodyPr/>
                    <a:lstStyle/>
                    <a:p>
                      <a:pPr algn="l" fontAlgn="ctr"/>
                      <a:endParaRPr lang="en-US" sz="2400" b="0" i="0" u="none" strike="noStrike">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tc>
                  <a:txBody>
                    <a:bodyPr/>
                    <a:lstStyle/>
                    <a:p>
                      <a:pPr algn="l" fontAlgn="ctr"/>
                      <a:endParaRPr lang="en-US" sz="2400" b="0" i="0" u="none" strike="noStrike" dirty="0">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899479523"/>
                  </a:ext>
                </a:extLst>
              </a:tr>
              <a:tr h="542925">
                <a:tc gridSpan="2">
                  <a:txBody>
                    <a:bodyPr/>
                    <a:lstStyle/>
                    <a:p>
                      <a:pPr algn="l" fontAlgn="ctr"/>
                      <a:r>
                        <a:rPr lang="en-US" sz="3000" b="0" i="0" u="none" strike="noStrike" dirty="0">
                          <a:solidFill>
                            <a:schemeClr val="tx1"/>
                          </a:solidFill>
                          <a:effectLst/>
                          <a:latin typeface="Century Gothic" panose="020B0502020202020204" pitchFamily="34" charset="0"/>
                        </a:rPr>
                        <a:t>Expenditures, Budgeted Items, Planned Expenditures</a:t>
                      </a:r>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199661557"/>
                  </a:ext>
                </a:extLst>
              </a:tr>
              <a:tr h="542925">
                <a:tc>
                  <a:txBody>
                    <a:bodyPr/>
                    <a:lstStyle/>
                    <a:p>
                      <a:pPr algn="ctr" fontAlgn="ctr"/>
                      <a:endParaRPr lang="en-US" sz="2400" b="0" i="0" u="none" strike="noStrike" dirty="0">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tc>
                  <a:txBody>
                    <a:bodyPr/>
                    <a:lstStyle/>
                    <a:p>
                      <a:pPr algn="ctr" fontAlgn="ctr"/>
                      <a:endParaRPr lang="en-US" sz="2400" b="0" i="0" u="none" strike="noStrike">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3595464762"/>
                  </a:ext>
                </a:extLst>
              </a:tr>
              <a:tr h="542925">
                <a:tc>
                  <a:txBody>
                    <a:bodyPr/>
                    <a:lstStyle/>
                    <a:p>
                      <a:pPr algn="l" fontAlgn="ctr"/>
                      <a:r>
                        <a:rPr lang="en-US" sz="2400" b="0" i="0" u="none" strike="noStrike" dirty="0">
                          <a:solidFill>
                            <a:schemeClr val="tx1"/>
                          </a:solidFill>
                          <a:effectLst/>
                          <a:latin typeface="Century Gothic" panose="020B0502020202020204" pitchFamily="34" charset="0"/>
                        </a:rPr>
                        <a:t>Computer Equipment &gt; $500</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9,211,553.00 </a:t>
                      </a:r>
                    </a:p>
                  </a:txBody>
                  <a:tcPr marL="9525" marR="9525" marT="9525" marB="0" anchor="ctr">
                    <a:lnL>
                      <a:noFill/>
                    </a:lnL>
                    <a:lnR>
                      <a:noFill/>
                    </a:lnR>
                    <a:lnT>
                      <a:noFill/>
                    </a:lnT>
                    <a:lnB>
                      <a:noFill/>
                    </a:lnB>
                  </a:tcPr>
                </a:tc>
                <a:extLst>
                  <a:ext uri="{0D108BD9-81ED-4DB2-BD59-A6C34878D82A}">
                    <a16:rowId xmlns:a16="http://schemas.microsoft.com/office/drawing/2014/main" val="941055033"/>
                  </a:ext>
                </a:extLst>
              </a:tr>
              <a:tr h="542925">
                <a:tc>
                  <a:txBody>
                    <a:bodyPr/>
                    <a:lstStyle/>
                    <a:p>
                      <a:pPr algn="l" fontAlgn="ctr"/>
                      <a:r>
                        <a:rPr lang="en-US" sz="2400" b="0" i="0" u="none" strike="noStrike">
                          <a:solidFill>
                            <a:schemeClr val="tx1"/>
                          </a:solidFill>
                          <a:effectLst/>
                          <a:latin typeface="Century Gothic" panose="020B0502020202020204" pitchFamily="34" charset="0"/>
                        </a:rPr>
                        <a:t>Distance Learning Technologies</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5,861,871.00 </a:t>
                      </a:r>
                    </a:p>
                  </a:txBody>
                  <a:tcPr marL="9525" marR="9525" marT="9525" marB="0" anchor="ctr">
                    <a:lnL>
                      <a:noFill/>
                    </a:lnL>
                    <a:lnR>
                      <a:noFill/>
                    </a:lnR>
                    <a:lnT>
                      <a:noFill/>
                    </a:lnT>
                    <a:lnB>
                      <a:noFill/>
                    </a:lnB>
                  </a:tcPr>
                </a:tc>
                <a:extLst>
                  <a:ext uri="{0D108BD9-81ED-4DB2-BD59-A6C34878D82A}">
                    <a16:rowId xmlns:a16="http://schemas.microsoft.com/office/drawing/2014/main" val="827295759"/>
                  </a:ext>
                </a:extLst>
              </a:tr>
              <a:tr h="542925">
                <a:tc>
                  <a:txBody>
                    <a:bodyPr/>
                    <a:lstStyle/>
                    <a:p>
                      <a:pPr algn="l" fontAlgn="ctr"/>
                      <a:r>
                        <a:rPr lang="en-US" sz="2400" b="0" i="0" u="none" strike="noStrike">
                          <a:solidFill>
                            <a:schemeClr val="tx1"/>
                          </a:solidFill>
                          <a:effectLst/>
                          <a:latin typeface="Century Gothic" panose="020B0502020202020204" pitchFamily="34" charset="0"/>
                        </a:rPr>
                        <a:t>Instructional Materials &amp; Support Services</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457,423.00 </a:t>
                      </a:r>
                    </a:p>
                  </a:txBody>
                  <a:tcPr marL="9525" marR="9525" marT="9525" marB="0" anchor="ctr">
                    <a:lnL>
                      <a:noFill/>
                    </a:lnL>
                    <a:lnR>
                      <a:noFill/>
                    </a:lnR>
                    <a:lnT>
                      <a:noFill/>
                    </a:lnT>
                    <a:lnB>
                      <a:noFill/>
                    </a:lnB>
                  </a:tcPr>
                </a:tc>
                <a:extLst>
                  <a:ext uri="{0D108BD9-81ED-4DB2-BD59-A6C34878D82A}">
                    <a16:rowId xmlns:a16="http://schemas.microsoft.com/office/drawing/2014/main" val="800074370"/>
                  </a:ext>
                </a:extLst>
              </a:tr>
              <a:tr h="542925">
                <a:tc>
                  <a:txBody>
                    <a:bodyPr/>
                    <a:lstStyle/>
                    <a:p>
                      <a:pPr algn="l" fontAlgn="ctr"/>
                      <a:r>
                        <a:rPr lang="en-US" sz="2400" b="0" i="0" u="none" strike="noStrike" dirty="0">
                          <a:solidFill>
                            <a:schemeClr val="tx1"/>
                          </a:solidFill>
                          <a:effectLst/>
                          <a:latin typeface="Century Gothic" panose="020B0502020202020204" pitchFamily="34" charset="0"/>
                        </a:rPr>
                        <a:t>Distance Learning Training</a:t>
                      </a:r>
                    </a:p>
                  </a:txBody>
                  <a:tcPr marL="9525" marR="9525" marT="9525" marB="0" anchor="ctr">
                    <a:lnL>
                      <a:noFill/>
                    </a:lnL>
                    <a:lnR>
                      <a:noFill/>
                    </a:lnR>
                    <a:lnT>
                      <a:noFill/>
                    </a:lnT>
                    <a:lnB>
                      <a:noFill/>
                    </a:lnB>
                  </a:tcPr>
                </a:tc>
                <a:tc>
                  <a:txBody>
                    <a:bodyPr/>
                    <a:lstStyle/>
                    <a:p>
                      <a:pPr algn="l" fontAlgn="ctr"/>
                      <a:r>
                        <a:rPr lang="en-US" sz="2400" b="0" i="0" u="none" strike="noStrike" dirty="0">
                          <a:solidFill>
                            <a:schemeClr val="tx1"/>
                          </a:solidFill>
                          <a:effectLst/>
                          <a:latin typeface="Century Gothic" panose="020B0502020202020204" pitchFamily="34" charset="0"/>
                        </a:rPr>
                        <a:t> $                    92,202.00 </a:t>
                      </a:r>
                    </a:p>
                  </a:txBody>
                  <a:tcPr marL="9525" marR="9525" marT="9525" marB="0" anchor="ctr">
                    <a:lnL>
                      <a:noFill/>
                    </a:lnL>
                    <a:lnR>
                      <a:noFill/>
                    </a:lnR>
                    <a:lnT>
                      <a:noFill/>
                    </a:lnT>
                    <a:lnB>
                      <a:noFill/>
                    </a:lnB>
                  </a:tcPr>
                </a:tc>
                <a:extLst>
                  <a:ext uri="{0D108BD9-81ED-4DB2-BD59-A6C34878D82A}">
                    <a16:rowId xmlns:a16="http://schemas.microsoft.com/office/drawing/2014/main" val="750175067"/>
                  </a:ext>
                </a:extLst>
              </a:tr>
            </a:tbl>
          </a:graphicData>
        </a:graphic>
      </p:graphicFrame>
      <p:sp>
        <p:nvSpPr>
          <p:cNvPr id="3" name="Slide Number Placeholder 2"/>
          <p:cNvSpPr>
            <a:spLocks noGrp="1"/>
          </p:cNvSpPr>
          <p:nvPr>
            <p:ph type="sldNum" sz="quarter" idx="12"/>
          </p:nvPr>
        </p:nvSpPr>
        <p:spPr/>
        <p:txBody>
          <a:bodyPr/>
          <a:lstStyle/>
          <a:p>
            <a:pPr algn="ctr"/>
            <a:fld id="{1D1DE5CA-8E0F-4C65-9F84-FF65854B65B5}" type="slidenum">
              <a:rPr lang="en-US" sz="1600" smtClean="0"/>
              <a:pPr algn="ctr"/>
              <a:t>2</a:t>
            </a:fld>
            <a:endParaRPr lang="en-US" sz="1600" dirty="0"/>
          </a:p>
        </p:txBody>
      </p:sp>
    </p:spTree>
    <p:extLst>
      <p:ext uri="{BB962C8B-B14F-4D97-AF65-F5344CB8AC3E}">
        <p14:creationId xmlns:p14="http://schemas.microsoft.com/office/powerpoint/2010/main" val="149219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1558"/>
        </a:solidFill>
        <a:effectLst/>
      </p:bgPr>
    </p:bg>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202057493"/>
              </p:ext>
            </p:extLst>
          </p:nvPr>
        </p:nvGraphicFramePr>
        <p:xfrm>
          <a:off x="1170316" y="1825167"/>
          <a:ext cx="9851368" cy="4352254"/>
        </p:xfrm>
        <a:graphic>
          <a:graphicData uri="http://schemas.openxmlformats.org/drawingml/2006/table">
            <a:tbl>
              <a:tblPr/>
              <a:tblGrid>
                <a:gridCol w="6324648">
                  <a:extLst>
                    <a:ext uri="{9D8B030D-6E8A-4147-A177-3AD203B41FA5}">
                      <a16:colId xmlns:a16="http://schemas.microsoft.com/office/drawing/2014/main" val="2427371303"/>
                    </a:ext>
                  </a:extLst>
                </a:gridCol>
                <a:gridCol w="3526720">
                  <a:extLst>
                    <a:ext uri="{9D8B030D-6E8A-4147-A177-3AD203B41FA5}">
                      <a16:colId xmlns:a16="http://schemas.microsoft.com/office/drawing/2014/main" val="3024567799"/>
                    </a:ext>
                  </a:extLst>
                </a:gridCol>
              </a:tblGrid>
              <a:tr h="542015">
                <a:tc>
                  <a:txBody>
                    <a:bodyPr/>
                    <a:lstStyle/>
                    <a:p>
                      <a:pPr algn="l" fontAlgn="ctr"/>
                      <a:r>
                        <a:rPr lang="en-US" sz="2400" b="0" i="0" u="none" strike="noStrike">
                          <a:solidFill>
                            <a:schemeClr val="tx1"/>
                          </a:solidFill>
                          <a:effectLst/>
                          <a:latin typeface="Century Gothic" panose="020B0502020202020204" pitchFamily="34" charset="0"/>
                        </a:rPr>
                        <a:t>Access to School Meal Program</a:t>
                      </a:r>
                    </a:p>
                  </a:txBody>
                  <a:tcPr marL="9509" marR="9509" marT="9509"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1,773,240.00 </a:t>
                      </a:r>
                    </a:p>
                  </a:txBody>
                  <a:tcPr marL="9509" marR="9509" marT="9509" marB="0" anchor="ctr">
                    <a:lnL>
                      <a:noFill/>
                    </a:lnL>
                    <a:lnR>
                      <a:noFill/>
                    </a:lnR>
                    <a:lnT>
                      <a:noFill/>
                    </a:lnT>
                    <a:lnB>
                      <a:noFill/>
                    </a:lnB>
                  </a:tcPr>
                </a:tc>
                <a:extLst>
                  <a:ext uri="{0D108BD9-81ED-4DB2-BD59-A6C34878D82A}">
                    <a16:rowId xmlns:a16="http://schemas.microsoft.com/office/drawing/2014/main" val="820747003"/>
                  </a:ext>
                </a:extLst>
              </a:tr>
              <a:tr h="542015">
                <a:tc>
                  <a:txBody>
                    <a:bodyPr/>
                    <a:lstStyle/>
                    <a:p>
                      <a:pPr algn="l" fontAlgn="ctr"/>
                      <a:r>
                        <a:rPr lang="en-US" sz="2400" b="0" i="0" u="none" strike="noStrike" dirty="0">
                          <a:solidFill>
                            <a:schemeClr val="tx1"/>
                          </a:solidFill>
                          <a:effectLst/>
                          <a:latin typeface="Century Gothic" panose="020B0502020202020204" pitchFamily="34" charset="0"/>
                        </a:rPr>
                        <a:t>Personal Protective Equipment (PPE)</a:t>
                      </a:r>
                    </a:p>
                  </a:txBody>
                  <a:tcPr marL="9509" marR="9509" marT="9509"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2,452,014.00 </a:t>
                      </a:r>
                    </a:p>
                  </a:txBody>
                  <a:tcPr marL="9509" marR="9509" marT="9509" marB="0" anchor="ctr">
                    <a:lnL>
                      <a:noFill/>
                    </a:lnL>
                    <a:lnR>
                      <a:noFill/>
                    </a:lnR>
                    <a:lnT>
                      <a:noFill/>
                    </a:lnT>
                    <a:lnB>
                      <a:noFill/>
                    </a:lnB>
                  </a:tcPr>
                </a:tc>
                <a:extLst>
                  <a:ext uri="{0D108BD9-81ED-4DB2-BD59-A6C34878D82A}">
                    <a16:rowId xmlns:a16="http://schemas.microsoft.com/office/drawing/2014/main" val="4007054087"/>
                  </a:ext>
                </a:extLst>
              </a:tr>
              <a:tr h="542015">
                <a:tc>
                  <a:txBody>
                    <a:bodyPr/>
                    <a:lstStyle/>
                    <a:p>
                      <a:pPr algn="l" fontAlgn="ctr"/>
                      <a:r>
                        <a:rPr lang="en-US" sz="2400" b="0" i="0" u="none" strike="noStrike">
                          <a:solidFill>
                            <a:schemeClr val="tx1"/>
                          </a:solidFill>
                          <a:effectLst/>
                          <a:latin typeface="Century Gothic" panose="020B0502020202020204" pitchFamily="34" charset="0"/>
                        </a:rPr>
                        <a:t>Public Health &amp; Safety Supplies</a:t>
                      </a:r>
                    </a:p>
                  </a:txBody>
                  <a:tcPr marL="9509" marR="9509" marT="9509"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1,850,507.00 </a:t>
                      </a:r>
                    </a:p>
                  </a:txBody>
                  <a:tcPr marL="9509" marR="9509" marT="9509" marB="0" anchor="ctr">
                    <a:lnL>
                      <a:noFill/>
                    </a:lnL>
                    <a:lnR>
                      <a:noFill/>
                    </a:lnR>
                    <a:lnT>
                      <a:noFill/>
                    </a:lnT>
                    <a:lnB>
                      <a:noFill/>
                    </a:lnB>
                  </a:tcPr>
                </a:tc>
                <a:extLst>
                  <a:ext uri="{0D108BD9-81ED-4DB2-BD59-A6C34878D82A}">
                    <a16:rowId xmlns:a16="http://schemas.microsoft.com/office/drawing/2014/main" val="1705911793"/>
                  </a:ext>
                </a:extLst>
              </a:tr>
              <a:tr h="542015">
                <a:tc>
                  <a:txBody>
                    <a:bodyPr/>
                    <a:lstStyle/>
                    <a:p>
                      <a:pPr algn="l" fontAlgn="ctr"/>
                      <a:r>
                        <a:rPr lang="en-US" sz="2400" b="0" i="0" u="none" strike="noStrike">
                          <a:solidFill>
                            <a:schemeClr val="tx1"/>
                          </a:solidFill>
                          <a:effectLst/>
                          <a:latin typeface="Century Gothic" panose="020B0502020202020204" pitchFamily="34" charset="0"/>
                        </a:rPr>
                        <a:t>Cleaning Equipment &gt; $500</a:t>
                      </a:r>
                    </a:p>
                  </a:txBody>
                  <a:tcPr marL="9509" marR="9509" marT="9509"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208,603.00 </a:t>
                      </a:r>
                    </a:p>
                  </a:txBody>
                  <a:tcPr marL="9509" marR="9509" marT="9509" marB="0" anchor="ctr">
                    <a:lnL>
                      <a:noFill/>
                    </a:lnL>
                    <a:lnR>
                      <a:noFill/>
                    </a:lnR>
                    <a:lnT>
                      <a:noFill/>
                    </a:lnT>
                    <a:lnB>
                      <a:noFill/>
                    </a:lnB>
                  </a:tcPr>
                </a:tc>
                <a:extLst>
                  <a:ext uri="{0D108BD9-81ED-4DB2-BD59-A6C34878D82A}">
                    <a16:rowId xmlns:a16="http://schemas.microsoft.com/office/drawing/2014/main" val="3313281662"/>
                  </a:ext>
                </a:extLst>
              </a:tr>
              <a:tr h="542015">
                <a:tc>
                  <a:txBody>
                    <a:bodyPr/>
                    <a:lstStyle/>
                    <a:p>
                      <a:pPr algn="l" fontAlgn="ctr"/>
                      <a:r>
                        <a:rPr lang="en-US" sz="2400" b="0" i="0" u="none" strike="noStrike">
                          <a:solidFill>
                            <a:schemeClr val="tx1"/>
                          </a:solidFill>
                          <a:effectLst/>
                          <a:latin typeface="Century Gothic" panose="020B0502020202020204" pitchFamily="34" charset="0"/>
                        </a:rPr>
                        <a:t>Essential Pay</a:t>
                      </a:r>
                    </a:p>
                  </a:txBody>
                  <a:tcPr marL="9509" marR="9509" marT="9509"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736,478.00 </a:t>
                      </a:r>
                    </a:p>
                  </a:txBody>
                  <a:tcPr marL="9509" marR="9509" marT="9509" marB="0" anchor="ctr">
                    <a:lnL>
                      <a:noFill/>
                    </a:lnL>
                    <a:lnR>
                      <a:noFill/>
                    </a:lnR>
                    <a:lnT>
                      <a:noFill/>
                    </a:lnT>
                    <a:lnB>
                      <a:noFill/>
                    </a:lnB>
                  </a:tcPr>
                </a:tc>
                <a:extLst>
                  <a:ext uri="{0D108BD9-81ED-4DB2-BD59-A6C34878D82A}">
                    <a16:rowId xmlns:a16="http://schemas.microsoft.com/office/drawing/2014/main" val="3476493597"/>
                  </a:ext>
                </a:extLst>
              </a:tr>
              <a:tr h="542015">
                <a:tc>
                  <a:txBody>
                    <a:bodyPr/>
                    <a:lstStyle/>
                    <a:p>
                      <a:pPr algn="l" fontAlgn="ctr"/>
                      <a:r>
                        <a:rPr lang="en-US" sz="2400" b="0" i="0" u="none" strike="noStrike">
                          <a:solidFill>
                            <a:schemeClr val="tx1"/>
                          </a:solidFill>
                          <a:effectLst/>
                          <a:latin typeface="Century Gothic" panose="020B0502020202020204" pitchFamily="34" charset="0"/>
                        </a:rPr>
                        <a:t>Others</a:t>
                      </a:r>
                    </a:p>
                  </a:txBody>
                  <a:tcPr marL="9509" marR="9509" marT="9509"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88,525.00 </a:t>
                      </a:r>
                    </a:p>
                  </a:txBody>
                  <a:tcPr marL="9509" marR="9509" marT="9509" marB="0" anchor="ctr">
                    <a:lnL>
                      <a:noFill/>
                    </a:lnL>
                    <a:lnR>
                      <a:noFill/>
                    </a:lnR>
                    <a:lnT>
                      <a:noFill/>
                    </a:lnT>
                    <a:lnB>
                      <a:noFill/>
                    </a:lnB>
                  </a:tcPr>
                </a:tc>
                <a:extLst>
                  <a:ext uri="{0D108BD9-81ED-4DB2-BD59-A6C34878D82A}">
                    <a16:rowId xmlns:a16="http://schemas.microsoft.com/office/drawing/2014/main" val="2838614034"/>
                  </a:ext>
                </a:extLst>
              </a:tr>
              <a:tr h="542015">
                <a:tc>
                  <a:txBody>
                    <a:bodyPr/>
                    <a:lstStyle/>
                    <a:p>
                      <a:pPr algn="l" fontAlgn="ctr"/>
                      <a:endParaRPr lang="en-US" sz="2400" b="0" i="0" u="none" strike="noStrike">
                        <a:solidFill>
                          <a:schemeClr val="tx1"/>
                        </a:solidFill>
                        <a:effectLst/>
                        <a:latin typeface="Century Gothic" panose="020B0502020202020204" pitchFamily="34" charset="0"/>
                      </a:endParaRPr>
                    </a:p>
                  </a:txBody>
                  <a:tcPr marL="9509" marR="9509" marT="9509" marB="0" anchor="ctr">
                    <a:lnL>
                      <a:noFill/>
                    </a:lnL>
                    <a:lnR>
                      <a:noFill/>
                    </a:lnR>
                    <a:lnT>
                      <a:noFill/>
                    </a:lnT>
                    <a:lnB>
                      <a:noFill/>
                    </a:lnB>
                  </a:tcPr>
                </a:tc>
                <a:tc>
                  <a:txBody>
                    <a:bodyPr/>
                    <a:lstStyle/>
                    <a:p>
                      <a:pPr algn="l" fontAlgn="ctr"/>
                      <a:endParaRPr lang="en-US" sz="2400" b="0" i="0" u="none" strike="noStrike">
                        <a:solidFill>
                          <a:schemeClr val="tx1"/>
                        </a:solidFill>
                        <a:effectLst/>
                        <a:latin typeface="Century Gothic" panose="020B0502020202020204" pitchFamily="34" charset="0"/>
                      </a:endParaRPr>
                    </a:p>
                  </a:txBody>
                  <a:tcPr marL="9509" marR="9509" marT="9509" marB="0" anchor="ctr">
                    <a:lnL>
                      <a:noFill/>
                    </a:lnL>
                    <a:lnR>
                      <a:noFill/>
                    </a:lnR>
                    <a:lnT>
                      <a:noFill/>
                    </a:lnT>
                    <a:lnB>
                      <a:noFill/>
                    </a:lnB>
                  </a:tcPr>
                </a:tc>
                <a:extLst>
                  <a:ext uri="{0D108BD9-81ED-4DB2-BD59-A6C34878D82A}">
                    <a16:rowId xmlns:a16="http://schemas.microsoft.com/office/drawing/2014/main" val="2302490578"/>
                  </a:ext>
                </a:extLst>
              </a:tr>
              <a:tr h="557230">
                <a:tc>
                  <a:txBody>
                    <a:bodyPr/>
                    <a:lstStyle/>
                    <a:p>
                      <a:pPr algn="l" fontAlgn="ctr"/>
                      <a:r>
                        <a:rPr lang="en-US" sz="3600" b="0" i="0" u="none" strike="noStrike">
                          <a:solidFill>
                            <a:schemeClr val="tx1"/>
                          </a:solidFill>
                          <a:effectLst/>
                          <a:latin typeface="Century Gothic" panose="020B0502020202020204" pitchFamily="34" charset="0"/>
                        </a:rPr>
                        <a:t>Total</a:t>
                      </a:r>
                    </a:p>
                  </a:txBody>
                  <a:tcPr marL="9509" marR="9509" marT="9509" marB="0" anchor="ctr">
                    <a:lnL>
                      <a:noFill/>
                    </a:lnL>
                    <a:lnR>
                      <a:noFill/>
                    </a:lnR>
                    <a:lnT>
                      <a:noFill/>
                    </a:lnT>
                    <a:lnB>
                      <a:noFill/>
                    </a:lnB>
                  </a:tcPr>
                </a:tc>
                <a:tc>
                  <a:txBody>
                    <a:bodyPr/>
                    <a:lstStyle/>
                    <a:p>
                      <a:pPr algn="l" fontAlgn="ctr"/>
                      <a:r>
                        <a:rPr lang="en-US" sz="3400" b="0" i="0" u="none" strike="noStrike" dirty="0">
                          <a:solidFill>
                            <a:schemeClr val="tx1"/>
                          </a:solidFill>
                          <a:effectLst/>
                          <a:latin typeface="Century Gothic" panose="020B0502020202020204" pitchFamily="34" charset="0"/>
                        </a:rPr>
                        <a:t> $ 22,732,416.00 </a:t>
                      </a:r>
                    </a:p>
                  </a:txBody>
                  <a:tcPr marL="9509" marR="9509" marT="9509" marB="0" anchor="ctr">
                    <a:lnL>
                      <a:noFill/>
                    </a:lnL>
                    <a:lnR>
                      <a:noFill/>
                    </a:lnR>
                    <a:lnT>
                      <a:noFill/>
                    </a:lnT>
                    <a:lnB>
                      <a:noFill/>
                    </a:lnB>
                  </a:tcPr>
                </a:tc>
                <a:extLst>
                  <a:ext uri="{0D108BD9-81ED-4DB2-BD59-A6C34878D82A}">
                    <a16:rowId xmlns:a16="http://schemas.microsoft.com/office/drawing/2014/main" val="2631933226"/>
                  </a:ext>
                </a:extLst>
              </a:tr>
            </a:tbl>
          </a:graphicData>
        </a:graphic>
      </p:graphicFrame>
      <p:sp>
        <p:nvSpPr>
          <p:cNvPr id="7" name="Title 6"/>
          <p:cNvSpPr>
            <a:spLocks noGrp="1"/>
          </p:cNvSpPr>
          <p:nvPr>
            <p:ph type="title"/>
          </p:nvPr>
        </p:nvSpPr>
        <p:spPr>
          <a:xfrm>
            <a:off x="1143001" y="453055"/>
            <a:ext cx="9905998" cy="1478570"/>
          </a:xfrm>
        </p:spPr>
        <p:txBody>
          <a:bodyPr>
            <a:noAutofit/>
          </a:bodyPr>
          <a:lstStyle/>
          <a:p>
            <a:pPr algn="ctr"/>
            <a:r>
              <a:rPr lang="en-US" sz="3200" dirty="0">
                <a:latin typeface="Century Gothic" panose="020B0502020202020204" pitchFamily="34" charset="0"/>
              </a:rPr>
              <a:t>Coronavirus aid, relief, and economic security FUNDING (cares)</a:t>
            </a:r>
          </a:p>
        </p:txBody>
      </p:sp>
      <p:sp>
        <p:nvSpPr>
          <p:cNvPr id="2" name="Slide Number Placeholder 1"/>
          <p:cNvSpPr>
            <a:spLocks noGrp="1"/>
          </p:cNvSpPr>
          <p:nvPr>
            <p:ph type="sldNum" sz="quarter" idx="12"/>
          </p:nvPr>
        </p:nvSpPr>
        <p:spPr/>
        <p:txBody>
          <a:bodyPr/>
          <a:lstStyle/>
          <a:p>
            <a:pPr algn="ctr"/>
            <a:fld id="{1D1DE5CA-8E0F-4C65-9F84-FF65854B65B5}" type="slidenum">
              <a:rPr lang="en-US" sz="1600" smtClean="0"/>
              <a:pPr algn="ctr"/>
              <a:t>3</a:t>
            </a:fld>
            <a:endParaRPr lang="en-US" sz="1600" dirty="0"/>
          </a:p>
        </p:txBody>
      </p:sp>
    </p:spTree>
    <p:extLst>
      <p:ext uri="{BB962C8B-B14F-4D97-AF65-F5344CB8AC3E}">
        <p14:creationId xmlns:p14="http://schemas.microsoft.com/office/powerpoint/2010/main" val="3003262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155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8995" y="409512"/>
            <a:ext cx="9905998" cy="1478570"/>
          </a:xfrm>
        </p:spPr>
        <p:txBody>
          <a:bodyPr>
            <a:noAutofit/>
          </a:bodyPr>
          <a:lstStyle/>
          <a:p>
            <a:pPr algn="ctr"/>
            <a:r>
              <a:rPr lang="en-US" sz="3200" dirty="0" smtClean="0">
                <a:latin typeface="Century Gothic" panose="020B0502020202020204" pitchFamily="34" charset="0"/>
              </a:rPr>
              <a:t>Coronavirus response and relief supplemental appropriations FUNDING (</a:t>
            </a:r>
            <a:r>
              <a:rPr lang="en-US" sz="3200" dirty="0" err="1" smtClean="0">
                <a:latin typeface="Century Gothic" panose="020B0502020202020204" pitchFamily="34" charset="0"/>
              </a:rPr>
              <a:t>crrsa</a:t>
            </a:r>
            <a:r>
              <a:rPr lang="en-US" sz="3200" dirty="0" smtClean="0">
                <a:latin typeface="Century Gothic" panose="020B0502020202020204" pitchFamily="34" charset="0"/>
              </a:rPr>
              <a:t>)</a:t>
            </a:r>
            <a:endParaRPr lang="en-US" sz="3200" dirty="0">
              <a:latin typeface="Century Gothic" panose="020B0502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49841184"/>
              </p:ext>
            </p:extLst>
          </p:nvPr>
        </p:nvGraphicFramePr>
        <p:xfrm>
          <a:off x="1150706" y="1825310"/>
          <a:ext cx="9904287" cy="4412928"/>
        </p:xfrm>
        <a:graphic>
          <a:graphicData uri="http://schemas.openxmlformats.org/drawingml/2006/table">
            <a:tbl>
              <a:tblPr/>
              <a:tblGrid>
                <a:gridCol w="6358623">
                  <a:extLst>
                    <a:ext uri="{9D8B030D-6E8A-4147-A177-3AD203B41FA5}">
                      <a16:colId xmlns:a16="http://schemas.microsoft.com/office/drawing/2014/main" val="3788069205"/>
                    </a:ext>
                  </a:extLst>
                </a:gridCol>
                <a:gridCol w="3545664">
                  <a:extLst>
                    <a:ext uri="{9D8B030D-6E8A-4147-A177-3AD203B41FA5}">
                      <a16:colId xmlns:a16="http://schemas.microsoft.com/office/drawing/2014/main" val="2667494035"/>
                    </a:ext>
                  </a:extLst>
                </a:gridCol>
              </a:tblGrid>
              <a:tr h="481979">
                <a:tc>
                  <a:txBody>
                    <a:bodyPr/>
                    <a:lstStyle/>
                    <a:p>
                      <a:pPr algn="l" fontAlgn="ctr"/>
                      <a:r>
                        <a:rPr lang="en-US" sz="2400" b="0" i="0" u="none" strike="noStrike" dirty="0">
                          <a:solidFill>
                            <a:schemeClr val="tx1"/>
                          </a:solidFill>
                          <a:effectLst/>
                          <a:latin typeface="Century Gothic" panose="020B0502020202020204" pitchFamily="34" charset="0"/>
                        </a:rPr>
                        <a:t>Revenue </a:t>
                      </a:r>
                      <a:r>
                        <a:rPr lang="en-US" sz="1400" b="0" i="0" u="none" strike="noStrike" dirty="0" smtClean="0">
                          <a:solidFill>
                            <a:schemeClr val="tx1"/>
                          </a:solidFill>
                          <a:effectLst/>
                          <a:latin typeface="Century Gothic" panose="020B0502020202020204" pitchFamily="34" charset="0"/>
                        </a:rPr>
                        <a:t>(ESSER II.</a:t>
                      </a:r>
                      <a:r>
                        <a:rPr lang="en-US" sz="1400" b="0" i="0" u="none" strike="noStrike" baseline="0" dirty="0" smtClean="0">
                          <a:solidFill>
                            <a:schemeClr val="tx1"/>
                          </a:solidFill>
                          <a:effectLst/>
                          <a:latin typeface="Century Gothic" panose="020B0502020202020204" pitchFamily="34" charset="0"/>
                        </a:rPr>
                        <a:t> </a:t>
                      </a:r>
                      <a:r>
                        <a:rPr lang="en-US" sz="1400" b="0" i="0" u="none" strike="noStrike" dirty="0" smtClean="0">
                          <a:solidFill>
                            <a:schemeClr val="tx1"/>
                          </a:solidFill>
                          <a:effectLst/>
                          <a:latin typeface="Century Gothic" panose="020B0502020202020204" pitchFamily="34" charset="0"/>
                        </a:rPr>
                        <a:t>As of 4/14/21. To be received</a:t>
                      </a:r>
                      <a:r>
                        <a:rPr lang="en-US" sz="1400" b="0" i="0" u="none" strike="noStrike" baseline="0" dirty="0" smtClean="0">
                          <a:solidFill>
                            <a:schemeClr val="tx1"/>
                          </a:solidFill>
                          <a:effectLst/>
                          <a:latin typeface="Century Gothic" panose="020B0502020202020204" pitchFamily="34" charset="0"/>
                        </a:rPr>
                        <a:t> in FY 21-22)</a:t>
                      </a:r>
                      <a:endParaRPr lang="en-US" sz="2400" b="0" i="0" u="none" strike="noStrike" dirty="0">
                        <a:solidFill>
                          <a:schemeClr val="tx1"/>
                        </a:solidFill>
                        <a:effectLst/>
                        <a:latin typeface="Century Gothic" panose="020B0502020202020204" pitchFamily="34" charset="0"/>
                      </a:endParaRPr>
                    </a:p>
                  </a:txBody>
                  <a:tcPr marL="8456" marR="8456" marT="8456" marB="0" anchor="ctr">
                    <a:lnL>
                      <a:noFill/>
                    </a:lnL>
                    <a:lnR>
                      <a:noFill/>
                    </a:lnR>
                    <a:lnT>
                      <a:noFill/>
                    </a:lnT>
                    <a:lnB>
                      <a:noFill/>
                    </a:lnB>
                  </a:tcPr>
                </a:tc>
                <a:tc>
                  <a:txBody>
                    <a:bodyPr/>
                    <a:lstStyle/>
                    <a:p>
                      <a:pPr algn="l" fontAlgn="ctr"/>
                      <a:r>
                        <a:rPr lang="en-US" sz="2400" b="0" i="0" u="none" strike="noStrike" dirty="0">
                          <a:solidFill>
                            <a:schemeClr val="tx1"/>
                          </a:solidFill>
                          <a:effectLst/>
                          <a:latin typeface="Century Gothic" panose="020B0502020202020204" pitchFamily="34" charset="0"/>
                        </a:rPr>
                        <a:t> $             16,012,223.00 </a:t>
                      </a:r>
                    </a:p>
                  </a:txBody>
                  <a:tcPr marL="8456" marR="8456" marT="8456" marB="0" anchor="ctr">
                    <a:lnL>
                      <a:noFill/>
                    </a:lnL>
                    <a:lnR>
                      <a:noFill/>
                    </a:lnR>
                    <a:lnT>
                      <a:noFill/>
                    </a:lnT>
                    <a:lnB>
                      <a:noFill/>
                    </a:lnB>
                  </a:tcPr>
                </a:tc>
                <a:extLst>
                  <a:ext uri="{0D108BD9-81ED-4DB2-BD59-A6C34878D82A}">
                    <a16:rowId xmlns:a16="http://schemas.microsoft.com/office/drawing/2014/main" val="1095469742"/>
                  </a:ext>
                </a:extLst>
              </a:tr>
              <a:tr h="481979">
                <a:tc>
                  <a:txBody>
                    <a:bodyPr/>
                    <a:lstStyle/>
                    <a:p>
                      <a:pPr algn="l" fontAlgn="ctr"/>
                      <a:endParaRPr lang="en-US" sz="2100" b="0" i="0" u="none" strike="noStrike" dirty="0">
                        <a:solidFill>
                          <a:schemeClr val="tx1"/>
                        </a:solidFill>
                        <a:effectLst/>
                        <a:latin typeface="Century Gothic" panose="020B0502020202020204" pitchFamily="34" charset="0"/>
                      </a:endParaRPr>
                    </a:p>
                  </a:txBody>
                  <a:tcPr marL="8456" marR="8456" marT="8456" marB="0" anchor="ctr">
                    <a:lnL>
                      <a:noFill/>
                    </a:lnL>
                    <a:lnR>
                      <a:noFill/>
                    </a:lnR>
                    <a:lnT>
                      <a:noFill/>
                    </a:lnT>
                    <a:lnB>
                      <a:noFill/>
                    </a:lnB>
                  </a:tcPr>
                </a:tc>
                <a:tc>
                  <a:txBody>
                    <a:bodyPr/>
                    <a:lstStyle/>
                    <a:p>
                      <a:pPr algn="l" fontAlgn="ctr"/>
                      <a:endParaRPr lang="en-US" sz="2100" b="0" i="0" u="none" strike="noStrike">
                        <a:solidFill>
                          <a:schemeClr val="tx1"/>
                        </a:solidFill>
                        <a:effectLst/>
                        <a:latin typeface="Century Gothic" panose="020B0502020202020204" pitchFamily="34" charset="0"/>
                      </a:endParaRPr>
                    </a:p>
                  </a:txBody>
                  <a:tcPr marL="8456" marR="8456" marT="8456" marB="0" anchor="ctr">
                    <a:lnL>
                      <a:noFill/>
                    </a:lnL>
                    <a:lnR>
                      <a:noFill/>
                    </a:lnR>
                    <a:lnT>
                      <a:noFill/>
                    </a:lnT>
                    <a:lnB>
                      <a:noFill/>
                    </a:lnB>
                  </a:tcPr>
                </a:tc>
                <a:extLst>
                  <a:ext uri="{0D108BD9-81ED-4DB2-BD59-A6C34878D82A}">
                    <a16:rowId xmlns:a16="http://schemas.microsoft.com/office/drawing/2014/main" val="3042341349"/>
                  </a:ext>
                </a:extLst>
              </a:tr>
              <a:tr h="481979">
                <a:tc gridSpan="2">
                  <a:txBody>
                    <a:bodyPr/>
                    <a:lstStyle/>
                    <a:p>
                      <a:pPr algn="l" fontAlgn="ctr"/>
                      <a:r>
                        <a:rPr lang="en-US" sz="3000" b="0" i="0" u="none" strike="noStrike" dirty="0">
                          <a:solidFill>
                            <a:schemeClr val="tx1"/>
                          </a:solidFill>
                          <a:effectLst/>
                          <a:latin typeface="Century Gothic" panose="020B0502020202020204" pitchFamily="34" charset="0"/>
                        </a:rPr>
                        <a:t>Expenditures, Budgeted Items, Planned Expenditures</a:t>
                      </a:r>
                    </a:p>
                  </a:txBody>
                  <a:tcPr marL="8456" marR="8456" marT="8456"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405621950"/>
                  </a:ext>
                </a:extLst>
              </a:tr>
              <a:tr h="481979">
                <a:tc>
                  <a:txBody>
                    <a:bodyPr/>
                    <a:lstStyle/>
                    <a:p>
                      <a:pPr algn="ctr" fontAlgn="ctr"/>
                      <a:endParaRPr lang="en-US" sz="2100" b="0" i="0" u="none" strike="noStrike">
                        <a:solidFill>
                          <a:schemeClr val="tx1"/>
                        </a:solidFill>
                        <a:effectLst/>
                        <a:latin typeface="Century Gothic" panose="020B0502020202020204" pitchFamily="34" charset="0"/>
                      </a:endParaRPr>
                    </a:p>
                  </a:txBody>
                  <a:tcPr marL="8456" marR="8456" marT="8456" marB="0" anchor="ctr">
                    <a:lnL>
                      <a:noFill/>
                    </a:lnL>
                    <a:lnR>
                      <a:noFill/>
                    </a:lnR>
                    <a:lnT>
                      <a:noFill/>
                    </a:lnT>
                    <a:lnB>
                      <a:noFill/>
                    </a:lnB>
                  </a:tcPr>
                </a:tc>
                <a:tc>
                  <a:txBody>
                    <a:bodyPr/>
                    <a:lstStyle/>
                    <a:p>
                      <a:pPr algn="ctr" fontAlgn="ctr"/>
                      <a:endParaRPr lang="en-US" sz="2100" b="0" i="0" u="none" strike="noStrike">
                        <a:solidFill>
                          <a:schemeClr val="tx1"/>
                        </a:solidFill>
                        <a:effectLst/>
                        <a:latin typeface="Century Gothic" panose="020B0502020202020204" pitchFamily="34" charset="0"/>
                      </a:endParaRPr>
                    </a:p>
                  </a:txBody>
                  <a:tcPr marL="8456" marR="8456" marT="8456" marB="0" anchor="ctr">
                    <a:lnL>
                      <a:noFill/>
                    </a:lnL>
                    <a:lnR>
                      <a:noFill/>
                    </a:lnR>
                    <a:lnT>
                      <a:noFill/>
                    </a:lnT>
                    <a:lnB>
                      <a:noFill/>
                    </a:lnB>
                  </a:tcPr>
                </a:tc>
                <a:extLst>
                  <a:ext uri="{0D108BD9-81ED-4DB2-BD59-A6C34878D82A}">
                    <a16:rowId xmlns:a16="http://schemas.microsoft.com/office/drawing/2014/main" val="2341155656"/>
                  </a:ext>
                </a:extLst>
              </a:tr>
              <a:tr h="481979">
                <a:tc>
                  <a:txBody>
                    <a:bodyPr/>
                    <a:lstStyle/>
                    <a:p>
                      <a:pPr algn="l" fontAlgn="ctr"/>
                      <a:r>
                        <a:rPr lang="en-US" sz="2400" b="0" i="0" u="none" strike="noStrike" dirty="0">
                          <a:solidFill>
                            <a:schemeClr val="tx1"/>
                          </a:solidFill>
                          <a:effectLst/>
                          <a:latin typeface="Century Gothic" panose="020B0502020202020204" pitchFamily="34" charset="0"/>
                        </a:rPr>
                        <a:t>HVAC</a:t>
                      </a:r>
                    </a:p>
                  </a:txBody>
                  <a:tcPr marL="8456" marR="8456" marT="8456"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12,000,000.00 </a:t>
                      </a:r>
                    </a:p>
                  </a:txBody>
                  <a:tcPr marL="8456" marR="8456" marT="8456" marB="0" anchor="ctr">
                    <a:lnL>
                      <a:noFill/>
                    </a:lnL>
                    <a:lnR>
                      <a:noFill/>
                    </a:lnR>
                    <a:lnT>
                      <a:noFill/>
                    </a:lnT>
                    <a:lnB>
                      <a:noFill/>
                    </a:lnB>
                  </a:tcPr>
                </a:tc>
                <a:extLst>
                  <a:ext uri="{0D108BD9-81ED-4DB2-BD59-A6C34878D82A}">
                    <a16:rowId xmlns:a16="http://schemas.microsoft.com/office/drawing/2014/main" val="3644174513"/>
                  </a:ext>
                </a:extLst>
              </a:tr>
              <a:tr h="481979">
                <a:tc>
                  <a:txBody>
                    <a:bodyPr/>
                    <a:lstStyle/>
                    <a:p>
                      <a:pPr algn="l" fontAlgn="ctr"/>
                      <a:r>
                        <a:rPr lang="en-US" sz="2400" b="0" i="0" u="none" strike="noStrike" dirty="0">
                          <a:solidFill>
                            <a:schemeClr val="tx1"/>
                          </a:solidFill>
                          <a:effectLst/>
                          <a:latin typeface="Century Gothic" panose="020B0502020202020204" pitchFamily="34" charset="0"/>
                        </a:rPr>
                        <a:t>Essential Pay</a:t>
                      </a:r>
                    </a:p>
                  </a:txBody>
                  <a:tcPr marL="8456" marR="8456" marT="8456"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2,400,000.00 </a:t>
                      </a:r>
                    </a:p>
                  </a:txBody>
                  <a:tcPr marL="8456" marR="8456" marT="8456" marB="0" anchor="ctr">
                    <a:lnL>
                      <a:noFill/>
                    </a:lnL>
                    <a:lnR>
                      <a:noFill/>
                    </a:lnR>
                    <a:lnT>
                      <a:noFill/>
                    </a:lnT>
                    <a:lnB>
                      <a:noFill/>
                    </a:lnB>
                  </a:tcPr>
                </a:tc>
                <a:extLst>
                  <a:ext uri="{0D108BD9-81ED-4DB2-BD59-A6C34878D82A}">
                    <a16:rowId xmlns:a16="http://schemas.microsoft.com/office/drawing/2014/main" val="421134161"/>
                  </a:ext>
                </a:extLst>
              </a:tr>
              <a:tr h="481979">
                <a:tc>
                  <a:txBody>
                    <a:bodyPr/>
                    <a:lstStyle/>
                    <a:p>
                      <a:pPr algn="l" fontAlgn="ctr"/>
                      <a:r>
                        <a:rPr lang="en-US" sz="2400" b="0" i="0" u="none" strike="noStrike">
                          <a:solidFill>
                            <a:schemeClr val="tx1"/>
                          </a:solidFill>
                          <a:effectLst/>
                          <a:latin typeface="Century Gothic" panose="020B0502020202020204" pitchFamily="34" charset="0"/>
                        </a:rPr>
                        <a:t>Access to School Meal Program</a:t>
                      </a:r>
                    </a:p>
                  </a:txBody>
                  <a:tcPr marL="8456" marR="8456" marT="8456" marB="0" anchor="ctr">
                    <a:lnL>
                      <a:noFill/>
                    </a:lnL>
                    <a:lnR>
                      <a:noFill/>
                    </a:lnR>
                    <a:lnT>
                      <a:noFill/>
                    </a:lnT>
                    <a:lnB>
                      <a:noFill/>
                    </a:lnB>
                  </a:tcPr>
                </a:tc>
                <a:tc>
                  <a:txBody>
                    <a:bodyPr/>
                    <a:lstStyle/>
                    <a:p>
                      <a:pPr algn="l" fontAlgn="ctr"/>
                      <a:r>
                        <a:rPr lang="en-US" sz="2400" b="0" i="0" u="none" strike="noStrike" dirty="0">
                          <a:solidFill>
                            <a:schemeClr val="tx1"/>
                          </a:solidFill>
                          <a:effectLst/>
                          <a:latin typeface="Century Gothic" panose="020B0502020202020204" pitchFamily="34" charset="0"/>
                        </a:rPr>
                        <a:t> $               1,612,223.00 </a:t>
                      </a:r>
                    </a:p>
                  </a:txBody>
                  <a:tcPr marL="8456" marR="8456" marT="8456" marB="0" anchor="ctr">
                    <a:lnL>
                      <a:noFill/>
                    </a:lnL>
                    <a:lnR>
                      <a:noFill/>
                    </a:lnR>
                    <a:lnT>
                      <a:noFill/>
                    </a:lnT>
                    <a:lnB>
                      <a:noFill/>
                    </a:lnB>
                  </a:tcPr>
                </a:tc>
                <a:extLst>
                  <a:ext uri="{0D108BD9-81ED-4DB2-BD59-A6C34878D82A}">
                    <a16:rowId xmlns:a16="http://schemas.microsoft.com/office/drawing/2014/main" val="4082431225"/>
                  </a:ext>
                </a:extLst>
              </a:tr>
              <a:tr h="481979">
                <a:tc>
                  <a:txBody>
                    <a:bodyPr/>
                    <a:lstStyle/>
                    <a:p>
                      <a:pPr algn="l" fontAlgn="ctr"/>
                      <a:endParaRPr lang="en-US" sz="2100" b="0" i="0" u="none" strike="noStrike">
                        <a:solidFill>
                          <a:schemeClr val="tx1"/>
                        </a:solidFill>
                        <a:effectLst/>
                        <a:latin typeface="Century Gothic" panose="020B0502020202020204" pitchFamily="34" charset="0"/>
                      </a:endParaRPr>
                    </a:p>
                  </a:txBody>
                  <a:tcPr marL="8456" marR="8456" marT="8456" marB="0" anchor="ctr">
                    <a:lnL>
                      <a:noFill/>
                    </a:lnL>
                    <a:lnR>
                      <a:noFill/>
                    </a:lnR>
                    <a:lnT>
                      <a:noFill/>
                    </a:lnT>
                    <a:lnB>
                      <a:noFill/>
                    </a:lnB>
                  </a:tcPr>
                </a:tc>
                <a:tc>
                  <a:txBody>
                    <a:bodyPr/>
                    <a:lstStyle/>
                    <a:p>
                      <a:pPr algn="l" fontAlgn="ctr"/>
                      <a:endParaRPr lang="en-US" sz="2100" b="0" i="0" u="none" strike="noStrike">
                        <a:solidFill>
                          <a:schemeClr val="tx1"/>
                        </a:solidFill>
                        <a:effectLst/>
                        <a:latin typeface="Century Gothic" panose="020B0502020202020204" pitchFamily="34" charset="0"/>
                      </a:endParaRPr>
                    </a:p>
                  </a:txBody>
                  <a:tcPr marL="8456" marR="8456" marT="8456" marB="0" anchor="ctr">
                    <a:lnL>
                      <a:noFill/>
                    </a:lnL>
                    <a:lnR>
                      <a:noFill/>
                    </a:lnR>
                    <a:lnT>
                      <a:noFill/>
                    </a:lnT>
                    <a:lnB>
                      <a:noFill/>
                    </a:lnB>
                  </a:tcPr>
                </a:tc>
                <a:extLst>
                  <a:ext uri="{0D108BD9-81ED-4DB2-BD59-A6C34878D82A}">
                    <a16:rowId xmlns:a16="http://schemas.microsoft.com/office/drawing/2014/main" val="2551766849"/>
                  </a:ext>
                </a:extLst>
              </a:tr>
              <a:tr h="495508">
                <a:tc>
                  <a:txBody>
                    <a:bodyPr/>
                    <a:lstStyle/>
                    <a:p>
                      <a:pPr algn="l" fontAlgn="ctr"/>
                      <a:r>
                        <a:rPr lang="en-US" sz="3600" b="0" i="0" u="none" strike="noStrike" dirty="0">
                          <a:solidFill>
                            <a:schemeClr val="tx1"/>
                          </a:solidFill>
                          <a:effectLst/>
                          <a:latin typeface="Century Gothic" panose="020B0502020202020204" pitchFamily="34" charset="0"/>
                        </a:rPr>
                        <a:t>Total</a:t>
                      </a:r>
                    </a:p>
                  </a:txBody>
                  <a:tcPr marL="8456" marR="8456" marT="8456" marB="0" anchor="ctr">
                    <a:lnL>
                      <a:noFill/>
                    </a:lnL>
                    <a:lnR>
                      <a:noFill/>
                    </a:lnR>
                    <a:lnT>
                      <a:noFill/>
                    </a:lnT>
                    <a:lnB>
                      <a:noFill/>
                    </a:lnB>
                  </a:tcPr>
                </a:tc>
                <a:tc>
                  <a:txBody>
                    <a:bodyPr/>
                    <a:lstStyle/>
                    <a:p>
                      <a:pPr algn="l" fontAlgn="ctr"/>
                      <a:r>
                        <a:rPr lang="en-US" sz="3000" b="0" i="0" u="none" strike="noStrike" dirty="0">
                          <a:solidFill>
                            <a:schemeClr val="tx1"/>
                          </a:solidFill>
                          <a:effectLst/>
                          <a:latin typeface="Century Gothic" panose="020B0502020202020204" pitchFamily="34" charset="0"/>
                        </a:rPr>
                        <a:t> $ </a:t>
                      </a:r>
                      <a:r>
                        <a:rPr lang="en-US" sz="3600" b="0" i="0" u="none" strike="noStrike" dirty="0">
                          <a:solidFill>
                            <a:schemeClr val="tx1"/>
                          </a:solidFill>
                          <a:effectLst/>
                          <a:latin typeface="Century Gothic" panose="020B0502020202020204" pitchFamily="34" charset="0"/>
                        </a:rPr>
                        <a:t>16,012,223.00 </a:t>
                      </a:r>
                    </a:p>
                  </a:txBody>
                  <a:tcPr marL="8456" marR="8456" marT="8456" marB="0" anchor="ctr">
                    <a:lnL>
                      <a:noFill/>
                    </a:lnL>
                    <a:lnR>
                      <a:noFill/>
                    </a:lnR>
                    <a:lnT>
                      <a:noFill/>
                    </a:lnT>
                    <a:lnB>
                      <a:noFill/>
                    </a:lnB>
                  </a:tcPr>
                </a:tc>
                <a:extLst>
                  <a:ext uri="{0D108BD9-81ED-4DB2-BD59-A6C34878D82A}">
                    <a16:rowId xmlns:a16="http://schemas.microsoft.com/office/drawing/2014/main" val="637805579"/>
                  </a:ext>
                </a:extLst>
              </a:tr>
            </a:tbl>
          </a:graphicData>
        </a:graphic>
      </p:graphicFrame>
      <p:sp>
        <p:nvSpPr>
          <p:cNvPr id="3" name="Slide Number Placeholder 2"/>
          <p:cNvSpPr>
            <a:spLocks noGrp="1"/>
          </p:cNvSpPr>
          <p:nvPr>
            <p:ph type="sldNum" sz="quarter" idx="12"/>
          </p:nvPr>
        </p:nvSpPr>
        <p:spPr/>
        <p:txBody>
          <a:bodyPr/>
          <a:lstStyle/>
          <a:p>
            <a:pPr algn="ctr"/>
            <a:fld id="{1D1DE5CA-8E0F-4C65-9F84-FF65854B65B5}" type="slidenum">
              <a:rPr lang="en-US" sz="1600" smtClean="0"/>
              <a:pPr algn="ctr"/>
              <a:t>4</a:t>
            </a:fld>
            <a:endParaRPr lang="en-US" sz="1600" dirty="0"/>
          </a:p>
        </p:txBody>
      </p:sp>
    </p:spTree>
    <p:extLst>
      <p:ext uri="{BB962C8B-B14F-4D97-AF65-F5344CB8AC3E}">
        <p14:creationId xmlns:p14="http://schemas.microsoft.com/office/powerpoint/2010/main" val="3406583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155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Century Gothic" panose="020B0502020202020204" pitchFamily="34" charset="0"/>
              </a:rPr>
              <a:t>American rescue plan act FUNDING (</a:t>
            </a:r>
            <a:r>
              <a:rPr lang="en-US" sz="3200" dirty="0" err="1" smtClean="0">
                <a:latin typeface="Century Gothic" panose="020B0502020202020204" pitchFamily="34" charset="0"/>
              </a:rPr>
              <a:t>arpa</a:t>
            </a:r>
            <a:r>
              <a:rPr lang="en-US" sz="3200" dirty="0" smtClean="0">
                <a:latin typeface="Century Gothic" panose="020B0502020202020204" pitchFamily="34" charset="0"/>
              </a:rPr>
              <a:t>)</a:t>
            </a:r>
            <a:endParaRPr lang="en-US" sz="3200" dirty="0">
              <a:latin typeface="Century Gothic" panose="020B0502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147317244"/>
              </p:ext>
            </p:extLst>
          </p:nvPr>
        </p:nvGraphicFramePr>
        <p:xfrm>
          <a:off x="1162050" y="1829594"/>
          <a:ext cx="9867900" cy="4343400"/>
        </p:xfrm>
        <a:graphic>
          <a:graphicData uri="http://schemas.openxmlformats.org/drawingml/2006/table">
            <a:tbl>
              <a:tblPr/>
              <a:tblGrid>
                <a:gridCol w="6335262">
                  <a:extLst>
                    <a:ext uri="{9D8B030D-6E8A-4147-A177-3AD203B41FA5}">
                      <a16:colId xmlns:a16="http://schemas.microsoft.com/office/drawing/2014/main" val="1504008041"/>
                    </a:ext>
                  </a:extLst>
                </a:gridCol>
                <a:gridCol w="3532638">
                  <a:extLst>
                    <a:ext uri="{9D8B030D-6E8A-4147-A177-3AD203B41FA5}">
                      <a16:colId xmlns:a16="http://schemas.microsoft.com/office/drawing/2014/main" val="2590540399"/>
                    </a:ext>
                  </a:extLst>
                </a:gridCol>
              </a:tblGrid>
              <a:tr h="542925">
                <a:tc>
                  <a:txBody>
                    <a:bodyPr/>
                    <a:lstStyle/>
                    <a:p>
                      <a:pPr algn="l" fontAlgn="ctr"/>
                      <a:r>
                        <a:rPr lang="en-US" sz="2400" b="0" i="0" u="none" strike="noStrike" dirty="0">
                          <a:solidFill>
                            <a:schemeClr val="tx1"/>
                          </a:solidFill>
                          <a:effectLst/>
                          <a:latin typeface="Century Gothic" panose="020B0502020202020204" pitchFamily="34" charset="0"/>
                        </a:rPr>
                        <a:t>Revenue </a:t>
                      </a:r>
                      <a:r>
                        <a:rPr lang="en-US" sz="1400" b="0" i="0" u="none" strike="noStrike" dirty="0" smtClean="0">
                          <a:solidFill>
                            <a:schemeClr val="tx1"/>
                          </a:solidFill>
                          <a:effectLst/>
                          <a:latin typeface="Century Gothic" panose="020B0502020202020204" pitchFamily="34" charset="0"/>
                        </a:rPr>
                        <a:t>(ESSER III. Projected. To be received in FY 21-22)</a:t>
                      </a:r>
                      <a:endParaRPr lang="en-US" sz="2400" b="0" i="0" u="none" strike="noStrike" dirty="0">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35,635,224.00 </a:t>
                      </a:r>
                    </a:p>
                  </a:txBody>
                  <a:tcPr marL="9525" marR="9525" marT="9525" marB="0" anchor="ctr">
                    <a:lnL>
                      <a:noFill/>
                    </a:lnL>
                    <a:lnR>
                      <a:noFill/>
                    </a:lnR>
                    <a:lnT>
                      <a:noFill/>
                    </a:lnT>
                    <a:lnB>
                      <a:noFill/>
                    </a:lnB>
                  </a:tcPr>
                </a:tc>
                <a:extLst>
                  <a:ext uri="{0D108BD9-81ED-4DB2-BD59-A6C34878D82A}">
                    <a16:rowId xmlns:a16="http://schemas.microsoft.com/office/drawing/2014/main" val="1447886606"/>
                  </a:ext>
                </a:extLst>
              </a:tr>
              <a:tr h="542925">
                <a:tc>
                  <a:txBody>
                    <a:bodyPr/>
                    <a:lstStyle/>
                    <a:p>
                      <a:pPr algn="l" fontAlgn="ctr"/>
                      <a:endParaRPr lang="en-US" sz="2400" b="0" i="0" u="none" strike="noStrike" dirty="0">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tc>
                  <a:txBody>
                    <a:bodyPr/>
                    <a:lstStyle/>
                    <a:p>
                      <a:pPr algn="l" fontAlgn="ctr"/>
                      <a:endParaRPr lang="en-US" sz="2400" b="0" i="0" u="none" strike="noStrike">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3541657098"/>
                  </a:ext>
                </a:extLst>
              </a:tr>
              <a:tr h="542925">
                <a:tc gridSpan="2">
                  <a:txBody>
                    <a:bodyPr/>
                    <a:lstStyle/>
                    <a:p>
                      <a:pPr algn="l" fontAlgn="ctr"/>
                      <a:r>
                        <a:rPr lang="en-US" sz="3000" b="0" i="0" u="none" strike="noStrike" dirty="0">
                          <a:solidFill>
                            <a:schemeClr val="tx1"/>
                          </a:solidFill>
                          <a:effectLst/>
                          <a:latin typeface="Century Gothic" panose="020B0502020202020204" pitchFamily="34" charset="0"/>
                        </a:rPr>
                        <a:t>Expenditures, Budgeted Items, Planned Expenditures</a:t>
                      </a:r>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836809399"/>
                  </a:ext>
                </a:extLst>
              </a:tr>
              <a:tr h="542925">
                <a:tc>
                  <a:txBody>
                    <a:bodyPr/>
                    <a:lstStyle/>
                    <a:p>
                      <a:pPr algn="ctr" fontAlgn="ctr"/>
                      <a:endParaRPr lang="en-US" sz="2400" b="0" i="0" u="none" strike="noStrike">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tc>
                  <a:txBody>
                    <a:bodyPr/>
                    <a:lstStyle/>
                    <a:p>
                      <a:pPr algn="ctr" fontAlgn="ctr"/>
                      <a:endParaRPr lang="en-US" sz="2400" b="0" i="0" u="none" strike="noStrike">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2186248"/>
                  </a:ext>
                </a:extLst>
              </a:tr>
              <a:tr h="542925">
                <a:tc>
                  <a:txBody>
                    <a:bodyPr/>
                    <a:lstStyle/>
                    <a:p>
                      <a:pPr algn="l" fontAlgn="ctr"/>
                      <a:r>
                        <a:rPr lang="en-US" sz="2400" b="0" i="0" u="none" strike="noStrike" dirty="0">
                          <a:solidFill>
                            <a:schemeClr val="tx1"/>
                          </a:solidFill>
                          <a:effectLst/>
                          <a:latin typeface="Century Gothic" panose="020B0502020202020204" pitchFamily="34" charset="0"/>
                        </a:rPr>
                        <a:t>Computer Equipment &gt; $500</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2,000,000.00 </a:t>
                      </a:r>
                    </a:p>
                  </a:txBody>
                  <a:tcPr marL="9525" marR="9525" marT="9525" marB="0" anchor="ctr">
                    <a:lnL>
                      <a:noFill/>
                    </a:lnL>
                    <a:lnR>
                      <a:noFill/>
                    </a:lnR>
                    <a:lnT>
                      <a:noFill/>
                    </a:lnT>
                    <a:lnB>
                      <a:noFill/>
                    </a:lnB>
                  </a:tcPr>
                </a:tc>
                <a:extLst>
                  <a:ext uri="{0D108BD9-81ED-4DB2-BD59-A6C34878D82A}">
                    <a16:rowId xmlns:a16="http://schemas.microsoft.com/office/drawing/2014/main" val="3465420840"/>
                  </a:ext>
                </a:extLst>
              </a:tr>
              <a:tr h="542925">
                <a:tc>
                  <a:txBody>
                    <a:bodyPr/>
                    <a:lstStyle/>
                    <a:p>
                      <a:pPr algn="l" fontAlgn="ctr"/>
                      <a:r>
                        <a:rPr lang="en-US" sz="2400" b="0" i="0" u="none" strike="noStrike">
                          <a:solidFill>
                            <a:schemeClr val="tx1"/>
                          </a:solidFill>
                          <a:effectLst/>
                          <a:latin typeface="Century Gothic" panose="020B0502020202020204" pitchFamily="34" charset="0"/>
                        </a:rPr>
                        <a:t>Distance Learning Technologies</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2,147,224.00 </a:t>
                      </a:r>
                    </a:p>
                  </a:txBody>
                  <a:tcPr marL="9525" marR="9525" marT="9525" marB="0" anchor="ctr">
                    <a:lnL>
                      <a:noFill/>
                    </a:lnL>
                    <a:lnR>
                      <a:noFill/>
                    </a:lnR>
                    <a:lnT>
                      <a:noFill/>
                    </a:lnT>
                    <a:lnB>
                      <a:noFill/>
                    </a:lnB>
                  </a:tcPr>
                </a:tc>
                <a:extLst>
                  <a:ext uri="{0D108BD9-81ED-4DB2-BD59-A6C34878D82A}">
                    <a16:rowId xmlns:a16="http://schemas.microsoft.com/office/drawing/2014/main" val="737113573"/>
                  </a:ext>
                </a:extLst>
              </a:tr>
              <a:tr h="542925">
                <a:tc>
                  <a:txBody>
                    <a:bodyPr/>
                    <a:lstStyle/>
                    <a:p>
                      <a:pPr algn="l" fontAlgn="ctr"/>
                      <a:r>
                        <a:rPr lang="en-US" sz="2400" b="0" i="0" u="none" strike="noStrike">
                          <a:solidFill>
                            <a:schemeClr val="tx1"/>
                          </a:solidFill>
                          <a:effectLst/>
                          <a:latin typeface="Century Gothic" panose="020B0502020202020204" pitchFamily="34" charset="0"/>
                        </a:rPr>
                        <a:t>Student Support</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4,488,000.00 </a:t>
                      </a:r>
                    </a:p>
                  </a:txBody>
                  <a:tcPr marL="9525" marR="9525" marT="9525" marB="0" anchor="ctr">
                    <a:lnL>
                      <a:noFill/>
                    </a:lnL>
                    <a:lnR>
                      <a:noFill/>
                    </a:lnR>
                    <a:lnT>
                      <a:noFill/>
                    </a:lnT>
                    <a:lnB>
                      <a:noFill/>
                    </a:lnB>
                  </a:tcPr>
                </a:tc>
                <a:extLst>
                  <a:ext uri="{0D108BD9-81ED-4DB2-BD59-A6C34878D82A}">
                    <a16:rowId xmlns:a16="http://schemas.microsoft.com/office/drawing/2014/main" val="3191502199"/>
                  </a:ext>
                </a:extLst>
              </a:tr>
              <a:tr h="542925">
                <a:tc>
                  <a:txBody>
                    <a:bodyPr/>
                    <a:lstStyle/>
                    <a:p>
                      <a:pPr algn="l" fontAlgn="ctr"/>
                      <a:r>
                        <a:rPr lang="en-US" sz="2400" b="0" i="0" u="none" strike="noStrike">
                          <a:solidFill>
                            <a:schemeClr val="tx1"/>
                          </a:solidFill>
                          <a:effectLst/>
                          <a:latin typeface="Century Gothic" panose="020B0502020202020204" pitchFamily="34" charset="0"/>
                        </a:rPr>
                        <a:t>Essential Pay</a:t>
                      </a:r>
                    </a:p>
                  </a:txBody>
                  <a:tcPr marL="9525" marR="9525" marT="9525" marB="0" anchor="ctr">
                    <a:lnL>
                      <a:noFill/>
                    </a:lnL>
                    <a:lnR>
                      <a:noFill/>
                    </a:lnR>
                    <a:lnT>
                      <a:noFill/>
                    </a:lnT>
                    <a:lnB>
                      <a:noFill/>
                    </a:lnB>
                  </a:tcPr>
                </a:tc>
                <a:tc>
                  <a:txBody>
                    <a:bodyPr/>
                    <a:lstStyle/>
                    <a:p>
                      <a:pPr algn="l" fontAlgn="ctr"/>
                      <a:r>
                        <a:rPr lang="en-US" sz="2400" b="0" i="0" u="none" strike="noStrike" dirty="0">
                          <a:solidFill>
                            <a:schemeClr val="tx1"/>
                          </a:solidFill>
                          <a:effectLst/>
                          <a:latin typeface="Century Gothic" panose="020B0502020202020204" pitchFamily="34" charset="0"/>
                        </a:rPr>
                        <a:t> $               6,000,000.00 </a:t>
                      </a:r>
                    </a:p>
                  </a:txBody>
                  <a:tcPr marL="9525" marR="9525" marT="9525" marB="0" anchor="ctr">
                    <a:lnL>
                      <a:noFill/>
                    </a:lnL>
                    <a:lnR>
                      <a:noFill/>
                    </a:lnR>
                    <a:lnT>
                      <a:noFill/>
                    </a:lnT>
                    <a:lnB>
                      <a:noFill/>
                    </a:lnB>
                  </a:tcPr>
                </a:tc>
                <a:extLst>
                  <a:ext uri="{0D108BD9-81ED-4DB2-BD59-A6C34878D82A}">
                    <a16:rowId xmlns:a16="http://schemas.microsoft.com/office/drawing/2014/main" val="1962030387"/>
                  </a:ext>
                </a:extLst>
              </a:tr>
            </a:tbl>
          </a:graphicData>
        </a:graphic>
      </p:graphicFrame>
      <p:sp>
        <p:nvSpPr>
          <p:cNvPr id="4" name="Slide Number Placeholder 3"/>
          <p:cNvSpPr>
            <a:spLocks noGrp="1"/>
          </p:cNvSpPr>
          <p:nvPr>
            <p:ph type="sldNum" sz="quarter" idx="12"/>
          </p:nvPr>
        </p:nvSpPr>
        <p:spPr/>
        <p:txBody>
          <a:bodyPr/>
          <a:lstStyle/>
          <a:p>
            <a:pPr algn="ctr"/>
            <a:fld id="{1D1DE5CA-8E0F-4C65-9F84-FF65854B65B5}" type="slidenum">
              <a:rPr lang="en-US" sz="1600" smtClean="0"/>
              <a:pPr algn="ctr"/>
              <a:t>5</a:t>
            </a:fld>
            <a:endParaRPr lang="en-US" sz="1600" dirty="0"/>
          </a:p>
        </p:txBody>
      </p:sp>
    </p:spTree>
    <p:extLst>
      <p:ext uri="{BB962C8B-B14F-4D97-AF65-F5344CB8AC3E}">
        <p14:creationId xmlns:p14="http://schemas.microsoft.com/office/powerpoint/2010/main" val="3072311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1558"/>
        </a:solidFill>
        <a:effectLst/>
      </p:bgPr>
    </p:bg>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50521238"/>
              </p:ext>
            </p:extLst>
          </p:nvPr>
        </p:nvGraphicFramePr>
        <p:xfrm>
          <a:off x="1162050" y="2093436"/>
          <a:ext cx="9867900" cy="3815715"/>
        </p:xfrm>
        <a:graphic>
          <a:graphicData uri="http://schemas.openxmlformats.org/drawingml/2006/table">
            <a:tbl>
              <a:tblPr/>
              <a:tblGrid>
                <a:gridCol w="6335262">
                  <a:extLst>
                    <a:ext uri="{9D8B030D-6E8A-4147-A177-3AD203B41FA5}">
                      <a16:colId xmlns:a16="http://schemas.microsoft.com/office/drawing/2014/main" val="2692306834"/>
                    </a:ext>
                  </a:extLst>
                </a:gridCol>
                <a:gridCol w="3532638">
                  <a:extLst>
                    <a:ext uri="{9D8B030D-6E8A-4147-A177-3AD203B41FA5}">
                      <a16:colId xmlns:a16="http://schemas.microsoft.com/office/drawing/2014/main" val="1915934357"/>
                    </a:ext>
                  </a:extLst>
                </a:gridCol>
              </a:tblGrid>
              <a:tr h="542925">
                <a:tc>
                  <a:txBody>
                    <a:bodyPr/>
                    <a:lstStyle/>
                    <a:p>
                      <a:pPr algn="l" fontAlgn="ctr"/>
                      <a:r>
                        <a:rPr lang="en-US" sz="2400" b="0" i="0" u="none" strike="noStrike">
                          <a:solidFill>
                            <a:schemeClr val="tx1"/>
                          </a:solidFill>
                          <a:effectLst/>
                          <a:latin typeface="Century Gothic" panose="020B0502020202020204" pitchFamily="34" charset="0"/>
                        </a:rPr>
                        <a:t>Books/Instructional Materials</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4,000,000.00 </a:t>
                      </a:r>
                    </a:p>
                  </a:txBody>
                  <a:tcPr marL="9525" marR="9525" marT="9525" marB="0" anchor="ctr">
                    <a:lnL>
                      <a:noFill/>
                    </a:lnL>
                    <a:lnR>
                      <a:noFill/>
                    </a:lnR>
                    <a:lnT>
                      <a:noFill/>
                    </a:lnT>
                    <a:lnB>
                      <a:noFill/>
                    </a:lnB>
                  </a:tcPr>
                </a:tc>
                <a:extLst>
                  <a:ext uri="{0D108BD9-81ED-4DB2-BD59-A6C34878D82A}">
                    <a16:rowId xmlns:a16="http://schemas.microsoft.com/office/drawing/2014/main" val="3377765608"/>
                  </a:ext>
                </a:extLst>
              </a:tr>
              <a:tr h="542925">
                <a:tc>
                  <a:txBody>
                    <a:bodyPr/>
                    <a:lstStyle/>
                    <a:p>
                      <a:pPr algn="l" fontAlgn="ctr"/>
                      <a:r>
                        <a:rPr lang="en-US" sz="2400" b="0" i="0" u="none" strike="noStrike">
                          <a:solidFill>
                            <a:schemeClr val="tx1"/>
                          </a:solidFill>
                          <a:effectLst/>
                          <a:latin typeface="Century Gothic" panose="020B0502020202020204" pitchFamily="34" charset="0"/>
                        </a:rPr>
                        <a:t>Summer School Program</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12,000,000.00 </a:t>
                      </a:r>
                    </a:p>
                  </a:txBody>
                  <a:tcPr marL="9525" marR="9525" marT="9525" marB="0" anchor="ctr">
                    <a:lnL>
                      <a:noFill/>
                    </a:lnL>
                    <a:lnR>
                      <a:noFill/>
                    </a:lnR>
                    <a:lnT>
                      <a:noFill/>
                    </a:lnT>
                    <a:lnB>
                      <a:noFill/>
                    </a:lnB>
                  </a:tcPr>
                </a:tc>
                <a:extLst>
                  <a:ext uri="{0D108BD9-81ED-4DB2-BD59-A6C34878D82A}">
                    <a16:rowId xmlns:a16="http://schemas.microsoft.com/office/drawing/2014/main" val="610462050"/>
                  </a:ext>
                </a:extLst>
              </a:tr>
              <a:tr h="542925">
                <a:tc>
                  <a:txBody>
                    <a:bodyPr/>
                    <a:lstStyle/>
                    <a:p>
                      <a:pPr algn="l" fontAlgn="ctr"/>
                      <a:r>
                        <a:rPr lang="en-US" sz="2400" b="0" i="0" u="none" strike="noStrike" dirty="0">
                          <a:solidFill>
                            <a:schemeClr val="tx1"/>
                          </a:solidFill>
                          <a:effectLst/>
                          <a:latin typeface="Century Gothic" panose="020B0502020202020204" pitchFamily="34" charset="0"/>
                        </a:rPr>
                        <a:t>Personal Protective Equipment (PPE)</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2,000,000.00 </a:t>
                      </a:r>
                    </a:p>
                  </a:txBody>
                  <a:tcPr marL="9525" marR="9525" marT="9525" marB="0" anchor="ctr">
                    <a:lnL>
                      <a:noFill/>
                    </a:lnL>
                    <a:lnR>
                      <a:noFill/>
                    </a:lnR>
                    <a:lnT>
                      <a:noFill/>
                    </a:lnT>
                    <a:lnB>
                      <a:noFill/>
                    </a:lnB>
                  </a:tcPr>
                </a:tc>
                <a:extLst>
                  <a:ext uri="{0D108BD9-81ED-4DB2-BD59-A6C34878D82A}">
                    <a16:rowId xmlns:a16="http://schemas.microsoft.com/office/drawing/2014/main" val="3984072885"/>
                  </a:ext>
                </a:extLst>
              </a:tr>
              <a:tr h="542925">
                <a:tc>
                  <a:txBody>
                    <a:bodyPr/>
                    <a:lstStyle/>
                    <a:p>
                      <a:pPr algn="l" fontAlgn="ctr"/>
                      <a:r>
                        <a:rPr lang="en-US" sz="2400" b="0" i="0" u="none" strike="noStrike" dirty="0">
                          <a:solidFill>
                            <a:schemeClr val="tx1"/>
                          </a:solidFill>
                          <a:effectLst/>
                          <a:latin typeface="Century Gothic" panose="020B0502020202020204" pitchFamily="34" charset="0"/>
                        </a:rPr>
                        <a:t>Public Health &amp; Safety Supplies</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2,000,000.00 </a:t>
                      </a:r>
                    </a:p>
                  </a:txBody>
                  <a:tcPr marL="9525" marR="9525" marT="9525" marB="0" anchor="ctr">
                    <a:lnL>
                      <a:noFill/>
                    </a:lnL>
                    <a:lnR>
                      <a:noFill/>
                    </a:lnR>
                    <a:lnT>
                      <a:noFill/>
                    </a:lnT>
                    <a:lnB>
                      <a:noFill/>
                    </a:lnB>
                  </a:tcPr>
                </a:tc>
                <a:extLst>
                  <a:ext uri="{0D108BD9-81ED-4DB2-BD59-A6C34878D82A}">
                    <a16:rowId xmlns:a16="http://schemas.microsoft.com/office/drawing/2014/main" val="3738160821"/>
                  </a:ext>
                </a:extLst>
              </a:tr>
              <a:tr h="542925">
                <a:tc>
                  <a:txBody>
                    <a:bodyPr/>
                    <a:lstStyle/>
                    <a:p>
                      <a:pPr algn="l" fontAlgn="ctr"/>
                      <a:r>
                        <a:rPr lang="en-US" sz="2400" b="0" i="0" u="none" strike="noStrike">
                          <a:solidFill>
                            <a:schemeClr val="tx1"/>
                          </a:solidFill>
                          <a:effectLst/>
                          <a:latin typeface="Century Gothic" panose="020B0502020202020204" pitchFamily="34" charset="0"/>
                        </a:rPr>
                        <a:t>Access to School Meals</a:t>
                      </a:r>
                    </a:p>
                  </a:txBody>
                  <a:tcPr marL="9525" marR="9525" marT="9525" marB="0" anchor="ctr">
                    <a:lnL>
                      <a:noFill/>
                    </a:lnL>
                    <a:lnR>
                      <a:noFill/>
                    </a:lnR>
                    <a:lnT>
                      <a:noFill/>
                    </a:lnT>
                    <a:lnB>
                      <a:noFill/>
                    </a:lnB>
                  </a:tcPr>
                </a:tc>
                <a:tc>
                  <a:txBody>
                    <a:bodyPr/>
                    <a:lstStyle/>
                    <a:p>
                      <a:pPr algn="l" fontAlgn="ctr"/>
                      <a:r>
                        <a:rPr lang="en-US" sz="2400" b="0" i="0" u="none" strike="noStrike">
                          <a:solidFill>
                            <a:schemeClr val="tx1"/>
                          </a:solidFill>
                          <a:effectLst/>
                          <a:latin typeface="Century Gothic" panose="020B0502020202020204" pitchFamily="34" charset="0"/>
                        </a:rPr>
                        <a:t> $               1,000,000.00 </a:t>
                      </a:r>
                    </a:p>
                  </a:txBody>
                  <a:tcPr marL="9525" marR="9525" marT="9525" marB="0" anchor="ctr">
                    <a:lnL>
                      <a:noFill/>
                    </a:lnL>
                    <a:lnR>
                      <a:noFill/>
                    </a:lnR>
                    <a:lnT>
                      <a:noFill/>
                    </a:lnT>
                    <a:lnB>
                      <a:noFill/>
                    </a:lnB>
                  </a:tcPr>
                </a:tc>
                <a:extLst>
                  <a:ext uri="{0D108BD9-81ED-4DB2-BD59-A6C34878D82A}">
                    <a16:rowId xmlns:a16="http://schemas.microsoft.com/office/drawing/2014/main" val="1581707814"/>
                  </a:ext>
                </a:extLst>
              </a:tr>
              <a:tr h="542925">
                <a:tc>
                  <a:txBody>
                    <a:bodyPr/>
                    <a:lstStyle/>
                    <a:p>
                      <a:pPr algn="l" fontAlgn="ctr"/>
                      <a:endParaRPr lang="en-US" sz="2400" b="0" i="0" u="none" strike="noStrike">
                        <a:solidFill>
                          <a:schemeClr val="tx1"/>
                        </a:solidFill>
                        <a:effectLst/>
                        <a:latin typeface="Century Gothic" panose="020B0502020202020204" pitchFamily="34" charset="0"/>
                      </a:endParaRPr>
                    </a:p>
                  </a:txBody>
                  <a:tcPr marL="9525" marR="9525" marT="9525" marB="0" anchor="ctr">
                    <a:lnL>
                      <a:noFill/>
                    </a:lnL>
                    <a:lnR>
                      <a:noFill/>
                    </a:lnR>
                    <a:lnT>
                      <a:noFill/>
                    </a:lnT>
                    <a:lnB>
                      <a:noFill/>
                    </a:lnB>
                  </a:tcPr>
                </a:tc>
                <a:tc>
                  <a:txBody>
                    <a:bodyPr/>
                    <a:lstStyle/>
                    <a:p>
                      <a:pPr algn="l" fontAlgn="b"/>
                      <a:endParaRPr lang="en-US" sz="2400" b="0" i="0" u="none" strike="noStrike">
                        <a:solidFill>
                          <a:schemeClr val="tx1"/>
                        </a:solidFill>
                        <a:effectLst/>
                        <a:latin typeface="Century Gothic" panose="020B0502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426994081"/>
                  </a:ext>
                </a:extLst>
              </a:tr>
              <a:tr h="542925">
                <a:tc>
                  <a:txBody>
                    <a:bodyPr/>
                    <a:lstStyle/>
                    <a:p>
                      <a:pPr algn="l" fontAlgn="ctr"/>
                      <a:r>
                        <a:rPr lang="en-US" sz="3600" b="0" i="0" u="none" strike="noStrike" dirty="0">
                          <a:solidFill>
                            <a:schemeClr val="tx1"/>
                          </a:solidFill>
                          <a:effectLst/>
                          <a:latin typeface="Century Gothic" panose="020B0502020202020204" pitchFamily="34" charset="0"/>
                        </a:rPr>
                        <a:t>Total</a:t>
                      </a:r>
                    </a:p>
                  </a:txBody>
                  <a:tcPr marL="9525" marR="9525" marT="9525" marB="0" anchor="ctr">
                    <a:lnL>
                      <a:noFill/>
                    </a:lnL>
                    <a:lnR>
                      <a:noFill/>
                    </a:lnR>
                    <a:lnT>
                      <a:noFill/>
                    </a:lnT>
                    <a:lnB>
                      <a:noFill/>
                    </a:lnB>
                  </a:tcPr>
                </a:tc>
                <a:tc>
                  <a:txBody>
                    <a:bodyPr/>
                    <a:lstStyle/>
                    <a:p>
                      <a:pPr algn="l" fontAlgn="ctr"/>
                      <a:r>
                        <a:rPr lang="en-US" sz="3400" b="0" i="0" u="none" strike="noStrike" dirty="0">
                          <a:solidFill>
                            <a:schemeClr val="tx1"/>
                          </a:solidFill>
                          <a:effectLst/>
                          <a:latin typeface="Century Gothic" panose="020B0502020202020204" pitchFamily="34" charset="0"/>
                        </a:rPr>
                        <a:t> $ 35,635,224.00 </a:t>
                      </a:r>
                    </a:p>
                  </a:txBody>
                  <a:tcPr marL="9525" marR="9525" marT="9525" marB="0" anchor="ctr">
                    <a:lnL>
                      <a:noFill/>
                    </a:lnL>
                    <a:lnR>
                      <a:noFill/>
                    </a:lnR>
                    <a:lnT>
                      <a:noFill/>
                    </a:lnT>
                    <a:lnB>
                      <a:noFill/>
                    </a:lnB>
                  </a:tcPr>
                </a:tc>
                <a:extLst>
                  <a:ext uri="{0D108BD9-81ED-4DB2-BD59-A6C34878D82A}">
                    <a16:rowId xmlns:a16="http://schemas.microsoft.com/office/drawing/2014/main" val="2853015027"/>
                  </a:ext>
                </a:extLst>
              </a:tr>
            </a:tbl>
          </a:graphicData>
        </a:graphic>
      </p:graphicFrame>
      <p:sp>
        <p:nvSpPr>
          <p:cNvPr id="4" name="Title 3"/>
          <p:cNvSpPr>
            <a:spLocks noGrp="1"/>
          </p:cNvSpPr>
          <p:nvPr>
            <p:ph type="title"/>
          </p:nvPr>
        </p:nvSpPr>
        <p:spPr/>
        <p:txBody>
          <a:bodyPr>
            <a:normAutofit/>
          </a:bodyPr>
          <a:lstStyle/>
          <a:p>
            <a:pPr algn="ctr"/>
            <a:r>
              <a:rPr lang="en-US" sz="3200" dirty="0">
                <a:latin typeface="Century Gothic" panose="020B0502020202020204" pitchFamily="34" charset="0"/>
              </a:rPr>
              <a:t>American rescue plan act FUNDING (</a:t>
            </a:r>
            <a:r>
              <a:rPr lang="en-US" sz="3200" dirty="0" err="1">
                <a:latin typeface="Century Gothic" panose="020B0502020202020204" pitchFamily="34" charset="0"/>
              </a:rPr>
              <a:t>arpa</a:t>
            </a:r>
            <a:r>
              <a:rPr lang="en-US" sz="3200" dirty="0">
                <a:latin typeface="Century Gothic" panose="020B0502020202020204" pitchFamily="34" charset="0"/>
              </a:rPr>
              <a:t>)</a:t>
            </a:r>
          </a:p>
        </p:txBody>
      </p:sp>
      <p:sp>
        <p:nvSpPr>
          <p:cNvPr id="2" name="Slide Number Placeholder 1"/>
          <p:cNvSpPr>
            <a:spLocks noGrp="1"/>
          </p:cNvSpPr>
          <p:nvPr>
            <p:ph type="sldNum" sz="quarter" idx="12"/>
          </p:nvPr>
        </p:nvSpPr>
        <p:spPr/>
        <p:txBody>
          <a:bodyPr/>
          <a:lstStyle/>
          <a:p>
            <a:pPr algn="ctr"/>
            <a:fld id="{1D1DE5CA-8E0F-4C65-9F84-FF65854B65B5}" type="slidenum">
              <a:rPr lang="en-US" sz="1600" smtClean="0"/>
              <a:pPr algn="ctr"/>
              <a:t>6</a:t>
            </a:fld>
            <a:endParaRPr lang="en-US" sz="1600" dirty="0"/>
          </a:p>
        </p:txBody>
      </p:sp>
    </p:spTree>
    <p:extLst>
      <p:ext uri="{BB962C8B-B14F-4D97-AF65-F5344CB8AC3E}">
        <p14:creationId xmlns:p14="http://schemas.microsoft.com/office/powerpoint/2010/main" val="14279475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652</TotalTime>
  <Words>797</Words>
  <Application>Microsoft Office PowerPoint</Application>
  <PresentationFormat>Widescreen</PresentationFormat>
  <Paragraphs>99</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Trebuchet MS</vt:lpstr>
      <vt:lpstr>Tw Cen MT</vt:lpstr>
      <vt:lpstr>Circuit</vt:lpstr>
      <vt:lpstr>PowerPoint Presentation</vt:lpstr>
      <vt:lpstr>Coronavirus aid, relief, and economic security FUNDING (cares)</vt:lpstr>
      <vt:lpstr>Coronavirus aid, relief, and economic security FUNDING (cares)</vt:lpstr>
      <vt:lpstr>Coronavirus response and relief supplemental appropriations FUNDING (crrsa)</vt:lpstr>
      <vt:lpstr>American rescue plan act FUNDING (arpa)</vt:lpstr>
      <vt:lpstr>American rescue plan act FUNDING (arpa)</vt:lpstr>
    </vt:vector>
  </TitlesOfParts>
  <Company>Hacienda La Puente 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Earl Carrasco</dc:creator>
  <cp:lastModifiedBy>Marendra Salim</cp:lastModifiedBy>
  <cp:revision>21</cp:revision>
  <dcterms:created xsi:type="dcterms:W3CDTF">2021-04-14T16:22:21Z</dcterms:created>
  <dcterms:modified xsi:type="dcterms:W3CDTF">2021-04-21T23:37:52Z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