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handoutMasterIdLst>
    <p:handoutMasterId r:id="rId17"/>
  </p:handoutMasterIdLst>
  <p:sldIdLst>
    <p:sldId id="256" r:id="rId2"/>
    <p:sldId id="264" r:id="rId3"/>
    <p:sldId id="265" r:id="rId4"/>
    <p:sldId id="262" r:id="rId5"/>
    <p:sldId id="258" r:id="rId6"/>
    <p:sldId id="269" r:id="rId7"/>
    <p:sldId id="276" r:id="rId8"/>
    <p:sldId id="261" r:id="rId9"/>
    <p:sldId id="275" r:id="rId10"/>
    <p:sldId id="278" r:id="rId11"/>
    <p:sldId id="277" r:id="rId12"/>
    <p:sldId id="279" r:id="rId13"/>
    <p:sldId id="280" r:id="rId14"/>
    <p:sldId id="281" r:id="rId15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6322" autoAdjust="0"/>
  </p:normalViewPr>
  <p:slideViewPr>
    <p:cSldViewPr>
      <p:cViewPr varScale="1">
        <p:scale>
          <a:sx n="101" d="100"/>
          <a:sy n="101" d="100"/>
        </p:scale>
        <p:origin x="191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raig.COSA\Desktop\InstructHours_SchoolDays\Instructional%20Hours%20in%20Americ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Graphs!$B$48</c:f>
              <c:strCache>
                <c:ptCount val="1"/>
                <c:pt idx="0">
                  <c:v>Total</c:v>
                </c:pt>
              </c:strCache>
            </c:strRef>
          </c:tx>
          <c:invertIfNegative val="0"/>
          <c:dPt>
            <c:idx val="5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13"/>
            <c:invertIfNegative val="0"/>
            <c:bubble3D val="0"/>
            <c:spPr>
              <a:solidFill>
                <a:srgbClr val="FF0000"/>
              </a:solidFill>
            </c:spPr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Graphs!$A$49:$A$62</c:f>
              <c:strCache>
                <c:ptCount val="14"/>
                <c:pt idx="0">
                  <c:v>Wisconsin</c:v>
                </c:pt>
                <c:pt idx="1">
                  <c:v>Delaware</c:v>
                </c:pt>
                <c:pt idx="2">
                  <c:v>Missouri</c:v>
                </c:pt>
                <c:pt idx="3">
                  <c:v>Washington</c:v>
                </c:pt>
                <c:pt idx="4">
                  <c:v>Montana</c:v>
                </c:pt>
                <c:pt idx="5">
                  <c:v>Nat. Avg.</c:v>
                </c:pt>
                <c:pt idx="6">
                  <c:v>New Hampshire</c:v>
                </c:pt>
                <c:pt idx="7">
                  <c:v>Hawaii</c:v>
                </c:pt>
                <c:pt idx="8">
                  <c:v>Massachuesetts</c:v>
                </c:pt>
                <c:pt idx="9">
                  <c:v>South Dakota</c:v>
                </c:pt>
                <c:pt idx="10">
                  <c:v>California</c:v>
                </c:pt>
                <c:pt idx="11">
                  <c:v>Connecticut</c:v>
                </c:pt>
                <c:pt idx="12">
                  <c:v>Idaho</c:v>
                </c:pt>
                <c:pt idx="13">
                  <c:v>Oregon</c:v>
                </c:pt>
              </c:strCache>
            </c:strRef>
          </c:cat>
          <c:val>
            <c:numRef>
              <c:f>Graphs!$B$49:$B$62</c:f>
              <c:numCache>
                <c:formatCode>#,##0</c:formatCode>
                <c:ptCount val="14"/>
                <c:pt idx="0">
                  <c:v>11985</c:v>
                </c:pt>
                <c:pt idx="1">
                  <c:v>11660</c:v>
                </c:pt>
                <c:pt idx="2">
                  <c:v>11484</c:v>
                </c:pt>
                <c:pt idx="3">
                  <c:v>11400</c:v>
                </c:pt>
                <c:pt idx="4">
                  <c:v>10800</c:v>
                </c:pt>
                <c:pt idx="5">
                  <c:v>10705</c:v>
                </c:pt>
                <c:pt idx="6">
                  <c:v>10665</c:v>
                </c:pt>
                <c:pt idx="7">
                  <c:v>10440</c:v>
                </c:pt>
                <c:pt idx="8">
                  <c:v>10440</c:v>
                </c:pt>
                <c:pt idx="9">
                  <c:v>10325</c:v>
                </c:pt>
                <c:pt idx="10">
                  <c:v>10260</c:v>
                </c:pt>
                <c:pt idx="11">
                  <c:v>9900</c:v>
                </c:pt>
                <c:pt idx="12">
                  <c:v>9900</c:v>
                </c:pt>
                <c:pt idx="13">
                  <c:v>9900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1331512"/>
        <c:axId val="251332296"/>
      </c:barChart>
      <c:catAx>
        <c:axId val="2513315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51332296"/>
        <c:crosses val="autoZero"/>
        <c:auto val="1"/>
        <c:lblAlgn val="ctr"/>
        <c:lblOffset val="100"/>
        <c:noMultiLvlLbl val="0"/>
      </c:catAx>
      <c:valAx>
        <c:axId val="251332296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one"/>
        <c:crossAx val="25133151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2001" cy="461193"/>
          </a:xfrm>
          <a:prstGeom prst="rect">
            <a:avLst/>
          </a:prstGeom>
        </p:spPr>
        <p:txBody>
          <a:bodyPr vert="horz" lIns="87490" tIns="43745" rIns="87490" bIns="43745" rtlCol="0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566" y="0"/>
            <a:ext cx="3012001" cy="461193"/>
          </a:xfrm>
          <a:prstGeom prst="rect">
            <a:avLst/>
          </a:prstGeom>
        </p:spPr>
        <p:txBody>
          <a:bodyPr vert="horz" lIns="87490" tIns="43745" rIns="87490" bIns="43745" rtlCol="0"/>
          <a:lstStyle>
            <a:lvl1pPr algn="r">
              <a:defRPr sz="1100"/>
            </a:lvl1pPr>
          </a:lstStyle>
          <a:p>
            <a:fld id="{D7B7B7E0-60D4-4288-B53B-13AEE1FF8EDB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3356"/>
            <a:ext cx="3012001" cy="461193"/>
          </a:xfrm>
          <a:prstGeom prst="rect">
            <a:avLst/>
          </a:prstGeom>
        </p:spPr>
        <p:txBody>
          <a:bodyPr vert="horz" lIns="87490" tIns="43745" rIns="87490" bIns="43745" rtlCol="0" anchor="b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566" y="8773356"/>
            <a:ext cx="3012001" cy="461193"/>
          </a:xfrm>
          <a:prstGeom prst="rect">
            <a:avLst/>
          </a:prstGeom>
        </p:spPr>
        <p:txBody>
          <a:bodyPr vert="horz" lIns="87490" tIns="43745" rIns="87490" bIns="43745" rtlCol="0" anchor="b"/>
          <a:lstStyle>
            <a:lvl1pPr algn="r">
              <a:defRPr sz="1100"/>
            </a:lvl1pPr>
          </a:lstStyle>
          <a:p>
            <a:fld id="{847FFDE2-69D2-4ED8-8C12-3A9F1351166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3219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85" tIns="46243" rIns="92485" bIns="4624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7" y="0"/>
            <a:ext cx="3011699" cy="461804"/>
          </a:xfrm>
          <a:prstGeom prst="rect">
            <a:avLst/>
          </a:prstGeom>
        </p:spPr>
        <p:txBody>
          <a:bodyPr vert="horz" lIns="92485" tIns="46243" rIns="92485" bIns="46243" rtlCol="0"/>
          <a:lstStyle>
            <a:lvl1pPr algn="r">
              <a:defRPr sz="1200"/>
            </a:lvl1pPr>
          </a:lstStyle>
          <a:p>
            <a:fld id="{EA4B94D1-F861-4D3E-B8DC-B659022F5883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3738"/>
            <a:ext cx="4616450" cy="34623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5" tIns="46243" rIns="92485" bIns="46243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85" tIns="46243" rIns="92485" bIns="4624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85" tIns="46243" rIns="92485" bIns="46243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7" y="8772668"/>
            <a:ext cx="3011699" cy="461804"/>
          </a:xfrm>
          <a:prstGeom prst="rect">
            <a:avLst/>
          </a:prstGeom>
        </p:spPr>
        <p:txBody>
          <a:bodyPr vert="horz" lIns="92485" tIns="46243" rIns="92485" bIns="46243" rtlCol="0" anchor="b"/>
          <a:lstStyle>
            <a:lvl1pPr algn="r">
              <a:defRPr sz="1200"/>
            </a:lvl1pPr>
          </a:lstStyle>
          <a:p>
            <a:fld id="{A087523A-BD9D-4791-B30F-621A2526518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58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7523A-BD9D-4791-B30F-621A25265187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3758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7523A-BD9D-4791-B30F-621A25265187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7922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7523A-BD9D-4791-B30F-621A25265187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5700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7523A-BD9D-4791-B30F-621A25265187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9797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7523A-BD9D-4791-B30F-621A25265187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1208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defTabSz="874898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7523A-BD9D-4791-B30F-621A25265187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92196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7523A-BD9D-4791-B30F-621A25265187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9034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7523A-BD9D-4791-B30F-621A25265187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9558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7523A-BD9D-4791-B30F-621A25265187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1206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87523A-BD9D-4791-B30F-621A25265187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615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4ED346D0-FE92-482D-9C36-4DAF6E5DD6EA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6C5EEC72-4B90-4B5F-A254-86C8AE9C4B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346D0-FE92-482D-9C36-4DAF6E5DD6EA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EEC72-4B90-4B5F-A254-86C8AE9C4B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4ED346D0-FE92-482D-9C36-4DAF6E5DD6EA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6C5EEC72-4B90-4B5F-A254-86C8AE9C4B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346D0-FE92-482D-9C36-4DAF6E5DD6EA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EEC72-4B90-4B5F-A254-86C8AE9C4B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346D0-FE92-482D-9C36-4DAF6E5DD6EA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EEC72-4B90-4B5F-A254-86C8AE9C4B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346D0-FE92-482D-9C36-4DAF6E5DD6EA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EEC72-4B90-4B5F-A254-86C8AE9C4B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346D0-FE92-482D-9C36-4DAF6E5DD6EA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EEC72-4B90-4B5F-A254-86C8AE9C4B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346D0-FE92-482D-9C36-4DAF6E5DD6EA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EEC72-4B90-4B5F-A254-86C8AE9C4B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346D0-FE92-482D-9C36-4DAF6E5DD6EA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EEC72-4B90-4B5F-A254-86C8AE9C4B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346D0-FE92-482D-9C36-4DAF6E5DD6EA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EEC72-4B90-4B5F-A254-86C8AE9C4BF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346D0-FE92-482D-9C36-4DAF6E5DD6EA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EEC72-4B90-4B5F-A254-86C8AE9C4B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ED346D0-FE92-482D-9C36-4DAF6E5DD6EA}" type="datetimeFigureOut">
              <a:rPr lang="en-US" smtClean="0"/>
              <a:pPr/>
              <a:t>3/20/2015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C5EEC72-4B90-4B5F-A254-86C8AE9C4B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sa.k12.or.us/content/ssf-levels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029200"/>
            <a:ext cx="6858000" cy="609600"/>
          </a:xfrm>
        </p:spPr>
        <p:txBody>
          <a:bodyPr>
            <a:noAutofit/>
          </a:bodyPr>
          <a:lstStyle/>
          <a:p>
            <a:pPr algn="ctr">
              <a:spcBef>
                <a:spcPts val="0"/>
              </a:spcBef>
            </a:pPr>
            <a:r>
              <a:rPr lang="en-US" sz="1800" i="1" dirty="0" smtClean="0">
                <a:latin typeface="Gill Sans MT" pitchFamily="34" charset="0"/>
              </a:rPr>
              <a:t>Shorter school years and higher class sizes? Or full-day kindergarten that </a:t>
            </a:r>
            <a:r>
              <a:rPr lang="en-US" sz="1800" i="1" dirty="0" smtClean="0">
                <a:latin typeface="Gill Sans MT" pitchFamily="34" charset="0"/>
              </a:rPr>
              <a:t>is truly </a:t>
            </a:r>
            <a:r>
              <a:rPr lang="en-US" sz="1800" i="1" dirty="0" smtClean="0">
                <a:latin typeface="Gill Sans MT" pitchFamily="34" charset="0"/>
              </a:rPr>
              <a:t>funded?  Or an investment and improvement trajectory? </a:t>
            </a:r>
            <a:endParaRPr lang="en-US" sz="1800" i="1" dirty="0">
              <a:latin typeface="Gill Sans MT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219200" y="3733800"/>
            <a:ext cx="6705600" cy="914400"/>
          </a:xfrm>
          <a:prstGeom prst="rect">
            <a:avLst/>
          </a:prstGeom>
        </p:spPr>
        <p:txBody>
          <a:bodyPr vert="horz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MT" pitchFamily="34" charset="0"/>
                <a:ea typeface="+mj-ea"/>
                <a:cs typeface="+mj-cs"/>
              </a:rPr>
              <a:t>How will potential 2015-17 SSF Levels Impact the Futures of Oregon Students?</a:t>
            </a:r>
            <a:endParaRPr kumimoji="0" lang="en-US" sz="300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 MT" pitchFamily="34" charset="0"/>
              <a:ea typeface="+mj-ea"/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81200" y="457200"/>
            <a:ext cx="5334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Impact" pitchFamily="34" charset="0"/>
              </a:rPr>
              <a:t>OUR CHILDREN AND </a:t>
            </a:r>
          </a:p>
          <a:p>
            <a:pPr algn="ctr"/>
            <a:r>
              <a:rPr lang="en-US" sz="6000" dirty="0" smtClean="0">
                <a:latin typeface="Impact" pitchFamily="34" charset="0"/>
              </a:rPr>
              <a:t>THEIR SCHOOLS</a:t>
            </a:r>
            <a:endParaRPr lang="en-US" sz="6000" dirty="0">
              <a:latin typeface="Impac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Education’s share of the state budget has declined by about 5 percent since 2003-05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6396335"/>
            <a:ext cx="8001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/>
              <a:t>Data Source:  Oregon Legislative Revenue Office, 2014</a:t>
            </a:r>
          </a:p>
        </p:txBody>
      </p:sp>
      <p:pic>
        <p:nvPicPr>
          <p:cNvPr id="1026" name="Chart 2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447800"/>
            <a:ext cx="80772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Oregon’s state budget has prioritized services other than education since 2003-05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85800" y="6396335"/>
            <a:ext cx="8001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/>
              <a:t>Data Source:  Oregon Legislative Revenue Office, 2014</a:t>
            </a:r>
            <a:endParaRPr lang="en-US" sz="1100" dirty="0"/>
          </a:p>
        </p:txBody>
      </p:sp>
      <p:pic>
        <p:nvPicPr>
          <p:cNvPr id="2050" name="Chart 1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1" y="1447800"/>
            <a:ext cx="83058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val 4"/>
          <p:cNvSpPr/>
          <p:nvPr/>
        </p:nvSpPr>
        <p:spPr>
          <a:xfrm>
            <a:off x="533400" y="3886200"/>
            <a:ext cx="1295400" cy="1447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2700" dirty="0" smtClean="0"/>
              <a:t>A dozen+ years of disinvestment have created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b="1" dirty="0" smtClean="0"/>
              <a:t>Oregon’s ‘Education Fundamentals’ Gap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7848600" cy="4038600"/>
          </a:xfrm>
        </p:spPr>
        <p:txBody>
          <a:bodyPr>
            <a:normAutofit fontScale="92500" lnSpcReduction="20000"/>
          </a:bodyPr>
          <a:lstStyle/>
          <a:p>
            <a:r>
              <a:rPr lang="en-US" sz="2200" b="1" dirty="0" smtClean="0"/>
              <a:t>Instructional Time Gap</a:t>
            </a:r>
          </a:p>
          <a:p>
            <a:pPr lvl="1"/>
            <a:r>
              <a:rPr lang="en-US" dirty="0" smtClean="0"/>
              <a:t>One year less than the national average, grades 1-12</a:t>
            </a:r>
            <a:br>
              <a:rPr lang="en-US" dirty="0" smtClean="0"/>
            </a:br>
            <a:endParaRPr lang="en-US" dirty="0" smtClean="0"/>
          </a:p>
          <a:p>
            <a:r>
              <a:rPr lang="en-US" sz="2200" b="1" dirty="0" smtClean="0"/>
              <a:t>Large Class Sizes</a:t>
            </a:r>
          </a:p>
          <a:p>
            <a:pPr lvl="1"/>
            <a:r>
              <a:rPr lang="en-US" dirty="0" smtClean="0"/>
              <a:t>49</a:t>
            </a:r>
            <a:r>
              <a:rPr lang="en-US" baseline="30000" dirty="0" smtClean="0"/>
              <a:t>th</a:t>
            </a:r>
            <a:r>
              <a:rPr lang="en-US" dirty="0" smtClean="0"/>
              <a:t> in student-teacher ratio </a:t>
            </a:r>
          </a:p>
          <a:p>
            <a:pPr lvl="2"/>
            <a:r>
              <a:rPr lang="en-US" dirty="0" smtClean="0"/>
              <a:t>(Nearly </a:t>
            </a:r>
            <a:r>
              <a:rPr lang="en-US" b="1" dirty="0" smtClean="0"/>
              <a:t>6 more students per teacher </a:t>
            </a:r>
            <a:r>
              <a:rPr lang="en-US" dirty="0" smtClean="0"/>
              <a:t>that the U.S. average)</a:t>
            </a:r>
            <a:br>
              <a:rPr lang="en-US" dirty="0" smtClean="0"/>
            </a:br>
            <a:endParaRPr lang="en-US" dirty="0" smtClean="0"/>
          </a:p>
          <a:p>
            <a:r>
              <a:rPr lang="en-US" sz="2200" b="1" dirty="0" smtClean="0"/>
              <a:t>Lack of Funding </a:t>
            </a:r>
            <a:r>
              <a:rPr lang="en-US" sz="2200" dirty="0" smtClean="0"/>
              <a:t>to provide Basic Programs and Supports</a:t>
            </a:r>
          </a:p>
          <a:p>
            <a:pPr lvl="1"/>
            <a:r>
              <a:rPr lang="en-US" sz="2000" dirty="0" smtClean="0"/>
              <a:t>Oregon spends about 88% of the national average per pupil on K-12</a:t>
            </a:r>
          </a:p>
          <a:p>
            <a:pPr lvl="1"/>
            <a:r>
              <a:rPr lang="en-US" sz="2000" dirty="0" smtClean="0"/>
              <a:t>Oregon is 46</a:t>
            </a:r>
            <a:r>
              <a:rPr lang="en-US" sz="2000" baseline="30000" dirty="0" smtClean="0"/>
              <a:t>th</a:t>
            </a:r>
            <a:r>
              <a:rPr lang="en-US" sz="2000" dirty="0" smtClean="0"/>
              <a:t> in state expenditures on K-12 as a percent of state taxable resources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r>
              <a:rPr lang="en-US" sz="2200" b="1" dirty="0" smtClean="0"/>
              <a:t>Low ranking in graduation rates, closing achievement gaps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6396335"/>
            <a:ext cx="8001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/>
              <a:t>Data Sources:  Education Commission of the States, 2013;  National Education Association, 2013;  </a:t>
            </a:r>
            <a:br>
              <a:rPr lang="en-US" sz="1100" dirty="0" smtClean="0"/>
            </a:br>
            <a:r>
              <a:rPr lang="en-US" sz="1100" dirty="0" smtClean="0"/>
              <a:t>National Center on Education Statistics, 2012; Quality Counts, 2014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2900" u="sng" dirty="0" smtClean="0"/>
              <a:t>Oregon’s </a:t>
            </a:r>
            <a:r>
              <a:rPr lang="en-US" sz="2900" b="1" u="sng" dirty="0" smtClean="0"/>
              <a:t>‘Smarter Balanced Time Gap’ 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1600" dirty="0" smtClean="0"/>
              <a:t>Total Required Minimum Instructional Hours by ‘Smarter Balanced’ State, Grades 1-11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685800" y="6400800"/>
            <a:ext cx="8001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Data Source</a:t>
            </a:r>
            <a:r>
              <a:rPr lang="en-US" sz="1200" dirty="0"/>
              <a:t>: </a:t>
            </a:r>
            <a:r>
              <a:rPr lang="en-US" sz="1200" dirty="0" smtClean="0"/>
              <a:t> Education </a:t>
            </a:r>
            <a:r>
              <a:rPr lang="en-US" sz="1200" dirty="0"/>
              <a:t>Commission of the States, </a:t>
            </a:r>
            <a:r>
              <a:rPr lang="en-US" sz="1200" dirty="0" smtClean="0"/>
              <a:t> “Number of Instructional Days/Hours in the School Year,” 2013</a:t>
            </a:r>
            <a:endParaRPr lang="en-US" sz="1200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8001000" y="5486400"/>
            <a:ext cx="381000" cy="304800"/>
          </a:xfrm>
          <a:prstGeom prst="line">
            <a:avLst/>
          </a:prstGeom>
          <a:ln>
            <a:solidFill>
              <a:srgbClr val="FFFF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806602927"/>
              </p:ext>
            </p:extLst>
          </p:nvPr>
        </p:nvGraphicFramePr>
        <p:xfrm>
          <a:off x="457201" y="990601"/>
          <a:ext cx="8153399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600" dirty="0" smtClean="0"/>
              <a:t>How did we determine what potential 2015-17 school funding levels will mean for our schools?</a:t>
            </a:r>
            <a:endParaRPr lang="en-US" sz="2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724400"/>
          </a:xfrm>
        </p:spPr>
        <p:txBody>
          <a:bodyPr>
            <a:normAutofit fontScale="55000" lnSpcReduction="20000"/>
          </a:bodyPr>
          <a:lstStyle/>
          <a:p>
            <a:endParaRPr lang="en-US" dirty="0" smtClean="0"/>
          </a:p>
          <a:p>
            <a:pPr>
              <a:spcAft>
                <a:spcPts val="600"/>
              </a:spcAft>
              <a:buNone/>
            </a:pPr>
            <a:r>
              <a:rPr lang="en-US" sz="3800" b="1" dirty="0" smtClean="0"/>
              <a:t>Our goal was to provide you with </a:t>
            </a:r>
            <a:r>
              <a:rPr lang="en-US" sz="3800" b="1" u="sng" dirty="0" smtClean="0"/>
              <a:t>accurate</a:t>
            </a:r>
            <a:r>
              <a:rPr lang="en-US" sz="3800" b="1" dirty="0" smtClean="0"/>
              <a:t> information so we:</a:t>
            </a:r>
          </a:p>
          <a:p>
            <a:pPr>
              <a:spcAft>
                <a:spcPts val="600"/>
              </a:spcAft>
            </a:pPr>
            <a:r>
              <a:rPr lang="en-US" sz="3800" dirty="0" smtClean="0"/>
              <a:t>Met regionally with superintendents throughout the fall</a:t>
            </a:r>
          </a:p>
          <a:p>
            <a:pPr>
              <a:spcAft>
                <a:spcPts val="600"/>
              </a:spcAft>
            </a:pPr>
            <a:r>
              <a:rPr lang="en-US" sz="3800" dirty="0" smtClean="0"/>
              <a:t>Worked with OASBO to survey superintendents and business managers, and to provide worksheet so that all districts were calculating information consistently</a:t>
            </a:r>
          </a:p>
          <a:p>
            <a:pPr>
              <a:spcAft>
                <a:spcPts val="600"/>
              </a:spcAft>
            </a:pPr>
            <a:r>
              <a:rPr lang="en-US" sz="3800" dirty="0" smtClean="0"/>
              <a:t>Collectively determined the SSF levels at which:</a:t>
            </a:r>
          </a:p>
          <a:p>
            <a:pPr lvl="1">
              <a:spcAft>
                <a:spcPts val="600"/>
              </a:spcAft>
            </a:pPr>
            <a:r>
              <a:rPr lang="en-US" sz="3500" dirty="0" smtClean="0"/>
              <a:t>Most districts could maintain current programs and class sizes while adding full-day kindergarten.</a:t>
            </a:r>
          </a:p>
          <a:p>
            <a:pPr lvl="1">
              <a:spcAft>
                <a:spcPts val="600"/>
              </a:spcAft>
            </a:pPr>
            <a:r>
              <a:rPr lang="en-US" sz="3500" dirty="0" smtClean="0"/>
              <a:t>A meaningful investment could be made in improving outcomes for students, especially those most at risk.</a:t>
            </a:r>
          </a:p>
          <a:p>
            <a:pPr>
              <a:spcAft>
                <a:spcPts val="600"/>
              </a:spcAft>
            </a:pPr>
            <a:r>
              <a:rPr lang="en-US" sz="3800" dirty="0" smtClean="0"/>
              <a:t>Arrived at three levels: </a:t>
            </a:r>
            <a:r>
              <a:rPr lang="en-US" sz="3800" b="1" dirty="0" smtClean="0"/>
              <a:t>$7.235</a:t>
            </a:r>
            <a:r>
              <a:rPr lang="en-US" sz="3800" dirty="0" smtClean="0"/>
              <a:t>, </a:t>
            </a:r>
            <a:r>
              <a:rPr lang="en-US" sz="3800" b="1" dirty="0" smtClean="0"/>
              <a:t>$7.5 </a:t>
            </a:r>
            <a:r>
              <a:rPr lang="en-US" sz="3800" dirty="0" smtClean="0"/>
              <a:t>and </a:t>
            </a:r>
            <a:r>
              <a:rPr lang="en-US" sz="3800" b="1" dirty="0" smtClean="0"/>
              <a:t>$7.875 </a:t>
            </a:r>
            <a:r>
              <a:rPr lang="en-US" sz="3800" dirty="0" smtClean="0"/>
              <a:t>billion</a:t>
            </a:r>
          </a:p>
          <a:p>
            <a:endParaRPr lang="en-US" sz="4400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519297"/>
            <a:ext cx="7467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What would a 2015-17 State School Fund of</a:t>
            </a:r>
          </a:p>
          <a:p>
            <a:pPr algn="ctr"/>
            <a:r>
              <a:rPr lang="en-US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$7.235 </a:t>
            </a:r>
            <a:r>
              <a:rPr lang="en-US" sz="4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BILLION</a:t>
            </a:r>
          </a:p>
          <a:p>
            <a:pPr algn="ctr"/>
            <a:r>
              <a:rPr lang="en-US" sz="2800" dirty="0" smtClean="0"/>
              <a:t>mean for Oregon students and their schools?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smtClean="0"/>
              <a:t>A $7.235 billion State School Fund will mean: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572000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600"/>
              </a:spcAft>
            </a:pPr>
            <a:r>
              <a:rPr lang="en-US" sz="2400" dirty="0" smtClean="0"/>
              <a:t>Significantly reduced funding per student (</a:t>
            </a:r>
            <a:r>
              <a:rPr lang="en-US" sz="2400" dirty="0" smtClean="0">
                <a:solidFill>
                  <a:srgbClr val="FF0000"/>
                </a:solidFill>
              </a:rPr>
              <a:t>-$77 </a:t>
            </a:r>
            <a:r>
              <a:rPr lang="en-US" sz="2400" dirty="0" smtClean="0"/>
              <a:t>per student)</a:t>
            </a:r>
          </a:p>
          <a:p>
            <a:pPr>
              <a:spcAft>
                <a:spcPts val="600"/>
              </a:spcAft>
            </a:pPr>
            <a:r>
              <a:rPr lang="en-US" sz="2400" dirty="0" smtClean="0"/>
              <a:t>Oregon is no longer in a recession, but schools would continue to be, with many districts and students experiencing:</a:t>
            </a:r>
          </a:p>
          <a:p>
            <a:pPr lvl="1">
              <a:spcAft>
                <a:spcPts val="600"/>
              </a:spcAft>
            </a:pPr>
            <a:r>
              <a:rPr lang="en-US" sz="2100" dirty="0" smtClean="0"/>
              <a:t>Teacher and staff layoffs</a:t>
            </a:r>
          </a:p>
          <a:p>
            <a:pPr lvl="1">
              <a:spcAft>
                <a:spcPts val="600"/>
              </a:spcAft>
            </a:pPr>
            <a:r>
              <a:rPr lang="en-US" sz="2100" dirty="0" smtClean="0"/>
              <a:t>Fewer school days</a:t>
            </a:r>
          </a:p>
          <a:p>
            <a:pPr lvl="1">
              <a:spcAft>
                <a:spcPts val="600"/>
              </a:spcAft>
            </a:pPr>
            <a:r>
              <a:rPr lang="en-US" sz="2100" dirty="0" smtClean="0"/>
              <a:t>Higher class sizes</a:t>
            </a:r>
          </a:p>
          <a:p>
            <a:pPr lvl="1">
              <a:spcAft>
                <a:spcPts val="600"/>
              </a:spcAft>
            </a:pPr>
            <a:r>
              <a:rPr lang="en-US" sz="2100" dirty="0" smtClean="0"/>
              <a:t>Reduced programs and services</a:t>
            </a:r>
          </a:p>
          <a:p>
            <a:pPr>
              <a:spcAft>
                <a:spcPts val="600"/>
              </a:spcAft>
            </a:pPr>
            <a:r>
              <a:rPr lang="en-US" sz="2400" u="sng" dirty="0" smtClean="0"/>
              <a:t>Full-day kindergarten is not truly funded</a:t>
            </a:r>
            <a:r>
              <a:rPr lang="en-US" sz="2400" dirty="0" smtClean="0"/>
              <a:t>.  Instead, districts would be forced to choose between full-day K or maintaining programs and class sizes for students in grades 1-12.  This is </a:t>
            </a:r>
            <a:r>
              <a:rPr lang="en-US" sz="2400" u="sng" dirty="0" smtClean="0"/>
              <a:t>$300 million short</a:t>
            </a:r>
            <a:r>
              <a:rPr lang="en-US" sz="2400" dirty="0" smtClean="0"/>
              <a:t> of what schools need to add full-day kindergarten and maintain current class sizes and programs.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Per student funding, 2014-15 vs. 2015-16</a:t>
            </a:r>
            <a:br>
              <a:rPr lang="en-US" dirty="0" smtClean="0"/>
            </a:br>
            <a:r>
              <a:rPr lang="en-US" dirty="0" smtClean="0"/>
              <a:t>based on the Co-Chairs’ $7.235 billion SSF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310640"/>
            <a:ext cx="4041648" cy="493776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Portland  </a:t>
            </a:r>
          </a:p>
          <a:p>
            <a:pPr>
              <a:buNone/>
            </a:pPr>
            <a:r>
              <a:rPr lang="en-US" sz="3000" dirty="0" smtClean="0">
                <a:solidFill>
                  <a:srgbClr val="FF0000"/>
                </a:solidFill>
              </a:rPr>
              <a:t>	-$132 </a:t>
            </a:r>
            <a:r>
              <a:rPr lang="en-US" sz="1300" dirty="0" smtClean="0"/>
              <a:t>per ADMw</a:t>
            </a:r>
          </a:p>
          <a:p>
            <a:r>
              <a:rPr lang="en-US" dirty="0" smtClean="0"/>
              <a:t>Woodburn  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	</a:t>
            </a:r>
            <a:r>
              <a:rPr lang="en-US" sz="3000" dirty="0" smtClean="0">
                <a:solidFill>
                  <a:srgbClr val="FF0000"/>
                </a:solidFill>
              </a:rPr>
              <a:t>-$117 </a:t>
            </a:r>
            <a:r>
              <a:rPr lang="en-US" sz="1300" dirty="0" smtClean="0"/>
              <a:t>per ADMw</a:t>
            </a:r>
          </a:p>
          <a:p>
            <a:r>
              <a:rPr lang="en-US" dirty="0" smtClean="0"/>
              <a:t>Lincoln County  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	</a:t>
            </a:r>
            <a:r>
              <a:rPr lang="en-US" sz="3000" dirty="0" smtClean="0">
                <a:solidFill>
                  <a:srgbClr val="FF0000"/>
                </a:solidFill>
              </a:rPr>
              <a:t>-$89 </a:t>
            </a:r>
            <a:r>
              <a:rPr lang="en-US" sz="1300" dirty="0" smtClean="0"/>
              <a:t>per ADMw</a:t>
            </a:r>
          </a:p>
          <a:p>
            <a:r>
              <a:rPr lang="en-US" dirty="0" smtClean="0"/>
              <a:t>Lebanon  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	</a:t>
            </a:r>
            <a:r>
              <a:rPr lang="en-US" sz="3000" dirty="0" smtClean="0">
                <a:solidFill>
                  <a:srgbClr val="FF0000"/>
                </a:solidFill>
              </a:rPr>
              <a:t>-$89 </a:t>
            </a:r>
            <a:r>
              <a:rPr lang="en-US" sz="1300" dirty="0" smtClean="0"/>
              <a:t>per ADMw</a:t>
            </a:r>
          </a:p>
          <a:p>
            <a:r>
              <a:rPr lang="en-US" dirty="0" smtClean="0"/>
              <a:t>North Clackamas  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	</a:t>
            </a:r>
            <a:r>
              <a:rPr lang="en-US" sz="3000" dirty="0" smtClean="0">
                <a:solidFill>
                  <a:srgbClr val="FF0000"/>
                </a:solidFill>
              </a:rPr>
              <a:t>-$87 </a:t>
            </a:r>
            <a:r>
              <a:rPr lang="en-US" sz="1300" dirty="0" smtClean="0"/>
              <a:t>per ADMw</a:t>
            </a:r>
          </a:p>
          <a:p>
            <a:r>
              <a:rPr lang="en-US" dirty="0" smtClean="0"/>
              <a:t>North Wasco (The Dalles)  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	</a:t>
            </a:r>
            <a:r>
              <a:rPr lang="en-US" sz="3000" dirty="0" smtClean="0">
                <a:solidFill>
                  <a:srgbClr val="FF0000"/>
                </a:solidFill>
              </a:rPr>
              <a:t>-$85 </a:t>
            </a:r>
            <a:r>
              <a:rPr lang="en-US" sz="1300" dirty="0" smtClean="0"/>
              <a:t>per ADMw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32198" y="1310640"/>
            <a:ext cx="3902202" cy="417576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Gresham-Barlow  </a:t>
            </a:r>
          </a:p>
          <a:p>
            <a:pPr>
              <a:buNone/>
            </a:pPr>
            <a:r>
              <a:rPr lang="en-US" sz="3000" dirty="0" smtClean="0">
                <a:solidFill>
                  <a:srgbClr val="FF0000"/>
                </a:solidFill>
              </a:rPr>
              <a:t>	-$78 </a:t>
            </a:r>
            <a:r>
              <a:rPr lang="en-US" sz="1300" dirty="0" smtClean="0"/>
              <a:t>per ADMw</a:t>
            </a:r>
          </a:p>
          <a:p>
            <a:r>
              <a:rPr lang="en-US" dirty="0" smtClean="0"/>
              <a:t>Salem-Keizer  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	</a:t>
            </a:r>
            <a:r>
              <a:rPr lang="en-US" sz="3000" dirty="0" smtClean="0">
                <a:solidFill>
                  <a:srgbClr val="FF0000"/>
                </a:solidFill>
              </a:rPr>
              <a:t>-$70 </a:t>
            </a:r>
            <a:r>
              <a:rPr lang="en-US" sz="1300" dirty="0" smtClean="0"/>
              <a:t>per ADMw</a:t>
            </a:r>
          </a:p>
          <a:p>
            <a:r>
              <a:rPr lang="en-US" dirty="0" smtClean="0"/>
              <a:t>Hood River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	</a:t>
            </a:r>
            <a:r>
              <a:rPr lang="en-US" sz="3000" dirty="0" smtClean="0">
                <a:solidFill>
                  <a:srgbClr val="FF0000"/>
                </a:solidFill>
              </a:rPr>
              <a:t>-$66 </a:t>
            </a:r>
            <a:r>
              <a:rPr lang="en-US" sz="1300" dirty="0" smtClean="0"/>
              <a:t>per ADMw</a:t>
            </a:r>
          </a:p>
          <a:p>
            <a:r>
              <a:rPr lang="en-US" dirty="0" smtClean="0"/>
              <a:t>David Douglas 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	</a:t>
            </a:r>
            <a:r>
              <a:rPr lang="en-US" sz="3000" dirty="0" smtClean="0">
                <a:solidFill>
                  <a:srgbClr val="FF0000"/>
                </a:solidFill>
              </a:rPr>
              <a:t>-$63 </a:t>
            </a:r>
            <a:r>
              <a:rPr lang="en-US" sz="1300" dirty="0" smtClean="0"/>
              <a:t>per ADMw</a:t>
            </a:r>
          </a:p>
          <a:p>
            <a:r>
              <a:rPr lang="en-US" dirty="0" smtClean="0"/>
              <a:t>Parkrose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	</a:t>
            </a:r>
            <a:r>
              <a:rPr lang="en-US" sz="3000" dirty="0" smtClean="0">
                <a:solidFill>
                  <a:srgbClr val="FF0000"/>
                </a:solidFill>
              </a:rPr>
              <a:t>-$61 </a:t>
            </a:r>
            <a:r>
              <a:rPr lang="en-US" sz="1300" dirty="0" smtClean="0"/>
              <a:t>per ADMw</a:t>
            </a:r>
          </a:p>
          <a:p>
            <a:r>
              <a:rPr lang="en-US" sz="3500" dirty="0" smtClean="0"/>
              <a:t>ST. HELENS</a:t>
            </a:r>
          </a:p>
          <a:p>
            <a:pPr>
              <a:buNone/>
            </a:pPr>
            <a:r>
              <a:rPr lang="en-US" sz="3500" dirty="0" smtClean="0">
                <a:solidFill>
                  <a:srgbClr val="FF0000"/>
                </a:solidFill>
              </a:rPr>
              <a:t>	</a:t>
            </a:r>
            <a:r>
              <a:rPr lang="en-US" sz="3900" dirty="0" smtClean="0">
                <a:solidFill>
                  <a:srgbClr val="FF0000"/>
                </a:solidFill>
              </a:rPr>
              <a:t>-$77 </a:t>
            </a:r>
            <a:r>
              <a:rPr lang="en-US" sz="1700" dirty="0" smtClean="0"/>
              <a:t>per ADMw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85800" y="6400800"/>
            <a:ext cx="8001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Data Source</a:t>
            </a:r>
            <a:r>
              <a:rPr lang="en-US" sz="1200" dirty="0"/>
              <a:t>: </a:t>
            </a:r>
            <a:r>
              <a:rPr lang="en-US" sz="1200" dirty="0" smtClean="0"/>
              <a:t> ODE State School Funding Estimates,  December 5, 2014 (2014-15) and February 24, 2015 (2015-16)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519297"/>
            <a:ext cx="7467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What would a 2015-17 State School Fund of</a:t>
            </a:r>
          </a:p>
          <a:p>
            <a:pPr algn="ctr"/>
            <a:r>
              <a:rPr lang="en-US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$7.5 </a:t>
            </a:r>
            <a:r>
              <a:rPr lang="en-US" sz="4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BILLION</a:t>
            </a:r>
          </a:p>
          <a:p>
            <a:pPr algn="ctr"/>
            <a:r>
              <a:rPr lang="en-US" sz="2800" dirty="0" smtClean="0"/>
              <a:t>mean for Oregon students and their schools?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smtClean="0"/>
              <a:t>A $7.5 billion State School Fund will mean: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419600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endParaRPr lang="en-US" sz="2400" dirty="0" smtClean="0"/>
          </a:p>
          <a:p>
            <a:pPr>
              <a:spcAft>
                <a:spcPts val="1200"/>
              </a:spcAft>
            </a:pPr>
            <a:r>
              <a:rPr lang="en-US" sz="2000" dirty="0" smtClean="0"/>
              <a:t>Most districts will be able to maintain current programs and class sizes, while adding full-day kindergarten.</a:t>
            </a:r>
          </a:p>
          <a:p>
            <a:pPr>
              <a:spcAft>
                <a:spcPts val="1200"/>
              </a:spcAft>
            </a:pPr>
            <a:r>
              <a:rPr lang="en-US" sz="2000" dirty="0" smtClean="0"/>
              <a:t>An important first step in improvement – funding the implementation of full-day kindergarten.</a:t>
            </a:r>
          </a:p>
          <a:p>
            <a:pPr>
              <a:spcAft>
                <a:spcPts val="1200"/>
              </a:spcAft>
              <a:buNone/>
            </a:pPr>
            <a:endParaRPr lang="en-US" sz="2400" dirty="0" smtClean="0"/>
          </a:p>
          <a:p>
            <a:pPr>
              <a:spcAft>
                <a:spcPts val="1200"/>
              </a:spcAft>
              <a:buNone/>
            </a:pPr>
            <a:r>
              <a:rPr lang="en-US" sz="2400" b="1" dirty="0" smtClean="0"/>
              <a:t>*</a:t>
            </a:r>
            <a:r>
              <a:rPr lang="en-US" sz="2000" b="1" dirty="0" smtClean="0"/>
              <a:t>It is not the investment level required to make significant progress toward the national average in instructional time or class size.</a:t>
            </a:r>
            <a:endParaRPr lang="en-US" sz="20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519297"/>
            <a:ext cx="7467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What would a 2015-17 State School Fund of</a:t>
            </a:r>
          </a:p>
          <a:p>
            <a:pPr algn="ctr"/>
            <a:r>
              <a:rPr lang="en-US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$7.875 </a:t>
            </a:r>
            <a:r>
              <a:rPr lang="en-US" sz="48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BILLION</a:t>
            </a:r>
          </a:p>
          <a:p>
            <a:pPr algn="ctr"/>
            <a:r>
              <a:rPr lang="en-US" sz="2800" dirty="0" smtClean="0"/>
              <a:t>mean for Oregon students and their schools?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smtClean="0"/>
              <a:t>A $7.875 billion State School Fund will mean: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400" dirty="0" smtClean="0"/>
              <a:t>Most districts will be able to reduce class size, increase instructional time and/or provide needed programs and services for students most at risk.</a:t>
            </a:r>
          </a:p>
          <a:p>
            <a:pPr>
              <a:spcAft>
                <a:spcPts val="600"/>
              </a:spcAft>
            </a:pPr>
            <a:r>
              <a:rPr lang="en-US" sz="2400" dirty="0" smtClean="0"/>
              <a:t>Over time, these investments will result in:</a:t>
            </a:r>
          </a:p>
          <a:p>
            <a:pPr lvl="1">
              <a:spcAft>
                <a:spcPts val="600"/>
              </a:spcAft>
            </a:pPr>
            <a:r>
              <a:rPr lang="en-US" sz="2100" dirty="0" smtClean="0"/>
              <a:t>Greater third-grade literacy</a:t>
            </a:r>
          </a:p>
          <a:p>
            <a:pPr lvl="1">
              <a:spcAft>
                <a:spcPts val="600"/>
              </a:spcAft>
            </a:pPr>
            <a:r>
              <a:rPr lang="en-US" sz="2100" dirty="0" smtClean="0"/>
              <a:t>Higher graduation rates</a:t>
            </a:r>
          </a:p>
          <a:p>
            <a:pPr lvl="1">
              <a:spcAft>
                <a:spcPts val="600"/>
              </a:spcAft>
            </a:pPr>
            <a:r>
              <a:rPr lang="en-US" sz="2100" dirty="0" smtClean="0"/>
              <a:t>Reduced achievement gaps</a:t>
            </a:r>
          </a:p>
          <a:p>
            <a:pPr lvl="1">
              <a:spcAft>
                <a:spcPts val="600"/>
              </a:spcAft>
            </a:pPr>
            <a:r>
              <a:rPr lang="en-US" sz="2100" dirty="0" smtClean="0"/>
              <a:t>Increased college-and-career readiness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smtClean="0"/>
              <a:t>For more information: State and Local Posters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  <a:buNone/>
            </a:pPr>
            <a:endParaRPr lang="en-US" sz="2100" dirty="0" smtClean="0">
              <a:hlinkClick r:id="rId3"/>
            </a:endParaRPr>
          </a:p>
          <a:p>
            <a:pPr>
              <a:spcAft>
                <a:spcPts val="600"/>
              </a:spcAft>
            </a:pPr>
            <a:r>
              <a:rPr lang="en-US" sz="2400" b="1" dirty="0" smtClean="0">
                <a:hlinkClick r:id="rId3"/>
              </a:rPr>
              <a:t>http://www.cosa.k12.or.us/content/ssf-levels</a:t>
            </a:r>
            <a:endParaRPr lang="en-US" sz="2400" b="1" dirty="0" smtClean="0"/>
          </a:p>
          <a:p>
            <a:pPr>
              <a:spcAft>
                <a:spcPts val="600"/>
              </a:spcAft>
            </a:pPr>
            <a:endParaRPr lang="en-US" sz="2100" dirty="0" smtClean="0"/>
          </a:p>
        </p:txBody>
      </p:sp>
      <p:pic>
        <p:nvPicPr>
          <p:cNvPr id="4" name="Picture 3" descr="OEA Funding Poster_B modified reduced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95400" y="2325530"/>
            <a:ext cx="4876800" cy="3712464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1095</TotalTime>
  <Words>602</Words>
  <Application>Microsoft Office PowerPoint</Application>
  <PresentationFormat>On-screen Show (4:3)</PresentationFormat>
  <Paragraphs>100</Paragraphs>
  <Slides>14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Bookman Old Style</vt:lpstr>
      <vt:lpstr>Calibri</vt:lpstr>
      <vt:lpstr>Gill Sans MT</vt:lpstr>
      <vt:lpstr>Impact</vt:lpstr>
      <vt:lpstr>Wingdings</vt:lpstr>
      <vt:lpstr>Wingdings 3</vt:lpstr>
      <vt:lpstr>Origin</vt:lpstr>
      <vt:lpstr>PowerPoint Presentation</vt:lpstr>
      <vt:lpstr>Education’s share of the state budget has declined by about 5 percent since 2003-05</vt:lpstr>
      <vt:lpstr>Oregon’s state budget has prioritized services other than education since 2003-05</vt:lpstr>
      <vt:lpstr>A dozen+ years of disinvestment have created Oregon’s ‘Education Fundamentals’ Gap</vt:lpstr>
      <vt:lpstr>Oregon’s ‘Smarter Balanced Time Gap’  Total Required Minimum Instructional Hours by ‘Smarter Balanced’ State, Grades 1-11</vt:lpstr>
      <vt:lpstr>How did we determine what potential 2015-17 school funding levels will mean for our schools?</vt:lpstr>
      <vt:lpstr>PowerPoint Presentation</vt:lpstr>
      <vt:lpstr>A $7.235 billion State School Fund will mean:</vt:lpstr>
      <vt:lpstr>Per student funding, 2014-15 vs. 2015-16 based on the Co-Chairs’ $7.235 billion SSF</vt:lpstr>
      <vt:lpstr>PowerPoint Presentation</vt:lpstr>
      <vt:lpstr>A $7.5 billion State School Fund will mean:</vt:lpstr>
      <vt:lpstr>PowerPoint Presentation</vt:lpstr>
      <vt:lpstr>A $7.875 billion State School Fund will mean:</vt:lpstr>
      <vt:lpstr>For more information: State and Local Posters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Craig Hawkins</dc:creator>
  <cp:lastModifiedBy>Ed Leader</cp:lastModifiedBy>
  <cp:revision>121</cp:revision>
  <dcterms:created xsi:type="dcterms:W3CDTF">2014-09-11T19:55:01Z</dcterms:created>
  <dcterms:modified xsi:type="dcterms:W3CDTF">2015-03-20T17:45:13Z</dcterms:modified>
</cp:coreProperties>
</file>