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2"/>
  </p:notesMasterIdLst>
  <p:handoutMasterIdLst>
    <p:handoutMasterId r:id="rId33"/>
  </p:handoutMasterIdLst>
  <p:sldIdLst>
    <p:sldId id="256" r:id="rId3"/>
    <p:sldId id="299" r:id="rId4"/>
    <p:sldId id="317" r:id="rId5"/>
    <p:sldId id="314" r:id="rId6"/>
    <p:sldId id="316" r:id="rId7"/>
    <p:sldId id="318" r:id="rId8"/>
    <p:sldId id="310" r:id="rId9"/>
    <p:sldId id="258" r:id="rId10"/>
    <p:sldId id="293" r:id="rId11"/>
    <p:sldId id="307" r:id="rId12"/>
    <p:sldId id="308" r:id="rId13"/>
    <p:sldId id="311" r:id="rId14"/>
    <p:sldId id="259" r:id="rId15"/>
    <p:sldId id="306" r:id="rId16"/>
    <p:sldId id="260" r:id="rId17"/>
    <p:sldId id="262" r:id="rId18"/>
    <p:sldId id="313" r:id="rId19"/>
    <p:sldId id="312" r:id="rId20"/>
    <p:sldId id="297" r:id="rId21"/>
    <p:sldId id="298" r:id="rId22"/>
    <p:sldId id="263" r:id="rId23"/>
    <p:sldId id="265" r:id="rId24"/>
    <p:sldId id="302" r:id="rId25"/>
    <p:sldId id="319" r:id="rId26"/>
    <p:sldId id="320" r:id="rId27"/>
    <p:sldId id="266" r:id="rId28"/>
    <p:sldId id="281" r:id="rId29"/>
    <p:sldId id="321" r:id="rId30"/>
    <p:sldId id="292" r:id="rId31"/>
  </p:sldIdLst>
  <p:sldSz cx="9144000" cy="6858000" type="screen4x3"/>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52" autoAdjust="0"/>
  </p:normalViewPr>
  <p:slideViewPr>
    <p:cSldViewPr>
      <p:cViewPr varScale="1">
        <p:scale>
          <a:sx n="70" d="100"/>
          <a:sy n="70" d="100"/>
        </p:scale>
        <p:origin x="485" y="62"/>
      </p:cViewPr>
      <p:guideLst>
        <p:guide orient="horz" pos="2160"/>
        <p:guide pos="2880"/>
      </p:guideLst>
    </p:cSldViewPr>
  </p:slideViewPr>
  <p:outlineViewPr>
    <p:cViewPr>
      <p:scale>
        <a:sx n="33" d="100"/>
        <a:sy n="33" d="100"/>
      </p:scale>
      <p:origin x="42" y="16572"/>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360" tIns="46680" rIns="93360" bIns="46680" rtlCol="0"/>
          <a:lstStyle>
            <a:lvl1pPr algn="l">
              <a:defRPr sz="1200"/>
            </a:lvl1pPr>
          </a:lstStyle>
          <a:p>
            <a:endParaRPr lang="en-US"/>
          </a:p>
        </p:txBody>
      </p:sp>
      <p:sp>
        <p:nvSpPr>
          <p:cNvPr id="3" name="Date Placeholder 2"/>
          <p:cNvSpPr>
            <a:spLocks noGrp="1"/>
          </p:cNvSpPr>
          <p:nvPr>
            <p:ph type="dt" sz="quarter" idx="1"/>
          </p:nvPr>
        </p:nvSpPr>
        <p:spPr>
          <a:xfrm>
            <a:off x="3979930" y="0"/>
            <a:ext cx="3044719" cy="465614"/>
          </a:xfrm>
          <a:prstGeom prst="rect">
            <a:avLst/>
          </a:prstGeom>
        </p:spPr>
        <p:txBody>
          <a:bodyPr vert="horz" lIns="93360" tIns="46680" rIns="93360" bIns="46680" rtlCol="0"/>
          <a:lstStyle>
            <a:lvl1pPr algn="r">
              <a:defRPr sz="1200"/>
            </a:lvl1pPr>
          </a:lstStyle>
          <a:p>
            <a:fld id="{DFA6910E-2C08-C34F-A2F0-3B2D23E1598E}" type="datetimeFigureOut">
              <a:rPr lang="en-US" smtClean="0"/>
              <a:t>10/19/2016</a:t>
            </a:fld>
            <a:endParaRPr lang="en-US"/>
          </a:p>
        </p:txBody>
      </p:sp>
      <p:sp>
        <p:nvSpPr>
          <p:cNvPr id="4" name="Footer Placeholder 3"/>
          <p:cNvSpPr>
            <a:spLocks noGrp="1"/>
          </p:cNvSpPr>
          <p:nvPr>
            <p:ph type="ftr" sz="quarter" idx="2"/>
          </p:nvPr>
        </p:nvSpPr>
        <p:spPr>
          <a:xfrm>
            <a:off x="0" y="8845045"/>
            <a:ext cx="3044719" cy="465614"/>
          </a:xfrm>
          <a:prstGeom prst="rect">
            <a:avLst/>
          </a:prstGeom>
        </p:spPr>
        <p:txBody>
          <a:bodyPr vert="horz" lIns="93360" tIns="46680" rIns="93360" bIns="46680" rtlCol="0" anchor="b"/>
          <a:lstStyle>
            <a:lvl1pPr algn="l">
              <a:defRPr sz="1200"/>
            </a:lvl1pPr>
          </a:lstStyle>
          <a:p>
            <a:endParaRPr lang="en-US"/>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3360" tIns="46680" rIns="93360" bIns="46680" rtlCol="0" anchor="b"/>
          <a:lstStyle>
            <a:lvl1pPr algn="r">
              <a:defRPr sz="1200"/>
            </a:lvl1pPr>
          </a:lstStyle>
          <a:p>
            <a:fld id="{17A01EB2-0109-BA4E-86D1-49329650F679}" type="slidenum">
              <a:rPr lang="en-US" smtClean="0"/>
              <a:t>‹#›</a:t>
            </a:fld>
            <a:endParaRPr lang="en-US"/>
          </a:p>
        </p:txBody>
      </p:sp>
    </p:spTree>
    <p:extLst>
      <p:ext uri="{BB962C8B-B14F-4D97-AF65-F5344CB8AC3E}">
        <p14:creationId xmlns:p14="http://schemas.microsoft.com/office/powerpoint/2010/main" val="27969154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360" tIns="46680" rIns="93360" bIns="46680" rtlCol="0"/>
          <a:lstStyle>
            <a:lvl1pPr algn="l">
              <a:defRPr sz="1200"/>
            </a:lvl1pPr>
          </a:lstStyle>
          <a:p>
            <a:endParaRPr lang="en-US"/>
          </a:p>
        </p:txBody>
      </p:sp>
      <p:sp>
        <p:nvSpPr>
          <p:cNvPr id="3" name="Date Placeholder 2"/>
          <p:cNvSpPr>
            <a:spLocks noGrp="1"/>
          </p:cNvSpPr>
          <p:nvPr>
            <p:ph type="dt" idx="1"/>
          </p:nvPr>
        </p:nvSpPr>
        <p:spPr>
          <a:xfrm>
            <a:off x="3979930" y="0"/>
            <a:ext cx="3044719" cy="465614"/>
          </a:xfrm>
          <a:prstGeom prst="rect">
            <a:avLst/>
          </a:prstGeom>
        </p:spPr>
        <p:txBody>
          <a:bodyPr vert="horz" lIns="93360" tIns="46680" rIns="93360" bIns="46680" rtlCol="0"/>
          <a:lstStyle>
            <a:lvl1pPr algn="r">
              <a:defRPr sz="1200"/>
            </a:lvl1pPr>
          </a:lstStyle>
          <a:p>
            <a:fld id="{411277C6-AB8D-4E21-819D-A8490F810828}" type="datetimeFigureOut">
              <a:rPr lang="en-US" smtClean="0"/>
              <a:t>10/19/2016</a:t>
            </a:fld>
            <a:endParaRPr lang="en-US"/>
          </a:p>
        </p:txBody>
      </p:sp>
      <p:sp>
        <p:nvSpPr>
          <p:cNvPr id="4" name="Slide Image Placeholder 3"/>
          <p:cNvSpPr>
            <a:spLocks noGrp="1" noRot="1" noChangeAspect="1"/>
          </p:cNvSpPr>
          <p:nvPr>
            <p:ph type="sldImg" idx="2"/>
          </p:nvPr>
        </p:nvSpPr>
        <p:spPr>
          <a:xfrm>
            <a:off x="1184275" y="698500"/>
            <a:ext cx="4657725" cy="3492500"/>
          </a:xfrm>
          <a:prstGeom prst="rect">
            <a:avLst/>
          </a:prstGeom>
          <a:noFill/>
          <a:ln w="12700">
            <a:solidFill>
              <a:prstClr val="black"/>
            </a:solidFill>
          </a:ln>
        </p:spPr>
        <p:txBody>
          <a:bodyPr vert="horz" lIns="93360" tIns="46680" rIns="93360" bIns="46680" rtlCol="0" anchor="ctr"/>
          <a:lstStyle/>
          <a:p>
            <a:endParaRPr lang="en-US"/>
          </a:p>
        </p:txBody>
      </p:sp>
      <p:sp>
        <p:nvSpPr>
          <p:cNvPr id="5" name="Notes Placeholder 4"/>
          <p:cNvSpPr>
            <a:spLocks noGrp="1"/>
          </p:cNvSpPr>
          <p:nvPr>
            <p:ph type="body" sz="quarter" idx="3"/>
          </p:nvPr>
        </p:nvSpPr>
        <p:spPr>
          <a:xfrm>
            <a:off x="702628" y="4423331"/>
            <a:ext cx="5621020" cy="4190524"/>
          </a:xfrm>
          <a:prstGeom prst="rect">
            <a:avLst/>
          </a:prstGeom>
        </p:spPr>
        <p:txBody>
          <a:bodyPr vert="horz" lIns="93360" tIns="46680" rIns="93360" bIns="466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5045"/>
            <a:ext cx="3044719" cy="465614"/>
          </a:xfrm>
          <a:prstGeom prst="rect">
            <a:avLst/>
          </a:prstGeom>
        </p:spPr>
        <p:txBody>
          <a:bodyPr vert="horz" lIns="93360" tIns="46680" rIns="93360" bIns="46680" rtlCol="0" anchor="b"/>
          <a:lstStyle>
            <a:lvl1pPr algn="l">
              <a:defRPr sz="1200"/>
            </a:lvl1pPr>
          </a:lstStyle>
          <a:p>
            <a:endParaRPr lang="en-US"/>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3360" tIns="46680" rIns="93360" bIns="46680" rtlCol="0" anchor="b"/>
          <a:lstStyle>
            <a:lvl1pPr algn="r">
              <a:defRPr sz="1200"/>
            </a:lvl1pPr>
          </a:lstStyle>
          <a:p>
            <a:fld id="{3D627B34-58AE-4446-83F9-6B0F39AED316}" type="slidenum">
              <a:rPr lang="en-US" smtClean="0"/>
              <a:t>‹#›</a:t>
            </a:fld>
            <a:endParaRPr lang="en-US"/>
          </a:p>
        </p:txBody>
      </p:sp>
    </p:spTree>
    <p:extLst>
      <p:ext uri="{BB962C8B-B14F-4D97-AF65-F5344CB8AC3E}">
        <p14:creationId xmlns:p14="http://schemas.microsoft.com/office/powerpoint/2010/main" val="42291980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CD711A-5028-6A45-A251-C539DAD1F9D5}"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3816541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786041-1830-A149-B8CD-FFE3C948E1B5}"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19508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30EC21-D9A8-2242-80D0-223628FFC432}"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1444150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2D6669-8E41-2948-8001-25FE45048107}"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12942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D8282C-DA54-E84D-9418-16F28C1D56AE}" type="datetime1">
              <a:rPr lang="en-US" smtClean="0"/>
              <a:t>10/19/2016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30283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F79E5D-AFE4-114B-B5F7-8F1620B8E89F}" type="datetime1">
              <a:rPr lang="en-US" smtClean="0"/>
              <a:t>10/19/2016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98206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F9460D-E04D-114C-BC52-9720DC793C16}" type="datetime1">
              <a:rPr lang="en-US" smtClean="0"/>
              <a:t>10/19/2016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370738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4C2C1-36DD-514C-AEF2-1205C67F58F6}"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4110655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FA8AB-58A5-BA49-9C56-36189A80E6D5}"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400760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00A610-1828-5047-8920-0A3A1DC35744}"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4650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AB59B-EF61-9D43-AF82-CB50006DEB94}"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1679538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CD711A-5028-6A45-A251-C539DAD1F9D5}"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861035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786041-1830-A149-B8CD-FFE3C948E1B5}"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1178715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30EC21-D9A8-2242-80D0-223628FFC432}"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261009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2D6669-8E41-2948-8001-25FE45048107}"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1772584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D8282C-DA54-E84D-9418-16F28C1D56AE}" type="datetime1">
              <a:rPr lang="en-US" smtClean="0"/>
              <a:t>10/19/2016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968661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1F79E5D-AFE4-114B-B5F7-8F1620B8E89F}" type="datetime1">
              <a:rPr lang="en-US" smtClean="0"/>
              <a:t>10/19/2016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565987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F9460D-E04D-114C-BC52-9720DC793C16}" type="datetime1">
              <a:rPr lang="en-US" smtClean="0"/>
              <a:t>10/19/2016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720946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4C2C1-36DD-514C-AEF2-1205C67F58F6}"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718404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FA8AB-58A5-BA49-9C56-36189A80E6D5}" type="datetime1">
              <a:rPr lang="en-US" smtClean="0"/>
              <a:t>10/19/2016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18017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1BE22-C5F3-0F41-98EA-C80B7E9B94BF}" type="datetime1">
              <a:rPr lang="en-US" smtClean="0"/>
              <a:t>10/19/2016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dirty="0"/>
          </a:p>
        </p:txBody>
      </p:sp>
    </p:spTree>
    <p:extLst>
      <p:ext uri="{BB962C8B-B14F-4D97-AF65-F5344CB8AC3E}">
        <p14:creationId xmlns:p14="http://schemas.microsoft.com/office/powerpoint/2010/main" val="1767072318"/>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1BE22-C5F3-0F41-98EA-C80B7E9B94BF}" type="datetime1">
              <a:rPr lang="en-US" smtClean="0"/>
              <a:t>10/19/2016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4766255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1BE22-C5F3-0F41-98EA-C80B7E9B94BF}" type="datetime1">
              <a:rPr lang="en-US" smtClean="0"/>
              <a:t>10/19/2016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dirty="0"/>
          </a:p>
        </p:txBody>
      </p:sp>
    </p:spTree>
    <p:extLst>
      <p:ext uri="{BB962C8B-B14F-4D97-AF65-F5344CB8AC3E}">
        <p14:creationId xmlns:p14="http://schemas.microsoft.com/office/powerpoint/2010/main" val="146008487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1BE22-C5F3-0F41-98EA-C80B7E9B94BF}" type="datetime1">
              <a:rPr lang="en-US" smtClean="0"/>
              <a:t>10/19/2016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230768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1BE22-C5F3-0F41-98EA-C80B7E9B94BF}" type="datetime1">
              <a:rPr lang="en-US" smtClean="0"/>
              <a:t>10/19/2016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dirty="0"/>
          </a:p>
        </p:txBody>
      </p:sp>
    </p:spTree>
    <p:extLst>
      <p:ext uri="{BB962C8B-B14F-4D97-AF65-F5344CB8AC3E}">
        <p14:creationId xmlns:p14="http://schemas.microsoft.com/office/powerpoint/2010/main" val="53103845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00A610-1828-5047-8920-0A3A1DC35744}"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2932557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5AB59B-EF61-9D43-AF82-CB50006DEB94}" type="datetime1">
              <a:rPr lang="en-US" smtClean="0"/>
              <a:t>10/19/2016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55628-DDE1-4AEF-A77D-39BAFF3A7B71}" type="slidenum">
              <a:rPr lang="en-US" smtClean="0"/>
              <a:t>‹#›</a:t>
            </a:fld>
            <a:endParaRPr lang="en-US"/>
          </a:p>
        </p:txBody>
      </p:sp>
    </p:spTree>
    <p:extLst>
      <p:ext uri="{BB962C8B-B14F-4D97-AF65-F5344CB8AC3E}">
        <p14:creationId xmlns:p14="http://schemas.microsoft.com/office/powerpoint/2010/main" val="52393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1BE22-C5F3-0F41-98EA-C80B7E9B94BF}" type="datetime1">
              <a:rPr lang="en-US" smtClean="0"/>
              <a:t>10/19/2016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55628-DDE1-4AEF-A77D-39BAFF3A7B71}" type="slidenum">
              <a:rPr lang="en-US" smtClean="0"/>
              <a:t>‹#›</a:t>
            </a:fld>
            <a:endParaRPr lang="en-US" dirty="0"/>
          </a:p>
        </p:txBody>
      </p:sp>
    </p:spTree>
    <p:extLst>
      <p:ext uri="{BB962C8B-B14F-4D97-AF65-F5344CB8AC3E}">
        <p14:creationId xmlns:p14="http://schemas.microsoft.com/office/powerpoint/2010/main" val="34658096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E1BE22-C5F3-0F41-98EA-C80B7E9B94BF}" type="datetime1">
              <a:rPr lang="en-US" smtClean="0"/>
              <a:t>10/19/2016</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8055628-DDE1-4AEF-A77D-39BAFF3A7B71}" type="slidenum">
              <a:rPr lang="en-US" smtClean="0"/>
              <a:t>‹#›</a:t>
            </a:fld>
            <a:endParaRPr lang="en-US" dirty="0"/>
          </a:p>
        </p:txBody>
      </p:sp>
    </p:spTree>
    <p:extLst>
      <p:ext uri="{BB962C8B-B14F-4D97-AF65-F5344CB8AC3E}">
        <p14:creationId xmlns:p14="http://schemas.microsoft.com/office/powerpoint/2010/main" val="7005688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http://www.oag.ca.gov/"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a:spLocks noGrp="1"/>
          </p:cNvSpPr>
          <p:nvPr>
            <p:ph type="subTitle" idx="1"/>
          </p:nvPr>
        </p:nvSpPr>
        <p:spPr>
          <a:xfrm>
            <a:off x="762000" y="762000"/>
            <a:ext cx="6400800" cy="1752600"/>
          </a:xfrm>
        </p:spPr>
        <p:txBody>
          <a:bodyPr>
            <a:normAutofit/>
          </a:bodyPr>
          <a:lstStyle/>
          <a:p>
            <a:pPr algn="ctr"/>
            <a:r>
              <a:rPr lang="en-US" sz="4000" dirty="0" smtClean="0">
                <a:solidFill>
                  <a:schemeClr val="tx1"/>
                </a:solidFill>
                <a:latin typeface="Eras Medium ITC" panose="020B0602030504020804" pitchFamily="34" charset="0"/>
              </a:rPr>
              <a:t>Booster Club Organization          Best Practices Workshop</a:t>
            </a:r>
          </a:p>
        </p:txBody>
      </p:sp>
      <p:pic>
        <p:nvPicPr>
          <p:cNvPr id="1026" name="Picture 2" descr="DUSD Colo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505200"/>
            <a:ext cx="5105400" cy="323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307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7391400" cy="4441163"/>
          </a:xfrm>
        </p:spPr>
        <p:txBody>
          <a:bodyPr>
            <a:normAutofit/>
          </a:bodyPr>
          <a:lstStyle/>
          <a:p>
            <a:pPr>
              <a:lnSpc>
                <a:spcPct val="90000"/>
              </a:lnSpc>
            </a:pPr>
            <a:r>
              <a:rPr lang="en-US" sz="3200" dirty="0" smtClean="0">
                <a:latin typeface="Eras Medium ITC" panose="020B0602030504020804" pitchFamily="34" charset="0"/>
              </a:rPr>
              <a:t>Communicate Board Policy pertaining to Booster Organizations</a:t>
            </a:r>
          </a:p>
          <a:p>
            <a:pPr>
              <a:lnSpc>
                <a:spcPct val="90000"/>
              </a:lnSpc>
            </a:pPr>
            <a:r>
              <a:rPr lang="en-US" sz="3200" dirty="0" smtClean="0">
                <a:latin typeface="Eras Medium ITC" panose="020B0602030504020804" pitchFamily="34" charset="0"/>
              </a:rPr>
              <a:t>Provide resources and ‘best practices’ for documenting Booster Club activities</a:t>
            </a:r>
          </a:p>
          <a:p>
            <a:pPr>
              <a:lnSpc>
                <a:spcPct val="90000"/>
              </a:lnSpc>
            </a:pPr>
            <a:r>
              <a:rPr lang="en-US" sz="3200" dirty="0" smtClean="0">
                <a:latin typeface="Eras Medium ITC" panose="020B0602030504020804" pitchFamily="34" charset="0"/>
              </a:rPr>
              <a:t>Offer District resources to support and protect you and your organization</a:t>
            </a:r>
          </a:p>
          <a:p>
            <a:pPr marL="0" indent="0">
              <a:lnSpc>
                <a:spcPct val="90000"/>
              </a:lnSpc>
              <a:buNone/>
            </a:pPr>
            <a:endParaRPr lang="en-US" sz="3200" dirty="0" smtClean="0"/>
          </a:p>
        </p:txBody>
      </p:sp>
      <p:sp>
        <p:nvSpPr>
          <p:cNvPr id="2" name="TextBox 1"/>
          <p:cNvSpPr txBox="1"/>
          <p:nvPr/>
        </p:nvSpPr>
        <p:spPr>
          <a:xfrm>
            <a:off x="381000" y="609600"/>
            <a:ext cx="5867400" cy="646331"/>
          </a:xfrm>
          <a:prstGeom prst="rect">
            <a:avLst/>
          </a:prstGeom>
          <a:noFill/>
        </p:spPr>
        <p:txBody>
          <a:bodyPr wrap="square" rtlCol="0">
            <a:spAutoFit/>
          </a:bodyPr>
          <a:lstStyle/>
          <a:p>
            <a:r>
              <a:rPr lang="en-US" sz="3600" dirty="0" smtClean="0">
                <a:solidFill>
                  <a:schemeClr val="accent1">
                    <a:lumMod val="75000"/>
                  </a:schemeClr>
                </a:solidFill>
                <a:latin typeface="Eras Medium ITC" panose="020B0602030504020804" pitchFamily="34" charset="0"/>
              </a:rPr>
              <a:t>Objectives for tonight:</a:t>
            </a:r>
            <a:endParaRPr lang="en-US" sz="3600" dirty="0">
              <a:solidFill>
                <a:schemeClr val="accent1">
                  <a:lumMod val="75000"/>
                </a:schemeClr>
              </a:solidFill>
              <a:latin typeface="Eras Medium ITC" panose="020B0602030504020804" pitchFamily="34" charset="0"/>
            </a:endParaRPr>
          </a:p>
        </p:txBody>
      </p:sp>
    </p:spTree>
    <p:extLst>
      <p:ext uri="{BB962C8B-B14F-4D97-AF65-F5344CB8AC3E}">
        <p14:creationId xmlns:p14="http://schemas.microsoft.com/office/powerpoint/2010/main" val="1731933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260" y="762000"/>
            <a:ext cx="6652512" cy="1320800"/>
          </a:xfrm>
        </p:spPr>
        <p:txBody>
          <a:bodyPr/>
          <a:lstStyle/>
          <a:p>
            <a:r>
              <a:rPr lang="en-US" dirty="0" smtClean="0">
                <a:latin typeface="Eras Medium ITC" panose="020B0602030504020804" pitchFamily="34" charset="0"/>
              </a:rPr>
              <a:t>The Board-Booster Relationship</a:t>
            </a:r>
            <a:endParaRPr lang="en-US" dirty="0">
              <a:latin typeface="Eras Medium ITC" panose="020B0602030504020804" pitchFamily="34" charset="0"/>
            </a:endParaRPr>
          </a:p>
        </p:txBody>
      </p:sp>
      <p:sp>
        <p:nvSpPr>
          <p:cNvPr id="3" name="Content Placeholder 2"/>
          <p:cNvSpPr>
            <a:spLocks noGrp="1"/>
          </p:cNvSpPr>
          <p:nvPr>
            <p:ph idx="1"/>
          </p:nvPr>
        </p:nvSpPr>
        <p:spPr>
          <a:xfrm>
            <a:off x="645058" y="1752600"/>
            <a:ext cx="6347714" cy="3880773"/>
          </a:xfrm>
        </p:spPr>
        <p:txBody>
          <a:bodyPr/>
          <a:lstStyle/>
          <a:p>
            <a:r>
              <a:rPr lang="en-US" sz="2400" dirty="0" smtClean="0">
                <a:latin typeface="Eras Medium ITC" panose="020B0602030504020804" pitchFamily="34" charset="0"/>
              </a:rPr>
              <a:t>Boosters Clubs are independent of the District, but the School Board has a responsibility to protect the interests and reputation of district and its students.</a:t>
            </a:r>
          </a:p>
          <a:p>
            <a:pPr marL="0" indent="0">
              <a:buNone/>
            </a:pPr>
            <a:endParaRPr lang="en-US" dirty="0"/>
          </a:p>
        </p:txBody>
      </p:sp>
    </p:spTree>
    <p:extLst>
      <p:ext uri="{BB962C8B-B14F-4D97-AF65-F5344CB8AC3E}">
        <p14:creationId xmlns:p14="http://schemas.microsoft.com/office/powerpoint/2010/main" val="1893615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Eras Medium ITC" panose="020B0602030504020804" pitchFamily="34" charset="0"/>
              </a:rPr>
              <a:t>Board Policies</a:t>
            </a:r>
            <a:endParaRPr lang="en-US" dirty="0">
              <a:latin typeface="Eras Medium ITC" panose="020B0602030504020804" pitchFamily="34" charset="0"/>
            </a:endParaRPr>
          </a:p>
        </p:txBody>
      </p:sp>
      <p:sp>
        <p:nvSpPr>
          <p:cNvPr id="3" name="Content Placeholder 2"/>
          <p:cNvSpPr>
            <a:spLocks noGrp="1"/>
          </p:cNvSpPr>
          <p:nvPr>
            <p:ph idx="1"/>
          </p:nvPr>
        </p:nvSpPr>
        <p:spPr>
          <a:xfrm>
            <a:off x="609598" y="1524000"/>
            <a:ext cx="6347714" cy="4364963"/>
          </a:xfrm>
        </p:spPr>
        <p:txBody>
          <a:bodyPr/>
          <a:lstStyle/>
          <a:p>
            <a:r>
              <a:rPr lang="en-US" dirty="0" smtClean="0">
                <a:latin typeface="Eras Medium ITC" panose="020B0602030504020804" pitchFamily="34" charset="0"/>
              </a:rPr>
              <a:t>Board Policy 1230 and Administrative Regulation 1230 address School-Connected Organizations and Community Relations</a:t>
            </a:r>
          </a:p>
          <a:p>
            <a:r>
              <a:rPr lang="en-US" dirty="0" smtClean="0">
                <a:latin typeface="Eras Medium ITC" panose="020B0602030504020804" pitchFamily="34" charset="0"/>
              </a:rPr>
              <a:t>Excerpts:</a:t>
            </a:r>
          </a:p>
          <a:p>
            <a:pPr lvl="1"/>
            <a:r>
              <a:rPr lang="en-US" dirty="0" smtClean="0">
                <a:latin typeface="Eras Medium ITC" panose="020B0602030504020804" pitchFamily="34" charset="0"/>
              </a:rPr>
              <a:t>The board supports such activities (supporting educational program and/or extracurricular activities) and welcomes parental interest and participation.</a:t>
            </a:r>
          </a:p>
          <a:p>
            <a:pPr lvl="1"/>
            <a:r>
              <a:rPr lang="en-US" dirty="0" smtClean="0">
                <a:latin typeface="Eras Medium ITC" panose="020B0602030504020804" pitchFamily="34" charset="0"/>
              </a:rPr>
              <a:t>The Board recognizes that these organizations are independent of the school or district. In order to protect the district and students, the Superintendent or designee may establish appropriate controls for the relationship between such organization and the district.</a:t>
            </a:r>
          </a:p>
          <a:p>
            <a:pPr marL="0" indent="0">
              <a:buNone/>
            </a:pPr>
            <a:endParaRPr lang="en-US" dirty="0"/>
          </a:p>
        </p:txBody>
      </p:sp>
    </p:spTree>
    <p:extLst>
      <p:ext uri="{BB962C8B-B14F-4D97-AF65-F5344CB8AC3E}">
        <p14:creationId xmlns:p14="http://schemas.microsoft.com/office/powerpoint/2010/main" val="1553187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Eras Medium ITC" panose="020B0602030504020804" pitchFamily="34" charset="0"/>
              </a:rPr>
              <a:t>Board Policies - continued</a:t>
            </a:r>
            <a:endParaRPr lang="en-US" dirty="0">
              <a:latin typeface="Eras Medium ITC" panose="020B0602030504020804" pitchFamily="34" charset="0"/>
            </a:endParaRPr>
          </a:p>
        </p:txBody>
      </p:sp>
      <p:sp>
        <p:nvSpPr>
          <p:cNvPr id="3" name="Content Placeholder 2"/>
          <p:cNvSpPr>
            <a:spLocks noGrp="1"/>
          </p:cNvSpPr>
          <p:nvPr>
            <p:ph idx="1"/>
          </p:nvPr>
        </p:nvSpPr>
        <p:spPr>
          <a:xfrm>
            <a:off x="609598" y="1524000"/>
            <a:ext cx="6347714" cy="4364963"/>
          </a:xfrm>
        </p:spPr>
        <p:txBody>
          <a:bodyPr>
            <a:normAutofit lnSpcReduction="10000"/>
          </a:bodyPr>
          <a:lstStyle/>
          <a:p>
            <a:r>
              <a:rPr lang="en-US" dirty="0" smtClean="0">
                <a:latin typeface="Eras Medium ITC" panose="020B0602030504020804" pitchFamily="34" charset="0"/>
              </a:rPr>
              <a:t>Board Policy 1230 and Administrative Regulation 1230 addressed School-Connected Organizations and Community Relations</a:t>
            </a:r>
          </a:p>
          <a:p>
            <a:r>
              <a:rPr lang="en-US" dirty="0" smtClean="0">
                <a:latin typeface="Eras Medium ITC" panose="020B0602030504020804" pitchFamily="34" charset="0"/>
              </a:rPr>
              <a:t>Excerpts:</a:t>
            </a:r>
          </a:p>
          <a:p>
            <a:pPr lvl="1"/>
            <a:r>
              <a:rPr lang="en-US" dirty="0" smtClean="0">
                <a:latin typeface="Eras Medium ITC" panose="020B0602030504020804" pitchFamily="34" charset="0"/>
              </a:rPr>
              <a:t>Any program, fund-raiser or other activity sponsored by parent/guardian clubs shall be organized and conducted according to Board policy, administrative regulations and school rules.  Announcements of events and related parent/guardian permission slips shall clearly indicate that the activity or event is sponsored by the parent/guardian organization, not by the school or district.</a:t>
            </a:r>
          </a:p>
          <a:p>
            <a:pPr lvl="1"/>
            <a:r>
              <a:rPr lang="en-US" dirty="0" smtClean="0">
                <a:latin typeface="Eras Medium ITC" panose="020B0602030504020804" pitchFamily="34" charset="0"/>
              </a:rPr>
              <a:t>School-connected organizations shall present the Superintendent or designee and annual financial statement showing all expenditures and all income from fund-raisers.  School-connected organizations grant the district the right to audit their financial records at any time, either by district personnel or by a CPA.  </a:t>
            </a:r>
          </a:p>
          <a:p>
            <a:pPr marL="0" indent="0">
              <a:buNone/>
            </a:pPr>
            <a:endParaRPr lang="en-US" dirty="0"/>
          </a:p>
        </p:txBody>
      </p:sp>
    </p:spTree>
    <p:extLst>
      <p:ext uri="{BB962C8B-B14F-4D97-AF65-F5344CB8AC3E}">
        <p14:creationId xmlns:p14="http://schemas.microsoft.com/office/powerpoint/2010/main" val="2331544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Controls</a:t>
            </a:r>
            <a:endParaRPr lang="en-US" dirty="0"/>
          </a:p>
        </p:txBody>
      </p:sp>
      <p:sp>
        <p:nvSpPr>
          <p:cNvPr id="3" name="Content Placeholder 2"/>
          <p:cNvSpPr>
            <a:spLocks noGrp="1"/>
          </p:cNvSpPr>
          <p:nvPr>
            <p:ph idx="1"/>
          </p:nvPr>
        </p:nvSpPr>
        <p:spPr>
          <a:xfrm>
            <a:off x="609598" y="1676400"/>
            <a:ext cx="6347714" cy="3880773"/>
          </a:xfrm>
        </p:spPr>
        <p:txBody>
          <a:bodyPr>
            <a:normAutofit/>
          </a:bodyPr>
          <a:lstStyle/>
          <a:p>
            <a:r>
              <a:rPr lang="en-US" sz="2400" dirty="0" smtClean="0">
                <a:latin typeface="Eras Medium ITC" panose="020B0602030504020804" pitchFamily="34" charset="0"/>
              </a:rPr>
              <a:t>They </a:t>
            </a:r>
            <a:r>
              <a:rPr lang="en-US" sz="2400" b="1" dirty="0" smtClean="0">
                <a:latin typeface="Eras Medium ITC" panose="020B0602030504020804" pitchFamily="34" charset="0"/>
              </a:rPr>
              <a:t>protect</a:t>
            </a:r>
            <a:r>
              <a:rPr lang="en-US" sz="2400" dirty="0" smtClean="0">
                <a:latin typeface="Eras Medium ITC" panose="020B0602030504020804" pitchFamily="34" charset="0"/>
              </a:rPr>
              <a:t> you, other volunteers, and your club!</a:t>
            </a:r>
          </a:p>
        </p:txBody>
      </p:sp>
      <p:sp>
        <p:nvSpPr>
          <p:cNvPr id="4" name="TextBox 3"/>
          <p:cNvSpPr txBox="1"/>
          <p:nvPr/>
        </p:nvSpPr>
        <p:spPr>
          <a:xfrm>
            <a:off x="316355" y="3352800"/>
            <a:ext cx="6934200" cy="1969770"/>
          </a:xfrm>
          <a:prstGeom prst="rect">
            <a:avLst/>
          </a:prstGeom>
          <a:noFill/>
        </p:spPr>
        <p:txBody>
          <a:bodyPr wrap="square" rtlCol="0">
            <a:spAutoFit/>
          </a:bodyPr>
          <a:lstStyle/>
          <a:p>
            <a:r>
              <a:rPr lang="en-US" dirty="0" smtClean="0">
                <a:latin typeface="Eras Medium ITC" panose="020B0602030504020804" pitchFamily="34" charset="0"/>
              </a:rPr>
              <a:t>Quote:</a:t>
            </a:r>
          </a:p>
          <a:p>
            <a:r>
              <a:rPr lang="en-US" dirty="0" smtClean="0">
                <a:latin typeface="Eras Medium ITC" panose="020B0602030504020804" pitchFamily="34" charset="0"/>
              </a:rPr>
              <a:t>By </a:t>
            </a:r>
            <a:r>
              <a:rPr lang="en-US" dirty="0">
                <a:latin typeface="Eras Medium ITC" panose="020B0602030504020804" pitchFamily="34" charset="0"/>
              </a:rPr>
              <a:t>following proper guidelines, not only are schools and their booster clubs protected, but volunteers also protect themselves from being accused of taking cash. </a:t>
            </a:r>
          </a:p>
          <a:p>
            <a:r>
              <a:rPr lang="en-US" dirty="0">
                <a:latin typeface="Eras Medium ITC" panose="020B0602030504020804" pitchFamily="34" charset="0"/>
              </a:rPr>
              <a:t>	</a:t>
            </a:r>
            <a:r>
              <a:rPr lang="en-US" sz="1600" i="1" dirty="0" smtClean="0">
                <a:latin typeface="Eras Medium ITC" panose="020B0602030504020804" pitchFamily="34" charset="0"/>
              </a:rPr>
              <a:t>“Embezzlement </a:t>
            </a:r>
            <a:r>
              <a:rPr lang="en-US" sz="1600" i="1" dirty="0">
                <a:latin typeface="Eras Medium ITC" panose="020B0602030504020804" pitchFamily="34" charset="0"/>
              </a:rPr>
              <a:t>of School Booster Club Funds No Joking </a:t>
            </a:r>
            <a:r>
              <a:rPr lang="en-US" sz="1600" i="1" dirty="0" smtClean="0">
                <a:latin typeface="Eras Medium ITC" panose="020B0602030504020804" pitchFamily="34" charset="0"/>
              </a:rPr>
              <a:t>Matter,”</a:t>
            </a:r>
          </a:p>
          <a:p>
            <a:endParaRPr lang="en-US" sz="1600" i="1" dirty="0">
              <a:latin typeface="Eras Medium ITC" panose="020B0602030504020804" pitchFamily="34" charset="0"/>
            </a:endParaRPr>
          </a:p>
          <a:p>
            <a:endParaRPr lang="en-US" sz="1600" i="1" dirty="0">
              <a:latin typeface="Eras Medium ITC" panose="020B0602030504020804" pitchFamily="34" charset="0"/>
            </a:endParaRPr>
          </a:p>
        </p:txBody>
      </p:sp>
    </p:spTree>
    <p:extLst>
      <p:ext uri="{BB962C8B-B14F-4D97-AF65-F5344CB8AC3E}">
        <p14:creationId xmlns:p14="http://schemas.microsoft.com/office/powerpoint/2010/main" val="420407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394" y="609600"/>
            <a:ext cx="6447501" cy="661087"/>
          </a:xfrm>
        </p:spPr>
        <p:txBody>
          <a:bodyPr/>
          <a:lstStyle/>
          <a:p>
            <a:r>
              <a:rPr lang="en-US" dirty="0" smtClean="0">
                <a:latin typeface="Eras Medium ITC" panose="020B0602030504020804" pitchFamily="34" charset="0"/>
              </a:rPr>
              <a:t>Internal Controls</a:t>
            </a:r>
            <a:endParaRPr lang="en-US" dirty="0">
              <a:latin typeface="Eras Medium ITC" panose="020B0602030504020804" pitchFamily="34" charset="0"/>
            </a:endParaRPr>
          </a:p>
        </p:txBody>
      </p:sp>
      <p:sp>
        <p:nvSpPr>
          <p:cNvPr id="3" name="Content Placeholder 2"/>
          <p:cNvSpPr>
            <a:spLocks noGrp="1"/>
          </p:cNvSpPr>
          <p:nvPr>
            <p:ph idx="1"/>
          </p:nvPr>
        </p:nvSpPr>
        <p:spPr>
          <a:xfrm>
            <a:off x="152400" y="1905000"/>
            <a:ext cx="7391399" cy="2910580"/>
          </a:xfrm>
        </p:spPr>
        <p:txBody>
          <a:bodyPr>
            <a:normAutofit fontScale="92500" lnSpcReduction="20000"/>
          </a:bodyPr>
          <a:lstStyle/>
          <a:p>
            <a:r>
              <a:rPr lang="en-US" dirty="0">
                <a:latin typeface="Eras Medium ITC" panose="020B0602030504020804" pitchFamily="34" charset="0"/>
              </a:rPr>
              <a:t>Good internal controls are not about trust.</a:t>
            </a:r>
          </a:p>
          <a:p>
            <a:r>
              <a:rPr lang="en-US" dirty="0">
                <a:latin typeface="Eras Medium ITC" panose="020B0602030504020804" pitchFamily="34" charset="0"/>
              </a:rPr>
              <a:t>T</a:t>
            </a:r>
            <a:r>
              <a:rPr lang="en-US" dirty="0" smtClean="0">
                <a:latin typeface="Eras Medium ITC" panose="020B0602030504020804" pitchFamily="34" charset="0"/>
              </a:rPr>
              <a:t>here </a:t>
            </a:r>
            <a:r>
              <a:rPr lang="en-US" dirty="0">
                <a:latin typeface="Eras Medium ITC" panose="020B0602030504020804" pitchFamily="34" charset="0"/>
              </a:rPr>
              <a:t>only has to be the </a:t>
            </a:r>
            <a:r>
              <a:rPr lang="en-US" i="1" dirty="0">
                <a:latin typeface="Eras Medium ITC" panose="020B0602030504020804" pitchFamily="34" charset="0"/>
              </a:rPr>
              <a:t>accusation</a:t>
            </a:r>
            <a:r>
              <a:rPr lang="en-US" dirty="0">
                <a:latin typeface="Eras Medium ITC" panose="020B0602030504020804" pitchFamily="34" charset="0"/>
              </a:rPr>
              <a:t> of impropriety to damage a person’s reputation or the effectiveness of your club.  </a:t>
            </a:r>
          </a:p>
          <a:p>
            <a:pPr marL="0" indent="0">
              <a:buNone/>
            </a:pPr>
            <a:endParaRPr lang="en-US" i="1" dirty="0">
              <a:latin typeface="Eras Medium ITC" panose="020B0602030504020804" pitchFamily="34" charset="0"/>
            </a:endParaRPr>
          </a:p>
          <a:p>
            <a:pPr marL="0" indent="0">
              <a:buNone/>
            </a:pPr>
            <a:r>
              <a:rPr lang="en-US" dirty="0" smtClean="0">
                <a:latin typeface="Eras Medium ITC" panose="020B0602030504020804" pitchFamily="34" charset="0"/>
              </a:rPr>
              <a:t>Quote:</a:t>
            </a:r>
          </a:p>
          <a:p>
            <a:pPr marL="0" indent="0">
              <a:buNone/>
            </a:pPr>
            <a:r>
              <a:rPr lang="en-US" dirty="0" smtClean="0">
                <a:latin typeface="Eras Medium ITC" panose="020B0602030504020804" pitchFamily="34" charset="0"/>
              </a:rPr>
              <a:t>“Two years ago a PTO president contacted me after being accused of being accused of embezzling money,” said Sandra </a:t>
            </a:r>
            <a:r>
              <a:rPr lang="en-US" dirty="0" err="1" smtClean="0">
                <a:latin typeface="Eras Medium ITC" panose="020B0602030504020804" pitchFamily="34" charset="0"/>
              </a:rPr>
              <a:t>Englund</a:t>
            </a:r>
            <a:r>
              <a:rPr lang="en-US" dirty="0" smtClean="0">
                <a:latin typeface="Eras Medium ITC" panose="020B0602030504020804" pitchFamily="34" charset="0"/>
              </a:rPr>
              <a:t> of parentbooster.org.  “She was originally accused of stealing $62,000.  That amount has been reduced to $15,000…and although formal charges have never been filed, she’s had to go to hearings every 1-2 months to try to clear her name.  All because her PTO did not have or use good financial reporting guidelines.”</a:t>
            </a:r>
            <a:endParaRPr lang="en-US" dirty="0">
              <a:latin typeface="Eras Medium ITC" panose="020B0602030504020804" pitchFamily="34" charset="0"/>
            </a:endParaRPr>
          </a:p>
        </p:txBody>
      </p:sp>
    </p:spTree>
    <p:extLst>
      <p:ext uri="{BB962C8B-B14F-4D97-AF65-F5344CB8AC3E}">
        <p14:creationId xmlns:p14="http://schemas.microsoft.com/office/powerpoint/2010/main" val="32366281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6857999" cy="1320800"/>
          </a:xfrm>
        </p:spPr>
        <p:txBody>
          <a:bodyPr>
            <a:normAutofit fontScale="90000"/>
          </a:bodyPr>
          <a:lstStyle/>
          <a:p>
            <a:r>
              <a:rPr lang="en-US" dirty="0" smtClean="0">
                <a:latin typeface="Eras Medium ITC" panose="020B0602030504020804" pitchFamily="34" charset="0"/>
              </a:rPr>
              <a:t>Internal Controls</a:t>
            </a:r>
            <a:br>
              <a:rPr lang="en-US" dirty="0" smtClean="0">
                <a:latin typeface="Eras Medium ITC" panose="020B0602030504020804" pitchFamily="34" charset="0"/>
              </a:rPr>
            </a:br>
            <a:r>
              <a:rPr lang="en-US" i="1" dirty="0" smtClean="0">
                <a:latin typeface="Eras Medium ITC" panose="020B0602030504020804" pitchFamily="34" charset="0"/>
              </a:rPr>
              <a:t>Document, document, document</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559942" y="1806114"/>
            <a:ext cx="6347714" cy="3880773"/>
          </a:xfrm>
        </p:spPr>
        <p:txBody>
          <a:bodyPr>
            <a:normAutofit fontScale="85000" lnSpcReduction="10000"/>
          </a:bodyPr>
          <a:lstStyle/>
          <a:p>
            <a:pPr>
              <a:lnSpc>
                <a:spcPct val="90000"/>
              </a:lnSpc>
              <a:buFont typeface="Arial" charset="0"/>
              <a:buChar char="•"/>
            </a:pPr>
            <a:r>
              <a:rPr lang="en-US" dirty="0" smtClean="0">
                <a:latin typeface="Eras Medium ITC" panose="020B0602030504020804" pitchFamily="34" charset="0"/>
              </a:rPr>
              <a:t>Documenting activities is not just one person’s responsibility – it’s </a:t>
            </a:r>
            <a:r>
              <a:rPr lang="en-US" i="1" dirty="0" smtClean="0">
                <a:latin typeface="Eras Medium ITC" panose="020B0602030504020804" pitchFamily="34" charset="0"/>
              </a:rPr>
              <a:t>everyone’s </a:t>
            </a:r>
            <a:r>
              <a:rPr lang="en-US" dirty="0" smtClean="0">
                <a:latin typeface="Eras Medium ITC" panose="020B0602030504020804" pitchFamily="34" charset="0"/>
              </a:rPr>
              <a:t>responsibility</a:t>
            </a:r>
          </a:p>
          <a:p>
            <a:pPr>
              <a:lnSpc>
                <a:spcPct val="90000"/>
              </a:lnSpc>
              <a:buFont typeface="Arial" charset="0"/>
              <a:buChar char="•"/>
            </a:pPr>
            <a:r>
              <a:rPr lang="en-US" dirty="0" smtClean="0">
                <a:latin typeface="Eras Medium ITC" panose="020B0602030504020804" pitchFamily="34" charset="0"/>
              </a:rPr>
              <a:t>However, a great deal of this does fall on the Treasurer</a:t>
            </a:r>
          </a:p>
          <a:p>
            <a:pPr>
              <a:lnSpc>
                <a:spcPct val="120000"/>
              </a:lnSpc>
              <a:buFont typeface="Arial" charset="0"/>
              <a:buChar char="•"/>
            </a:pPr>
            <a:r>
              <a:rPr lang="en-US" dirty="0" smtClean="0">
                <a:latin typeface="Eras Medium ITC" panose="020B0602030504020804" pitchFamily="34" charset="0"/>
              </a:rPr>
              <a:t>Ideally the Treasurer </a:t>
            </a:r>
            <a:r>
              <a:rPr lang="en-US" dirty="0">
                <a:latin typeface="Eras Medium ITC" panose="020B0602030504020804" pitchFamily="34" charset="0"/>
              </a:rPr>
              <a:t>should have 3 years of experience in the Organization (background check, Google the person)</a:t>
            </a:r>
          </a:p>
          <a:p>
            <a:pPr>
              <a:lnSpc>
                <a:spcPct val="90000"/>
              </a:lnSpc>
              <a:buFont typeface="Arial" charset="0"/>
              <a:buChar char="•"/>
            </a:pPr>
            <a:endParaRPr lang="en-US" dirty="0" smtClean="0">
              <a:solidFill>
                <a:srgbClr val="FF0000"/>
              </a:solidFill>
              <a:latin typeface="Eras Medium ITC" panose="020B0602030504020804" pitchFamily="34" charset="0"/>
            </a:endParaRPr>
          </a:p>
          <a:p>
            <a:pPr>
              <a:lnSpc>
                <a:spcPct val="90000"/>
              </a:lnSpc>
              <a:buFont typeface="Arial" charset="0"/>
              <a:buChar char="•"/>
            </a:pPr>
            <a:endParaRPr lang="en-US" dirty="0" smtClean="0">
              <a:latin typeface="Adobe Garamond Pro Bold" panose="02020702060506020403" pitchFamily="18" charset="0"/>
            </a:endParaRPr>
          </a:p>
          <a:p>
            <a:pPr marL="0" indent="0">
              <a:lnSpc>
                <a:spcPct val="90000"/>
              </a:lnSpc>
              <a:buNone/>
            </a:pPr>
            <a:r>
              <a:rPr lang="en-US" dirty="0" smtClean="0">
                <a:latin typeface="Eras Medium ITC" panose="020B0602030504020804" pitchFamily="34" charset="0"/>
              </a:rPr>
              <a:t>Quote:</a:t>
            </a:r>
          </a:p>
          <a:p>
            <a:pPr marL="0" indent="0">
              <a:lnSpc>
                <a:spcPct val="90000"/>
              </a:lnSpc>
              <a:buNone/>
            </a:pPr>
            <a:r>
              <a:rPr lang="en-US" dirty="0" smtClean="0">
                <a:latin typeface="Eras Medium ITC" panose="020B0602030504020804" pitchFamily="34" charset="0"/>
              </a:rPr>
              <a:t>“Many booster organizations embrace anyone who volunteers their services and may often overlook the fact the treasurer has little or no professional background in finance. “Somebody is tagged, pushed into the role of treasurer and given the checkbook,” says Steve </a:t>
            </a:r>
            <a:r>
              <a:rPr lang="en-US" dirty="0" err="1" smtClean="0">
                <a:latin typeface="Eras Medium ITC" panose="020B0602030504020804" pitchFamily="34" charset="0"/>
              </a:rPr>
              <a:t>Beden</a:t>
            </a:r>
            <a:r>
              <a:rPr lang="en-US" dirty="0" smtClean="0">
                <a:latin typeface="Eras Medium ITC" panose="020B0602030504020804" pitchFamily="34" charset="0"/>
              </a:rPr>
              <a:t>, Executive Director of the North American Booster Club Association.  “There’s no accounting, and there are no oversight committees. Clubs that operate like that end up getting in trouble.” </a:t>
            </a:r>
          </a:p>
          <a:p>
            <a:pPr>
              <a:lnSpc>
                <a:spcPct val="90000"/>
              </a:lnSpc>
              <a:buFont typeface="Arial" charset="0"/>
              <a:buChar char="•"/>
            </a:pPr>
            <a:endParaRPr lang="en-US" dirty="0" smtClean="0">
              <a:latin typeface="Eras Medium ITC" panose="020B0602030504020804" pitchFamily="34" charset="0"/>
            </a:endParaRPr>
          </a:p>
          <a:p>
            <a:pPr>
              <a:lnSpc>
                <a:spcPct val="90000"/>
              </a:lnSpc>
              <a:buFont typeface="Arial" charset="0"/>
              <a:buChar char="•"/>
            </a:pPr>
            <a:endParaRPr lang="en-US" dirty="0" smtClean="0">
              <a:latin typeface="Eras Medium ITC" panose="020B0602030504020804" pitchFamily="34" charset="0"/>
            </a:endParaRPr>
          </a:p>
          <a:p>
            <a:pPr>
              <a:lnSpc>
                <a:spcPct val="90000"/>
              </a:lnSpc>
              <a:buFont typeface="Arial" charset="0"/>
              <a:buChar char="•"/>
            </a:pPr>
            <a:endParaRPr lang="en-US" dirty="0">
              <a:latin typeface="Eras Medium ITC" panose="020B0602030504020804" pitchFamily="34" charset="0"/>
            </a:endParaRPr>
          </a:p>
          <a:p>
            <a:endParaRPr lang="en-US" dirty="0"/>
          </a:p>
        </p:txBody>
      </p:sp>
    </p:spTree>
    <p:extLst>
      <p:ext uri="{BB962C8B-B14F-4D97-AF65-F5344CB8AC3E}">
        <p14:creationId xmlns:p14="http://schemas.microsoft.com/office/powerpoint/2010/main" val="2713958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609600"/>
            <a:ext cx="6576312" cy="762000"/>
          </a:xfrm>
        </p:spPr>
        <p:txBody>
          <a:bodyPr>
            <a:normAutofit/>
          </a:bodyPr>
          <a:lstStyle/>
          <a:p>
            <a:r>
              <a:rPr lang="en-US" dirty="0" smtClean="0">
                <a:latin typeface="Eras Medium ITC" panose="020B0602030504020804" pitchFamily="34" charset="0"/>
              </a:rPr>
              <a:t>Fraud: It won’t happen to us!  </a:t>
            </a:r>
            <a:endParaRPr lang="en-US" dirty="0">
              <a:latin typeface="Eras Medium ITC" panose="020B0602030504020804" pitchFamily="34" charset="0"/>
            </a:endParaRPr>
          </a:p>
        </p:txBody>
      </p:sp>
      <p:sp>
        <p:nvSpPr>
          <p:cNvPr id="3" name="Content Placeholder 2"/>
          <p:cNvSpPr>
            <a:spLocks noGrp="1"/>
          </p:cNvSpPr>
          <p:nvPr>
            <p:ph idx="1"/>
          </p:nvPr>
        </p:nvSpPr>
        <p:spPr>
          <a:xfrm>
            <a:off x="609599" y="1676400"/>
            <a:ext cx="6347714" cy="4364963"/>
          </a:xfrm>
        </p:spPr>
        <p:txBody>
          <a:bodyPr>
            <a:normAutofit/>
          </a:bodyPr>
          <a:lstStyle/>
          <a:p>
            <a:r>
              <a:rPr lang="en-US" sz="2800" dirty="0" smtClean="0">
                <a:latin typeface="Eras Medium ITC" panose="020B0602030504020804" pitchFamily="34" charset="0"/>
              </a:rPr>
              <a:t>Only terrible people commit fraud, right? 		</a:t>
            </a:r>
          </a:p>
          <a:p>
            <a:pPr lvl="2"/>
            <a:r>
              <a:rPr lang="en-US" sz="2000" dirty="0" smtClean="0">
                <a:latin typeface="Eras Medium ITC" panose="020B0602030504020804" pitchFamily="34" charset="0"/>
              </a:rPr>
              <a:t>No.  Just read the papers and you will find out it can be:</a:t>
            </a:r>
          </a:p>
          <a:p>
            <a:pPr lvl="3"/>
            <a:r>
              <a:rPr lang="en-US" sz="1800" dirty="0" smtClean="0">
                <a:latin typeface="Eras Medium ITC" panose="020B0602030504020804" pitchFamily="34" charset="0"/>
              </a:rPr>
              <a:t>Those in a position of trust, authority, control</a:t>
            </a:r>
          </a:p>
          <a:p>
            <a:pPr lvl="3"/>
            <a:r>
              <a:rPr lang="en-US" sz="1800" dirty="0" smtClean="0">
                <a:latin typeface="Eras Medium ITC" panose="020B0602030504020804" pitchFamily="34" charset="0"/>
              </a:rPr>
              <a:t>Friends</a:t>
            </a:r>
            <a:endParaRPr lang="en-US" sz="1800" dirty="0">
              <a:latin typeface="Eras Medium ITC" panose="020B0602030504020804" pitchFamily="34" charset="0"/>
            </a:endParaRPr>
          </a:p>
          <a:p>
            <a:pPr lvl="3"/>
            <a:r>
              <a:rPr lang="en-US" sz="1800" dirty="0" smtClean="0">
                <a:latin typeface="Eras Medium ITC" panose="020B0602030504020804" pitchFamily="34" charset="0"/>
              </a:rPr>
              <a:t>Long-time employees/volunteers</a:t>
            </a:r>
          </a:p>
          <a:p>
            <a:pPr lvl="3"/>
            <a:r>
              <a:rPr lang="en-US" sz="1800" dirty="0" smtClean="0">
                <a:latin typeface="Eras Medium ITC" panose="020B0602030504020804" pitchFamily="34" charset="0"/>
              </a:rPr>
              <a:t>First-time offenders</a:t>
            </a:r>
          </a:p>
          <a:p>
            <a:pPr lvl="3"/>
            <a:r>
              <a:rPr lang="en-US" sz="1800" dirty="0" smtClean="0">
                <a:latin typeface="Eras Medium ITC" panose="020B0602030504020804" pitchFamily="34" charset="0"/>
              </a:rPr>
              <a:t>People under some type of personal stress</a:t>
            </a:r>
            <a:endParaRPr lang="en-US" sz="1800" dirty="0">
              <a:latin typeface="Eras Medium ITC" panose="020B0602030504020804" pitchFamily="34" charset="0"/>
            </a:endParaRPr>
          </a:p>
        </p:txBody>
      </p:sp>
    </p:spTree>
    <p:extLst>
      <p:ext uri="{BB962C8B-B14F-4D97-AF65-F5344CB8AC3E}">
        <p14:creationId xmlns:p14="http://schemas.microsoft.com/office/powerpoint/2010/main" val="3400046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71800"/>
            <a:ext cx="6256981" cy="2352327"/>
          </a:xfrm>
        </p:spPr>
        <p:txBody>
          <a:bodyPr/>
          <a:lstStyle/>
          <a:p>
            <a:pPr marL="285750" indent="-285750" algn="l">
              <a:buFont typeface="Wingdings" panose="05000000000000000000" pitchFamily="2" charset="2"/>
              <a:buChar char="Ø"/>
            </a:pPr>
            <a:r>
              <a:rPr lang="en-US" sz="1800" dirty="0">
                <a:solidFill>
                  <a:schemeClr val="tx1"/>
                </a:solidFill>
                <a:latin typeface="Eras Medium ITC" panose="020B0602030504020804" pitchFamily="34" charset="0"/>
              </a:rPr>
              <a:t>When check stock is not safeguarded, even unsophisticated thieves know they can simple copy a blank check and create their own duplicate check stock. </a:t>
            </a:r>
            <a:r>
              <a:rPr lang="en-US" sz="1800" dirty="0" smtClean="0">
                <a:solidFill>
                  <a:schemeClr val="tx1"/>
                </a:solidFill>
                <a:latin typeface="Eras Medium ITC" panose="020B0602030504020804" pitchFamily="34" charset="0"/>
              </a:rPr>
              <a:t/>
            </a:r>
            <a:br>
              <a:rPr lang="en-US" sz="1800" dirty="0" smtClean="0">
                <a:solidFill>
                  <a:schemeClr val="tx1"/>
                </a:solidFill>
                <a:latin typeface="Eras Medium ITC" panose="020B0602030504020804" pitchFamily="34" charset="0"/>
              </a:rPr>
            </a:br>
            <a:r>
              <a:rPr lang="en-US" sz="1800" dirty="0" smtClean="0">
                <a:solidFill>
                  <a:schemeClr val="tx1"/>
                </a:solidFill>
                <a:latin typeface="Eras Medium ITC" panose="020B0602030504020804" pitchFamily="34" charset="0"/>
              </a:rPr>
              <a:t/>
            </a:r>
            <a:br>
              <a:rPr lang="en-US" sz="1800" dirty="0" smtClean="0">
                <a:solidFill>
                  <a:schemeClr val="tx1"/>
                </a:solidFill>
                <a:latin typeface="Eras Medium ITC" panose="020B0602030504020804" pitchFamily="34" charset="0"/>
              </a:rPr>
            </a:br>
            <a:r>
              <a:rPr lang="en-US" sz="1800" dirty="0" smtClean="0">
                <a:solidFill>
                  <a:schemeClr val="tx1"/>
                </a:solidFill>
                <a:latin typeface="Eras Medium ITC" panose="020B0602030504020804" pitchFamily="34" charset="0"/>
              </a:rPr>
              <a:t>Organized </a:t>
            </a:r>
            <a:r>
              <a:rPr lang="en-US" sz="1800" dirty="0">
                <a:solidFill>
                  <a:schemeClr val="tx1"/>
                </a:solidFill>
                <a:latin typeface="Eras Medium ITC" panose="020B0602030504020804" pitchFamily="34" charset="0"/>
              </a:rPr>
              <a:t>fraud groups seek out individuals with “access” to this type of information and make it profitable for them to collect it. </a:t>
            </a:r>
            <a:br>
              <a:rPr lang="en-US" sz="1800" dirty="0">
                <a:solidFill>
                  <a:schemeClr val="tx1"/>
                </a:solidFill>
                <a:latin typeface="Eras Medium ITC" panose="020B0602030504020804" pitchFamily="34" charset="0"/>
              </a:rPr>
            </a:br>
            <a:r>
              <a:rPr lang="en-US" sz="1800" dirty="0">
                <a:solidFill>
                  <a:schemeClr val="tx1"/>
                </a:solidFill>
                <a:latin typeface="Eras Medium ITC" panose="020B0602030504020804" pitchFamily="34" charset="0"/>
              </a:rPr>
              <a:t/>
            </a:r>
            <a:br>
              <a:rPr lang="en-US" sz="1800" dirty="0">
                <a:solidFill>
                  <a:schemeClr val="tx1"/>
                </a:solidFill>
                <a:latin typeface="Eras Medium ITC" panose="020B0602030504020804" pitchFamily="34" charset="0"/>
              </a:rPr>
            </a:br>
            <a:r>
              <a:rPr lang="en-US" sz="1800" dirty="0">
                <a:solidFill>
                  <a:schemeClr val="tx1"/>
                </a:solidFill>
                <a:latin typeface="Eras Medium ITC" panose="020B0602030504020804" pitchFamily="34" charset="0"/>
              </a:rPr>
              <a:t>The original check stock physically remains and the fraud is perpetrated by simple transferring the information to check-printing software. It only takes a short time to after that to deplete any banking account. </a:t>
            </a:r>
          </a:p>
        </p:txBody>
      </p:sp>
      <p:sp>
        <p:nvSpPr>
          <p:cNvPr id="4" name="TextBox 3"/>
          <p:cNvSpPr txBox="1"/>
          <p:nvPr/>
        </p:nvSpPr>
        <p:spPr>
          <a:xfrm>
            <a:off x="838200" y="1143000"/>
            <a:ext cx="5338119" cy="646331"/>
          </a:xfrm>
          <a:prstGeom prst="rect">
            <a:avLst/>
          </a:prstGeom>
          <a:noFill/>
        </p:spPr>
        <p:txBody>
          <a:bodyPr wrap="square" rtlCol="0">
            <a:spAutoFit/>
          </a:bodyPr>
          <a:lstStyle/>
          <a:p>
            <a:r>
              <a:rPr lang="en-US" sz="3600" dirty="0" smtClean="0">
                <a:solidFill>
                  <a:schemeClr val="accent1">
                    <a:lumMod val="75000"/>
                  </a:schemeClr>
                </a:solidFill>
                <a:latin typeface="Eras Medium ITC" panose="020B0602030504020804" pitchFamily="34" charset="0"/>
              </a:rPr>
              <a:t>Fraud – Check Images</a:t>
            </a:r>
            <a:endParaRPr lang="en-US" sz="3600" dirty="0">
              <a:solidFill>
                <a:schemeClr val="accent1">
                  <a:lumMod val="75000"/>
                </a:schemeClr>
              </a:solidFill>
              <a:latin typeface="Eras Medium ITC" panose="020B0602030504020804" pitchFamily="34" charset="0"/>
            </a:endParaRPr>
          </a:p>
        </p:txBody>
      </p:sp>
    </p:spTree>
    <p:extLst>
      <p:ext uri="{BB962C8B-B14F-4D97-AF65-F5344CB8AC3E}">
        <p14:creationId xmlns:p14="http://schemas.microsoft.com/office/powerpoint/2010/main" val="361697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Eras Medium ITC" panose="020B0602030504020804" pitchFamily="34" charset="0"/>
              </a:rPr>
              <a:t>Fraud – Check Images</a:t>
            </a:r>
            <a:endParaRPr lang="en-US" dirty="0">
              <a:latin typeface="Eras Medium ITC" panose="020B0602030504020804" pitchFamily="34"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1" y="1369894"/>
            <a:ext cx="6652512" cy="7438930"/>
          </a:xfrm>
        </p:spPr>
      </p:pic>
    </p:spTree>
    <p:extLst>
      <p:ext uri="{BB962C8B-B14F-4D97-AF65-F5344CB8AC3E}">
        <p14:creationId xmlns:p14="http://schemas.microsoft.com/office/powerpoint/2010/main" val="9930627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Eras Medium ITC" panose="020B0602030504020804" pitchFamily="34" charset="0"/>
              </a:rPr>
              <a:t>Internal Controls</a:t>
            </a:r>
            <a:endParaRPr lang="en-US" dirty="0">
              <a:latin typeface="Eras Medium ITC" panose="020B0602030504020804" pitchFamily="34" charset="0"/>
            </a:endParaRPr>
          </a:p>
        </p:txBody>
      </p:sp>
      <p:sp>
        <p:nvSpPr>
          <p:cNvPr id="3" name="Content Placeholder 2"/>
          <p:cNvSpPr>
            <a:spLocks noGrp="1"/>
          </p:cNvSpPr>
          <p:nvPr>
            <p:ph idx="1"/>
          </p:nvPr>
        </p:nvSpPr>
        <p:spPr>
          <a:xfrm>
            <a:off x="381000" y="1752600"/>
            <a:ext cx="6447501" cy="3505200"/>
          </a:xfrm>
        </p:spPr>
        <p:txBody>
          <a:bodyPr>
            <a:normAutofit fontScale="92500" lnSpcReduction="20000"/>
          </a:bodyPr>
          <a:lstStyle/>
          <a:p>
            <a:pPr>
              <a:lnSpc>
                <a:spcPct val="90000"/>
              </a:lnSpc>
              <a:buFont typeface="Arial" charset="0"/>
              <a:buChar char="•"/>
            </a:pPr>
            <a:r>
              <a:rPr lang="en-US" dirty="0">
                <a:latin typeface="Eras Medium ITC" panose="020B0602030504020804" pitchFamily="34" charset="0"/>
              </a:rPr>
              <a:t>Event Accounting </a:t>
            </a:r>
          </a:p>
          <a:p>
            <a:pPr lvl="1">
              <a:lnSpc>
                <a:spcPct val="90000"/>
              </a:lnSpc>
              <a:buFont typeface="Arial" charset="0"/>
              <a:buChar char="–"/>
            </a:pPr>
            <a:r>
              <a:rPr lang="en-US" dirty="0">
                <a:latin typeface="Eras Medium ITC" panose="020B0602030504020804" pitchFamily="34" charset="0"/>
              </a:rPr>
              <a:t>Revenue Potential</a:t>
            </a:r>
          </a:p>
          <a:p>
            <a:pPr lvl="1">
              <a:lnSpc>
                <a:spcPct val="90000"/>
              </a:lnSpc>
              <a:buFont typeface="Arial" charset="0"/>
              <a:buChar char="–"/>
            </a:pPr>
            <a:r>
              <a:rPr lang="en-US" dirty="0">
                <a:latin typeface="Eras Medium ITC" panose="020B0602030504020804" pitchFamily="34" charset="0"/>
              </a:rPr>
              <a:t>Final Reporting</a:t>
            </a:r>
          </a:p>
          <a:p>
            <a:pPr lvl="1">
              <a:lnSpc>
                <a:spcPct val="90000"/>
              </a:lnSpc>
              <a:buFont typeface="Arial" charset="0"/>
              <a:buChar char="–"/>
            </a:pPr>
            <a:r>
              <a:rPr lang="en-US" dirty="0">
                <a:latin typeface="Eras Medium ITC" panose="020B0602030504020804" pitchFamily="34" charset="0"/>
              </a:rPr>
              <a:t>Cash Count Form</a:t>
            </a:r>
          </a:p>
          <a:p>
            <a:pPr>
              <a:lnSpc>
                <a:spcPct val="90000"/>
              </a:lnSpc>
              <a:buFont typeface="Arial" charset="0"/>
              <a:buChar char="•"/>
            </a:pPr>
            <a:r>
              <a:rPr lang="en-US" dirty="0">
                <a:latin typeface="Eras Medium ITC" panose="020B0602030504020804" pitchFamily="34" charset="0"/>
              </a:rPr>
              <a:t>Financial Statements </a:t>
            </a:r>
          </a:p>
          <a:p>
            <a:pPr lvl="1">
              <a:lnSpc>
                <a:spcPct val="90000"/>
              </a:lnSpc>
              <a:buFont typeface="Arial" charset="0"/>
              <a:buChar char="–"/>
            </a:pPr>
            <a:r>
              <a:rPr lang="en-US" dirty="0">
                <a:latin typeface="Eras Medium ITC" panose="020B0602030504020804" pitchFamily="34" charset="0"/>
              </a:rPr>
              <a:t>General Ledger</a:t>
            </a:r>
          </a:p>
          <a:p>
            <a:pPr lvl="1">
              <a:lnSpc>
                <a:spcPct val="90000"/>
              </a:lnSpc>
              <a:buFont typeface="Arial" charset="0"/>
              <a:buChar char="–"/>
            </a:pPr>
            <a:r>
              <a:rPr lang="en-US" dirty="0">
                <a:latin typeface="Eras Medium ITC" panose="020B0602030504020804" pitchFamily="34" charset="0"/>
              </a:rPr>
              <a:t>Statement of Assets &amp; Liabilities</a:t>
            </a:r>
          </a:p>
          <a:p>
            <a:pPr lvl="1">
              <a:lnSpc>
                <a:spcPct val="90000"/>
              </a:lnSpc>
              <a:buFont typeface="Arial" charset="0"/>
              <a:buChar char="–"/>
            </a:pPr>
            <a:r>
              <a:rPr lang="en-US" dirty="0">
                <a:latin typeface="Eras Medium ITC" panose="020B0602030504020804" pitchFamily="34" charset="0"/>
              </a:rPr>
              <a:t>Statement of Revenue &amp; Expenses (comparison to budget)</a:t>
            </a:r>
          </a:p>
          <a:p>
            <a:pPr lvl="1">
              <a:lnSpc>
                <a:spcPct val="90000"/>
              </a:lnSpc>
              <a:buFont typeface="Arial" charset="0"/>
              <a:buChar char="–"/>
            </a:pPr>
            <a:r>
              <a:rPr lang="en-US" dirty="0">
                <a:latin typeface="Eras Medium ITC" panose="020B0602030504020804" pitchFamily="34" charset="0"/>
              </a:rPr>
              <a:t>Bank Statement &amp; </a:t>
            </a:r>
            <a:r>
              <a:rPr lang="en-US" dirty="0" smtClean="0">
                <a:latin typeface="Eras Medium ITC" panose="020B0602030504020804" pitchFamily="34" charset="0"/>
              </a:rPr>
              <a:t>Reconciliation</a:t>
            </a:r>
          </a:p>
          <a:p>
            <a:pPr>
              <a:lnSpc>
                <a:spcPct val="90000"/>
              </a:lnSpc>
              <a:buFont typeface="Arial" panose="020B0604020202020204" pitchFamily="34" charset="0"/>
              <a:buChar char="•"/>
            </a:pPr>
            <a:r>
              <a:rPr lang="en-US" dirty="0" smtClean="0">
                <a:latin typeface="Eras Medium ITC" panose="020B0602030504020804" pitchFamily="34" charset="0"/>
              </a:rPr>
              <a:t>Sound Policies and Procedures for approving and paying expenses, including meeting minutes and monthly financial reports</a:t>
            </a:r>
            <a:endParaRPr lang="en-US" dirty="0">
              <a:latin typeface="Eras Medium ITC" panose="020B0602030504020804" pitchFamily="34" charset="0"/>
            </a:endParaRPr>
          </a:p>
          <a:p>
            <a:endParaRPr lang="en-US" dirty="0">
              <a:latin typeface="Adobe Garamond Pro Bold" panose="02020702060506020403" pitchFamily="18" charset="0"/>
            </a:endParaRPr>
          </a:p>
        </p:txBody>
      </p:sp>
    </p:spTree>
    <p:extLst>
      <p:ext uri="{BB962C8B-B14F-4D97-AF65-F5344CB8AC3E}">
        <p14:creationId xmlns:p14="http://schemas.microsoft.com/office/powerpoint/2010/main" val="624454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sz="4000" dirty="0" smtClean="0">
                <a:latin typeface="Eras Medium ITC" panose="020B0602030504020804" pitchFamily="34" charset="0"/>
              </a:rPr>
              <a:t>Internal Controls</a:t>
            </a:r>
            <a:r>
              <a:rPr lang="en-US" dirty="0" smtClean="0"/>
              <a:t/>
            </a:r>
            <a:br>
              <a:rPr lang="en-US" dirty="0" smtClean="0"/>
            </a:br>
            <a:endParaRPr lang="en-US" dirty="0"/>
          </a:p>
        </p:txBody>
      </p:sp>
      <p:sp>
        <p:nvSpPr>
          <p:cNvPr id="3" name="Content Placeholder 2"/>
          <p:cNvSpPr>
            <a:spLocks noGrp="1"/>
          </p:cNvSpPr>
          <p:nvPr>
            <p:ph idx="1"/>
          </p:nvPr>
        </p:nvSpPr>
        <p:spPr>
          <a:xfrm>
            <a:off x="152400" y="1524000"/>
            <a:ext cx="8229600" cy="4876800"/>
          </a:xfrm>
        </p:spPr>
        <p:txBody>
          <a:bodyPr/>
          <a:lstStyle/>
          <a:p>
            <a:pPr>
              <a:buFont typeface="Arial" charset="0"/>
              <a:buChar char="•"/>
            </a:pPr>
            <a:r>
              <a:rPr lang="en-US" sz="2000" dirty="0" smtClean="0">
                <a:latin typeface="Eras Medium ITC" panose="020B0602030504020804" pitchFamily="34" charset="0"/>
              </a:rPr>
              <a:t>It is best to have a division </a:t>
            </a:r>
            <a:r>
              <a:rPr lang="en-US" sz="2000" dirty="0">
                <a:latin typeface="Eras Medium ITC" panose="020B0602030504020804" pitchFamily="34" charset="0"/>
              </a:rPr>
              <a:t>of </a:t>
            </a:r>
            <a:r>
              <a:rPr lang="en-US" sz="2000" dirty="0" smtClean="0">
                <a:latin typeface="Eras Medium ITC" panose="020B0602030504020804" pitchFamily="34" charset="0"/>
              </a:rPr>
              <a:t>responsibilities</a:t>
            </a:r>
            <a:endParaRPr lang="en-US" sz="2000" dirty="0">
              <a:latin typeface="Eras Medium ITC" panose="020B0602030504020804" pitchFamily="34" charset="0"/>
            </a:endParaRPr>
          </a:p>
          <a:p>
            <a:pPr lvl="1">
              <a:buFont typeface="Arial" charset="0"/>
              <a:buChar char="–"/>
            </a:pPr>
            <a:r>
              <a:rPr lang="en-US" sz="2000" dirty="0" smtClean="0">
                <a:latin typeface="Eras Medium ITC" panose="020B0602030504020804" pitchFamily="34" charset="0"/>
              </a:rPr>
              <a:t>The person(s) who sign(s) the checks should not be the person who receives and reconciles the bank account statements</a:t>
            </a:r>
          </a:p>
          <a:p>
            <a:pPr lvl="1">
              <a:buFont typeface="Arial" charset="0"/>
              <a:buChar char="–"/>
            </a:pPr>
            <a:r>
              <a:rPr lang="en-US" sz="2000" dirty="0" smtClean="0">
                <a:latin typeface="Eras Medium ITC" panose="020B0602030504020804" pitchFamily="34" charset="0"/>
              </a:rPr>
              <a:t>Two people should sign all checks</a:t>
            </a:r>
          </a:p>
          <a:p>
            <a:pPr>
              <a:buFont typeface="Arial" charset="0"/>
              <a:buChar char="•"/>
            </a:pPr>
            <a:r>
              <a:rPr lang="en-US" sz="2000" dirty="0" smtClean="0">
                <a:latin typeface="Eras Medium ITC" panose="020B0602030504020804" pitchFamily="34" charset="0"/>
              </a:rPr>
              <a:t>Never pre-sign </a:t>
            </a:r>
            <a:r>
              <a:rPr lang="en-US" sz="2000" dirty="0">
                <a:latin typeface="Eras Medium ITC" panose="020B0602030504020804" pitchFamily="34" charset="0"/>
              </a:rPr>
              <a:t>blank </a:t>
            </a:r>
            <a:r>
              <a:rPr lang="en-US" sz="2000" dirty="0" smtClean="0">
                <a:latin typeface="Eras Medium ITC" panose="020B0602030504020804" pitchFamily="34" charset="0"/>
              </a:rPr>
              <a:t>checks</a:t>
            </a:r>
          </a:p>
          <a:p>
            <a:pPr>
              <a:buFont typeface="Arial" charset="0"/>
              <a:buChar char="•"/>
            </a:pPr>
            <a:r>
              <a:rPr lang="en-US" sz="2000" dirty="0" smtClean="0">
                <a:latin typeface="Eras Medium ITC" panose="020B0602030504020804" pitchFamily="34" charset="0"/>
              </a:rPr>
              <a:t>Do not use a signature stamp in lieu of a original signature</a:t>
            </a:r>
            <a:endParaRPr lang="en-US" sz="2000" dirty="0">
              <a:latin typeface="Eras Medium ITC" panose="020B0602030504020804" pitchFamily="34" charset="0"/>
            </a:endParaRPr>
          </a:p>
          <a:p>
            <a:pPr>
              <a:buFont typeface="Arial" charset="0"/>
              <a:buChar char="•"/>
            </a:pPr>
            <a:r>
              <a:rPr lang="en-US" sz="2000" dirty="0">
                <a:latin typeface="Eras Medium ITC" panose="020B0602030504020804" pitchFamily="34" charset="0"/>
              </a:rPr>
              <a:t>Do not pay anyone in cash or write checks payable to “</a:t>
            </a:r>
            <a:r>
              <a:rPr lang="en-US" sz="2000" dirty="0" smtClean="0">
                <a:latin typeface="Eras Medium ITC" panose="020B0602030504020804" pitchFamily="34" charset="0"/>
              </a:rPr>
              <a:t>cash”</a:t>
            </a:r>
          </a:p>
          <a:p>
            <a:pPr>
              <a:buFont typeface="Arial" charset="0"/>
              <a:buChar char="•"/>
            </a:pPr>
            <a:r>
              <a:rPr lang="en-US" sz="2000" dirty="0" smtClean="0">
                <a:latin typeface="Eras Medium ITC" panose="020B0602030504020804" pitchFamily="34" charset="0"/>
              </a:rPr>
              <a:t>Check signers should review invoices and/or pre-approval of the expense (organization minutes authorizing expenditure) to ensure it is a valid club expense</a:t>
            </a:r>
          </a:p>
          <a:p>
            <a:pPr marL="0" indent="0">
              <a:buNone/>
            </a:pPr>
            <a:endParaRPr lang="en-US" sz="2000" dirty="0" smtClean="0">
              <a:latin typeface="Adobe Garamond Pro Bold" panose="02020702060506020403" pitchFamily="18" charset="0"/>
            </a:endParaRPr>
          </a:p>
          <a:p>
            <a:endParaRPr lang="en-US" dirty="0"/>
          </a:p>
        </p:txBody>
      </p:sp>
    </p:spTree>
    <p:extLst>
      <p:ext uri="{BB962C8B-B14F-4D97-AF65-F5344CB8AC3E}">
        <p14:creationId xmlns:p14="http://schemas.microsoft.com/office/powerpoint/2010/main" val="430371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905000"/>
            <a:ext cx="6553200" cy="2246769"/>
          </a:xfrm>
          <a:prstGeom prst="rect">
            <a:avLst/>
          </a:prstGeom>
        </p:spPr>
        <p:txBody>
          <a:bodyPr wrap="square">
            <a:spAutoFit/>
          </a:bodyPr>
          <a:lstStyle/>
          <a:p>
            <a:pPr>
              <a:buFont typeface="Arial" charset="0"/>
              <a:buChar char="•"/>
            </a:pPr>
            <a:r>
              <a:rPr lang="en-US" sz="2000" dirty="0">
                <a:latin typeface="Eras Medium ITC" panose="020B0602030504020804" pitchFamily="34" charset="0"/>
              </a:rPr>
              <a:t>Ensure all deposits are made on a timely basis.  Timely would be considered within 1-3 days of the fundraising activity. </a:t>
            </a:r>
          </a:p>
          <a:p>
            <a:pPr>
              <a:buFont typeface="Arial" charset="0"/>
              <a:buChar char="•"/>
            </a:pPr>
            <a:r>
              <a:rPr lang="en-US" sz="2000" dirty="0">
                <a:latin typeface="Eras Medium ITC" panose="020B0602030504020804" pitchFamily="34" charset="0"/>
              </a:rPr>
              <a:t>Keep all deposits, checks, tickets, etc. in a lockable storage</a:t>
            </a:r>
          </a:p>
          <a:p>
            <a:pPr>
              <a:buFont typeface="Arial" charset="0"/>
              <a:buChar char="•"/>
            </a:pPr>
            <a:r>
              <a:rPr lang="en-US" sz="2000" dirty="0">
                <a:latin typeface="Eras Medium ITC" panose="020B0602030504020804" pitchFamily="34" charset="0"/>
              </a:rPr>
              <a:t>Stamp checks immediately with bank endorsement</a:t>
            </a:r>
          </a:p>
          <a:p>
            <a:pPr>
              <a:buFont typeface="Arial" charset="0"/>
              <a:buChar char="•"/>
            </a:pPr>
            <a:r>
              <a:rPr lang="en-US" sz="2000" dirty="0">
                <a:latin typeface="Eras Medium ITC" panose="020B0602030504020804" pitchFamily="34" charset="0"/>
              </a:rPr>
              <a:t>Use a federally insured bank or credit union</a:t>
            </a:r>
          </a:p>
        </p:txBody>
      </p:sp>
      <p:sp>
        <p:nvSpPr>
          <p:cNvPr id="5" name="Rectangle 4"/>
          <p:cNvSpPr/>
          <p:nvPr/>
        </p:nvSpPr>
        <p:spPr>
          <a:xfrm>
            <a:off x="228600" y="609600"/>
            <a:ext cx="6781800" cy="646331"/>
          </a:xfrm>
          <a:prstGeom prst="rect">
            <a:avLst/>
          </a:prstGeom>
        </p:spPr>
        <p:txBody>
          <a:bodyPr wrap="square">
            <a:spAutoFit/>
          </a:bodyPr>
          <a:lstStyle/>
          <a:p>
            <a:r>
              <a:rPr lang="en-US" sz="3600" dirty="0">
                <a:solidFill>
                  <a:schemeClr val="accent1">
                    <a:lumMod val="75000"/>
                  </a:schemeClr>
                </a:solidFill>
                <a:latin typeface="Eras Medium ITC" panose="020B0602030504020804" pitchFamily="34" charset="0"/>
              </a:rPr>
              <a:t>Internal </a:t>
            </a:r>
            <a:r>
              <a:rPr lang="en-US" sz="3600" dirty="0" smtClean="0">
                <a:solidFill>
                  <a:schemeClr val="accent1">
                    <a:lumMod val="75000"/>
                  </a:schemeClr>
                </a:solidFill>
                <a:latin typeface="Eras Medium ITC" panose="020B0602030504020804" pitchFamily="34" charset="0"/>
              </a:rPr>
              <a:t>Controls</a:t>
            </a:r>
            <a:endParaRPr lang="en-US" sz="3600" dirty="0">
              <a:solidFill>
                <a:schemeClr val="accent1">
                  <a:lumMod val="75000"/>
                </a:schemeClr>
              </a:solidFill>
              <a:latin typeface="Eras Medium ITC" panose="020B0602030504020804" pitchFamily="34" charset="0"/>
            </a:endParaRPr>
          </a:p>
        </p:txBody>
      </p:sp>
    </p:spTree>
    <p:extLst>
      <p:ext uri="{BB962C8B-B14F-4D97-AF65-F5344CB8AC3E}">
        <p14:creationId xmlns:p14="http://schemas.microsoft.com/office/powerpoint/2010/main" val="2839253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Eras Medium ITC" panose="020B0602030504020804" pitchFamily="34" charset="0"/>
              </a:rPr>
              <a:t>Internal Controls</a:t>
            </a:r>
            <a:r>
              <a:rPr lang="en-US" dirty="0" smtClean="0"/>
              <a:t/>
            </a:r>
            <a:br>
              <a:rPr lang="en-US" dirty="0" smtClean="0"/>
            </a:br>
            <a:endParaRPr lang="en-US" dirty="0"/>
          </a:p>
        </p:txBody>
      </p:sp>
      <p:sp>
        <p:nvSpPr>
          <p:cNvPr id="3" name="Content Placeholder 2"/>
          <p:cNvSpPr>
            <a:spLocks noGrp="1"/>
          </p:cNvSpPr>
          <p:nvPr>
            <p:ph idx="1"/>
          </p:nvPr>
        </p:nvSpPr>
        <p:spPr>
          <a:xfrm>
            <a:off x="533400" y="1447800"/>
            <a:ext cx="6858000" cy="4724400"/>
          </a:xfrm>
        </p:spPr>
        <p:txBody>
          <a:bodyPr>
            <a:normAutofit/>
          </a:bodyPr>
          <a:lstStyle/>
          <a:p>
            <a:pPr>
              <a:buFont typeface="Arial" charset="0"/>
              <a:buChar char="•"/>
            </a:pPr>
            <a:r>
              <a:rPr lang="en-US" sz="2000" dirty="0" smtClean="0">
                <a:latin typeface="Eras Medium ITC" panose="020B0602030504020804" pitchFamily="34" charset="0"/>
              </a:rPr>
              <a:t>Term </a:t>
            </a:r>
            <a:r>
              <a:rPr lang="en-US" sz="2000" dirty="0">
                <a:latin typeface="Eras Medium ITC" panose="020B0602030504020804" pitchFamily="34" charset="0"/>
              </a:rPr>
              <a:t>Limits on key </a:t>
            </a:r>
            <a:r>
              <a:rPr lang="en-US" sz="2000" dirty="0" smtClean="0">
                <a:latin typeface="Eras Medium ITC" panose="020B0602030504020804" pitchFamily="34" charset="0"/>
              </a:rPr>
              <a:t>positions are recommended, </a:t>
            </a:r>
            <a:r>
              <a:rPr lang="en-US" sz="2000" dirty="0">
                <a:latin typeface="Eras Medium ITC" panose="020B0602030504020804" pitchFamily="34" charset="0"/>
              </a:rPr>
              <a:t>e.g. two </a:t>
            </a:r>
            <a:r>
              <a:rPr lang="en-US" sz="2000" dirty="0" smtClean="0">
                <a:latin typeface="Eras Medium ITC" panose="020B0602030504020804" pitchFamily="34" charset="0"/>
              </a:rPr>
              <a:t>years</a:t>
            </a:r>
          </a:p>
          <a:p>
            <a:pPr>
              <a:buFont typeface="Arial" charset="0"/>
              <a:buChar char="•"/>
            </a:pPr>
            <a:r>
              <a:rPr lang="en-US" sz="2000" dirty="0" smtClean="0">
                <a:latin typeface="Eras Medium ITC" panose="020B0602030504020804" pitchFamily="34" charset="0"/>
              </a:rPr>
              <a:t>Multiple family members should not serve as club officers</a:t>
            </a:r>
            <a:endParaRPr lang="en-US" sz="2000" dirty="0">
              <a:latin typeface="Eras Medium ITC" panose="020B0602030504020804" pitchFamily="34" charset="0"/>
            </a:endParaRPr>
          </a:p>
          <a:p>
            <a:pPr>
              <a:buFont typeface="Arial" charset="0"/>
              <a:buChar char="•"/>
            </a:pPr>
            <a:r>
              <a:rPr lang="en-US" sz="2000" dirty="0">
                <a:latin typeface="Eras Medium ITC" panose="020B0602030504020804" pitchFamily="34" charset="0"/>
              </a:rPr>
              <a:t>All agreements (  i.e. vendors, donors, etc.) </a:t>
            </a:r>
            <a:r>
              <a:rPr lang="en-US" sz="2000" u="sng" dirty="0">
                <a:latin typeface="Eras Medium ITC" panose="020B0602030504020804" pitchFamily="34" charset="0"/>
              </a:rPr>
              <a:t>must</a:t>
            </a:r>
            <a:r>
              <a:rPr lang="en-US" sz="2000" dirty="0">
                <a:latin typeface="Eras Medium ITC" panose="020B0602030504020804" pitchFamily="34" charset="0"/>
              </a:rPr>
              <a:t> be in writing and should be consistent</a:t>
            </a:r>
          </a:p>
          <a:p>
            <a:r>
              <a:rPr lang="en-US" dirty="0">
                <a:latin typeface="Eras Medium ITC" panose="020B0602030504020804" pitchFamily="34" charset="0"/>
              </a:rPr>
              <a:t>Never, ever, ever have a bank debit card.  </a:t>
            </a:r>
          </a:p>
          <a:p>
            <a:pPr lvl="1"/>
            <a:r>
              <a:rPr lang="en-US" dirty="0">
                <a:latin typeface="Eras Medium ITC" panose="020B0602030504020804" pitchFamily="34" charset="0"/>
              </a:rPr>
              <a:t>May 2014 - The Treasurer of the Hollister, Ca Band Boosters, is arrested and accused of utilizing an ATM card to deplete the booster bank account of all funds, leaving it $700 in the hole. </a:t>
            </a:r>
          </a:p>
          <a:p>
            <a:r>
              <a:rPr lang="en-US" dirty="0" smtClean="0">
                <a:latin typeface="Eras Medium ITC" panose="020B0602030504020804" pitchFamily="34" charset="0"/>
              </a:rPr>
              <a:t>Utilizing a credit card is not recommended </a:t>
            </a:r>
            <a:endParaRPr lang="en-US" dirty="0">
              <a:latin typeface="Eras Medium ITC" panose="020B0602030504020804" pitchFamily="34" charset="0"/>
            </a:endParaRPr>
          </a:p>
          <a:p>
            <a:endParaRPr lang="en-US" dirty="0"/>
          </a:p>
        </p:txBody>
      </p:sp>
    </p:spTree>
    <p:extLst>
      <p:ext uri="{BB962C8B-B14F-4D97-AF65-F5344CB8AC3E}">
        <p14:creationId xmlns:p14="http://schemas.microsoft.com/office/powerpoint/2010/main" val="694415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Internal Controls</a:t>
            </a:r>
            <a:br>
              <a:rPr lang="en-US" dirty="0" smtClean="0"/>
            </a:br>
            <a:endParaRPr lang="en-US" dirty="0"/>
          </a:p>
        </p:txBody>
      </p:sp>
      <p:sp>
        <p:nvSpPr>
          <p:cNvPr id="3" name="Content Placeholder 2"/>
          <p:cNvSpPr>
            <a:spLocks noGrp="1"/>
          </p:cNvSpPr>
          <p:nvPr>
            <p:ph idx="1"/>
          </p:nvPr>
        </p:nvSpPr>
        <p:spPr>
          <a:xfrm>
            <a:off x="580929" y="1676400"/>
            <a:ext cx="6347714" cy="3880773"/>
          </a:xfrm>
        </p:spPr>
        <p:txBody>
          <a:bodyPr>
            <a:normAutofit/>
          </a:bodyPr>
          <a:lstStyle/>
          <a:p>
            <a:pPr>
              <a:buFont typeface="Arial" charset="0"/>
              <a:buChar char="•"/>
            </a:pPr>
            <a:r>
              <a:rPr lang="en-US" dirty="0" smtClean="0">
                <a:latin typeface="Eras Medium ITC" panose="020B0602030504020804" pitchFamily="34" charset="0"/>
              </a:rPr>
              <a:t>Carnivals </a:t>
            </a:r>
            <a:r>
              <a:rPr lang="en-US" dirty="0">
                <a:latin typeface="Eras Medium ITC" panose="020B0602030504020804" pitchFamily="34" charset="0"/>
              </a:rPr>
              <a:t>- use </a:t>
            </a:r>
            <a:r>
              <a:rPr lang="en-US" dirty="0" smtClean="0">
                <a:latin typeface="Eras Medium ITC" panose="020B0602030504020804" pitchFamily="34" charset="0"/>
              </a:rPr>
              <a:t>tickets (do not allow cash at any booth)</a:t>
            </a:r>
          </a:p>
          <a:p>
            <a:pPr>
              <a:buFont typeface="Arial" charset="0"/>
              <a:buChar char="•"/>
            </a:pPr>
            <a:r>
              <a:rPr lang="en-US" dirty="0" smtClean="0">
                <a:latin typeface="Eras Medium ITC" panose="020B0602030504020804" pitchFamily="34" charset="0"/>
              </a:rPr>
              <a:t>Reconcile the number </a:t>
            </a:r>
            <a:r>
              <a:rPr lang="en-US" dirty="0">
                <a:latin typeface="Eras Medium ITC" panose="020B0602030504020804" pitchFamily="34" charset="0"/>
              </a:rPr>
              <a:t>of tickets used to actual cash received (reasonableness </a:t>
            </a:r>
            <a:r>
              <a:rPr lang="en-US" dirty="0" smtClean="0">
                <a:latin typeface="Eras Medium ITC" panose="020B0602030504020804" pitchFamily="34" charset="0"/>
              </a:rPr>
              <a:t>check)</a:t>
            </a:r>
          </a:p>
          <a:p>
            <a:pPr>
              <a:buFont typeface="Arial" charset="0"/>
              <a:buChar char="•"/>
            </a:pPr>
            <a:r>
              <a:rPr lang="en-US" dirty="0" smtClean="0">
                <a:latin typeface="Eras Medium ITC" panose="020B0602030504020804" pitchFamily="34" charset="0"/>
              </a:rPr>
              <a:t>Check out ticket rolls, confirming first </a:t>
            </a:r>
            <a:r>
              <a:rPr lang="en-US" i="1" dirty="0" smtClean="0">
                <a:latin typeface="Eras Medium ITC" panose="020B0602030504020804" pitchFamily="34" charset="0"/>
              </a:rPr>
              <a:t>and</a:t>
            </a:r>
            <a:r>
              <a:rPr lang="en-US" dirty="0" smtClean="0">
                <a:latin typeface="Eras Medium ITC" panose="020B0602030504020804" pitchFamily="34" charset="0"/>
              </a:rPr>
              <a:t> last numbers.</a:t>
            </a:r>
            <a:endParaRPr lang="en-US" dirty="0">
              <a:latin typeface="Eras Medium ITC" panose="020B0602030504020804" pitchFamily="34" charset="0"/>
            </a:endParaRPr>
          </a:p>
        </p:txBody>
      </p:sp>
    </p:spTree>
    <p:extLst>
      <p:ext uri="{BB962C8B-B14F-4D97-AF65-F5344CB8AC3E}">
        <p14:creationId xmlns:p14="http://schemas.microsoft.com/office/powerpoint/2010/main" val="3400661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Eras Medium ITC" panose="020B0602030504020804" pitchFamily="34" charset="0"/>
              </a:rPr>
              <a:t>Fundraising &amp; Deposits</a:t>
            </a:r>
            <a:endParaRPr lang="en-US" dirty="0">
              <a:latin typeface="Eras Medium ITC" panose="020B0602030504020804" pitchFamily="34" charset="0"/>
            </a:endParaRPr>
          </a:p>
        </p:txBody>
      </p:sp>
      <p:sp>
        <p:nvSpPr>
          <p:cNvPr id="3" name="Content Placeholder 2"/>
          <p:cNvSpPr>
            <a:spLocks noGrp="1"/>
          </p:cNvSpPr>
          <p:nvPr>
            <p:ph idx="1"/>
          </p:nvPr>
        </p:nvSpPr>
        <p:spPr>
          <a:xfrm>
            <a:off x="609599" y="1828800"/>
            <a:ext cx="6347714" cy="4212563"/>
          </a:xfrm>
        </p:spPr>
        <p:txBody>
          <a:bodyPr>
            <a:normAutofit lnSpcReduction="10000"/>
          </a:bodyPr>
          <a:lstStyle/>
          <a:p>
            <a:r>
              <a:rPr lang="en-US" dirty="0" smtClean="0">
                <a:latin typeface="Eras Medium ITC" panose="020B0602030504020804" pitchFamily="34" charset="0"/>
              </a:rPr>
              <a:t>Five main control points:</a:t>
            </a:r>
          </a:p>
          <a:p>
            <a:pPr lvl="1"/>
            <a:r>
              <a:rPr lang="en-US" dirty="0" smtClean="0">
                <a:latin typeface="Eras Medium ITC" panose="020B0602030504020804" pitchFamily="34" charset="0"/>
              </a:rPr>
              <a:t>Always monitor and safeguard cash collections during events</a:t>
            </a:r>
          </a:p>
          <a:p>
            <a:pPr lvl="1"/>
            <a:r>
              <a:rPr lang="en-US" dirty="0" smtClean="0">
                <a:latin typeface="Eras Medium ITC" panose="020B0602030504020804" pitchFamily="34" charset="0"/>
              </a:rPr>
              <a:t>Always count money in the presence of a witness</a:t>
            </a:r>
          </a:p>
          <a:p>
            <a:pPr lvl="1"/>
            <a:r>
              <a:rPr lang="en-US" dirty="0" smtClean="0">
                <a:latin typeface="Eras Medium ITC" panose="020B0602030504020804" pitchFamily="34" charset="0"/>
              </a:rPr>
              <a:t>Always use a Cash Count Form and ensure it is signed by the individual responsible and the witness</a:t>
            </a:r>
          </a:p>
          <a:p>
            <a:pPr lvl="1"/>
            <a:r>
              <a:rPr lang="en-US" dirty="0" smtClean="0">
                <a:latin typeface="Eras Medium ITC" panose="020B0602030504020804" pitchFamily="34" charset="0"/>
              </a:rPr>
              <a:t>Whenever possible, have two people transport the deposit. If only one can do it, it should be one of the persons who counted the money.  If the money is to be turned over to the Treasurer, the monies should be counted again at the time of the handover, with that person also signing the Cash Count Form</a:t>
            </a:r>
          </a:p>
          <a:p>
            <a:pPr lvl="1"/>
            <a:r>
              <a:rPr lang="en-US" dirty="0" smtClean="0">
                <a:latin typeface="Eras Medium ITC" panose="020B0602030504020804" pitchFamily="34" charset="0"/>
              </a:rPr>
              <a:t>When using “starting cash”, both the Treasurer and individual responsible should verify the cash, note the amount and sign the proper spot on the Cash Count Form </a:t>
            </a:r>
          </a:p>
          <a:p>
            <a:pPr lvl="1"/>
            <a:endParaRPr lang="en-US" dirty="0" smtClean="0"/>
          </a:p>
        </p:txBody>
      </p:sp>
    </p:spTree>
    <p:extLst>
      <p:ext uri="{BB962C8B-B14F-4D97-AF65-F5344CB8AC3E}">
        <p14:creationId xmlns:p14="http://schemas.microsoft.com/office/powerpoint/2010/main" val="1827657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a:t>
            </a:r>
            <a:endParaRPr lang="en-US" dirty="0"/>
          </a:p>
        </p:txBody>
      </p:sp>
      <p:sp>
        <p:nvSpPr>
          <p:cNvPr id="3" name="Content Placeholder 2"/>
          <p:cNvSpPr>
            <a:spLocks noGrp="1"/>
          </p:cNvSpPr>
          <p:nvPr>
            <p:ph idx="1"/>
          </p:nvPr>
        </p:nvSpPr>
        <p:spPr>
          <a:xfrm>
            <a:off x="533400" y="1524000"/>
            <a:ext cx="6347714" cy="4953000"/>
          </a:xfrm>
        </p:spPr>
        <p:txBody>
          <a:bodyPr>
            <a:normAutofit/>
          </a:bodyPr>
          <a:lstStyle/>
          <a:p>
            <a:r>
              <a:rPr lang="en-US" sz="2000" dirty="0" smtClean="0">
                <a:latin typeface="Eras Medium ITC" panose="020B0602030504020804" pitchFamily="34" charset="0"/>
              </a:rPr>
              <a:t>Warning Signs</a:t>
            </a:r>
          </a:p>
          <a:p>
            <a:pPr lvl="1"/>
            <a:r>
              <a:rPr lang="en-US" sz="1800" dirty="0" smtClean="0">
                <a:latin typeface="Eras Medium ITC" panose="020B0602030504020804" pitchFamily="34" charset="0"/>
              </a:rPr>
              <a:t>Changing behavior, such as suddenly missing meetings or non providing information in a consistent, timely manner</a:t>
            </a:r>
          </a:p>
          <a:p>
            <a:pPr lvl="1"/>
            <a:r>
              <a:rPr lang="en-US" sz="1800" dirty="0" smtClean="0">
                <a:latin typeface="Eras Medium ITC" panose="020B0602030504020804" pitchFamily="34" charset="0"/>
              </a:rPr>
              <a:t>Perceived delays in getting answers</a:t>
            </a:r>
          </a:p>
          <a:p>
            <a:pPr lvl="1"/>
            <a:r>
              <a:rPr lang="en-US" sz="1800" dirty="0" smtClean="0">
                <a:latin typeface="Eras Medium ITC" panose="020B0602030504020804" pitchFamily="34" charset="0"/>
              </a:rPr>
              <a:t>Providing reports with no supporting documentation – for example, an financial report but no bank statement supporting the cash balance.</a:t>
            </a:r>
          </a:p>
          <a:p>
            <a:pPr lvl="2"/>
            <a:r>
              <a:rPr lang="en-US" sz="1600" dirty="0" smtClean="0">
                <a:latin typeface="Eras Medium ITC" panose="020B0602030504020804" pitchFamily="34" charset="0"/>
              </a:rPr>
              <a:t>Bank statement reconciliation fraud is as simple as recording a deposit, stealing the money, and showing the deposit as outstanding.  There should be no delay in bank statement clearing – it should clear the same date as it is receipted by the bank. </a:t>
            </a:r>
          </a:p>
          <a:p>
            <a:pPr lvl="1"/>
            <a:endParaRPr lang="en-US" dirty="0" smtClean="0"/>
          </a:p>
        </p:txBody>
      </p:sp>
    </p:spTree>
    <p:extLst>
      <p:ext uri="{BB962C8B-B14F-4D97-AF65-F5344CB8AC3E}">
        <p14:creationId xmlns:p14="http://schemas.microsoft.com/office/powerpoint/2010/main" val="1146244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Eras Medium ITC" panose="020B0602030504020804" pitchFamily="34" charset="0"/>
              </a:rPr>
              <a:t>Fraud - Real Life Scenario 1</a:t>
            </a:r>
            <a:endParaRPr lang="en-US" dirty="0">
              <a:latin typeface="Eras Medium ITC" panose="020B0602030504020804" pitchFamily="34" charset="0"/>
            </a:endParaRPr>
          </a:p>
        </p:txBody>
      </p:sp>
      <p:sp>
        <p:nvSpPr>
          <p:cNvPr id="3" name="Content Placeholder 2"/>
          <p:cNvSpPr>
            <a:spLocks noGrp="1"/>
          </p:cNvSpPr>
          <p:nvPr>
            <p:ph idx="1"/>
          </p:nvPr>
        </p:nvSpPr>
        <p:spPr/>
        <p:txBody>
          <a:bodyPr>
            <a:normAutofit/>
          </a:bodyPr>
          <a:lstStyle/>
          <a:p>
            <a:pPr marL="0" indent="0">
              <a:buNone/>
            </a:pPr>
            <a:r>
              <a:rPr lang="en-US" dirty="0" smtClean="0">
                <a:latin typeface="Eras Medium ITC" panose="020B0602030504020804" pitchFamily="34" charset="0"/>
              </a:rPr>
              <a:t>Former treasurer of a band booster club arrested for suspicion of grand theft and embezzlement of $135k</a:t>
            </a:r>
          </a:p>
          <a:p>
            <a:r>
              <a:rPr lang="en-US" dirty="0" smtClean="0">
                <a:latin typeface="Eras Medium ITC" panose="020B0602030504020804" pitchFamily="34" charset="0"/>
              </a:rPr>
              <a:t>2 year term as treasurer</a:t>
            </a:r>
          </a:p>
          <a:p>
            <a:r>
              <a:rPr lang="en-US" dirty="0" smtClean="0">
                <a:latin typeface="Eras Medium ITC" panose="020B0602030504020804" pitchFamily="34" charset="0"/>
              </a:rPr>
              <a:t>Under severe financial pressure</a:t>
            </a:r>
          </a:p>
          <a:p>
            <a:r>
              <a:rPr lang="en-US" dirty="0" smtClean="0">
                <a:latin typeface="Eras Medium ITC" panose="020B0602030504020804" pitchFamily="34" charset="0"/>
              </a:rPr>
              <a:t>New treasurer unable to obtain records</a:t>
            </a:r>
          </a:p>
          <a:p>
            <a:r>
              <a:rPr lang="en-US" dirty="0" smtClean="0">
                <a:latin typeface="Eras Medium ITC" panose="020B0602030504020804" pitchFamily="34" charset="0"/>
              </a:rPr>
              <a:t>About 100 transactions that did not match monthly reports</a:t>
            </a:r>
          </a:p>
          <a:p>
            <a:r>
              <a:rPr lang="en-US" dirty="0" smtClean="0">
                <a:latin typeface="Eras Medium ITC" panose="020B0602030504020804" pitchFamily="34" charset="0"/>
              </a:rPr>
              <a:t>$63k in checks and $73k in cash withdrawals</a:t>
            </a:r>
            <a:endParaRPr lang="en-US" dirty="0">
              <a:latin typeface="Eras Medium ITC" panose="020B0602030504020804" pitchFamily="34" charset="0"/>
            </a:endParaRPr>
          </a:p>
        </p:txBody>
      </p:sp>
    </p:spTree>
    <p:extLst>
      <p:ext uri="{BB962C8B-B14F-4D97-AF65-F5344CB8AC3E}">
        <p14:creationId xmlns:p14="http://schemas.microsoft.com/office/powerpoint/2010/main" val="29341665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474" y="829982"/>
            <a:ext cx="6347713" cy="770218"/>
          </a:xfrm>
        </p:spPr>
        <p:txBody>
          <a:bodyPr>
            <a:normAutofit/>
          </a:bodyPr>
          <a:lstStyle/>
          <a:p>
            <a:r>
              <a:rPr lang="en-US" dirty="0" smtClean="0">
                <a:latin typeface="Eras Medium ITC" panose="020B0602030504020804" pitchFamily="34" charset="0"/>
              </a:rPr>
              <a:t>Real Life Scenario 2</a:t>
            </a:r>
            <a:endParaRPr lang="en-US" dirty="0">
              <a:latin typeface="Eras Medium ITC" panose="020B0602030504020804" pitchFamily="34" charset="0"/>
            </a:endParaRPr>
          </a:p>
        </p:txBody>
      </p:sp>
      <p:sp>
        <p:nvSpPr>
          <p:cNvPr id="3" name="Content Placeholder 2"/>
          <p:cNvSpPr>
            <a:spLocks noGrp="1"/>
          </p:cNvSpPr>
          <p:nvPr>
            <p:ph idx="1"/>
          </p:nvPr>
        </p:nvSpPr>
        <p:spPr>
          <a:xfrm>
            <a:off x="609599" y="1676400"/>
            <a:ext cx="6347714" cy="4364963"/>
          </a:xfrm>
        </p:spPr>
        <p:txBody>
          <a:bodyPr>
            <a:normAutofit/>
          </a:bodyPr>
          <a:lstStyle/>
          <a:p>
            <a:pPr marL="0" indent="0">
              <a:buNone/>
            </a:pPr>
            <a:r>
              <a:rPr lang="en-US" dirty="0" smtClean="0">
                <a:latin typeface="Eras Medium ITC" panose="020B0602030504020804" pitchFamily="34" charset="0"/>
              </a:rPr>
              <a:t>Former treasurer of a high school booster club charged with multiple counts of theft of $60k</a:t>
            </a:r>
          </a:p>
          <a:p>
            <a:r>
              <a:rPr lang="en-US" dirty="0" smtClean="0">
                <a:latin typeface="Eras Medium ITC" panose="020B0602030504020804" pitchFamily="34" charset="0"/>
              </a:rPr>
              <a:t>Longtime community volunteer who was named First Citizen in 2010</a:t>
            </a:r>
          </a:p>
          <a:p>
            <a:r>
              <a:rPr lang="en-US" dirty="0" smtClean="0">
                <a:latin typeface="Eras Medium ITC" panose="020B0602030504020804" pitchFamily="34" charset="0"/>
              </a:rPr>
              <a:t>Served as treasurer from 1993-2010</a:t>
            </a:r>
          </a:p>
          <a:p>
            <a:r>
              <a:rPr lang="en-US" dirty="0" smtClean="0">
                <a:latin typeface="Eras Medium ITC" panose="020B0602030504020804" pitchFamily="34" charset="0"/>
              </a:rPr>
              <a:t>Served on school district and fire district boards of directors</a:t>
            </a:r>
          </a:p>
          <a:p>
            <a:r>
              <a:rPr lang="en-US" dirty="0" smtClean="0">
                <a:latin typeface="Eras Medium ITC" panose="020B0602030504020804" pitchFamily="34" charset="0"/>
              </a:rPr>
              <a:t>New officers could not schedule meeting to transfer access authority to club funds</a:t>
            </a:r>
          </a:p>
          <a:p>
            <a:r>
              <a:rPr lang="en-US" dirty="0" smtClean="0">
                <a:latin typeface="Eras Medium ITC" panose="020B0602030504020804" pitchFamily="34" charset="0"/>
              </a:rPr>
              <a:t>Bank balance reported as $63k was actually $2,981.22</a:t>
            </a:r>
            <a:endParaRPr lang="en-US" dirty="0">
              <a:latin typeface="Eras Medium ITC" panose="020B0602030504020804" pitchFamily="34" charset="0"/>
            </a:endParaRPr>
          </a:p>
        </p:txBody>
      </p:sp>
    </p:spTree>
    <p:extLst>
      <p:ext uri="{BB962C8B-B14F-4D97-AF65-F5344CB8AC3E}">
        <p14:creationId xmlns:p14="http://schemas.microsoft.com/office/powerpoint/2010/main" val="3176409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Eras Medium ITC" panose="020B0602030504020804" pitchFamily="34" charset="0"/>
              </a:rPr>
              <a:t>Transparency Helps All of Us</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7467600" cy="4800599"/>
          </a:xfrm>
        </p:spPr>
        <p:txBody>
          <a:bodyPr>
            <a:normAutofit/>
          </a:bodyPr>
          <a:lstStyle/>
          <a:p>
            <a:pPr>
              <a:buFont typeface="Arial" charset="0"/>
              <a:buChar char="•"/>
            </a:pPr>
            <a:r>
              <a:rPr lang="en-US" sz="2000" dirty="0" smtClean="0">
                <a:latin typeface="Eras Medium ITC" panose="020B0602030504020804" pitchFamily="34" charset="0"/>
              </a:rPr>
              <a:t>The District has a vested interest in protecting parent donations</a:t>
            </a:r>
          </a:p>
          <a:p>
            <a:pPr>
              <a:buFont typeface="Arial" charset="0"/>
              <a:buChar char="•"/>
            </a:pPr>
            <a:r>
              <a:rPr lang="en-US" sz="2000" dirty="0" smtClean="0">
                <a:latin typeface="Eras Medium ITC" panose="020B0602030504020804" pitchFamily="34" charset="0"/>
              </a:rPr>
              <a:t>Please submit the following paperwork to the Business Office by October 1</a:t>
            </a:r>
            <a:r>
              <a:rPr lang="en-US" sz="2000" baseline="30000" dirty="0" smtClean="0">
                <a:latin typeface="Eras Medium ITC" panose="020B0602030504020804" pitchFamily="34" charset="0"/>
              </a:rPr>
              <a:t>st</a:t>
            </a:r>
          </a:p>
          <a:p>
            <a:pPr lvl="1">
              <a:buFont typeface="Arial" charset="0"/>
              <a:buChar char="–"/>
            </a:pPr>
            <a:r>
              <a:rPr lang="en-US" dirty="0" smtClean="0">
                <a:latin typeface="Eras Medium ITC" panose="020B0602030504020804" pitchFamily="34" charset="0"/>
              </a:rPr>
              <a:t>List </a:t>
            </a:r>
            <a:r>
              <a:rPr lang="en-US" dirty="0">
                <a:latin typeface="Eras Medium ITC" panose="020B0602030504020804" pitchFamily="34" charset="0"/>
              </a:rPr>
              <a:t>of </a:t>
            </a:r>
            <a:r>
              <a:rPr lang="en-US" dirty="0" smtClean="0">
                <a:latin typeface="Eras Medium ITC" panose="020B0602030504020804" pitchFamily="34" charset="0"/>
              </a:rPr>
              <a:t>Officers with contact information</a:t>
            </a:r>
          </a:p>
          <a:p>
            <a:pPr lvl="2">
              <a:buFont typeface="Arial" charset="0"/>
              <a:buChar char="–"/>
            </a:pPr>
            <a:r>
              <a:rPr lang="en-US" dirty="0" smtClean="0">
                <a:latin typeface="Eras Medium ITC" panose="020B0602030504020804" pitchFamily="34" charset="0"/>
              </a:rPr>
              <a:t>Physical address, email address and phone number</a:t>
            </a:r>
            <a:endParaRPr lang="en-US" dirty="0">
              <a:latin typeface="Eras Medium ITC" panose="020B0602030504020804" pitchFamily="34" charset="0"/>
            </a:endParaRPr>
          </a:p>
          <a:p>
            <a:pPr lvl="1">
              <a:buFont typeface="Arial" charset="0"/>
              <a:buChar char="–"/>
            </a:pPr>
            <a:r>
              <a:rPr lang="en-US" dirty="0">
                <a:latin typeface="Eras Medium ITC" panose="020B0602030504020804" pitchFamily="34" charset="0"/>
              </a:rPr>
              <a:t>List of Official Check </a:t>
            </a:r>
            <a:r>
              <a:rPr lang="en-US" dirty="0" smtClean="0">
                <a:latin typeface="Eras Medium ITC" panose="020B0602030504020804" pitchFamily="34" charset="0"/>
              </a:rPr>
              <a:t>Signers</a:t>
            </a:r>
          </a:p>
          <a:p>
            <a:pPr lvl="1">
              <a:buFont typeface="Arial" charset="0"/>
              <a:buChar char="–"/>
            </a:pPr>
            <a:r>
              <a:rPr lang="en-US" dirty="0" smtClean="0">
                <a:latin typeface="Eras Medium ITC" panose="020B0602030504020804" pitchFamily="34" charset="0"/>
              </a:rPr>
              <a:t>Organizational By-Laws</a:t>
            </a:r>
          </a:p>
          <a:p>
            <a:pPr lvl="1">
              <a:buFont typeface="Arial" charset="0"/>
              <a:buChar char="–"/>
            </a:pPr>
            <a:r>
              <a:rPr lang="en-US" dirty="0" smtClean="0">
                <a:latin typeface="Eras Medium ITC" panose="020B0602030504020804" pitchFamily="34" charset="0"/>
              </a:rPr>
              <a:t>Proof of Insurance</a:t>
            </a:r>
            <a:endParaRPr lang="en-US" dirty="0">
              <a:latin typeface="Eras Medium ITC" panose="020B0602030504020804" pitchFamily="34" charset="0"/>
            </a:endParaRPr>
          </a:p>
          <a:p>
            <a:endParaRPr lang="en-US" dirty="0"/>
          </a:p>
        </p:txBody>
      </p:sp>
    </p:spTree>
    <p:extLst>
      <p:ext uri="{BB962C8B-B14F-4D97-AF65-F5344CB8AC3E}">
        <p14:creationId xmlns:p14="http://schemas.microsoft.com/office/powerpoint/2010/main" val="3134856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Eras Medium ITC" panose="020B0602030504020804" pitchFamily="34" charset="0"/>
              </a:rPr>
              <a:t>Fundraising – Hot Topics</a:t>
            </a:r>
            <a:r>
              <a:rPr lang="en-US" dirty="0" smtClean="0"/>
              <a:t/>
            </a:r>
            <a:br>
              <a:rPr lang="en-US" dirty="0" smtClean="0"/>
            </a:br>
            <a:endParaRPr lang="en-US" dirty="0"/>
          </a:p>
        </p:txBody>
      </p:sp>
      <p:sp>
        <p:nvSpPr>
          <p:cNvPr id="3" name="Content Placeholder 2"/>
          <p:cNvSpPr>
            <a:spLocks noGrp="1"/>
          </p:cNvSpPr>
          <p:nvPr>
            <p:ph idx="1"/>
          </p:nvPr>
        </p:nvSpPr>
        <p:spPr>
          <a:xfrm>
            <a:off x="304800" y="1371600"/>
            <a:ext cx="7391400" cy="5105399"/>
          </a:xfrm>
        </p:spPr>
        <p:txBody>
          <a:bodyPr>
            <a:normAutofit/>
          </a:bodyPr>
          <a:lstStyle/>
          <a:p>
            <a:pPr>
              <a:buFont typeface="Arial" charset="0"/>
              <a:buChar char="•"/>
            </a:pPr>
            <a:r>
              <a:rPr lang="en-US" dirty="0"/>
              <a:t>Fundraisers must be conducted according to the law</a:t>
            </a:r>
          </a:p>
          <a:p>
            <a:pPr lvl="1">
              <a:buFont typeface="Arial" charset="0"/>
              <a:buChar char="–"/>
            </a:pPr>
            <a:r>
              <a:rPr lang="en-US" dirty="0"/>
              <a:t>Raffles have </a:t>
            </a:r>
            <a:r>
              <a:rPr lang="en-US" dirty="0" smtClean="0"/>
              <a:t>state registration </a:t>
            </a:r>
            <a:r>
              <a:rPr lang="en-US" dirty="0"/>
              <a:t>and reporting </a:t>
            </a:r>
            <a:r>
              <a:rPr lang="en-US" dirty="0" smtClean="0"/>
              <a:t>requirements</a:t>
            </a:r>
          </a:p>
          <a:p>
            <a:pPr lvl="1">
              <a:buFont typeface="Arial" charset="0"/>
              <a:buChar char="–"/>
            </a:pPr>
            <a:r>
              <a:rPr lang="en-US" dirty="0" smtClean="0"/>
              <a:t>Even legal raffles have restrictions, mainly 90% of the proceeds must benefit the 501(c)</a:t>
            </a:r>
          </a:p>
          <a:p>
            <a:pPr lvl="1">
              <a:buFont typeface="Arial" charset="0"/>
              <a:buChar char="–"/>
            </a:pPr>
            <a:r>
              <a:rPr lang="en-US" dirty="0"/>
              <a:t>Unless specifically exempted, a nonprofit organization must register with the Attorney General's Registry of Charitable Trusts prior to conducting </a:t>
            </a:r>
            <a:r>
              <a:rPr lang="en-US" dirty="0" smtClean="0"/>
              <a:t>a raffle </a:t>
            </a:r>
            <a:r>
              <a:rPr lang="en-US" dirty="0"/>
              <a:t>and file an aggregate financial disclosure report for all raffles held during the reporting year. Forms for registering and reporting activities are provided on </a:t>
            </a:r>
            <a:r>
              <a:rPr lang="en-US" dirty="0" smtClean="0"/>
              <a:t>the Attorney General’s website:  </a:t>
            </a:r>
            <a:r>
              <a:rPr lang="en-US" dirty="0" smtClean="0">
                <a:hlinkClick r:id="rId2"/>
              </a:rPr>
              <a:t>www.oag.ca.gov</a:t>
            </a:r>
            <a:r>
              <a:rPr lang="en-US" dirty="0" smtClean="0"/>
              <a:t> </a:t>
            </a:r>
            <a:endParaRPr lang="en-US" dirty="0"/>
          </a:p>
          <a:p>
            <a:pPr marL="457200" lvl="1"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4695755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Eras Medium ITC" panose="020B0602030504020804" pitchFamily="34" charset="0"/>
              </a:rPr>
              <a:t>Fundraising – Hot Topics</a:t>
            </a:r>
            <a:r>
              <a:rPr lang="en-US" dirty="0" smtClean="0"/>
              <a:t/>
            </a:r>
            <a:br>
              <a:rPr lang="en-US" dirty="0" smtClean="0"/>
            </a:br>
            <a:endParaRPr lang="en-US" dirty="0"/>
          </a:p>
        </p:txBody>
      </p:sp>
      <p:sp>
        <p:nvSpPr>
          <p:cNvPr id="3" name="Content Placeholder 2"/>
          <p:cNvSpPr>
            <a:spLocks noGrp="1"/>
          </p:cNvSpPr>
          <p:nvPr>
            <p:ph idx="1"/>
          </p:nvPr>
        </p:nvSpPr>
        <p:spPr>
          <a:xfrm>
            <a:off x="304800" y="1676400"/>
            <a:ext cx="7391400" cy="4191000"/>
          </a:xfrm>
        </p:spPr>
        <p:txBody>
          <a:bodyPr>
            <a:normAutofit/>
          </a:bodyPr>
          <a:lstStyle/>
          <a:p>
            <a:pPr marL="0" indent="0">
              <a:buNone/>
            </a:pPr>
            <a:r>
              <a:rPr lang="en-US" dirty="0" smtClean="0">
                <a:latin typeface="Eras Medium ITC" panose="020B0602030504020804" pitchFamily="34" charset="0"/>
              </a:rPr>
              <a:t>Laws for Non-Profits limit advertising profit to $999 per year</a:t>
            </a:r>
          </a:p>
          <a:p>
            <a:r>
              <a:rPr lang="en-US" dirty="0" smtClean="0">
                <a:latin typeface="Eras Medium ITC" panose="020B0602030504020804" pitchFamily="34" charset="0"/>
              </a:rPr>
              <a:t>Anything above $999 is taxable income</a:t>
            </a:r>
            <a:endParaRPr lang="en-US" dirty="0">
              <a:latin typeface="Eras Medium ITC" panose="020B0602030504020804" pitchFamily="34" charset="0"/>
            </a:endParaRPr>
          </a:p>
          <a:p>
            <a:pPr>
              <a:buFont typeface="Arial" charset="0"/>
              <a:buChar char="•"/>
            </a:pPr>
            <a:r>
              <a:rPr lang="en-US" dirty="0" smtClean="0">
                <a:latin typeface="Eras Medium ITC" panose="020B0602030504020804" pitchFamily="34" charset="0"/>
              </a:rPr>
              <a:t>Offset all income with production costs</a:t>
            </a:r>
          </a:p>
          <a:p>
            <a:pPr>
              <a:buFont typeface="Arial" charset="0"/>
              <a:buChar char="•"/>
            </a:pPr>
            <a:r>
              <a:rPr lang="en-US" dirty="0" smtClean="0">
                <a:latin typeface="Eras Medium ITC" panose="020B0602030504020804" pitchFamily="34" charset="0"/>
              </a:rPr>
              <a:t>Sell “Sponsorships” instead of “Ads”</a:t>
            </a:r>
            <a:endParaRPr lang="en-US" dirty="0">
              <a:latin typeface="Eras Medium ITC" panose="020B0602030504020804" pitchFamily="34" charset="0"/>
            </a:endParaRPr>
          </a:p>
          <a:p>
            <a:endParaRPr lang="en-US" dirty="0"/>
          </a:p>
        </p:txBody>
      </p:sp>
    </p:spTree>
    <p:extLst>
      <p:ext uri="{BB962C8B-B14F-4D97-AF65-F5344CB8AC3E}">
        <p14:creationId xmlns:p14="http://schemas.microsoft.com/office/powerpoint/2010/main" val="957239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347713" cy="1320800"/>
          </a:xfrm>
        </p:spPr>
        <p:txBody>
          <a:bodyPr/>
          <a:lstStyle/>
          <a:p>
            <a:r>
              <a:rPr lang="en-US" dirty="0" smtClean="0">
                <a:latin typeface="Eras Medium ITC" panose="020B0602030504020804" pitchFamily="34" charset="0"/>
              </a:rPr>
              <a:t>Fundraising – Food Sales</a:t>
            </a:r>
            <a:endParaRPr lang="en-US" dirty="0"/>
          </a:p>
        </p:txBody>
      </p:sp>
      <p:sp>
        <p:nvSpPr>
          <p:cNvPr id="3" name="Content Placeholder 2"/>
          <p:cNvSpPr>
            <a:spLocks noGrp="1"/>
          </p:cNvSpPr>
          <p:nvPr>
            <p:ph idx="1"/>
          </p:nvPr>
        </p:nvSpPr>
        <p:spPr>
          <a:xfrm>
            <a:off x="381000" y="1295400"/>
            <a:ext cx="6934199" cy="5105400"/>
          </a:xfrm>
        </p:spPr>
        <p:txBody>
          <a:bodyPr>
            <a:normAutofit/>
          </a:bodyPr>
          <a:lstStyle/>
          <a:p>
            <a:r>
              <a:rPr lang="en-US" altLang="en-US" sz="2400" b="1" dirty="0" smtClean="0">
                <a:latin typeface="Eras Medium ITC" panose="020B0602030504020804" pitchFamily="34" charset="0"/>
              </a:rPr>
              <a:t>Food Sales on School Grounds - </a:t>
            </a:r>
            <a:r>
              <a:rPr lang="en-US" sz="2400" dirty="0">
                <a:latin typeface="Eras Medium ITC" panose="020B0602030504020804" pitchFamily="34" charset="0"/>
              </a:rPr>
              <a:t>Important that you understand the rules regarding </a:t>
            </a:r>
            <a:r>
              <a:rPr lang="en-US" sz="2400" dirty="0" smtClean="0">
                <a:latin typeface="Eras Medium ITC" panose="020B0602030504020804" pitchFamily="34" charset="0"/>
              </a:rPr>
              <a:t>food </a:t>
            </a:r>
            <a:r>
              <a:rPr lang="en-US" sz="2400" dirty="0">
                <a:latin typeface="Eras Medium ITC" panose="020B0602030504020804" pitchFamily="34" charset="0"/>
              </a:rPr>
              <a:t>regulations </a:t>
            </a:r>
            <a:endParaRPr lang="en-US" sz="2400" dirty="0" smtClean="0">
              <a:latin typeface="Eras Medium ITC" panose="020B0602030504020804" pitchFamily="34" charset="0"/>
            </a:endParaRPr>
          </a:p>
          <a:p>
            <a:r>
              <a:rPr lang="en-US" altLang="en-US" sz="2000" b="1" dirty="0" smtClean="0">
                <a:latin typeface="Eras Medium ITC" panose="020B0602030504020804" pitchFamily="34" charset="0"/>
              </a:rPr>
              <a:t>New Competitive Food regulations effectively prohibit the sale of foods until after the lunch period</a:t>
            </a:r>
          </a:p>
          <a:p>
            <a:pPr lvl="1">
              <a:spcBef>
                <a:spcPts val="0"/>
              </a:spcBef>
              <a:defRPr/>
            </a:pPr>
            <a:r>
              <a:rPr lang="en-US" b="1" dirty="0" smtClean="0">
                <a:latin typeface="Eras Medium ITC" panose="020B0602030504020804" pitchFamily="34" charset="0"/>
                <a:ea typeface="Calibri"/>
                <a:cs typeface="Arial" panose="020B0604020202020204" pitchFamily="34" charset="0"/>
              </a:rPr>
              <a:t>Applies</a:t>
            </a:r>
            <a:r>
              <a:rPr lang="en-US" dirty="0" smtClean="0">
                <a:latin typeface="Eras Medium ITC" panose="020B0602030504020804" pitchFamily="34" charset="0"/>
                <a:ea typeface="Calibri"/>
                <a:cs typeface="Arial" panose="020B0604020202020204" pitchFamily="34" charset="0"/>
              </a:rPr>
              <a:t> </a:t>
            </a:r>
            <a:r>
              <a:rPr lang="en-US" dirty="0">
                <a:latin typeface="Eras Medium ITC" panose="020B0602030504020804" pitchFamily="34" charset="0"/>
                <a:ea typeface="Calibri"/>
                <a:cs typeface="Arial" panose="020B0604020202020204" pitchFamily="34" charset="0"/>
              </a:rPr>
              <a:t>to food and beverage sales by student </a:t>
            </a:r>
            <a:r>
              <a:rPr lang="en-US" dirty="0" smtClean="0">
                <a:latin typeface="Eras Medium ITC" panose="020B0602030504020804" pitchFamily="34" charset="0"/>
                <a:ea typeface="Calibri"/>
                <a:cs typeface="Arial" panose="020B0604020202020204" pitchFamily="34" charset="0"/>
              </a:rPr>
              <a:t>organizations and booster clubs</a:t>
            </a:r>
          </a:p>
          <a:p>
            <a:pPr lvl="1">
              <a:defRPr/>
            </a:pPr>
            <a:r>
              <a:rPr lang="en-US" dirty="0" smtClean="0">
                <a:solidFill>
                  <a:schemeClr val="tx1"/>
                </a:solidFill>
                <a:latin typeface="Eras Medium ITC" panose="020B0602030504020804" pitchFamily="34" charset="0"/>
                <a:ea typeface="Calibri"/>
                <a:cs typeface="Arial" panose="020B0604020202020204" pitchFamily="34" charset="0"/>
              </a:rPr>
              <a:t>Competitive Foods are: </a:t>
            </a:r>
            <a:r>
              <a:rPr lang="en-US" dirty="0" smtClean="0">
                <a:solidFill>
                  <a:schemeClr val="tx1"/>
                </a:solidFill>
                <a:latin typeface="Eras Medium ITC" panose="020B0602030504020804" pitchFamily="34" charset="0"/>
                <a:cs typeface="Arial" panose="020B0604020202020204" pitchFamily="34" charset="0"/>
              </a:rPr>
              <a:t>foods sold </a:t>
            </a:r>
            <a:r>
              <a:rPr lang="en-US" dirty="0">
                <a:solidFill>
                  <a:schemeClr val="tx1"/>
                </a:solidFill>
                <a:latin typeface="Eras Medium ITC" panose="020B0602030504020804" pitchFamily="34" charset="0"/>
                <a:cs typeface="Arial" panose="020B0604020202020204" pitchFamily="34" charset="0"/>
              </a:rPr>
              <a:t>in schools that </a:t>
            </a:r>
            <a:r>
              <a:rPr lang="en-US" dirty="0" smtClean="0">
                <a:solidFill>
                  <a:schemeClr val="tx1"/>
                </a:solidFill>
                <a:latin typeface="Eras Medium ITC" panose="020B0602030504020804" pitchFamily="34" charset="0"/>
                <a:cs typeface="Arial" panose="020B0604020202020204" pitchFamily="34" charset="0"/>
              </a:rPr>
              <a:t>are not </a:t>
            </a:r>
            <a:r>
              <a:rPr lang="en-US" dirty="0">
                <a:solidFill>
                  <a:schemeClr val="tx1"/>
                </a:solidFill>
                <a:latin typeface="Eras Medium ITC" panose="020B0602030504020804" pitchFamily="34" charset="0"/>
                <a:cs typeface="Arial" panose="020B0604020202020204" pitchFamily="34" charset="0"/>
              </a:rPr>
              <a:t>part of the federal school meal </a:t>
            </a:r>
            <a:r>
              <a:rPr lang="en-US" dirty="0" smtClean="0">
                <a:solidFill>
                  <a:schemeClr val="tx1"/>
                </a:solidFill>
                <a:latin typeface="Eras Medium ITC" panose="020B0602030504020804" pitchFamily="34" charset="0"/>
                <a:cs typeface="Arial" panose="020B0604020202020204" pitchFamily="34" charset="0"/>
              </a:rPr>
              <a:t>programs. These include:</a:t>
            </a:r>
            <a:endParaRPr lang="en-US" dirty="0">
              <a:solidFill>
                <a:schemeClr val="tx1"/>
              </a:solidFill>
              <a:latin typeface="Eras Medium ITC" panose="020B0602030504020804" pitchFamily="34" charset="0"/>
              <a:cs typeface="Arial" panose="020B0604020202020204" pitchFamily="34" charset="0"/>
            </a:endParaRPr>
          </a:p>
          <a:p>
            <a:pPr marL="1040130" lvl="2" indent="-274320">
              <a:spcBef>
                <a:spcPts val="600"/>
              </a:spcBef>
              <a:buFont typeface="Arial" pitchFamily="34" charset="0"/>
              <a:buChar char="•"/>
              <a:defRPr/>
            </a:pPr>
            <a:r>
              <a:rPr lang="en-US" dirty="0">
                <a:latin typeface="Eras Medium ITC" panose="020B0602030504020804" pitchFamily="34" charset="0"/>
                <a:ea typeface="ＭＳ Ｐゴシック" pitchFamily="-84" charset="-128"/>
                <a:cs typeface="Arial" panose="020B0604020202020204" pitchFamily="34" charset="0"/>
              </a:rPr>
              <a:t>Vending machines</a:t>
            </a:r>
          </a:p>
          <a:p>
            <a:pPr marL="1040130" lvl="2" indent="-274320">
              <a:spcBef>
                <a:spcPts val="600"/>
              </a:spcBef>
              <a:buFont typeface="Arial" pitchFamily="34" charset="0"/>
              <a:buChar char="•"/>
              <a:defRPr/>
            </a:pPr>
            <a:r>
              <a:rPr lang="en-US" dirty="0">
                <a:latin typeface="Eras Medium ITC" panose="020B0602030504020804" pitchFamily="34" charset="0"/>
                <a:ea typeface="ＭＳ Ｐゴシック" pitchFamily="-84" charset="-128"/>
                <a:cs typeface="Arial" panose="020B0604020202020204" pitchFamily="34" charset="0"/>
              </a:rPr>
              <a:t>Snack bars</a:t>
            </a:r>
          </a:p>
          <a:p>
            <a:pPr marL="1040130" lvl="2" indent="-274320">
              <a:spcBef>
                <a:spcPts val="600"/>
              </a:spcBef>
              <a:buFont typeface="Arial" pitchFamily="34" charset="0"/>
              <a:buChar char="•"/>
              <a:defRPr/>
            </a:pPr>
            <a:r>
              <a:rPr lang="en-US" dirty="0">
                <a:latin typeface="Eras Medium ITC" panose="020B0602030504020804" pitchFamily="34" charset="0"/>
                <a:ea typeface="ＭＳ Ｐゴシック" pitchFamily="-84" charset="-128"/>
                <a:cs typeface="Arial" panose="020B0604020202020204" pitchFamily="34" charset="0"/>
              </a:rPr>
              <a:t>Student stores</a:t>
            </a:r>
          </a:p>
          <a:p>
            <a:pPr marL="1040130" lvl="2" indent="-274320">
              <a:spcBef>
                <a:spcPts val="600"/>
              </a:spcBef>
              <a:buFont typeface="Arial" pitchFamily="34" charset="0"/>
              <a:buChar char="•"/>
              <a:defRPr/>
            </a:pPr>
            <a:r>
              <a:rPr lang="en-US" dirty="0">
                <a:latin typeface="Eras Medium ITC" panose="020B0602030504020804" pitchFamily="34" charset="0"/>
                <a:ea typeface="ＭＳ Ｐゴシック" pitchFamily="-84" charset="-128"/>
                <a:cs typeface="Arial" panose="020B0604020202020204" pitchFamily="34" charset="0"/>
              </a:rPr>
              <a:t>A la carte lines</a:t>
            </a:r>
          </a:p>
          <a:p>
            <a:pPr marL="1040130" lvl="2" indent="-274320">
              <a:spcBef>
                <a:spcPts val="600"/>
              </a:spcBef>
              <a:buFont typeface="Arial" pitchFamily="34" charset="0"/>
              <a:buChar char="•"/>
              <a:defRPr/>
            </a:pPr>
            <a:r>
              <a:rPr lang="en-US" dirty="0">
                <a:latin typeface="Eras Medium ITC" panose="020B0602030504020804" pitchFamily="34" charset="0"/>
                <a:ea typeface="ＭＳ Ｐゴシック" pitchFamily="-84" charset="-128"/>
                <a:cs typeface="Arial" panose="020B0604020202020204" pitchFamily="34" charset="0"/>
              </a:rPr>
              <a:t>Fundraising sales </a:t>
            </a:r>
            <a:endParaRPr lang="en-US" dirty="0" smtClean="0">
              <a:latin typeface="Eras Medium ITC" panose="020B0602030504020804" pitchFamily="34" charset="0"/>
              <a:ea typeface="Calibri"/>
              <a:cs typeface="Arial" panose="020B0604020202020204" pitchFamily="34" charset="0"/>
            </a:endParaRPr>
          </a:p>
          <a:p>
            <a:pPr lvl="1"/>
            <a:endParaRPr lang="en-US" dirty="0"/>
          </a:p>
        </p:txBody>
      </p:sp>
    </p:spTree>
    <p:extLst>
      <p:ext uri="{BB962C8B-B14F-4D97-AF65-F5344CB8AC3E}">
        <p14:creationId xmlns:p14="http://schemas.microsoft.com/office/powerpoint/2010/main" val="295385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Eras Medium ITC" panose="020B0602030504020804" pitchFamily="34" charset="0"/>
              </a:rPr>
              <a:t>Fundraising – </a:t>
            </a:r>
            <a:r>
              <a:rPr lang="en-US" dirty="0" smtClean="0">
                <a:latin typeface="Eras Medium ITC" panose="020B0602030504020804" pitchFamily="34" charset="0"/>
              </a:rPr>
              <a:t>Food Sales</a:t>
            </a:r>
            <a:endParaRPr lang="en-US" dirty="0"/>
          </a:p>
        </p:txBody>
      </p:sp>
      <p:sp>
        <p:nvSpPr>
          <p:cNvPr id="3" name="Content Placeholder 2"/>
          <p:cNvSpPr>
            <a:spLocks noGrp="1"/>
          </p:cNvSpPr>
          <p:nvPr>
            <p:ph idx="1"/>
          </p:nvPr>
        </p:nvSpPr>
        <p:spPr>
          <a:xfrm>
            <a:off x="597528" y="1828800"/>
            <a:ext cx="6934201" cy="3880773"/>
          </a:xfrm>
        </p:spPr>
        <p:txBody>
          <a:bodyPr>
            <a:normAutofit lnSpcReduction="10000"/>
          </a:bodyPr>
          <a:lstStyle/>
          <a:p>
            <a:pPr marL="0" indent="0">
              <a:spcBef>
                <a:spcPts val="0"/>
              </a:spcBef>
              <a:buNone/>
              <a:defRPr/>
            </a:pPr>
            <a:r>
              <a:rPr lang="en-US" sz="2000" dirty="0" smtClean="0">
                <a:latin typeface="Eras Medium ITC" panose="020B0602030504020804" pitchFamily="34" charset="0"/>
                <a:ea typeface="Calibri"/>
                <a:cs typeface="Arial" panose="020B0604020202020204" pitchFamily="34" charset="0"/>
              </a:rPr>
              <a:t>Booster Club sales </a:t>
            </a:r>
            <a:r>
              <a:rPr lang="en-US" sz="2000" dirty="0">
                <a:latin typeface="Eras Medium ITC" panose="020B0602030504020804" pitchFamily="34" charset="0"/>
                <a:ea typeface="Calibri"/>
                <a:cs typeface="Arial" panose="020B0604020202020204" pitchFamily="34" charset="0"/>
              </a:rPr>
              <a:t>must meet all of the following:  </a:t>
            </a:r>
            <a:endParaRPr lang="en-US" sz="2000" dirty="0" smtClean="0">
              <a:latin typeface="Eras Medium ITC" panose="020B0602030504020804" pitchFamily="34" charset="0"/>
              <a:ea typeface="Calibri"/>
              <a:cs typeface="Arial" panose="020B0604020202020204" pitchFamily="34" charset="0"/>
            </a:endParaRPr>
          </a:p>
          <a:p>
            <a:pPr marL="0" indent="0">
              <a:spcBef>
                <a:spcPts val="0"/>
              </a:spcBef>
              <a:buNone/>
              <a:defRPr/>
            </a:pPr>
            <a:endParaRPr lang="en-US" dirty="0">
              <a:latin typeface="Eras Medium ITC" panose="020B0602030504020804" pitchFamily="34" charset="0"/>
              <a:ea typeface="Calibri"/>
              <a:cs typeface="Arial" panose="020B0604020202020204" pitchFamily="34" charset="0"/>
            </a:endParaRPr>
          </a:p>
          <a:p>
            <a:pPr>
              <a:spcBef>
                <a:spcPts val="0"/>
              </a:spcBef>
              <a:spcAft>
                <a:spcPts val="600"/>
              </a:spcAft>
              <a:buFont typeface="Wingdings" panose="05000000000000000000" pitchFamily="2" charset="2"/>
              <a:buChar char="ü"/>
              <a:tabLst>
                <a:tab pos="457200" algn="l"/>
              </a:tabLst>
              <a:defRPr/>
            </a:pPr>
            <a:r>
              <a:rPr lang="en-US" dirty="0">
                <a:latin typeface="Eras Medium ITC" panose="020B0602030504020804" pitchFamily="34" charset="0"/>
                <a:ea typeface="Calibri"/>
                <a:cs typeface="Arial" panose="020B0604020202020204" pitchFamily="34" charset="0"/>
              </a:rPr>
              <a:t>Only one food or beverage item per sale</a:t>
            </a:r>
          </a:p>
          <a:p>
            <a:pPr>
              <a:spcBef>
                <a:spcPts val="0"/>
              </a:spcBef>
              <a:spcAft>
                <a:spcPts val="600"/>
              </a:spcAft>
              <a:buFont typeface="Wingdings" panose="05000000000000000000" pitchFamily="2" charset="2"/>
              <a:buChar char="ü"/>
              <a:tabLst>
                <a:tab pos="457200" algn="l"/>
              </a:tabLst>
              <a:defRPr/>
            </a:pPr>
            <a:r>
              <a:rPr lang="en-US" dirty="0">
                <a:latin typeface="Eras Medium ITC" panose="020B0602030504020804" pitchFamily="34" charset="0"/>
                <a:ea typeface="Calibri"/>
                <a:cs typeface="Arial" panose="020B0604020202020204" pitchFamily="34" charset="0"/>
              </a:rPr>
              <a:t>The food or beverage item must be pre-approved by the governing board of the school district</a:t>
            </a:r>
          </a:p>
          <a:p>
            <a:pPr>
              <a:spcBef>
                <a:spcPts val="0"/>
              </a:spcBef>
              <a:spcAft>
                <a:spcPts val="600"/>
              </a:spcAft>
              <a:buFont typeface="Wingdings" panose="05000000000000000000" pitchFamily="2" charset="2"/>
              <a:buChar char="ü"/>
              <a:tabLst>
                <a:tab pos="457200" algn="l"/>
              </a:tabLst>
              <a:defRPr/>
            </a:pPr>
            <a:r>
              <a:rPr lang="en-US" dirty="0">
                <a:latin typeface="Eras Medium ITC" panose="020B0602030504020804" pitchFamily="34" charset="0"/>
                <a:ea typeface="Calibri"/>
                <a:cs typeface="Arial" panose="020B0604020202020204" pitchFamily="34" charset="0"/>
              </a:rPr>
              <a:t>The sale must occur after the lunch period has ended.</a:t>
            </a:r>
          </a:p>
          <a:p>
            <a:pPr>
              <a:spcBef>
                <a:spcPts val="0"/>
              </a:spcBef>
              <a:spcAft>
                <a:spcPts val="600"/>
              </a:spcAft>
              <a:buFont typeface="Wingdings" panose="05000000000000000000" pitchFamily="2" charset="2"/>
              <a:buChar char="ü"/>
              <a:tabLst>
                <a:tab pos="457200" algn="l"/>
              </a:tabLst>
              <a:defRPr/>
            </a:pPr>
            <a:r>
              <a:rPr lang="en-US" dirty="0" smtClean="0">
                <a:latin typeface="Eras Medium ITC" panose="020B0602030504020804" pitchFamily="34" charset="0"/>
                <a:ea typeface="Calibri"/>
                <a:cs typeface="Arial" panose="020B0604020202020204" pitchFamily="34" charset="0"/>
              </a:rPr>
              <a:t>The </a:t>
            </a:r>
            <a:r>
              <a:rPr lang="en-US" dirty="0">
                <a:latin typeface="Eras Medium ITC" panose="020B0602030504020804" pitchFamily="34" charset="0"/>
                <a:ea typeface="Calibri"/>
                <a:cs typeface="Arial" panose="020B0604020202020204" pitchFamily="34" charset="0"/>
              </a:rPr>
              <a:t>food or beverage item cannot be the same item sold in the food service program at that school during the same school </a:t>
            </a:r>
            <a:r>
              <a:rPr lang="en-US" dirty="0" smtClean="0">
                <a:latin typeface="Eras Medium ITC" panose="020B0602030504020804" pitchFamily="34" charset="0"/>
                <a:ea typeface="Calibri"/>
                <a:cs typeface="Arial" panose="020B0604020202020204" pitchFamily="34" charset="0"/>
              </a:rPr>
              <a:t>day</a:t>
            </a:r>
          </a:p>
          <a:p>
            <a:pPr>
              <a:spcBef>
                <a:spcPts val="0"/>
              </a:spcBef>
              <a:spcAft>
                <a:spcPts val="600"/>
              </a:spcAft>
              <a:buFont typeface="Wingdings" panose="05000000000000000000" pitchFamily="2" charset="2"/>
              <a:buChar char="ü"/>
              <a:tabLst>
                <a:tab pos="457200" algn="l"/>
              </a:tabLst>
              <a:defRPr/>
            </a:pPr>
            <a:r>
              <a:rPr lang="en-US" dirty="0" smtClean="0">
                <a:latin typeface="Eras Medium ITC" panose="020B0602030504020804" pitchFamily="34" charset="0"/>
                <a:ea typeface="ＭＳ Ｐゴシック" pitchFamily="-109" charset="-128"/>
                <a:cs typeface="Arial" panose="020B0604020202020204" pitchFamily="34" charset="0"/>
              </a:rPr>
              <a:t>Cannot </a:t>
            </a:r>
            <a:r>
              <a:rPr lang="en-US" dirty="0">
                <a:latin typeface="Eras Medium ITC" panose="020B0602030504020804" pitchFamily="34" charset="0"/>
                <a:ea typeface="ＭＳ Ｐゴシック" pitchFamily="-109" charset="-128"/>
                <a:cs typeface="Arial" panose="020B0604020202020204" pitchFamily="34" charset="0"/>
              </a:rPr>
              <a:t>be prepared on campus or in private </a:t>
            </a:r>
            <a:r>
              <a:rPr lang="en-US" dirty="0" smtClean="0">
                <a:latin typeface="Eras Medium ITC" panose="020B0602030504020804" pitchFamily="34" charset="0"/>
                <a:ea typeface="ＭＳ Ｐゴシック" pitchFamily="-109" charset="-128"/>
                <a:cs typeface="Arial" panose="020B0604020202020204" pitchFamily="34" charset="0"/>
              </a:rPr>
              <a:t>homes</a:t>
            </a:r>
          </a:p>
          <a:p>
            <a:pPr>
              <a:spcBef>
                <a:spcPts val="0"/>
              </a:spcBef>
              <a:spcAft>
                <a:spcPts val="600"/>
              </a:spcAft>
              <a:buFont typeface="Wingdings" panose="05000000000000000000" pitchFamily="2" charset="2"/>
              <a:buChar char="ü"/>
              <a:tabLst>
                <a:tab pos="457200" algn="l"/>
              </a:tabLst>
              <a:defRPr/>
            </a:pPr>
            <a:r>
              <a:rPr lang="en-US" dirty="0" smtClean="0">
                <a:latin typeface="Eras Medium ITC" panose="020B0602030504020804" pitchFamily="34" charset="0"/>
                <a:ea typeface="ＭＳ Ｐゴシック" pitchFamily="-109" charset="-128"/>
                <a:cs typeface="Arial" panose="020B0604020202020204" pitchFamily="34" charset="0"/>
              </a:rPr>
              <a:t>Must </a:t>
            </a:r>
            <a:r>
              <a:rPr lang="en-US" dirty="0">
                <a:latin typeface="Eras Medium ITC" panose="020B0602030504020804" pitchFamily="34" charset="0"/>
                <a:ea typeface="ＭＳ Ｐゴシック" pitchFamily="-109" charset="-128"/>
                <a:cs typeface="Arial" panose="020B0604020202020204" pitchFamily="34" charset="0"/>
              </a:rPr>
              <a:t>include Safe food handling practices in compliance with the Health &amp; Safety </a:t>
            </a:r>
            <a:r>
              <a:rPr lang="en-US" dirty="0" smtClean="0">
                <a:latin typeface="Eras Medium ITC" panose="020B0602030504020804" pitchFamily="34" charset="0"/>
                <a:ea typeface="ＭＳ Ｐゴシック" pitchFamily="-109" charset="-128"/>
                <a:cs typeface="Arial" panose="020B0604020202020204" pitchFamily="34" charset="0"/>
              </a:rPr>
              <a:t>Code</a:t>
            </a:r>
          </a:p>
          <a:p>
            <a:pPr>
              <a:spcBef>
                <a:spcPts val="0"/>
              </a:spcBef>
              <a:spcAft>
                <a:spcPts val="600"/>
              </a:spcAft>
              <a:buFont typeface="Wingdings" panose="05000000000000000000" pitchFamily="2" charset="2"/>
              <a:buChar char="ü"/>
              <a:tabLst>
                <a:tab pos="457200" algn="l"/>
              </a:tabLst>
              <a:defRPr/>
            </a:pPr>
            <a:r>
              <a:rPr lang="en-US" dirty="0" smtClean="0">
                <a:latin typeface="Eras Medium ITC" panose="020B0602030504020804" pitchFamily="34" charset="0"/>
                <a:ea typeface="ＭＳ Ｐゴシック" pitchFamily="-109" charset="-128"/>
                <a:cs typeface="Arial" panose="020B0604020202020204" pitchFamily="34" charset="0"/>
              </a:rPr>
              <a:t>Meet </a:t>
            </a:r>
            <a:r>
              <a:rPr lang="en-US" dirty="0">
                <a:latin typeface="Eras Medium ITC" panose="020B0602030504020804" pitchFamily="34" charset="0"/>
                <a:ea typeface="ＭＳ Ｐゴシック" pitchFamily="-109" charset="-128"/>
                <a:cs typeface="Arial" panose="020B0604020202020204" pitchFamily="34" charset="0"/>
              </a:rPr>
              <a:t>nutrition requirements – state &amp; new federal</a:t>
            </a:r>
          </a:p>
          <a:p>
            <a:pPr>
              <a:spcBef>
                <a:spcPts val="0"/>
              </a:spcBef>
              <a:spcAft>
                <a:spcPts val="600"/>
              </a:spcAft>
              <a:buFont typeface="Wingdings" panose="05000000000000000000" pitchFamily="2" charset="2"/>
              <a:buChar char="ü"/>
              <a:tabLst>
                <a:tab pos="457200" algn="l"/>
              </a:tabLst>
              <a:defRPr/>
            </a:pPr>
            <a:endParaRPr lang="en-US" dirty="0">
              <a:latin typeface="Eras Medium ITC" panose="020B0602030504020804" pitchFamily="34" charset="0"/>
              <a:ea typeface="Calibri"/>
              <a:cs typeface="Arial" panose="020B0604020202020204" pitchFamily="34" charset="0"/>
            </a:endParaRPr>
          </a:p>
          <a:p>
            <a:endParaRPr lang="en-US" dirty="0"/>
          </a:p>
        </p:txBody>
      </p:sp>
    </p:spTree>
    <p:extLst>
      <p:ext uri="{BB962C8B-B14F-4D97-AF65-F5344CB8AC3E}">
        <p14:creationId xmlns:p14="http://schemas.microsoft.com/office/powerpoint/2010/main" val="1852426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762000"/>
            <a:ext cx="6347713" cy="762000"/>
          </a:xfrm>
        </p:spPr>
        <p:txBody>
          <a:bodyPr>
            <a:normAutofit fontScale="90000"/>
          </a:bodyPr>
          <a:lstStyle/>
          <a:p>
            <a:r>
              <a:rPr lang="en-US" sz="4000" dirty="0" smtClean="0">
                <a:latin typeface="Eras Medium ITC" panose="020B0602030504020804" pitchFamily="34" charset="0"/>
              </a:rPr>
              <a:t>Tax Returns &amp; Reporting</a:t>
            </a:r>
            <a:r>
              <a:rPr lang="en-US" dirty="0" smtClean="0"/>
              <a:t/>
            </a:r>
            <a:br>
              <a:rPr lang="en-US" dirty="0" smtClean="0"/>
            </a:br>
            <a:endParaRPr lang="en-US" dirty="0"/>
          </a:p>
        </p:txBody>
      </p:sp>
      <p:sp>
        <p:nvSpPr>
          <p:cNvPr id="3" name="Content Placeholder 2"/>
          <p:cNvSpPr>
            <a:spLocks noGrp="1"/>
          </p:cNvSpPr>
          <p:nvPr>
            <p:ph idx="1"/>
          </p:nvPr>
        </p:nvSpPr>
        <p:spPr>
          <a:xfrm>
            <a:off x="533400" y="1752600"/>
            <a:ext cx="6629400" cy="3880773"/>
          </a:xfrm>
        </p:spPr>
        <p:txBody>
          <a:bodyPr>
            <a:normAutofit lnSpcReduction="10000"/>
          </a:bodyPr>
          <a:lstStyle/>
          <a:p>
            <a:pPr>
              <a:buFont typeface="Arial" charset="0"/>
              <a:buChar char="•"/>
            </a:pPr>
            <a:r>
              <a:rPr lang="en-US" dirty="0">
                <a:latin typeface="Eras Medium ITC" panose="020B0602030504020804" pitchFamily="34" charset="0"/>
              </a:rPr>
              <a:t>As a Non-Profit, no taxes are due, </a:t>
            </a:r>
            <a:r>
              <a:rPr lang="en-US" dirty="0" smtClean="0">
                <a:latin typeface="Eras Medium ITC" panose="020B0602030504020804" pitchFamily="34" charset="0"/>
              </a:rPr>
              <a:t>but a return must be filed</a:t>
            </a:r>
          </a:p>
          <a:p>
            <a:pPr>
              <a:buFont typeface="Arial" charset="0"/>
              <a:buChar char="•"/>
            </a:pPr>
            <a:r>
              <a:rPr lang="en-US" dirty="0" smtClean="0">
                <a:latin typeface="Eras Medium ITC" panose="020B0602030504020804" pitchFamily="34" charset="0"/>
              </a:rPr>
              <a:t>Most DUSD groups would qualify to file the IRS Form 990-N (organization with less than $50K in revenues)</a:t>
            </a:r>
          </a:p>
          <a:p>
            <a:pPr lvl="1">
              <a:buFont typeface="Arial" charset="0"/>
              <a:buChar char="•"/>
            </a:pPr>
            <a:r>
              <a:rPr lang="en-US" dirty="0" smtClean="0">
                <a:latin typeface="Eras Medium ITC" panose="020B0602030504020804" pitchFamily="34" charset="0"/>
              </a:rPr>
              <a:t>IRS Federal </a:t>
            </a:r>
            <a:r>
              <a:rPr lang="en-US" dirty="0">
                <a:latin typeface="Eras Medium ITC" panose="020B0602030504020804" pitchFamily="34" charset="0"/>
              </a:rPr>
              <a:t>Form 990 - due the 15th day of the 5th month following your fiscal year end (e.g. Nov. 15th if a June 30 year end)</a:t>
            </a:r>
          </a:p>
          <a:p>
            <a:pPr>
              <a:buFont typeface="Arial" charset="0"/>
              <a:buChar char="•"/>
            </a:pPr>
            <a:r>
              <a:rPr lang="en-US" dirty="0" smtClean="0">
                <a:latin typeface="Eras Medium ITC" panose="020B0602030504020804" pitchFamily="34" charset="0"/>
              </a:rPr>
              <a:t>California Franchise Tax Board Form </a:t>
            </a:r>
            <a:r>
              <a:rPr lang="en-US" dirty="0">
                <a:latin typeface="Eras Medium ITC" panose="020B0602030504020804" pitchFamily="34" charset="0"/>
              </a:rPr>
              <a:t>199 same due date as </a:t>
            </a:r>
            <a:r>
              <a:rPr lang="en-US" dirty="0" smtClean="0">
                <a:latin typeface="Eras Medium ITC" panose="020B0602030504020804" pitchFamily="34" charset="0"/>
              </a:rPr>
              <a:t>IRS Form 990</a:t>
            </a:r>
            <a:endParaRPr lang="en-US" dirty="0">
              <a:latin typeface="Eras Medium ITC" panose="020B0602030504020804" pitchFamily="34" charset="0"/>
            </a:endParaRPr>
          </a:p>
          <a:p>
            <a:pPr>
              <a:buFont typeface="Arial" charset="0"/>
              <a:buChar char="•"/>
            </a:pPr>
            <a:r>
              <a:rPr lang="en-US" dirty="0" smtClean="0">
                <a:latin typeface="Eras Medium ITC" panose="020B0602030504020804" pitchFamily="34" charset="0"/>
              </a:rPr>
              <a:t>Form 1099 for all individuals paid in excess of $600 in a calendar years</a:t>
            </a:r>
          </a:p>
          <a:p>
            <a:pPr lvl="1">
              <a:buFont typeface="Arial" charset="0"/>
              <a:buChar char="•"/>
            </a:pPr>
            <a:r>
              <a:rPr lang="en-US" sz="1800" dirty="0" smtClean="0">
                <a:latin typeface="Eras Medium ITC" panose="020B0602030504020804" pitchFamily="34" charset="0"/>
              </a:rPr>
              <a:t>Distributed to individuals by January 31 and filed with IRS by February 28</a:t>
            </a:r>
          </a:p>
          <a:p>
            <a:endParaRPr lang="en-US" dirty="0"/>
          </a:p>
        </p:txBody>
      </p:sp>
    </p:spTree>
    <p:extLst>
      <p:ext uri="{BB962C8B-B14F-4D97-AF65-F5344CB8AC3E}">
        <p14:creationId xmlns:p14="http://schemas.microsoft.com/office/powerpoint/2010/main" val="1247606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00" y="281679"/>
            <a:ext cx="7125113" cy="924475"/>
          </a:xfrm>
        </p:spPr>
        <p:txBody>
          <a:bodyPr>
            <a:normAutofit fontScale="90000"/>
          </a:bodyPr>
          <a:lstStyle/>
          <a:p>
            <a:r>
              <a:rPr lang="en-US" sz="4000" dirty="0" smtClean="0">
                <a:latin typeface="Eras Medium ITC" panose="020B0602030504020804" pitchFamily="34" charset="0"/>
              </a:rPr>
              <a:t>Facility Use &amp; Insurance</a:t>
            </a:r>
            <a:r>
              <a:rPr lang="en-US" dirty="0" smtClean="0"/>
              <a:t/>
            </a:r>
            <a:br>
              <a:rPr lang="en-US" dirty="0" smtClean="0"/>
            </a:br>
            <a:endParaRPr lang="en-US" dirty="0"/>
          </a:p>
        </p:txBody>
      </p:sp>
      <p:sp>
        <p:nvSpPr>
          <p:cNvPr id="3" name="Content Placeholder 2"/>
          <p:cNvSpPr>
            <a:spLocks noGrp="1"/>
          </p:cNvSpPr>
          <p:nvPr>
            <p:ph idx="1"/>
          </p:nvPr>
        </p:nvSpPr>
        <p:spPr>
          <a:xfrm>
            <a:off x="228600" y="1172958"/>
            <a:ext cx="6858000" cy="5562600"/>
          </a:xfrm>
        </p:spPr>
        <p:txBody>
          <a:bodyPr>
            <a:normAutofit/>
          </a:bodyPr>
          <a:lstStyle/>
          <a:p>
            <a:pPr>
              <a:buFont typeface="Arial" charset="0"/>
              <a:buChar char="•"/>
            </a:pPr>
            <a:r>
              <a:rPr lang="en-US" dirty="0" smtClean="0">
                <a:latin typeface="Eras Medium ITC" panose="020B0602030504020804" pitchFamily="34" charset="0"/>
              </a:rPr>
              <a:t>Contact Maintenance &amp; Operations for a Facility Use Application</a:t>
            </a:r>
          </a:p>
          <a:p>
            <a:pPr>
              <a:buFont typeface="Arial" charset="0"/>
              <a:buChar char="•"/>
            </a:pPr>
            <a:r>
              <a:rPr lang="en-US" dirty="0" smtClean="0">
                <a:latin typeface="Eras Medium ITC" panose="020B0602030504020804" pitchFamily="34" charset="0"/>
              </a:rPr>
              <a:t>Certificate of Liability Insurance to be provided to the District Office annually</a:t>
            </a:r>
          </a:p>
          <a:p>
            <a:pPr>
              <a:buFont typeface="Arial" charset="0"/>
              <a:buChar char="•"/>
            </a:pPr>
            <a:endParaRPr lang="en-US" dirty="0" smtClean="0">
              <a:latin typeface="Eras Medium ITC" panose="020B0602030504020804" pitchFamily="34" charset="0"/>
            </a:endParaRPr>
          </a:p>
          <a:p>
            <a:pPr>
              <a:buFont typeface="Arial" charset="0"/>
              <a:buChar char="•"/>
            </a:pPr>
            <a:endParaRPr lang="en-US" dirty="0" smtClean="0"/>
          </a:p>
          <a:p>
            <a:endParaRPr lang="en-US" dirty="0"/>
          </a:p>
        </p:txBody>
      </p:sp>
    </p:spTree>
    <p:extLst>
      <p:ext uri="{BB962C8B-B14F-4D97-AF65-F5344CB8AC3E}">
        <p14:creationId xmlns:p14="http://schemas.microsoft.com/office/powerpoint/2010/main" val="35930499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34157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152400" y="4648200"/>
            <a:ext cx="6400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endParaRPr lang="en-US" sz="4000" dirty="0"/>
          </a:p>
        </p:txBody>
      </p:sp>
      <p:pic>
        <p:nvPicPr>
          <p:cNvPr id="6" name="Picture 2" descr="DUSD Colo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3276600"/>
            <a:ext cx="5105400" cy="323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00" y="457200"/>
            <a:ext cx="6096000" cy="1754326"/>
          </a:xfrm>
          <a:prstGeom prst="rect">
            <a:avLst/>
          </a:prstGeom>
          <a:noFill/>
        </p:spPr>
        <p:txBody>
          <a:bodyPr wrap="square" rtlCol="0">
            <a:spAutoFit/>
          </a:bodyPr>
          <a:lstStyle/>
          <a:p>
            <a:pPr algn="ctr"/>
            <a:r>
              <a:rPr lang="en-US" sz="3600" dirty="0" smtClean="0"/>
              <a:t>Thank you for supporting our students!</a:t>
            </a:r>
          </a:p>
          <a:p>
            <a:pPr algn="ctr"/>
            <a:endParaRPr lang="en-US" dirty="0"/>
          </a:p>
          <a:p>
            <a:pPr algn="ctr"/>
            <a:endParaRPr lang="en-US" dirty="0"/>
          </a:p>
        </p:txBody>
      </p:sp>
    </p:spTree>
    <p:extLst>
      <p:ext uri="{BB962C8B-B14F-4D97-AF65-F5344CB8AC3E}">
        <p14:creationId xmlns:p14="http://schemas.microsoft.com/office/powerpoint/2010/main" val="2083505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3088</TotalTime>
  <Words>1716</Words>
  <Application>Microsoft Office PowerPoint</Application>
  <PresentationFormat>On-screen Show (4:3)</PresentationFormat>
  <Paragraphs>163</Paragraphs>
  <Slides>29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ＭＳ Ｐゴシック</vt:lpstr>
      <vt:lpstr>Adobe Garamond Pro Bold</vt:lpstr>
      <vt:lpstr>Arial</vt:lpstr>
      <vt:lpstr>Calibri</vt:lpstr>
      <vt:lpstr>Eras Medium ITC</vt:lpstr>
      <vt:lpstr>Trebuchet MS</vt:lpstr>
      <vt:lpstr>Wingdings</vt:lpstr>
      <vt:lpstr>Wingdings 3</vt:lpstr>
      <vt:lpstr>Custom Design</vt:lpstr>
      <vt:lpstr>Facet</vt:lpstr>
      <vt:lpstr>PowerPoint Presentation</vt:lpstr>
      <vt:lpstr>PowerPoint Presentation</vt:lpstr>
      <vt:lpstr>The Board-Booster Relationship</vt:lpstr>
      <vt:lpstr>Board Policies</vt:lpstr>
      <vt:lpstr>Board Policies - continued</vt:lpstr>
      <vt:lpstr>Internal Controls</vt:lpstr>
      <vt:lpstr>Internal Controls</vt:lpstr>
      <vt:lpstr>Internal Controls Document, document, document  </vt:lpstr>
      <vt:lpstr>Fraud: It won’t happen to us!  </vt:lpstr>
      <vt:lpstr>When check stock is not safeguarded, even unsophisticated thieves know they can simple copy a blank check and create their own duplicate check stock.   Organized fraud groups seek out individuals with “access” to this type of information and make it profitable for them to collect it.   The original check stock physically remains and the fraud is perpetrated by simple transferring the information to check-printing software. It only takes a short time to after that to deplete any banking account. </vt:lpstr>
      <vt:lpstr>Fraud – Check Images</vt:lpstr>
      <vt:lpstr>Internal Controls</vt:lpstr>
      <vt:lpstr>Internal Controls </vt:lpstr>
      <vt:lpstr>PowerPoint Presentation</vt:lpstr>
      <vt:lpstr>Internal Controls </vt:lpstr>
      <vt:lpstr>Examples of Internal Controls </vt:lpstr>
      <vt:lpstr>Fundraising &amp; Deposits</vt:lpstr>
      <vt:lpstr>Fraud </vt:lpstr>
      <vt:lpstr>Fraud - Real Life Scenario 1</vt:lpstr>
      <vt:lpstr>Real Life Scenario 2</vt:lpstr>
      <vt:lpstr>Transparency Helps All of Us </vt:lpstr>
      <vt:lpstr>Fundraising – Hot Topics </vt:lpstr>
      <vt:lpstr>Fundraising – Hot Topics </vt:lpstr>
      <vt:lpstr>Fundraising – Food Sales</vt:lpstr>
      <vt:lpstr>Fundraising – Food Sales</vt:lpstr>
      <vt:lpstr>Tax Returns &amp; Reporting </vt:lpstr>
      <vt:lpstr>Facility Use &amp; Insurance </vt:lpstr>
      <vt:lpstr>Questions?</vt:lpstr>
      <vt:lpstr>PowerPoint Presentation</vt:lpstr>
    </vt:vector>
  </TitlesOfParts>
  <Company>Las Virgenes Unified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LVUSD</dc:creator>
  <cp:lastModifiedBy>Alyssa Mendoza</cp:lastModifiedBy>
  <cp:revision>108</cp:revision>
  <cp:lastPrinted>2015-01-28T17:29:21Z</cp:lastPrinted>
  <dcterms:created xsi:type="dcterms:W3CDTF">2012-09-14T23:03:22Z</dcterms:created>
  <dcterms:modified xsi:type="dcterms:W3CDTF">2016-10-19T17:42:31Z</dcterms:modified>
</cp:coreProperties>
</file>