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57" r:id="rId3"/>
    <p:sldId id="264" r:id="rId4"/>
    <p:sldId id="260" r:id="rId5"/>
    <p:sldId id="265" r:id="rId6"/>
    <p:sldId id="267" r:id="rId7"/>
    <p:sldId id="268" r:id="rId8"/>
    <p:sldId id="266" r:id="rId9"/>
    <p:sldId id="262" r:id="rId10"/>
    <p:sldId id="263" r:id="rId11"/>
    <p:sldId id="270" r:id="rId12"/>
    <p:sldId id="271" r:id="rId13"/>
    <p:sldId id="27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51" autoAdjust="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2421" cy="457358"/>
          </a:xfrm>
          <a:prstGeom prst="rect">
            <a:avLst/>
          </a:prstGeom>
        </p:spPr>
        <p:txBody>
          <a:bodyPr vert="horz" lIns="90059" tIns="45030" rIns="90059" bIns="4503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027" y="0"/>
            <a:ext cx="2972421" cy="457358"/>
          </a:xfrm>
          <a:prstGeom prst="rect">
            <a:avLst/>
          </a:prstGeom>
        </p:spPr>
        <p:txBody>
          <a:bodyPr vert="horz" lIns="90059" tIns="45030" rIns="90059" bIns="45030" rtlCol="0"/>
          <a:lstStyle>
            <a:lvl1pPr algn="r">
              <a:defRPr sz="1200"/>
            </a:lvl1pPr>
          </a:lstStyle>
          <a:p>
            <a:fld id="{B1890F9E-FE05-40E7-9E99-0F1578E51A71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685071"/>
            <a:ext cx="2972421" cy="457358"/>
          </a:xfrm>
          <a:prstGeom prst="rect">
            <a:avLst/>
          </a:prstGeom>
        </p:spPr>
        <p:txBody>
          <a:bodyPr vert="horz" lIns="90059" tIns="45030" rIns="90059" bIns="4503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027" y="8685071"/>
            <a:ext cx="2972421" cy="457358"/>
          </a:xfrm>
          <a:prstGeom prst="rect">
            <a:avLst/>
          </a:prstGeom>
        </p:spPr>
        <p:txBody>
          <a:bodyPr vert="horz" lIns="90059" tIns="45030" rIns="90059" bIns="45030" rtlCol="0" anchor="b"/>
          <a:lstStyle>
            <a:lvl1pPr algn="r">
              <a:defRPr sz="1200"/>
            </a:lvl1pPr>
          </a:lstStyle>
          <a:p>
            <a:fld id="{1AB044FA-02D8-42BC-96A0-453B014FEB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111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AC2C7-9EC1-4CF6-9420-DE858223FD7A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6F23-D312-4801-B192-D673F34CC5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5189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AC2C7-9EC1-4CF6-9420-DE858223FD7A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6F23-D312-4801-B192-D673F34CC5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1874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AC2C7-9EC1-4CF6-9420-DE858223FD7A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6F23-D312-4801-B192-D673F34CC5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4592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AC2C7-9EC1-4CF6-9420-DE858223FD7A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6F23-D312-4801-B192-D673F34CC5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7589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AC2C7-9EC1-4CF6-9420-DE858223FD7A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6F23-D312-4801-B192-D673F34CC5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4147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AC2C7-9EC1-4CF6-9420-DE858223FD7A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6F23-D312-4801-B192-D673F34CC5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0526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AC2C7-9EC1-4CF6-9420-DE858223FD7A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6F23-D312-4801-B192-D673F34CC5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7849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AC2C7-9EC1-4CF6-9420-DE858223FD7A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6F23-D312-4801-B192-D673F34CC5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0455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AC2C7-9EC1-4CF6-9420-DE858223FD7A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6F23-D312-4801-B192-D673F34CC5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5419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AC2C7-9EC1-4CF6-9420-DE858223FD7A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6F23-D312-4801-B192-D673F34CC5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6386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AC2C7-9EC1-4CF6-9420-DE858223FD7A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D6F23-D312-4801-B192-D673F34CC5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9756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AC2C7-9EC1-4CF6-9420-DE858223FD7A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D6F23-D312-4801-B192-D673F34CC5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2717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rainpop.com/english/writing/citingsources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image" Target="../media/image3.gif"/><Relationship Id="rId4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hyperlink" Target="http://auth.grolier.com/login/go_login_page.html?bffs=N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hyperlink" Target="http://www.ibiblio.org/wm/paint/auth/bruegel/" TargetMode="Externa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itationmachine.net/" TargetMode="External"/><Relationship Id="rId2" Type="http://schemas.openxmlformats.org/officeDocument/2006/relationships/hyperlink" Target="http://www.easybib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0.jpeg"/><Relationship Id="rId4" Type="http://schemas.openxmlformats.org/officeDocument/2006/relationships/slide" Target="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  <a14:imgEffect>
                      <a14:colorTemperature colorTemp="11000"/>
                    </a14:imgEffect>
                    <a14:imgEffect>
                      <a14:saturation sa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714" y="40905"/>
            <a:ext cx="9123286" cy="6830412"/>
          </a:xfrm>
          <a:prstGeom prst="rect">
            <a:avLst/>
          </a:prstGeom>
          <a:effectLst>
            <a:glow rad="127000">
              <a:schemeClr val="accent1"/>
            </a:glow>
            <a:reflection endPos="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56" y="2362200"/>
            <a:ext cx="9133643" cy="24384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latin typeface="Comic Sans MS" pitchFamily="66" charset="0"/>
              </a:rPr>
              <a:t>Citations</a:t>
            </a:r>
            <a:br>
              <a:rPr lang="en-US" sz="6000" b="1" dirty="0" smtClean="0">
                <a:latin typeface="Comic Sans MS" pitchFamily="66" charset="0"/>
              </a:rPr>
            </a:br>
            <a:r>
              <a:rPr lang="en-US" sz="6000" b="1" dirty="0"/>
              <a:t>Redlands Middle Schools</a:t>
            </a:r>
            <a:br>
              <a:rPr lang="en-US" sz="6000" b="1" dirty="0"/>
            </a:br>
            <a:r>
              <a:rPr lang="en-US" sz="6000" b="1" dirty="0"/>
              <a:t>Mrs. Zinner</a:t>
            </a:r>
            <a:r>
              <a:rPr lang="en-US" sz="6000" b="1" dirty="0">
                <a:solidFill>
                  <a:srgbClr val="FFC000"/>
                </a:solidFill>
              </a:rPr>
              <a:t/>
            </a:r>
            <a:br>
              <a:rPr lang="en-US" sz="6000" b="1" dirty="0">
                <a:solidFill>
                  <a:srgbClr val="FFC000"/>
                </a:solidFill>
              </a:rPr>
            </a:br>
            <a:endParaRPr lang="en-US" sz="60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65332"/>
            <a:ext cx="899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http://www.brainpop.com/english/writing/citingsources/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7440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omic Sans MS" pitchFamily="66" charset="0"/>
              </a:rPr>
              <a:t>Plagiarism</a:t>
            </a:r>
            <a:endParaRPr lang="en-US" sz="40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i="1" dirty="0" smtClean="0">
                <a:latin typeface="Comic Sans MS" pitchFamily="66" charset="0"/>
              </a:rPr>
              <a:t>What is it?</a:t>
            </a:r>
          </a:p>
          <a:p>
            <a:pPr lvl="1"/>
            <a:r>
              <a:rPr lang="en-US" dirty="0" smtClean="0">
                <a:latin typeface="Comic Sans MS" pitchFamily="66" charset="0"/>
              </a:rPr>
              <a:t>Plagiarism is the un-credited use (both intentional and unintentional) of somebody else's words or ideas.</a:t>
            </a:r>
          </a:p>
          <a:p>
            <a:pPr lvl="1"/>
            <a:endParaRPr lang="en-US" dirty="0" smtClean="0">
              <a:latin typeface="Comic Sans MS" pitchFamily="66" charset="0"/>
            </a:endParaRPr>
          </a:p>
          <a:p>
            <a:pPr lvl="1"/>
            <a:r>
              <a:rPr lang="en-US" dirty="0" smtClean="0">
                <a:latin typeface="Comic Sans MS" pitchFamily="66" charset="0"/>
              </a:rPr>
              <a:t>Plagiarism is when you use someone else's words or ideas and pass them off as your own.</a:t>
            </a:r>
          </a:p>
          <a:p>
            <a:pPr lvl="1"/>
            <a:endParaRPr lang="en-US" dirty="0" smtClean="0">
              <a:latin typeface="Comic Sans MS" pitchFamily="66" charset="0"/>
            </a:endParaRPr>
          </a:p>
          <a:p>
            <a:pPr lvl="1"/>
            <a:r>
              <a:rPr lang="en-US" dirty="0" smtClean="0">
                <a:latin typeface="Comic Sans MS" pitchFamily="66" charset="0"/>
              </a:rPr>
              <a:t>Plagiarism is a form of cheating.</a:t>
            </a:r>
            <a:endParaRPr lang="en-US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6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omic Sans MS" pitchFamily="66" charset="0"/>
              </a:rPr>
              <a:t>When do I need to cite a source?</a:t>
            </a:r>
            <a:endParaRPr lang="en-US" sz="3200" b="1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Autofit/>
          </a:bodyPr>
          <a:lstStyle/>
          <a:p>
            <a:pPr lvl="1"/>
            <a:r>
              <a:rPr lang="en-US" dirty="0" smtClean="0">
                <a:latin typeface="Comic Sans MS" pitchFamily="66" charset="0"/>
              </a:rPr>
              <a:t>When using another person's idea, opinion, or theory.</a:t>
            </a:r>
          </a:p>
          <a:p>
            <a:pPr lvl="1"/>
            <a:r>
              <a:rPr lang="en-US" dirty="0" smtClean="0">
                <a:latin typeface="Comic Sans MS" pitchFamily="66" charset="0"/>
              </a:rPr>
              <a:t>When using any facts, statistics, graphs, drawings.</a:t>
            </a:r>
          </a:p>
          <a:p>
            <a:pPr lvl="1"/>
            <a:r>
              <a:rPr lang="en-US" dirty="0" smtClean="0">
                <a:latin typeface="Comic Sans MS" pitchFamily="66" charset="0"/>
              </a:rPr>
              <a:t>When using quotations of another person's actual spoken or written words.</a:t>
            </a:r>
          </a:p>
          <a:p>
            <a:pPr lvl="1"/>
            <a:r>
              <a:rPr lang="en-US" dirty="0" smtClean="0">
                <a:latin typeface="Comic Sans MS" pitchFamily="66" charset="0"/>
              </a:rPr>
              <a:t>When using paraphrases of another person's spoken or written words.</a:t>
            </a:r>
          </a:p>
          <a:p>
            <a:pPr lvl="1"/>
            <a:r>
              <a:rPr lang="en-US" dirty="0" smtClean="0">
                <a:latin typeface="Comic Sans MS" pitchFamily="66" charset="0"/>
              </a:rPr>
              <a:t>When using any pieces of information that are not common knowledge.</a:t>
            </a:r>
          </a:p>
          <a:p>
            <a:pPr lvl="1"/>
            <a:endParaRPr lang="en-US" sz="3200" dirty="0" smtClean="0">
              <a:latin typeface="Comic Sans MS" pitchFamily="66" charset="0"/>
            </a:endParaRPr>
          </a:p>
          <a:p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latin typeface="Comic Sans MS" pitchFamily="66" charset="0"/>
              </a:rPr>
              <a:t>What information do I need to cite a source, what does the format look like, and where do I find the information? </a:t>
            </a:r>
            <a:endParaRPr lang="en-US" sz="3200" b="1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Book</a:t>
            </a:r>
          </a:p>
          <a:p>
            <a:pPr lvl="1"/>
            <a:r>
              <a:rPr lang="en-US" sz="3200" dirty="0" smtClean="0">
                <a:latin typeface="Comic Sans MS" pitchFamily="66" charset="0"/>
              </a:rPr>
              <a:t>Author</a:t>
            </a:r>
          </a:p>
          <a:p>
            <a:pPr lvl="1"/>
            <a:r>
              <a:rPr lang="en-US" sz="3200" dirty="0" smtClean="0">
                <a:latin typeface="Comic Sans MS" pitchFamily="66" charset="0"/>
              </a:rPr>
              <a:t>Title</a:t>
            </a:r>
          </a:p>
          <a:p>
            <a:pPr lvl="1"/>
            <a:r>
              <a:rPr lang="en-US" sz="3200" dirty="0" smtClean="0">
                <a:latin typeface="Comic Sans MS" pitchFamily="66" charset="0"/>
              </a:rPr>
              <a:t>City of Publication</a:t>
            </a:r>
          </a:p>
          <a:p>
            <a:pPr lvl="1"/>
            <a:r>
              <a:rPr lang="en-US" sz="3200" dirty="0" smtClean="0">
                <a:latin typeface="Comic Sans MS" pitchFamily="66" charset="0"/>
              </a:rPr>
              <a:t>Publisher</a:t>
            </a:r>
          </a:p>
          <a:p>
            <a:pPr lvl="1"/>
            <a:r>
              <a:rPr lang="en-US" sz="3200" dirty="0" smtClean="0">
                <a:latin typeface="Comic Sans MS" pitchFamily="66" charset="0"/>
              </a:rPr>
              <a:t>Year</a:t>
            </a:r>
          </a:p>
          <a:p>
            <a:pPr lvl="1"/>
            <a:r>
              <a:rPr lang="en-US" sz="3200" dirty="0" smtClean="0">
                <a:latin typeface="Comic Sans MS" pitchFamily="66" charset="0"/>
              </a:rPr>
              <a:t>Medium </a:t>
            </a: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Website (</a:t>
            </a:r>
            <a:r>
              <a:rPr lang="en-US" i="1" dirty="0" smtClean="0">
                <a:latin typeface="Comic Sans MS" pitchFamily="66" charset="0"/>
              </a:rPr>
              <a:t>abbreviated form for middle school)</a:t>
            </a:r>
            <a:r>
              <a:rPr lang="en-US" dirty="0" smtClean="0">
                <a:latin typeface="Comic Sans MS" pitchFamily="66" charset="0"/>
              </a:rPr>
              <a:t>)</a:t>
            </a:r>
          </a:p>
          <a:p>
            <a:pPr lvl="1"/>
            <a:r>
              <a:rPr lang="en-US" sz="3200" dirty="0" smtClean="0">
                <a:latin typeface="Comic Sans MS" pitchFamily="66" charset="0"/>
              </a:rPr>
              <a:t>Author</a:t>
            </a:r>
          </a:p>
          <a:p>
            <a:pPr lvl="1"/>
            <a:r>
              <a:rPr lang="en-US" sz="3200" dirty="0" smtClean="0">
                <a:latin typeface="Comic Sans MS" pitchFamily="66" charset="0"/>
              </a:rPr>
              <a:t>Title of Web site</a:t>
            </a:r>
          </a:p>
          <a:p>
            <a:pPr lvl="1"/>
            <a:r>
              <a:rPr lang="en-US" sz="3200" dirty="0" smtClean="0">
                <a:latin typeface="Comic Sans MS" pitchFamily="66" charset="0"/>
              </a:rPr>
              <a:t>Medium</a:t>
            </a:r>
          </a:p>
          <a:p>
            <a:pPr lvl="1"/>
            <a:r>
              <a:rPr lang="en-US" sz="3200" dirty="0" smtClean="0">
                <a:latin typeface="Comic Sans MS" pitchFamily="66" charset="0"/>
              </a:rPr>
              <a:t>Date of Access</a:t>
            </a:r>
          </a:p>
          <a:p>
            <a:pPr lvl="1"/>
            <a:r>
              <a:rPr lang="en-US" sz="3200" dirty="0" smtClean="0">
                <a:latin typeface="Comic Sans MS" pitchFamily="66" charset="0"/>
              </a:rPr>
              <a:t>URL (if required by teacher)</a:t>
            </a: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Encyclopedia</a:t>
            </a:r>
          </a:p>
          <a:p>
            <a:pPr lvl="1"/>
            <a:r>
              <a:rPr lang="en-US" sz="3200" dirty="0" smtClean="0">
                <a:latin typeface="Comic Sans MS" pitchFamily="66" charset="0"/>
              </a:rPr>
              <a:t>Author</a:t>
            </a:r>
          </a:p>
          <a:p>
            <a:pPr lvl="1"/>
            <a:r>
              <a:rPr lang="en-US" sz="3200" dirty="0" smtClean="0">
                <a:latin typeface="Comic Sans MS" pitchFamily="66" charset="0"/>
              </a:rPr>
              <a:t>Article Title</a:t>
            </a:r>
          </a:p>
          <a:p>
            <a:pPr lvl="1"/>
            <a:r>
              <a:rPr lang="en-US" sz="3200" dirty="0" smtClean="0">
                <a:latin typeface="Comic Sans MS" pitchFamily="66" charset="0"/>
              </a:rPr>
              <a:t>Title of Encyclopedia</a:t>
            </a:r>
          </a:p>
          <a:p>
            <a:pPr lvl="1"/>
            <a:r>
              <a:rPr lang="en-US" sz="3200" dirty="0" smtClean="0">
                <a:latin typeface="Comic Sans MS" pitchFamily="66" charset="0"/>
              </a:rPr>
              <a:t>Year</a:t>
            </a:r>
          </a:p>
          <a:p>
            <a:pPr lvl="1"/>
            <a:r>
              <a:rPr lang="en-US" sz="3200" dirty="0" smtClean="0">
                <a:latin typeface="Comic Sans MS" pitchFamily="66" charset="0"/>
              </a:rPr>
              <a:t>Medium</a:t>
            </a:r>
          </a:p>
          <a:p>
            <a:pPr lvl="1"/>
            <a:r>
              <a:rPr lang="en-US" sz="3200" dirty="0" smtClean="0">
                <a:latin typeface="Comic Sans MS" pitchFamily="66" charset="0"/>
              </a:rPr>
              <a:t>For online</a:t>
            </a:r>
          </a:p>
          <a:p>
            <a:pPr lvl="2"/>
            <a:r>
              <a:rPr lang="en-US" sz="3200" dirty="0" smtClean="0">
                <a:latin typeface="Comic Sans MS" pitchFamily="66" charset="0"/>
              </a:rPr>
              <a:t>Publisher</a:t>
            </a:r>
          </a:p>
          <a:p>
            <a:pPr lvl="2"/>
            <a:r>
              <a:rPr lang="en-US" sz="3200" dirty="0" smtClean="0">
                <a:latin typeface="Comic Sans MS" pitchFamily="66" charset="0"/>
              </a:rPr>
              <a:t>Date of access</a:t>
            </a:r>
            <a:endParaRPr lang="en-US" sz="3200" dirty="0">
              <a:latin typeface="Comic Sans MS" pitchFamily="66" charset="0"/>
            </a:endParaRPr>
          </a:p>
        </p:txBody>
      </p:sp>
      <p:pic>
        <p:nvPicPr>
          <p:cNvPr id="1028" name="Picture 4" descr="C:\Users\zinnerwe.RUSD\AppData\Local\Microsoft\Windows\Temporary Internet Files\Content.IE5\7DOWDZU5\MC900435233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828800"/>
            <a:ext cx="2609722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zinnerwe.RUSD\AppData\Local\Microsoft\Windows\Temporary Internet Files\Content.IE5\220I6YW1\MM900286747[1].gif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146395"/>
            <a:ext cx="1457389" cy="1393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zinnerwe.RUSD\AppData\Local\Microsoft\Windows\Temporary Internet Files\Content.IE5\4X9XGJCT\MP900399875[1].jp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7323" y="5105400"/>
            <a:ext cx="1629636" cy="109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477000" y="1676400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Click on each of the pictures to see a sample citation for each of the sources!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573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24384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8000" dirty="0" smtClean="0">
                <a:latin typeface="Arial Rounded MT Bold" pitchFamily="34" charset="0"/>
              </a:rPr>
              <a:t>AUTHOR </a:t>
            </a:r>
            <a:r>
              <a:rPr lang="en-US" sz="8000" dirty="0">
                <a:latin typeface="Arial Rounded MT Bold" pitchFamily="34" charset="0"/>
              </a:rPr>
              <a:t>/EDITOR Last </a:t>
            </a:r>
            <a:r>
              <a:rPr lang="en-US" sz="8000" dirty="0" smtClean="0">
                <a:latin typeface="Arial Rounded MT Bold" pitchFamily="34" charset="0"/>
              </a:rPr>
              <a:t>_____ </a:t>
            </a:r>
            <a:r>
              <a:rPr lang="en-US" sz="8000" dirty="0">
                <a:latin typeface="Arial Rounded MT Bold" pitchFamily="34" charset="0"/>
              </a:rPr>
              <a:t>(comma), </a:t>
            </a:r>
            <a:r>
              <a:rPr lang="en-US" sz="8000" dirty="0" smtClean="0">
                <a:latin typeface="Arial Rounded MT Bold" pitchFamily="34" charset="0"/>
              </a:rPr>
              <a:t>First ______ </a:t>
            </a:r>
            <a:r>
              <a:rPr lang="en-US" sz="8000" dirty="0">
                <a:latin typeface="Arial Rounded MT Bold" pitchFamily="34" charset="0"/>
              </a:rPr>
              <a:t>Middle </a:t>
            </a:r>
            <a:r>
              <a:rPr lang="en-US" sz="8000" dirty="0" smtClean="0">
                <a:latin typeface="Arial Rounded MT Bold" pitchFamily="34" charset="0"/>
              </a:rPr>
              <a:t>_____ </a:t>
            </a:r>
            <a:r>
              <a:rPr lang="en-US" sz="8000" dirty="0">
                <a:latin typeface="Arial Rounded MT Bold" pitchFamily="34" charset="0"/>
              </a:rPr>
              <a:t>(period).</a:t>
            </a:r>
          </a:p>
          <a:p>
            <a:pPr marL="0" indent="0">
              <a:buNone/>
            </a:pPr>
            <a:r>
              <a:rPr lang="en-US" sz="8000" dirty="0">
                <a:latin typeface="Arial Rounded MT Bold" pitchFamily="34" charset="0"/>
              </a:rPr>
              <a:t>TITLE </a:t>
            </a:r>
            <a:r>
              <a:rPr lang="en-US" sz="8000" i="1" dirty="0">
                <a:latin typeface="Arial Rounded MT Bold" pitchFamily="34" charset="0"/>
              </a:rPr>
              <a:t>(italicized)</a:t>
            </a:r>
            <a:r>
              <a:rPr lang="en-US" sz="8000" dirty="0">
                <a:latin typeface="Arial Rounded MT Bold" pitchFamily="34" charset="0"/>
              </a:rPr>
              <a:t> </a:t>
            </a:r>
            <a:r>
              <a:rPr lang="en-US" sz="8000" dirty="0" smtClean="0">
                <a:latin typeface="Arial Rounded MT Bold" pitchFamily="34" charset="0"/>
              </a:rPr>
              <a:t>___________________________________________ </a:t>
            </a:r>
            <a:r>
              <a:rPr lang="en-US" sz="8000" dirty="0">
                <a:latin typeface="Arial Rounded MT Bold" pitchFamily="34" charset="0"/>
              </a:rPr>
              <a:t>(period).</a:t>
            </a:r>
          </a:p>
          <a:p>
            <a:pPr marL="0" indent="0">
              <a:buNone/>
            </a:pPr>
            <a:r>
              <a:rPr lang="en-US" sz="8000" dirty="0">
                <a:latin typeface="Arial Rounded MT Bold" pitchFamily="34" charset="0"/>
              </a:rPr>
              <a:t>CITY of Publication </a:t>
            </a:r>
            <a:r>
              <a:rPr lang="en-US" sz="8000" dirty="0" smtClean="0">
                <a:latin typeface="Arial Rounded MT Bold" pitchFamily="34" charset="0"/>
              </a:rPr>
              <a:t>_________(</a:t>
            </a:r>
            <a:r>
              <a:rPr lang="en-US" sz="8000" dirty="0">
                <a:latin typeface="Arial Rounded MT Bold" pitchFamily="34" charset="0"/>
              </a:rPr>
              <a:t>colon): PUBLISHER </a:t>
            </a:r>
            <a:r>
              <a:rPr lang="en-US" sz="8000" dirty="0" smtClean="0">
                <a:latin typeface="Arial Rounded MT Bold" pitchFamily="34" charset="0"/>
              </a:rPr>
              <a:t>_____________(</a:t>
            </a:r>
            <a:r>
              <a:rPr lang="en-US" sz="8000" dirty="0">
                <a:latin typeface="Arial Rounded MT Bold" pitchFamily="34" charset="0"/>
              </a:rPr>
              <a:t>comma), </a:t>
            </a:r>
            <a:endParaRPr lang="en-US" sz="8000" dirty="0" smtClean="0">
              <a:latin typeface="Arial Rounded MT Bold" pitchFamily="34" charset="0"/>
            </a:endParaRPr>
          </a:p>
          <a:p>
            <a:pPr marL="0" indent="0">
              <a:buNone/>
            </a:pPr>
            <a:r>
              <a:rPr lang="en-US" sz="8000" dirty="0" smtClean="0">
                <a:latin typeface="Arial Rounded MT Bold" pitchFamily="34" charset="0"/>
              </a:rPr>
              <a:t>YEAR </a:t>
            </a:r>
            <a:r>
              <a:rPr lang="en-US" sz="8000" dirty="0">
                <a:latin typeface="Arial Rounded MT Bold" pitchFamily="34" charset="0"/>
              </a:rPr>
              <a:t>________________ (period). MEDIUM (Print) _______________(period).</a:t>
            </a:r>
          </a:p>
          <a:p>
            <a:pPr marL="0" indent="0">
              <a:buNone/>
            </a:pPr>
            <a:endParaRPr lang="en-US" sz="8000" b="1" dirty="0" smtClean="0">
              <a:latin typeface="Arial Rounded MT Bold" pitchFamily="34" charset="0"/>
            </a:endParaRPr>
          </a:p>
          <a:p>
            <a:pPr marL="0" indent="0">
              <a:buNone/>
            </a:pPr>
            <a:r>
              <a:rPr lang="en-US" sz="8000" b="1" dirty="0" smtClean="0">
                <a:latin typeface="Arial Rounded MT Bold" pitchFamily="34" charset="0"/>
              </a:rPr>
              <a:t>Example</a:t>
            </a:r>
            <a:r>
              <a:rPr lang="en-US" sz="8000" b="1" dirty="0">
                <a:latin typeface="Arial Rounded MT Bold" pitchFamily="34" charset="0"/>
              </a:rPr>
              <a:t>: </a:t>
            </a:r>
            <a:endParaRPr lang="en-US" sz="8000" b="1" dirty="0" smtClean="0">
              <a:latin typeface="Arial Rounded MT Bold" pitchFamily="34" charset="0"/>
            </a:endParaRPr>
          </a:p>
          <a:p>
            <a:pPr marL="0" indent="0">
              <a:buNone/>
            </a:pPr>
            <a:r>
              <a:rPr lang="en-US" sz="8000" dirty="0" smtClean="0">
                <a:solidFill>
                  <a:srgbClr val="C00000"/>
                </a:solidFill>
                <a:latin typeface="Arial Rounded MT Bold" pitchFamily="34" charset="0"/>
              </a:rPr>
              <a:t>Landau, Elaine. </a:t>
            </a:r>
            <a:r>
              <a:rPr lang="en-US" sz="8000" i="1" dirty="0" smtClean="0">
                <a:solidFill>
                  <a:srgbClr val="C00000"/>
                </a:solidFill>
                <a:latin typeface="Arial Rounded MT Bold" pitchFamily="34" charset="0"/>
              </a:rPr>
              <a:t>Mars</a:t>
            </a:r>
            <a:r>
              <a:rPr lang="en-US" sz="8000" dirty="0" smtClean="0">
                <a:solidFill>
                  <a:srgbClr val="C00000"/>
                </a:solidFill>
                <a:latin typeface="Arial Rounded MT Bold" pitchFamily="34" charset="0"/>
              </a:rPr>
              <a:t>. New York: Franklin Watts, 1999. Print</a:t>
            </a:r>
            <a:r>
              <a:rPr lang="en-US" sz="8000" dirty="0">
                <a:solidFill>
                  <a:srgbClr val="C00000"/>
                </a:solidFill>
                <a:latin typeface="Arial Rounded MT Bold" pitchFamily="34" charset="0"/>
              </a:rPr>
              <a:t>.</a:t>
            </a:r>
          </a:p>
          <a:p>
            <a:endParaRPr lang="en-US" dirty="0"/>
          </a:p>
        </p:txBody>
      </p:sp>
      <p:pic>
        <p:nvPicPr>
          <p:cNvPr id="1027" name="Picture 3" descr="C:\Documents and Settings\zinnerwe\Local Settings\Temporary Internet Files\Content.IE5\QJ0FWRUH\MC900441734[1]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-228600"/>
            <a:ext cx="1828800" cy="1828800"/>
          </a:xfrm>
          <a:prstGeom prst="rect">
            <a:avLst/>
          </a:prstGeom>
          <a:noFill/>
        </p:spPr>
      </p:pic>
      <p:pic>
        <p:nvPicPr>
          <p:cNvPr id="6" name="Picture 5" descr="20121114_1324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9200" y="3429000"/>
            <a:ext cx="2571750" cy="3429000"/>
          </a:xfrm>
          <a:prstGeom prst="rect">
            <a:avLst/>
          </a:prstGeom>
        </p:spPr>
      </p:pic>
      <p:pic>
        <p:nvPicPr>
          <p:cNvPr id="7" name="Picture 6" descr="20121114_13245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5800" y="3403600"/>
            <a:ext cx="2590800" cy="3454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96200" y="1"/>
            <a:ext cx="144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Click on the picture to go back to your page!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3343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Encyclopedia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2971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Arial Rounded MT Bold" pitchFamily="34" charset="0"/>
              </a:rPr>
              <a:t>AUTHOR  Last </a:t>
            </a:r>
            <a:r>
              <a:rPr lang="en-US" sz="2000" dirty="0" smtClean="0">
                <a:latin typeface="Arial Rounded MT Bold" pitchFamily="34" charset="0"/>
              </a:rPr>
              <a:t>__________ </a:t>
            </a:r>
            <a:r>
              <a:rPr lang="en-US" sz="2000" dirty="0">
                <a:latin typeface="Arial Rounded MT Bold" pitchFamily="34" charset="0"/>
              </a:rPr>
              <a:t>(comma), First </a:t>
            </a:r>
            <a:r>
              <a:rPr lang="en-US" sz="2000" dirty="0" smtClean="0">
                <a:latin typeface="Arial Rounded MT Bold" pitchFamily="34" charset="0"/>
              </a:rPr>
              <a:t>______ </a:t>
            </a:r>
            <a:r>
              <a:rPr lang="en-US" sz="2000" dirty="0">
                <a:latin typeface="Arial Rounded MT Bold" pitchFamily="34" charset="0"/>
              </a:rPr>
              <a:t>Middle ________ (period).</a:t>
            </a:r>
          </a:p>
          <a:p>
            <a:pPr marL="0" indent="0">
              <a:buNone/>
            </a:pPr>
            <a:r>
              <a:rPr lang="en-US" sz="2000" dirty="0">
                <a:latin typeface="Arial Rounded MT Bold" pitchFamily="34" charset="0"/>
              </a:rPr>
              <a:t>ARTICLE TITLE ("quotation marks") </a:t>
            </a:r>
            <a:r>
              <a:rPr lang="en-US" sz="2000" dirty="0" smtClean="0">
                <a:latin typeface="Arial Rounded MT Bold" pitchFamily="34" charset="0"/>
              </a:rPr>
              <a:t>_________________________  </a:t>
            </a:r>
            <a:r>
              <a:rPr lang="en-US" sz="2000" dirty="0">
                <a:latin typeface="Arial Rounded MT Bold" pitchFamily="34" charset="0"/>
              </a:rPr>
              <a:t>(period).</a:t>
            </a:r>
          </a:p>
          <a:p>
            <a:pPr marL="0" indent="0">
              <a:buNone/>
            </a:pPr>
            <a:r>
              <a:rPr lang="en-US" sz="2000" dirty="0">
                <a:latin typeface="Arial Rounded MT Bold" pitchFamily="34" charset="0"/>
              </a:rPr>
              <a:t>TITLE of encyclopedia </a:t>
            </a:r>
            <a:r>
              <a:rPr lang="en-US" sz="2000" i="1" dirty="0">
                <a:latin typeface="Arial Rounded MT Bold" pitchFamily="34" charset="0"/>
              </a:rPr>
              <a:t>(italicized)</a:t>
            </a:r>
            <a:r>
              <a:rPr lang="en-US" sz="2000" dirty="0">
                <a:latin typeface="Arial Rounded MT Bold" pitchFamily="34" charset="0"/>
              </a:rPr>
              <a:t> </a:t>
            </a:r>
            <a:r>
              <a:rPr lang="en-US" sz="2000" dirty="0" smtClean="0">
                <a:latin typeface="Arial Rounded MT Bold" pitchFamily="34" charset="0"/>
              </a:rPr>
              <a:t>____________________________(</a:t>
            </a:r>
            <a:r>
              <a:rPr lang="en-US" sz="2000" dirty="0">
                <a:latin typeface="Arial Rounded MT Bold" pitchFamily="34" charset="0"/>
              </a:rPr>
              <a:t>period).</a:t>
            </a:r>
          </a:p>
          <a:p>
            <a:pPr marL="0" indent="0">
              <a:buNone/>
            </a:pPr>
            <a:r>
              <a:rPr lang="en-US" sz="2000" dirty="0" smtClean="0">
                <a:latin typeface="Arial Rounded MT Bold" pitchFamily="34" charset="0"/>
              </a:rPr>
              <a:t>PUBLISHER___________________(comma), YEAR _______________(period).  </a:t>
            </a:r>
            <a:r>
              <a:rPr lang="en-US" sz="2000" dirty="0">
                <a:latin typeface="Arial Rounded MT Bold" pitchFamily="34" charset="0"/>
              </a:rPr>
              <a:t>MEDIUM (Print)_________________ (period).</a:t>
            </a:r>
          </a:p>
          <a:p>
            <a:pPr marL="0" indent="0">
              <a:buNone/>
            </a:pPr>
            <a:endParaRPr lang="en-US" sz="900" b="1" dirty="0" smtClean="0">
              <a:latin typeface="Arial Rounded MT Bold" pitchFamily="34" charset="0"/>
            </a:endParaRPr>
          </a:p>
          <a:p>
            <a:pPr marL="0" indent="0">
              <a:buNone/>
            </a:pPr>
            <a:r>
              <a:rPr lang="en-US" sz="2000" b="1" dirty="0" smtClean="0">
                <a:latin typeface="Arial Rounded MT Bold" pitchFamily="34" charset="0"/>
              </a:rPr>
              <a:t>Example</a:t>
            </a:r>
            <a:r>
              <a:rPr lang="en-US" sz="2000" b="1" dirty="0">
                <a:latin typeface="Arial Rounded MT Bold" pitchFamily="34" charset="0"/>
              </a:rPr>
              <a:t>: </a:t>
            </a:r>
            <a:endParaRPr lang="en-US" sz="2000" b="1" dirty="0" smtClean="0">
              <a:latin typeface="Arial Rounded MT Bold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C00000"/>
                </a:solidFill>
                <a:latin typeface="Arial Rounded MT Bold" pitchFamily="34" charset="0"/>
              </a:rPr>
              <a:t>Abrahams</a:t>
            </a:r>
            <a:r>
              <a:rPr lang="en-US" sz="2000" dirty="0">
                <a:solidFill>
                  <a:srgbClr val="C00000"/>
                </a:solidFill>
                <a:latin typeface="Arial Rounded MT Bold" pitchFamily="34" charset="0"/>
              </a:rPr>
              <a:t>, Jonathan. “Golf.” </a:t>
            </a:r>
            <a:r>
              <a:rPr lang="en-US" sz="2000" i="1" dirty="0">
                <a:solidFill>
                  <a:srgbClr val="C00000"/>
                </a:solidFill>
                <a:latin typeface="Arial Rounded MT Bold" pitchFamily="34" charset="0"/>
              </a:rPr>
              <a:t>The New Book of Knowledge</a:t>
            </a:r>
            <a:r>
              <a:rPr lang="en-US" sz="2000" dirty="0" smtClean="0">
                <a:solidFill>
                  <a:srgbClr val="C00000"/>
                </a:solidFill>
                <a:latin typeface="Arial Rounded MT Bold" pitchFamily="34" charset="0"/>
              </a:rPr>
              <a:t>. Scholastic 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latin typeface="Arial Rounded MT Bold" pitchFamily="34" charset="0"/>
              </a:rPr>
              <a:t>    </a:t>
            </a:r>
            <a:r>
              <a:rPr lang="en-US" sz="2000" dirty="0" smtClean="0">
                <a:solidFill>
                  <a:srgbClr val="C00000"/>
                </a:solidFill>
                <a:latin typeface="Arial Rounded MT Bold" pitchFamily="34" charset="0"/>
              </a:rPr>
              <a:t>Inc., 2008. Print</a:t>
            </a:r>
            <a:r>
              <a:rPr lang="en-US" sz="2000" dirty="0">
                <a:solidFill>
                  <a:srgbClr val="C00000"/>
                </a:solidFill>
                <a:latin typeface="Arial Rounded MT Bold" pitchFamily="34" charset="0"/>
              </a:rPr>
              <a:t>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2050" name="Picture 2" descr="C:\Documents and Settings\zinnerwe\Local Settings\Temporary Internet Files\Content.IE5\0JA5Q1E7\MP90030581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39125" y="0"/>
            <a:ext cx="904875" cy="1268146"/>
          </a:xfrm>
          <a:prstGeom prst="rect">
            <a:avLst/>
          </a:prstGeom>
          <a:noFill/>
        </p:spPr>
      </p:pic>
      <p:pic>
        <p:nvPicPr>
          <p:cNvPr id="2052" name="Picture 4" descr="C:\Documents and Settings\zinnerwe\Local Settings\Temporary Internet Files\Content.IE5\MZ4Z0LGN\MP900399875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00200" cy="1076385"/>
          </a:xfrm>
          <a:prstGeom prst="rect">
            <a:avLst/>
          </a:prstGeom>
          <a:noFill/>
        </p:spPr>
      </p:pic>
      <p:pic>
        <p:nvPicPr>
          <p:cNvPr id="7" name="Picture 6" descr="20121114_1321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81200" y="4191000"/>
            <a:ext cx="2000250" cy="2667000"/>
          </a:xfrm>
          <a:prstGeom prst="rect">
            <a:avLst/>
          </a:prstGeom>
        </p:spPr>
      </p:pic>
      <p:pic>
        <p:nvPicPr>
          <p:cNvPr id="8" name="Picture 7" descr="20121114_13192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81800" y="4191000"/>
            <a:ext cx="2000250" cy="2667000"/>
          </a:xfrm>
          <a:prstGeom prst="rect">
            <a:avLst/>
          </a:prstGeom>
        </p:spPr>
      </p:pic>
      <p:pic>
        <p:nvPicPr>
          <p:cNvPr id="9" name="Picture 8" descr="20121114_13225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19600" y="4191000"/>
            <a:ext cx="200025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53599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Encyclopedia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297180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5000" dirty="0">
                <a:latin typeface="Arial Rounded MT Bold" pitchFamily="34" charset="0"/>
              </a:rPr>
              <a:t>AUTHOR </a:t>
            </a:r>
            <a:r>
              <a:rPr lang="en-US" sz="5000" i="1" dirty="0">
                <a:latin typeface="Arial Rounded MT Bold" pitchFamily="34" charset="0"/>
              </a:rPr>
              <a:t> </a:t>
            </a:r>
            <a:r>
              <a:rPr lang="en-US" sz="5000" dirty="0">
                <a:latin typeface="Arial Rounded MT Bold" pitchFamily="34" charset="0"/>
              </a:rPr>
              <a:t>Last </a:t>
            </a:r>
            <a:r>
              <a:rPr lang="en-US" sz="5000" dirty="0" smtClean="0">
                <a:latin typeface="Arial Rounded MT Bold" pitchFamily="34" charset="0"/>
              </a:rPr>
              <a:t>_________ </a:t>
            </a:r>
            <a:r>
              <a:rPr lang="en-US" sz="5000" dirty="0">
                <a:latin typeface="Arial Rounded MT Bold" pitchFamily="34" charset="0"/>
              </a:rPr>
              <a:t>(comma), First </a:t>
            </a:r>
            <a:r>
              <a:rPr lang="en-US" sz="5000" dirty="0" smtClean="0">
                <a:latin typeface="Arial Rounded MT Bold" pitchFamily="34" charset="0"/>
              </a:rPr>
              <a:t>_______ </a:t>
            </a:r>
            <a:r>
              <a:rPr lang="en-US" sz="5000" dirty="0">
                <a:latin typeface="Arial Rounded MT Bold" pitchFamily="34" charset="0"/>
              </a:rPr>
              <a:t>Middle _______ (period).</a:t>
            </a:r>
          </a:p>
          <a:p>
            <a:pPr marL="0" indent="0">
              <a:buNone/>
            </a:pPr>
            <a:r>
              <a:rPr lang="en-US" sz="5000" dirty="0">
                <a:latin typeface="Arial Rounded MT Bold" pitchFamily="34" charset="0"/>
              </a:rPr>
              <a:t>ARTICLE TITLE ("quotation marks") </a:t>
            </a:r>
            <a:r>
              <a:rPr lang="en-US" sz="5000" dirty="0" smtClean="0">
                <a:latin typeface="Arial Rounded MT Bold" pitchFamily="34" charset="0"/>
              </a:rPr>
              <a:t>________________________  </a:t>
            </a:r>
            <a:r>
              <a:rPr lang="en-US" sz="5000" dirty="0">
                <a:latin typeface="Arial Rounded MT Bold" pitchFamily="34" charset="0"/>
              </a:rPr>
              <a:t>(period).</a:t>
            </a:r>
          </a:p>
          <a:p>
            <a:pPr marL="0" indent="0">
              <a:buNone/>
            </a:pPr>
            <a:r>
              <a:rPr lang="en-US" sz="5000" dirty="0">
                <a:latin typeface="Arial Rounded MT Bold" pitchFamily="34" charset="0"/>
              </a:rPr>
              <a:t>TITLE of encyclopedia </a:t>
            </a:r>
            <a:r>
              <a:rPr lang="en-US" sz="5000" i="1" dirty="0">
                <a:latin typeface="Arial Rounded MT Bold" pitchFamily="34" charset="0"/>
              </a:rPr>
              <a:t>(italicized</a:t>
            </a:r>
            <a:r>
              <a:rPr lang="en-US" sz="5000" dirty="0" smtClean="0">
                <a:latin typeface="Arial Rounded MT Bold" pitchFamily="34" charset="0"/>
              </a:rPr>
              <a:t>)__________________________(</a:t>
            </a:r>
            <a:r>
              <a:rPr lang="en-US" sz="5000" dirty="0">
                <a:latin typeface="Arial Rounded MT Bold" pitchFamily="34" charset="0"/>
              </a:rPr>
              <a:t>period).</a:t>
            </a:r>
          </a:p>
          <a:p>
            <a:pPr marL="0" indent="0">
              <a:buNone/>
            </a:pPr>
            <a:r>
              <a:rPr lang="en-US" sz="5000" dirty="0">
                <a:latin typeface="Arial Rounded MT Bold" pitchFamily="34" charset="0"/>
              </a:rPr>
              <a:t>YEAR ______ (period).PUBLISHER  ______________________(period). MEDIUM (Web). </a:t>
            </a:r>
            <a:r>
              <a:rPr lang="en-US" sz="5000" dirty="0" smtClean="0">
                <a:latin typeface="Arial Rounded MT Bold" pitchFamily="34" charset="0"/>
              </a:rPr>
              <a:t>_____(</a:t>
            </a:r>
            <a:r>
              <a:rPr lang="en-US" sz="5000" dirty="0">
                <a:latin typeface="Arial Rounded MT Bold" pitchFamily="34" charset="0"/>
              </a:rPr>
              <a:t>period</a:t>
            </a:r>
            <a:r>
              <a:rPr lang="en-US" sz="5000" dirty="0" smtClean="0">
                <a:latin typeface="Arial Rounded MT Bold" pitchFamily="34" charset="0"/>
              </a:rPr>
              <a:t>). DATE </a:t>
            </a:r>
            <a:r>
              <a:rPr lang="en-US" sz="5000" dirty="0">
                <a:latin typeface="Arial Rounded MT Bold" pitchFamily="34" charset="0"/>
              </a:rPr>
              <a:t>of access (</a:t>
            </a:r>
            <a:r>
              <a:rPr lang="en-US" sz="5000" dirty="0" err="1">
                <a:latin typeface="Arial Rounded MT Bold" pitchFamily="34" charset="0"/>
              </a:rPr>
              <a:t>dmy</a:t>
            </a:r>
            <a:r>
              <a:rPr lang="en-US" sz="5000" dirty="0">
                <a:latin typeface="Arial Rounded MT Bold" pitchFamily="34" charset="0"/>
              </a:rPr>
              <a:t>) </a:t>
            </a:r>
            <a:r>
              <a:rPr lang="en-US" sz="5000" dirty="0" smtClean="0">
                <a:latin typeface="Arial Rounded MT Bold" pitchFamily="34" charset="0"/>
              </a:rPr>
              <a:t>__________( </a:t>
            </a:r>
            <a:r>
              <a:rPr lang="en-US" sz="5000" dirty="0">
                <a:latin typeface="Arial Rounded MT Bold" pitchFamily="34" charset="0"/>
              </a:rPr>
              <a:t>period). </a:t>
            </a:r>
          </a:p>
          <a:p>
            <a:pPr marL="0" indent="0">
              <a:buNone/>
            </a:pPr>
            <a:endParaRPr lang="en-US" sz="5000" b="1" dirty="0" smtClean="0">
              <a:latin typeface="Arial Rounded MT Bold" pitchFamily="34" charset="0"/>
            </a:endParaRPr>
          </a:p>
          <a:p>
            <a:pPr marL="0" indent="0">
              <a:buNone/>
            </a:pPr>
            <a:r>
              <a:rPr lang="en-US" sz="5000" b="1" dirty="0" smtClean="0">
                <a:latin typeface="Arial Rounded MT Bold" pitchFamily="34" charset="0"/>
              </a:rPr>
              <a:t>Example</a:t>
            </a:r>
            <a:r>
              <a:rPr lang="en-US" sz="5000" b="1" dirty="0">
                <a:latin typeface="Arial Rounded MT Bold" pitchFamily="34" charset="0"/>
              </a:rPr>
              <a:t>: </a:t>
            </a:r>
            <a:endParaRPr lang="en-US" sz="5000" b="1" dirty="0" smtClean="0">
              <a:latin typeface="Arial Rounded MT Bold" pitchFamily="34" charset="0"/>
            </a:endParaRPr>
          </a:p>
          <a:p>
            <a:pPr marL="0" indent="0">
              <a:buNone/>
            </a:pPr>
            <a:r>
              <a:rPr lang="en-US" sz="5000" dirty="0" smtClean="0">
                <a:solidFill>
                  <a:srgbClr val="C00000"/>
                </a:solidFill>
                <a:latin typeface="Arial Rounded MT Bold" pitchFamily="34" charset="0"/>
              </a:rPr>
              <a:t>Abrahams</a:t>
            </a:r>
            <a:r>
              <a:rPr lang="en-US" sz="5000" dirty="0">
                <a:solidFill>
                  <a:srgbClr val="C00000"/>
                </a:solidFill>
                <a:latin typeface="Arial Rounded MT Bold" pitchFamily="34" charset="0"/>
              </a:rPr>
              <a:t>, Jonathan. “Golf.” </a:t>
            </a:r>
            <a:r>
              <a:rPr lang="en-US" sz="5000" i="1" dirty="0">
                <a:solidFill>
                  <a:srgbClr val="C00000"/>
                </a:solidFill>
                <a:latin typeface="Arial Rounded MT Bold" pitchFamily="34" charset="0"/>
              </a:rPr>
              <a:t>The New Book of Knowledge</a:t>
            </a:r>
            <a:r>
              <a:rPr lang="en-US" sz="5000" dirty="0">
                <a:solidFill>
                  <a:srgbClr val="C00000"/>
                </a:solidFill>
                <a:latin typeface="Arial Rounded MT Bold" pitchFamily="34" charset="0"/>
              </a:rPr>
              <a:t>. 2010.  </a:t>
            </a:r>
            <a:r>
              <a:rPr lang="en-US" sz="5000" dirty="0" smtClean="0">
                <a:solidFill>
                  <a:srgbClr val="C00000"/>
                </a:solidFill>
                <a:latin typeface="Arial Rounded MT Bold" pitchFamily="34" charset="0"/>
              </a:rPr>
              <a:t>	Scholastic </a:t>
            </a:r>
            <a:r>
              <a:rPr lang="en-US" sz="5000" dirty="0">
                <a:solidFill>
                  <a:srgbClr val="C00000"/>
                </a:solidFill>
                <a:latin typeface="Arial Rounded MT Bold" pitchFamily="34" charset="0"/>
              </a:rPr>
              <a:t>Library Publishing. Web. 7 Jan. 2010.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 descr="C:\Documents and Settings\zinnerwe\Local Settings\Temporary Internet Files\Content.IE5\QJ0FWRUH\MP900442309[1]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1600200" cy="1066800"/>
          </a:xfrm>
          <a:prstGeom prst="rect">
            <a:avLst/>
          </a:prstGeom>
          <a:noFill/>
        </p:spPr>
      </p:pic>
      <p:pic>
        <p:nvPicPr>
          <p:cNvPr id="1026" name="Picture 2" descr="C:\Users\zinnerwe.RUSD\AppData\Local\Microsoft\Windows\Temporary Internet Files\Content.IE5\7XU5CE1L\MP900401797[1]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343400"/>
            <a:ext cx="2286000" cy="152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600200" y="0"/>
            <a:ext cx="43259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Click on the picture to go back to your page!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8351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4191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Arial Rounded MT Bold" pitchFamily="34" charset="0"/>
              </a:rPr>
              <a:t>AUTHOR (if available) Last </a:t>
            </a:r>
            <a:r>
              <a:rPr lang="en-US" sz="2000" dirty="0" smtClean="0">
                <a:latin typeface="Arial Rounded MT Bold" pitchFamily="34" charset="0"/>
              </a:rPr>
              <a:t>____ </a:t>
            </a:r>
            <a:r>
              <a:rPr lang="en-US" sz="2000" dirty="0">
                <a:latin typeface="Arial Rounded MT Bold" pitchFamily="34" charset="0"/>
              </a:rPr>
              <a:t>(comma), First </a:t>
            </a:r>
            <a:r>
              <a:rPr lang="en-US" sz="2000" dirty="0" smtClean="0">
                <a:latin typeface="Arial Rounded MT Bold" pitchFamily="34" charset="0"/>
              </a:rPr>
              <a:t>___ </a:t>
            </a:r>
            <a:r>
              <a:rPr lang="en-US" sz="2000" dirty="0">
                <a:latin typeface="Arial Rounded MT Bold" pitchFamily="34" charset="0"/>
              </a:rPr>
              <a:t>Middle </a:t>
            </a:r>
            <a:r>
              <a:rPr lang="en-US" sz="2000" dirty="0" smtClean="0">
                <a:latin typeface="Arial Rounded MT Bold" pitchFamily="34" charset="0"/>
              </a:rPr>
              <a:t>_____ </a:t>
            </a:r>
            <a:r>
              <a:rPr lang="en-US" sz="2000" dirty="0">
                <a:latin typeface="Arial Rounded MT Bold" pitchFamily="34" charset="0"/>
              </a:rPr>
              <a:t>(period).</a:t>
            </a:r>
          </a:p>
          <a:p>
            <a:pPr marL="0" indent="0">
              <a:buNone/>
            </a:pPr>
            <a:r>
              <a:rPr lang="en-US" sz="2000" dirty="0" smtClean="0">
                <a:latin typeface="Arial Rounded MT Bold" pitchFamily="34" charset="0"/>
              </a:rPr>
              <a:t>TITLE </a:t>
            </a:r>
            <a:r>
              <a:rPr lang="en-US" sz="2000" dirty="0">
                <a:latin typeface="Arial Rounded MT Bold" pitchFamily="34" charset="0"/>
              </a:rPr>
              <a:t>of </a:t>
            </a:r>
            <a:r>
              <a:rPr lang="en-US" sz="2000" dirty="0" smtClean="0">
                <a:latin typeface="Arial Rounded MT Bold" pitchFamily="34" charset="0"/>
              </a:rPr>
              <a:t>article (“</a:t>
            </a:r>
            <a:r>
              <a:rPr lang="en-US" sz="2000" dirty="0">
                <a:latin typeface="Arial Rounded MT Bold" pitchFamily="34" charset="0"/>
              </a:rPr>
              <a:t>quotation marks”) </a:t>
            </a:r>
            <a:r>
              <a:rPr lang="en-US" sz="2000" dirty="0" smtClean="0">
                <a:latin typeface="Arial Rounded MT Bold" pitchFamily="34" charset="0"/>
              </a:rPr>
              <a:t>“_____________________ </a:t>
            </a:r>
            <a:r>
              <a:rPr lang="en-US" sz="2000" dirty="0">
                <a:latin typeface="Arial Rounded MT Bold" pitchFamily="34" charset="0"/>
              </a:rPr>
              <a:t>(period).”</a:t>
            </a:r>
          </a:p>
          <a:p>
            <a:pPr marL="0" indent="0">
              <a:buNone/>
            </a:pPr>
            <a:r>
              <a:rPr lang="en-US" sz="2000" dirty="0" smtClean="0">
                <a:latin typeface="Arial Rounded MT Bold" pitchFamily="34" charset="0"/>
              </a:rPr>
              <a:t>TITLE of website (</a:t>
            </a:r>
            <a:r>
              <a:rPr lang="en-US" sz="2000" i="1" dirty="0" smtClean="0">
                <a:latin typeface="Arial Rounded MT Bold" pitchFamily="34" charset="0"/>
              </a:rPr>
              <a:t>italics) </a:t>
            </a:r>
            <a:r>
              <a:rPr lang="en-US" sz="2000" dirty="0" smtClean="0">
                <a:latin typeface="Arial Rounded MT Bold" pitchFamily="34" charset="0"/>
              </a:rPr>
              <a:t>_________________________(period).</a:t>
            </a:r>
          </a:p>
          <a:p>
            <a:pPr marL="0" indent="0">
              <a:buNone/>
            </a:pPr>
            <a:r>
              <a:rPr lang="en-US" sz="2000" dirty="0" smtClean="0">
                <a:latin typeface="Arial Rounded MT Bold" pitchFamily="34" charset="0"/>
              </a:rPr>
              <a:t>MEDIUM </a:t>
            </a:r>
            <a:r>
              <a:rPr lang="en-US" sz="2000" dirty="0">
                <a:latin typeface="Arial Rounded MT Bold" pitchFamily="34" charset="0"/>
              </a:rPr>
              <a:t>(Web). __________               </a:t>
            </a:r>
            <a:endParaRPr lang="en-US" sz="2000" dirty="0" smtClean="0">
              <a:latin typeface="Arial Rounded MT Bold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Arial Rounded MT Bold" pitchFamily="34" charset="0"/>
              </a:rPr>
              <a:t>DATE </a:t>
            </a:r>
            <a:r>
              <a:rPr lang="en-US" sz="2000" dirty="0">
                <a:latin typeface="Arial Rounded MT Bold" pitchFamily="34" charset="0"/>
              </a:rPr>
              <a:t>of Access (</a:t>
            </a:r>
            <a:r>
              <a:rPr lang="en-US" sz="2000" dirty="0" err="1">
                <a:latin typeface="Arial Rounded MT Bold" pitchFamily="34" charset="0"/>
              </a:rPr>
              <a:t>dmy</a:t>
            </a:r>
            <a:r>
              <a:rPr lang="en-US" sz="2000" dirty="0">
                <a:latin typeface="Arial Rounded MT Bold" pitchFamily="34" charset="0"/>
              </a:rPr>
              <a:t>) </a:t>
            </a:r>
            <a:r>
              <a:rPr lang="en-US" sz="2000" dirty="0" smtClean="0">
                <a:latin typeface="Arial Rounded MT Bold" pitchFamily="34" charset="0"/>
              </a:rPr>
              <a:t>__________________(</a:t>
            </a:r>
            <a:r>
              <a:rPr lang="en-US" sz="2000" dirty="0">
                <a:latin typeface="Arial Rounded MT Bold" pitchFamily="34" charset="0"/>
              </a:rPr>
              <a:t>period).</a:t>
            </a:r>
          </a:p>
          <a:p>
            <a:pPr marL="0" indent="0">
              <a:buNone/>
            </a:pPr>
            <a:r>
              <a:rPr lang="en-US" sz="2000" dirty="0">
                <a:latin typeface="Arial Rounded MT Bold" pitchFamily="34" charset="0"/>
              </a:rPr>
              <a:t>URL (Web site address if required by teacher) </a:t>
            </a:r>
            <a:r>
              <a:rPr lang="en-US" sz="2000" dirty="0" smtClean="0">
                <a:latin typeface="Arial Rounded MT Bold" pitchFamily="34" charset="0"/>
              </a:rPr>
              <a:t>___________ </a:t>
            </a:r>
            <a:r>
              <a:rPr lang="en-US" sz="2000" dirty="0">
                <a:latin typeface="Arial Rounded MT Bold" pitchFamily="34" charset="0"/>
              </a:rPr>
              <a:t>(period).</a:t>
            </a:r>
          </a:p>
          <a:p>
            <a:pPr marL="0" indent="0">
              <a:buNone/>
            </a:pPr>
            <a:endParaRPr lang="en-US" sz="2000" b="1" dirty="0" smtClean="0">
              <a:latin typeface="Arial Rounded MT Bold" pitchFamily="34" charset="0"/>
            </a:endParaRPr>
          </a:p>
          <a:p>
            <a:pPr marL="0" indent="0">
              <a:buNone/>
            </a:pPr>
            <a:r>
              <a:rPr lang="en-US" sz="2000" b="1" dirty="0" smtClean="0">
                <a:latin typeface="Arial Rounded MT Bold" pitchFamily="34" charset="0"/>
              </a:rPr>
              <a:t>Example</a:t>
            </a:r>
            <a:r>
              <a:rPr lang="en-US" sz="2000" b="1" dirty="0">
                <a:latin typeface="Arial Rounded MT Bold" pitchFamily="34" charset="0"/>
              </a:rPr>
              <a:t>: </a:t>
            </a:r>
            <a:endParaRPr lang="en-US" sz="2000" b="1" dirty="0" smtClean="0">
              <a:latin typeface="Arial Rounded MT Bold" pitchFamily="34" charset="0"/>
            </a:endParaRPr>
          </a:p>
          <a:p>
            <a:pPr marL="0" indent="0">
              <a:buNone/>
            </a:pPr>
            <a:r>
              <a:rPr lang="en-US" sz="2000" dirty="0" err="1" smtClean="0">
                <a:latin typeface="Arial Rounded MT Bold" pitchFamily="34" charset="0"/>
              </a:rPr>
              <a:t>Pioch</a:t>
            </a:r>
            <a:r>
              <a:rPr lang="en-US" sz="2000" dirty="0" smtClean="0">
                <a:latin typeface="Arial Rounded MT Bold" pitchFamily="34" charset="0"/>
              </a:rPr>
              <a:t>, Nicolas. “</a:t>
            </a:r>
            <a:r>
              <a:rPr lang="en-US" sz="2000" dirty="0" err="1" smtClean="0">
                <a:latin typeface="Arial Rounded MT Bold" pitchFamily="34" charset="0"/>
              </a:rPr>
              <a:t>Bruegel</a:t>
            </a:r>
            <a:r>
              <a:rPr lang="en-US" sz="2000" dirty="0">
                <a:latin typeface="Arial Rounded MT Bold" pitchFamily="34" charset="0"/>
              </a:rPr>
              <a:t>, Pieter the Elder." </a:t>
            </a:r>
            <a:r>
              <a:rPr lang="en-US" sz="2000" i="1" dirty="0" smtClean="0">
                <a:latin typeface="Arial Rounded MT Bold" pitchFamily="34" charset="0"/>
              </a:rPr>
              <a:t>Web Museum. </a:t>
            </a:r>
            <a:r>
              <a:rPr lang="en-US" sz="2000" dirty="0" smtClean="0">
                <a:latin typeface="Arial Rounded MT Bold" pitchFamily="34" charset="0"/>
              </a:rPr>
              <a:t> Web</a:t>
            </a:r>
            <a:r>
              <a:rPr lang="en-US" sz="2000" dirty="0">
                <a:latin typeface="Arial Rounded MT Bold" pitchFamily="34" charset="0"/>
              </a:rPr>
              <a:t>. 14 Nov. </a:t>
            </a:r>
            <a:r>
              <a:rPr lang="en-US" sz="2000" dirty="0" smtClean="0">
                <a:latin typeface="Arial Rounded MT Bold" pitchFamily="34" charset="0"/>
              </a:rPr>
              <a:t>	2012</a:t>
            </a:r>
            <a:r>
              <a:rPr lang="en-US" sz="2000" dirty="0">
                <a:latin typeface="Arial Rounded MT Bold" pitchFamily="34" charset="0"/>
              </a:rPr>
              <a:t>. </a:t>
            </a:r>
            <a:r>
              <a:rPr lang="en-US" sz="2000" dirty="0" smtClean="0">
                <a:latin typeface="Arial Rounded MT Bold" pitchFamily="34" charset="0"/>
              </a:rPr>
              <a:t>	&lt;</a:t>
            </a:r>
            <a:r>
              <a:rPr lang="en-US" sz="2000" dirty="0">
                <a:latin typeface="Arial Rounded MT Bold" pitchFamily="34" charset="0"/>
              </a:rPr>
              <a:t>http://www.ibiblio.org/wm/paint/auth/bruegel/&gt;.</a:t>
            </a:r>
            <a:endParaRPr lang="en-US" sz="20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  <p:pic>
        <p:nvPicPr>
          <p:cNvPr id="5122" name="Picture 2" descr="C:\Documents and Settings\zinnerwe\Local Settings\Temporary Internet Files\Content.IE5\QJ0FWRUH\MP900309219[1]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7600" y="0"/>
            <a:ext cx="1676400" cy="1126331"/>
          </a:xfrm>
          <a:prstGeom prst="rect">
            <a:avLst/>
          </a:prstGeom>
          <a:noFill/>
        </p:spPr>
      </p:pic>
      <p:pic>
        <p:nvPicPr>
          <p:cNvPr id="5125" name="Picture 5" descr="C:\Documents and Settings\zinnerwe\Local Settings\Temporary Internet Files\Content.IE5\0JA5Q1E7\MP900390564[1]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524000" cy="1087120"/>
          </a:xfrm>
          <a:prstGeom prst="rect">
            <a:avLst/>
          </a:prstGeom>
          <a:noFill/>
        </p:spPr>
      </p:pic>
      <p:pic>
        <p:nvPicPr>
          <p:cNvPr id="1026" name="Picture 2" descr="C:\Users\zinnerwe.RUSD\AppData\Local\Microsoft\Windows\Temporary Internet Files\Content.IE5\6UCT1NO1\MP900401797[1]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0" y="5029200"/>
            <a:ext cx="2438400" cy="162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715000" y="0"/>
            <a:ext cx="16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Click on the picture to go back to your page!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7785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Comic Sans MS" pitchFamily="66" charset="0"/>
              </a:rPr>
              <a:t>What does a works cited page look like?</a:t>
            </a:r>
            <a:endParaRPr lang="en-US" sz="3200" b="1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list of citations at the end of a research paper.</a:t>
            </a:r>
          </a:p>
          <a:p>
            <a:r>
              <a:rPr lang="en-US" dirty="0" smtClean="0"/>
              <a:t>Starts on a new page.</a:t>
            </a:r>
          </a:p>
          <a:p>
            <a:r>
              <a:rPr lang="en-US" dirty="0" smtClean="0"/>
              <a:t>Alphabetized by author.</a:t>
            </a:r>
          </a:p>
          <a:p>
            <a:r>
              <a:rPr lang="en-US" dirty="0" smtClean="0"/>
              <a:t>5 space indentation for all lines after the first line.</a:t>
            </a:r>
          </a:p>
          <a:p>
            <a:r>
              <a:rPr lang="en-US" dirty="0" smtClean="0"/>
              <a:t>Double-space the entire list.</a:t>
            </a:r>
          </a:p>
          <a:p>
            <a:pPr marL="0" indent="0" algn="ctr">
              <a:buNone/>
            </a:pPr>
            <a:r>
              <a:rPr lang="en-US" b="1" dirty="0" smtClean="0">
                <a:hlinkClick r:id="rId2" action="ppaction://hlinksldjump"/>
              </a:rPr>
              <a:t>Sample Works Cited Page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00650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Comic Sans MS" pitchFamily="66" charset="0"/>
              </a:rPr>
              <a:t>Easy citation makers via internet</a:t>
            </a:r>
            <a:endParaRPr lang="en-US" sz="3200" b="1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>
                <a:latin typeface="Comic Sans MS" pitchFamily="66" charset="0"/>
              </a:rPr>
              <a:t>Easybib</a:t>
            </a:r>
            <a:r>
              <a:rPr lang="en-US" dirty="0">
                <a:latin typeface="Comic Sans MS" pitchFamily="66" charset="0"/>
              </a:rPr>
              <a:t> (</a:t>
            </a:r>
            <a:r>
              <a:rPr lang="en-US" dirty="0">
                <a:latin typeface="Comic Sans MS" pitchFamily="66" charset="0"/>
                <a:hlinkClick r:id="rId2"/>
              </a:rPr>
              <a:t>http://www.easybib.com</a:t>
            </a:r>
            <a:r>
              <a:rPr lang="en-US" dirty="0" smtClean="0">
                <a:latin typeface="Comic Sans MS" pitchFamily="66" charset="0"/>
                <a:hlinkClick r:id="rId2"/>
              </a:rPr>
              <a:t>/</a:t>
            </a:r>
            <a:r>
              <a:rPr lang="en-US" dirty="0" smtClean="0">
                <a:latin typeface="Comic Sans MS" pitchFamily="66" charset="0"/>
              </a:rPr>
              <a:t>)</a:t>
            </a:r>
          </a:p>
          <a:p>
            <a:pPr marL="0" indent="0">
              <a:buNone/>
            </a:pPr>
            <a:endParaRPr lang="en-US" dirty="0" smtClean="0">
              <a:latin typeface="Comic Sans MS" pitchFamily="66" charset="0"/>
            </a:endParaRPr>
          </a:p>
          <a:p>
            <a:r>
              <a:rPr lang="en-US" dirty="0" smtClean="0">
                <a:latin typeface="Comic Sans MS" pitchFamily="66" charset="0"/>
              </a:rPr>
              <a:t>Son of citation </a:t>
            </a:r>
            <a:r>
              <a:rPr lang="en-US" dirty="0">
                <a:latin typeface="Comic Sans MS" pitchFamily="66" charset="0"/>
              </a:rPr>
              <a:t>machine (</a:t>
            </a:r>
            <a:r>
              <a:rPr lang="en-US" dirty="0">
                <a:latin typeface="Comic Sans MS" pitchFamily="66" charset="0"/>
                <a:hlinkClick r:id="rId3"/>
              </a:rPr>
              <a:t>http://</a:t>
            </a:r>
            <a:r>
              <a:rPr lang="en-US" dirty="0" smtClean="0">
                <a:latin typeface="Comic Sans MS" pitchFamily="66" charset="0"/>
                <a:hlinkClick r:id="rId3"/>
              </a:rPr>
              <a:t>citationmachine.net</a:t>
            </a:r>
            <a:r>
              <a:rPr lang="en-US" dirty="0" smtClean="0">
                <a:latin typeface="Comic Sans MS" pitchFamily="66" charset="0"/>
              </a:rPr>
              <a:t>)</a:t>
            </a:r>
          </a:p>
          <a:p>
            <a:endParaRPr lang="en-US" dirty="0" smtClean="0">
              <a:latin typeface="Comic Sans MS" pitchFamily="66" charset="0"/>
            </a:endParaRPr>
          </a:p>
          <a:p>
            <a:pPr marL="0" indent="0">
              <a:buNone/>
            </a:pPr>
            <a:endParaRPr lang="en-US" dirty="0">
              <a:latin typeface="Comic Sans MS" pitchFamily="66" charset="0"/>
            </a:endParaRPr>
          </a:p>
          <a:p>
            <a:r>
              <a:rPr lang="en-US" dirty="0" smtClean="0">
                <a:solidFill>
                  <a:srgbClr val="C00000"/>
                </a:solidFill>
                <a:latin typeface="Comic Sans MS" pitchFamily="66" charset="0"/>
              </a:rPr>
              <a:t>NOTE: You may want to write down the ISBN number of your references.  Many times the automatic citation makers can pull information from the web and create a citation for you!</a:t>
            </a:r>
            <a:endParaRPr lang="en-US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7173" name="Picture 5" descr="C:\Documents and Settings\zinnerwe\Local Settings\Temporary Internet Files\Content.IE5\MZ4Z0LGN\MP900448599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1143000"/>
            <a:ext cx="1752600" cy="2628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9886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omic Sans MS" pitchFamily="66" charset="0"/>
              </a:rPr>
              <a:t>How do we know if a source is valid?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8674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2400" dirty="0" smtClean="0"/>
              <a:t>	</a:t>
            </a:r>
            <a:r>
              <a:rPr lang="en-US" sz="2800" i="1" dirty="0" smtClean="0"/>
              <a:t>Anyone can put anything on a Web site. It might be the absolute truth, or it could be bogus. How can you tell for sure?</a:t>
            </a:r>
          </a:p>
          <a:p>
            <a:pPr>
              <a:buNone/>
            </a:pPr>
            <a:endParaRPr lang="en-US" sz="2400" i="1" dirty="0" smtClean="0"/>
          </a:p>
          <a:p>
            <a:pPr>
              <a:buNone/>
            </a:pPr>
            <a:r>
              <a:rPr lang="en-US" sz="2600" b="1" u="sng" dirty="0" smtClean="0"/>
              <a:t>Look at the URL (web address</a:t>
            </a:r>
            <a:r>
              <a:rPr lang="en-US" sz="2600" u="sng" dirty="0" smtClean="0"/>
              <a:t>).</a:t>
            </a:r>
            <a:r>
              <a:rPr lang="en-US" sz="2600" dirty="0" smtClean="0"/>
              <a:t>  What is the domain?  .</a:t>
            </a:r>
            <a:r>
              <a:rPr lang="en-US" sz="2600" dirty="0" err="1" smtClean="0"/>
              <a:t>gov</a:t>
            </a:r>
            <a:r>
              <a:rPr lang="en-US" sz="2600" dirty="0" smtClean="0"/>
              <a:t> (government), .</a:t>
            </a:r>
            <a:r>
              <a:rPr lang="en-US" sz="2600" dirty="0" err="1" smtClean="0"/>
              <a:t>edu</a:t>
            </a:r>
            <a:r>
              <a:rPr lang="en-US" sz="2600" dirty="0" smtClean="0"/>
              <a:t> (education), .com (business), and .org (non-profit organization) These are often valid sites!</a:t>
            </a:r>
          </a:p>
          <a:p>
            <a:pPr>
              <a:buNone/>
            </a:pPr>
            <a:r>
              <a:rPr lang="en-US" sz="2600" b="1" u="sng" dirty="0" smtClean="0"/>
              <a:t>Does the author provide his or her name</a:t>
            </a:r>
            <a:r>
              <a:rPr lang="en-US" sz="2600" b="1" dirty="0" smtClean="0"/>
              <a:t>? </a:t>
            </a:r>
            <a:r>
              <a:rPr lang="en-US" sz="2600" dirty="0" smtClean="0"/>
              <a:t>Is there an e-mail address to inquire for further information?</a:t>
            </a:r>
          </a:p>
          <a:p>
            <a:pPr>
              <a:buNone/>
            </a:pPr>
            <a:r>
              <a:rPr lang="en-US" sz="2600" b="1" u="sng" dirty="0" smtClean="0"/>
              <a:t>Does the author list his or her credentials on the subject matter?</a:t>
            </a:r>
            <a:r>
              <a:rPr lang="en-US" sz="2600" b="1" dirty="0" smtClean="0"/>
              <a:t>  </a:t>
            </a:r>
            <a:r>
              <a:rPr lang="en-US" sz="2600" dirty="0" smtClean="0"/>
              <a:t>Are sources cited and do they look credible?</a:t>
            </a:r>
          </a:p>
          <a:p>
            <a:pPr>
              <a:buNone/>
            </a:pPr>
            <a:r>
              <a:rPr lang="en-US" sz="2600" b="1" u="sng" dirty="0" smtClean="0"/>
              <a:t>Look at the purpose and content of the website.</a:t>
            </a:r>
            <a:r>
              <a:rPr lang="en-US" sz="2600" dirty="0" smtClean="0"/>
              <a:t>  Does the site provide academic information on your subject?  Why did the author write/develop the website?  Is it biased in a certain direction?</a:t>
            </a:r>
          </a:p>
          <a:p>
            <a:pPr>
              <a:buNone/>
            </a:pPr>
            <a:r>
              <a:rPr lang="en-US" sz="2600" b="1" u="sng" dirty="0" smtClean="0"/>
              <a:t>Critique the author’s writing ability and grammar.</a:t>
            </a:r>
            <a:r>
              <a:rPr lang="en-US" sz="2600" b="1" dirty="0" smtClean="0"/>
              <a:t>  </a:t>
            </a:r>
            <a:r>
              <a:rPr lang="en-US" sz="2600" dirty="0" smtClean="0"/>
              <a:t>Are things spelled correctly and does he/she use complete sentences?  Is the information clear and on the topic you are looking for?</a:t>
            </a:r>
          </a:p>
          <a:p>
            <a:pPr>
              <a:buNone/>
            </a:pPr>
            <a:r>
              <a:rPr lang="en-US" sz="2600" b="1" u="sng" dirty="0" smtClean="0"/>
              <a:t>Always check the date on the website.</a:t>
            </a:r>
            <a:r>
              <a:rPr lang="en-US" sz="2600" dirty="0" smtClean="0"/>
              <a:t> When was the site last updated and how current is the information?</a:t>
            </a:r>
          </a:p>
          <a:p>
            <a:pPr>
              <a:buNone/>
            </a:pPr>
            <a:endParaRPr lang="en-US" sz="2400" i="1" dirty="0" smtClean="0"/>
          </a:p>
          <a:p>
            <a:pPr>
              <a:buNone/>
            </a:pPr>
            <a:endParaRPr lang="en-US" sz="2400" i="1" dirty="0" smtClean="0"/>
          </a:p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91468" y="2967335"/>
            <a:ext cx="2961067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THE END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380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657350" y="152400"/>
          <a:ext cx="5829300" cy="6705600"/>
        </p:xfrm>
        <a:graphic>
          <a:graphicData uri="http://schemas.openxmlformats.org/presentationml/2006/ole">
            <p:oleObj spid="_x0000_s1026" name="Document" r:id="rId3" imgW="6102773" imgH="7180760" progId="Word.Document.12">
              <p:embed/>
            </p:oleObj>
          </a:graphicData>
        </a:graphic>
      </p:graphicFrame>
      <p:pic>
        <p:nvPicPr>
          <p:cNvPr id="1027" name="Picture 3" descr="C:\Documents and Settings\zinnerwe\Local Settings\Temporary Internet Files\Content.IE5\6TOMW9Q2\MP900448290[1]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212477" cy="182408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1905000"/>
            <a:ext cx="121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Click on the picture to back to your page!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1220</TotalTime>
  <Words>666</Words>
  <Application>Microsoft Office PowerPoint</Application>
  <PresentationFormat>On-screen Show (4:3)</PresentationFormat>
  <Paragraphs>104</Paragraphs>
  <Slides>13</Slides>
  <Notes>0</Notes>
  <HiddenSlides>5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Document</vt:lpstr>
      <vt:lpstr>Citations Redlands Middle Schools Mrs. Zinner </vt:lpstr>
      <vt:lpstr>Plagiarism</vt:lpstr>
      <vt:lpstr>When do I need to cite a source?</vt:lpstr>
      <vt:lpstr>What information do I need to cite a source, what does the format look like, and where do I find the information? </vt:lpstr>
      <vt:lpstr>Book</vt:lpstr>
      <vt:lpstr>Encyclopedia</vt:lpstr>
      <vt:lpstr>Online Encyclopedia</vt:lpstr>
      <vt:lpstr>Internet</vt:lpstr>
      <vt:lpstr>What does a works cited page look like?</vt:lpstr>
      <vt:lpstr>Easy citation makers via internet</vt:lpstr>
      <vt:lpstr>How do we know if a source is valid?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Citations</dc:title>
  <dc:creator>Windows User</dc:creator>
  <cp:lastModifiedBy>zinnerwe</cp:lastModifiedBy>
  <cp:revision>101</cp:revision>
  <cp:lastPrinted>2012-11-09T17:14:18Z</cp:lastPrinted>
  <dcterms:created xsi:type="dcterms:W3CDTF">2012-10-31T17:42:58Z</dcterms:created>
  <dcterms:modified xsi:type="dcterms:W3CDTF">2013-03-25T20:10:58Z</dcterms:modified>
</cp:coreProperties>
</file>