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72127-4F2F-E29E-A312-202CA43B4D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2EB248-29F9-7647-3699-15C8B1648F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38798F-53F8-C520-E0FB-CB5EFD1525D7}"/>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5" name="Footer Placeholder 4">
            <a:extLst>
              <a:ext uri="{FF2B5EF4-FFF2-40B4-BE49-F238E27FC236}">
                <a16:creationId xmlns:a16="http://schemas.microsoft.com/office/drawing/2014/main" id="{FAC7D6B7-D496-56E6-DB44-CFAF5DFE43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26CAD9-45D4-B2B5-0E45-BF2CA35A3BA4}"/>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281628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E8A30-870B-6299-B10E-7CE4233354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7CD105-075D-E736-4E7D-A17B67670C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87DA27-3F8E-E082-3327-2702960C357E}"/>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5" name="Footer Placeholder 4">
            <a:extLst>
              <a:ext uri="{FF2B5EF4-FFF2-40B4-BE49-F238E27FC236}">
                <a16:creationId xmlns:a16="http://schemas.microsoft.com/office/drawing/2014/main" id="{F8A3DABF-0EA1-1D40-FE03-FEDCBF0D06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4D112F-6F0D-81C1-DAE8-F90E086086EC}"/>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2876022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E8C3-F4D9-1FEC-F487-BB6EAA732A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26943F-83F0-F84D-3ACB-94814F55AD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3504B9-D995-5124-8FCB-68BC571C03A6}"/>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5" name="Footer Placeholder 4">
            <a:extLst>
              <a:ext uri="{FF2B5EF4-FFF2-40B4-BE49-F238E27FC236}">
                <a16:creationId xmlns:a16="http://schemas.microsoft.com/office/drawing/2014/main" id="{91D4DA51-3226-4D88-7F64-9C4746CCE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621BF1-B8AA-1C34-CC3B-CB1C301C9D0A}"/>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3896959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72BC1-E97A-2CEA-00EF-32FAAB0612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360763-8B33-9D99-4A8E-9021E3B912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3F18E4-9254-FE2E-B50B-57E2E80253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612AB7-DB9D-BA27-01F5-727546834BB5}"/>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6" name="Footer Placeholder 5">
            <a:extLst>
              <a:ext uri="{FF2B5EF4-FFF2-40B4-BE49-F238E27FC236}">
                <a16:creationId xmlns:a16="http://schemas.microsoft.com/office/drawing/2014/main" id="{2CBE7B0D-BFAF-860B-1396-1EDA54C291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11C634-3067-F359-81CD-E9398BD92410}"/>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190189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732A7-4FF3-8FE9-8FBA-F6DAD45625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127F68-AF1D-15DA-0996-7CD17001BB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AF9DEC-53DE-37C0-6CAB-299F345C40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0557CA-6D56-3BC7-DA5C-DCCE0443E8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C2B8E7-9FE7-2B4C-13A8-DFB6ABCFEC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60BB17-BF10-C210-A8AA-6876E66871FB}"/>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8" name="Footer Placeholder 7">
            <a:extLst>
              <a:ext uri="{FF2B5EF4-FFF2-40B4-BE49-F238E27FC236}">
                <a16:creationId xmlns:a16="http://schemas.microsoft.com/office/drawing/2014/main" id="{2D55A667-9F25-83D6-42E3-E920728580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2BE122-6A30-624C-48CA-260EBE647634}"/>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2079860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3C31-50B0-3DA5-A519-48B3843254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C4155B-6BFA-81FE-619C-19093920C9EC}"/>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4" name="Footer Placeholder 3">
            <a:extLst>
              <a:ext uri="{FF2B5EF4-FFF2-40B4-BE49-F238E27FC236}">
                <a16:creationId xmlns:a16="http://schemas.microsoft.com/office/drawing/2014/main" id="{E4DB1E37-2FB5-9074-3B0E-1C60671C44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AB2368-7BAB-241C-0B6C-C1F895E505E2}"/>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228387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D60BB1-3905-A068-66AB-55F3117F9A49}"/>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3" name="Footer Placeholder 2">
            <a:extLst>
              <a:ext uri="{FF2B5EF4-FFF2-40B4-BE49-F238E27FC236}">
                <a16:creationId xmlns:a16="http://schemas.microsoft.com/office/drawing/2014/main" id="{2DD0368F-960A-660A-C3D7-54D32BC571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D5F9E2-94E1-7BF4-5F42-CE8EDC070E93}"/>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405889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57AFE-E0C1-F190-2D1D-6FA8CBED19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BB5ED4-5278-139F-8A61-14DE538A42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60B952-718D-6ED4-77A5-E4494356B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951B93-0B0E-7B54-65A1-FA4B78355537}"/>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6" name="Footer Placeholder 5">
            <a:extLst>
              <a:ext uri="{FF2B5EF4-FFF2-40B4-BE49-F238E27FC236}">
                <a16:creationId xmlns:a16="http://schemas.microsoft.com/office/drawing/2014/main" id="{C760F451-3684-FAA9-C1A9-631A18F89E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DD14F-8159-3140-51CB-C71C38AE0393}"/>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4044473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BE6E-11D8-C2C2-020A-F0D730B0CE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DA944C-0831-7167-823E-B133ABD698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442948-3C10-8479-D549-11EDEA91AF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359DEF-2A7C-F076-04DC-3A1C42952E31}"/>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6" name="Footer Placeholder 5">
            <a:extLst>
              <a:ext uri="{FF2B5EF4-FFF2-40B4-BE49-F238E27FC236}">
                <a16:creationId xmlns:a16="http://schemas.microsoft.com/office/drawing/2014/main" id="{29AF0EF1-3197-4D45-10A4-1F6197098F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021C22-28CD-46CE-8CC0-E20BF471D5B8}"/>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30455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B7AA-C2FF-52EE-D4B2-27165FA502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5D7141-1710-C305-5D23-4AE73EC2CA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D8A12B-78EB-FBE0-CA9A-E2A15D74FA2F}"/>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5" name="Footer Placeholder 4">
            <a:extLst>
              <a:ext uri="{FF2B5EF4-FFF2-40B4-BE49-F238E27FC236}">
                <a16:creationId xmlns:a16="http://schemas.microsoft.com/office/drawing/2014/main" id="{FB16DD93-E384-161A-AEFB-631CC73423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02FA7-E6A7-9C9E-DDDD-270A23EB9BEE}"/>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1595717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612717-283F-C1A9-13E0-8CFD403264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73E3E5-04BA-A5A6-B9E3-A2EFEC1D20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01B906-8013-1343-E2DA-F4D90AC792D2}"/>
              </a:ext>
            </a:extLst>
          </p:cNvPr>
          <p:cNvSpPr>
            <a:spLocks noGrp="1"/>
          </p:cNvSpPr>
          <p:nvPr>
            <p:ph type="dt" sz="half" idx="10"/>
          </p:nvPr>
        </p:nvSpPr>
        <p:spPr/>
        <p:txBody>
          <a:bodyPr/>
          <a:lstStyle/>
          <a:p>
            <a:fld id="{10943109-096A-4DA8-BCC6-DD0B479EEFB9}" type="datetimeFigureOut">
              <a:rPr lang="en-US" smtClean="0"/>
              <a:t>3/24/2023</a:t>
            </a:fld>
            <a:endParaRPr lang="en-US"/>
          </a:p>
        </p:txBody>
      </p:sp>
      <p:sp>
        <p:nvSpPr>
          <p:cNvPr id="5" name="Footer Placeholder 4">
            <a:extLst>
              <a:ext uri="{FF2B5EF4-FFF2-40B4-BE49-F238E27FC236}">
                <a16:creationId xmlns:a16="http://schemas.microsoft.com/office/drawing/2014/main" id="{A8DF5E6C-0E57-72C1-5FDD-0C2B34304A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3596D-FD5B-B76F-9B09-9E82A466C95E}"/>
              </a:ext>
            </a:extLst>
          </p:cNvPr>
          <p:cNvSpPr>
            <a:spLocks noGrp="1"/>
          </p:cNvSpPr>
          <p:nvPr>
            <p:ph type="sldNum" sz="quarter" idx="12"/>
          </p:nvPr>
        </p:nvSpPr>
        <p:spPr/>
        <p:txBody>
          <a:bodyPr/>
          <a:lstStyle/>
          <a:p>
            <a:fld id="{A0BDAF08-4EAE-4794-B9A7-6F3BE0ADCB72}" type="slidenum">
              <a:rPr lang="en-US" smtClean="0"/>
              <a:t>‹#›</a:t>
            </a:fld>
            <a:endParaRPr lang="en-US"/>
          </a:p>
        </p:txBody>
      </p:sp>
    </p:spTree>
    <p:extLst>
      <p:ext uri="{BB962C8B-B14F-4D97-AF65-F5344CB8AC3E}">
        <p14:creationId xmlns:p14="http://schemas.microsoft.com/office/powerpoint/2010/main" val="66474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E1F9C-D8E8-5851-EA1E-AA7059DE33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9FA488-E7D0-C047-FBD2-84616E8176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11105C-7238-13C4-02D9-AFD179539E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43109-096A-4DA8-BCC6-DD0B479EEFB9}" type="datetimeFigureOut">
              <a:rPr lang="en-US" smtClean="0"/>
              <a:t>3/24/2023</a:t>
            </a:fld>
            <a:endParaRPr lang="en-US"/>
          </a:p>
        </p:txBody>
      </p:sp>
      <p:sp>
        <p:nvSpPr>
          <p:cNvPr id="5" name="Footer Placeholder 4">
            <a:extLst>
              <a:ext uri="{FF2B5EF4-FFF2-40B4-BE49-F238E27FC236}">
                <a16:creationId xmlns:a16="http://schemas.microsoft.com/office/drawing/2014/main" id="{5021EC9F-CEEC-28B1-150E-DEB05D0DCA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2DF18D-D6A5-2AAE-F889-0A90BA7899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BDAF08-4EAE-4794-B9A7-6F3BE0ADCB72}" type="slidenum">
              <a:rPr lang="en-US" smtClean="0"/>
              <a:t>‹#›</a:t>
            </a:fld>
            <a:endParaRPr lang="en-US"/>
          </a:p>
        </p:txBody>
      </p:sp>
    </p:spTree>
    <p:extLst>
      <p:ext uri="{BB962C8B-B14F-4D97-AF65-F5344CB8AC3E}">
        <p14:creationId xmlns:p14="http://schemas.microsoft.com/office/powerpoint/2010/main" val="3166889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76EF4-DF6D-132C-1BB1-1127849BEF31}"/>
              </a:ext>
            </a:extLst>
          </p:cNvPr>
          <p:cNvSpPr>
            <a:spLocks noGrp="1"/>
          </p:cNvSpPr>
          <p:nvPr>
            <p:ph type="ctrTitle"/>
          </p:nvPr>
        </p:nvSpPr>
        <p:spPr/>
        <p:txBody>
          <a:bodyPr/>
          <a:lstStyle/>
          <a:p>
            <a:r>
              <a:rPr lang="en-US" dirty="0"/>
              <a:t>Takeover by FDIC</a:t>
            </a:r>
          </a:p>
        </p:txBody>
      </p:sp>
      <p:sp>
        <p:nvSpPr>
          <p:cNvPr id="3" name="Subtitle 2">
            <a:extLst>
              <a:ext uri="{FF2B5EF4-FFF2-40B4-BE49-F238E27FC236}">
                <a16:creationId xmlns:a16="http://schemas.microsoft.com/office/drawing/2014/main" id="{8DA11E3B-AD10-8D1F-2620-0E86628E8005}"/>
              </a:ext>
            </a:extLst>
          </p:cNvPr>
          <p:cNvSpPr>
            <a:spLocks noGrp="1"/>
          </p:cNvSpPr>
          <p:nvPr>
            <p:ph type="subTitle" idx="1"/>
          </p:nvPr>
        </p:nvSpPr>
        <p:spPr/>
        <p:txBody>
          <a:bodyPr>
            <a:normAutofit/>
          </a:bodyPr>
          <a:lstStyle/>
          <a:p>
            <a:endParaRPr lang="en-US" sz="3600" dirty="0"/>
          </a:p>
          <a:p>
            <a:r>
              <a:rPr lang="en-US" sz="3600" dirty="0"/>
              <a:t>Summary of Events</a:t>
            </a:r>
          </a:p>
        </p:txBody>
      </p:sp>
      <p:pic>
        <p:nvPicPr>
          <p:cNvPr id="5" name="Picture 4">
            <a:extLst>
              <a:ext uri="{FF2B5EF4-FFF2-40B4-BE49-F238E27FC236}">
                <a16:creationId xmlns:a16="http://schemas.microsoft.com/office/drawing/2014/main" id="{6EB82105-4F73-F7A6-48BE-F0C1798056F5}"/>
              </a:ext>
            </a:extLst>
          </p:cNvPr>
          <p:cNvPicPr>
            <a:picLocks noChangeAspect="1"/>
          </p:cNvPicPr>
          <p:nvPr/>
        </p:nvPicPr>
        <p:blipFill>
          <a:blip r:embed="rId2"/>
          <a:stretch>
            <a:fillRect/>
          </a:stretch>
        </p:blipFill>
        <p:spPr>
          <a:xfrm>
            <a:off x="3313528" y="1122363"/>
            <a:ext cx="5564943" cy="1563900"/>
          </a:xfrm>
          <a:prstGeom prst="rect">
            <a:avLst/>
          </a:prstGeom>
        </p:spPr>
      </p:pic>
    </p:spTree>
    <p:extLst>
      <p:ext uri="{BB962C8B-B14F-4D97-AF65-F5344CB8AC3E}">
        <p14:creationId xmlns:p14="http://schemas.microsoft.com/office/powerpoint/2010/main" val="1156487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A69AB-2AD8-1F0C-FBFD-7256B883FE43}"/>
              </a:ext>
            </a:extLst>
          </p:cNvPr>
          <p:cNvSpPr>
            <a:spLocks noGrp="1"/>
          </p:cNvSpPr>
          <p:nvPr>
            <p:ph type="title"/>
          </p:nvPr>
        </p:nvSpPr>
        <p:spPr/>
        <p:txBody>
          <a:bodyPr/>
          <a:lstStyle/>
          <a:p>
            <a:r>
              <a:rPr lang="en-US" dirty="0"/>
              <a:t>Friday, March 10</a:t>
            </a:r>
            <a:r>
              <a:rPr lang="en-US" baseline="30000" dirty="0"/>
              <a:t>th</a:t>
            </a:r>
            <a:r>
              <a:rPr lang="en-US" dirty="0"/>
              <a:t> ,2023</a:t>
            </a:r>
          </a:p>
        </p:txBody>
      </p:sp>
      <p:sp>
        <p:nvSpPr>
          <p:cNvPr id="3" name="Content Placeholder 2">
            <a:extLst>
              <a:ext uri="{FF2B5EF4-FFF2-40B4-BE49-F238E27FC236}">
                <a16:creationId xmlns:a16="http://schemas.microsoft.com/office/drawing/2014/main" id="{43AE2941-FF77-ED3B-4ACB-C6A74D641EF3}"/>
              </a:ext>
            </a:extLst>
          </p:cNvPr>
          <p:cNvSpPr>
            <a:spLocks noGrp="1"/>
          </p:cNvSpPr>
          <p:nvPr>
            <p:ph idx="1"/>
          </p:nvPr>
        </p:nvSpPr>
        <p:spPr/>
        <p:txBody>
          <a:bodyPr>
            <a:normAutofit fontScale="92500"/>
          </a:bodyPr>
          <a:lstStyle/>
          <a:p>
            <a:r>
              <a:rPr lang="en-US" dirty="0"/>
              <a:t>Received notification of the SVB bank failure</a:t>
            </a:r>
          </a:p>
          <a:p>
            <a:r>
              <a:rPr lang="en-US" dirty="0"/>
              <a:t>We had an emergency Zoom meeting</a:t>
            </a:r>
          </a:p>
          <a:p>
            <a:r>
              <a:rPr lang="en-US" dirty="0"/>
              <a:t>We tried to move $8,643,000 by writing a check from SVB to St. Mary’s</a:t>
            </a:r>
          </a:p>
          <a:p>
            <a:r>
              <a:rPr lang="en-US" dirty="0"/>
              <a:t>At noon there was an announcement that the FDIC had taken over SVB and that all of our money would be frozen for the entire weekend. </a:t>
            </a:r>
            <a:r>
              <a:rPr lang="en-US" sz="1800" b="0" i="0" u="none" strike="noStrike" dirty="0">
                <a:solidFill>
                  <a:srgbClr val="000000"/>
                </a:solidFill>
                <a:effectLst/>
                <a:latin typeface="Arial" panose="020B0604020202020204" pitchFamily="34" charset="0"/>
              </a:rPr>
              <a:t> </a:t>
            </a:r>
            <a:r>
              <a:rPr lang="en-US" dirty="0"/>
              <a:t>It was also announced that they would reopen on Monday morning as a separate bank (SVBB) with $250,000 insured limits that would be available to us.</a:t>
            </a:r>
          </a:p>
          <a:p>
            <a:r>
              <a:rPr lang="en-US" dirty="0"/>
              <a:t>At 1:46 pm. Liana received a call from St. Mary’s bank saying they would have to reverse the deposit of the check due to the FDIC takeover.</a:t>
            </a:r>
          </a:p>
          <a:p>
            <a:endParaRPr lang="en-US" dirty="0"/>
          </a:p>
        </p:txBody>
      </p:sp>
    </p:spTree>
    <p:extLst>
      <p:ext uri="{BB962C8B-B14F-4D97-AF65-F5344CB8AC3E}">
        <p14:creationId xmlns:p14="http://schemas.microsoft.com/office/powerpoint/2010/main" val="1615478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22E0-A36F-9CCA-096E-907F2E660953}"/>
              </a:ext>
            </a:extLst>
          </p:cNvPr>
          <p:cNvSpPr>
            <a:spLocks noGrp="1"/>
          </p:cNvSpPr>
          <p:nvPr>
            <p:ph type="title"/>
          </p:nvPr>
        </p:nvSpPr>
        <p:spPr/>
        <p:txBody>
          <a:bodyPr/>
          <a:lstStyle/>
          <a:p>
            <a:r>
              <a:rPr lang="en-US" dirty="0"/>
              <a:t>Sunday, March 12th, 2023</a:t>
            </a:r>
          </a:p>
        </p:txBody>
      </p:sp>
      <p:sp>
        <p:nvSpPr>
          <p:cNvPr id="3" name="Content Placeholder 2">
            <a:extLst>
              <a:ext uri="{FF2B5EF4-FFF2-40B4-BE49-F238E27FC236}">
                <a16:creationId xmlns:a16="http://schemas.microsoft.com/office/drawing/2014/main" id="{C96D58ED-F6BF-1ECA-4056-5D1668BCB616}"/>
              </a:ext>
            </a:extLst>
          </p:cNvPr>
          <p:cNvSpPr>
            <a:spLocks noGrp="1"/>
          </p:cNvSpPr>
          <p:nvPr>
            <p:ph idx="1"/>
          </p:nvPr>
        </p:nvSpPr>
        <p:spPr/>
        <p:txBody>
          <a:bodyPr/>
          <a:lstStyle/>
          <a:p>
            <a:pPr fontAlgn="base">
              <a:spcAft>
                <a:spcPts val="0"/>
              </a:spcAft>
            </a:pPr>
            <a:r>
              <a:rPr lang="en-US" sz="2600" dirty="0"/>
              <a:t>At 6:30 pm, the FDIC announced that all our money would be fully insured and that it would be business as usual on Monday Morning at 9:00 am PST.</a:t>
            </a:r>
          </a:p>
          <a:p>
            <a:pPr marL="0" indent="0">
              <a:buNone/>
            </a:pPr>
            <a:endParaRPr lang="en-US" dirty="0"/>
          </a:p>
        </p:txBody>
      </p:sp>
    </p:spTree>
    <p:extLst>
      <p:ext uri="{BB962C8B-B14F-4D97-AF65-F5344CB8AC3E}">
        <p14:creationId xmlns:p14="http://schemas.microsoft.com/office/powerpoint/2010/main" val="1563154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0EA39-3A4C-52F3-7A49-32575D6F4AFD}"/>
              </a:ext>
            </a:extLst>
          </p:cNvPr>
          <p:cNvSpPr>
            <a:spLocks noGrp="1"/>
          </p:cNvSpPr>
          <p:nvPr>
            <p:ph type="title"/>
          </p:nvPr>
        </p:nvSpPr>
        <p:spPr/>
        <p:txBody>
          <a:bodyPr>
            <a:normAutofit fontScale="90000"/>
          </a:bodyPr>
          <a:lstStyle/>
          <a:p>
            <a:pPr marL="228600" rtl="0">
              <a:spcBef>
                <a:spcPts val="1200"/>
              </a:spcBef>
              <a:spcAft>
                <a:spcPts val="1200"/>
              </a:spcAft>
            </a:pPr>
            <a:br>
              <a:rPr lang="en-US" sz="4900" dirty="0"/>
            </a:br>
            <a:r>
              <a:rPr lang="en-US" sz="4900" dirty="0"/>
              <a:t>Monday, March 13th, 2023</a:t>
            </a:r>
            <a:br>
              <a:rPr lang="en-US" sz="4900" dirty="0"/>
            </a:br>
            <a:br>
              <a:rPr lang="en-US" dirty="0"/>
            </a:br>
            <a:endParaRPr lang="en-US" dirty="0"/>
          </a:p>
        </p:txBody>
      </p:sp>
      <p:sp>
        <p:nvSpPr>
          <p:cNvPr id="3" name="Content Placeholder 2">
            <a:extLst>
              <a:ext uri="{FF2B5EF4-FFF2-40B4-BE49-F238E27FC236}">
                <a16:creationId xmlns:a16="http://schemas.microsoft.com/office/drawing/2014/main" id="{3D76FBCE-B8EC-3457-4297-37E57F0F9BE5}"/>
              </a:ext>
            </a:extLst>
          </p:cNvPr>
          <p:cNvSpPr>
            <a:spLocks noGrp="1"/>
          </p:cNvSpPr>
          <p:nvPr>
            <p:ph idx="1"/>
          </p:nvPr>
        </p:nvSpPr>
        <p:spPr/>
        <p:txBody>
          <a:bodyPr>
            <a:normAutofit fontScale="92500" lnSpcReduction="10000"/>
          </a:bodyPr>
          <a:lstStyle/>
          <a:p>
            <a:pPr fontAlgn="base">
              <a:spcAft>
                <a:spcPts val="0"/>
              </a:spcAft>
            </a:pPr>
            <a:r>
              <a:rPr lang="en-US" sz="2600" dirty="0"/>
              <a:t>Liana cut a check from SVB to St. Mary’s for $500,000 to cover the 3/17 payroll.</a:t>
            </a:r>
          </a:p>
          <a:p>
            <a:pPr fontAlgn="base">
              <a:spcAft>
                <a:spcPts val="0"/>
              </a:spcAft>
            </a:pPr>
            <a:r>
              <a:rPr lang="en-US" sz="2600" dirty="0"/>
              <a:t>There were some emails forwarded to us from SVBB stating that it was business as usual and that our deposits were safe.</a:t>
            </a:r>
          </a:p>
          <a:p>
            <a:pPr fontAlgn="base">
              <a:spcAft>
                <a:spcPts val="1200"/>
              </a:spcAft>
            </a:pPr>
            <a:r>
              <a:rPr lang="en-US" sz="2600" dirty="0"/>
              <a:t>There was a call with Mass Development and there was some concern that not all of our loan money had been drawn down yet. </a:t>
            </a:r>
          </a:p>
          <a:p>
            <a:pPr fontAlgn="base">
              <a:spcAft>
                <a:spcPts val="1200"/>
              </a:spcAft>
            </a:pPr>
            <a:r>
              <a:rPr lang="en-US" sz="2600" dirty="0"/>
              <a:t>A Zoom Meeting with the 11 other Charter Schools CFOs affected by the SVB takeover along with the Mass Charter School Association took place.  Some ideas were shared, and a Google Document was prepared and shared with the group.  AMSA Charter School was right in line with how the other Charter Schools were proceeding with priority on meeting payroll on March 17th and moving the money to a secure bank.</a:t>
            </a:r>
          </a:p>
          <a:p>
            <a:endParaRPr lang="en-US" dirty="0"/>
          </a:p>
        </p:txBody>
      </p:sp>
    </p:spTree>
    <p:extLst>
      <p:ext uri="{BB962C8B-B14F-4D97-AF65-F5344CB8AC3E}">
        <p14:creationId xmlns:p14="http://schemas.microsoft.com/office/powerpoint/2010/main" val="246932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3D64-C50F-7A66-73B0-655AB367DBB4}"/>
              </a:ext>
            </a:extLst>
          </p:cNvPr>
          <p:cNvSpPr>
            <a:spLocks noGrp="1"/>
          </p:cNvSpPr>
          <p:nvPr>
            <p:ph type="title"/>
          </p:nvPr>
        </p:nvSpPr>
        <p:spPr/>
        <p:txBody>
          <a:bodyPr>
            <a:normAutofit fontScale="90000"/>
          </a:bodyPr>
          <a:lstStyle/>
          <a:p>
            <a:pPr marL="228600" rtl="0">
              <a:spcBef>
                <a:spcPts val="1200"/>
              </a:spcBef>
              <a:spcAft>
                <a:spcPts val="1200"/>
              </a:spcAft>
            </a:pPr>
            <a:br>
              <a:rPr lang="en-US" sz="4900" dirty="0"/>
            </a:br>
            <a:r>
              <a:rPr lang="en-US" sz="4900" dirty="0"/>
              <a:t>Wednesday, March 15th, 2023</a:t>
            </a:r>
            <a:br>
              <a:rPr lang="en-US" sz="4900" dirty="0"/>
            </a:br>
            <a:br>
              <a:rPr lang="en-US" dirty="0"/>
            </a:br>
            <a:endParaRPr lang="en-US" dirty="0"/>
          </a:p>
        </p:txBody>
      </p:sp>
      <p:sp>
        <p:nvSpPr>
          <p:cNvPr id="3" name="Content Placeholder 2">
            <a:extLst>
              <a:ext uri="{FF2B5EF4-FFF2-40B4-BE49-F238E27FC236}">
                <a16:creationId xmlns:a16="http://schemas.microsoft.com/office/drawing/2014/main" id="{3E1714A0-D936-AB69-E5CF-D34D58FC4073}"/>
              </a:ext>
            </a:extLst>
          </p:cNvPr>
          <p:cNvSpPr>
            <a:spLocks noGrp="1"/>
          </p:cNvSpPr>
          <p:nvPr>
            <p:ph idx="1"/>
          </p:nvPr>
        </p:nvSpPr>
        <p:spPr/>
        <p:txBody>
          <a:bodyPr>
            <a:normAutofit lnSpcReduction="10000"/>
          </a:bodyPr>
          <a:lstStyle/>
          <a:p>
            <a:pPr rtl="0" fontAlgn="base">
              <a:spcBef>
                <a:spcPts val="1200"/>
              </a:spcBef>
              <a:spcAft>
                <a:spcPts val="0"/>
              </a:spcAft>
              <a:buFont typeface="Arial" panose="020B0604020202020204" pitchFamily="34" charset="0"/>
              <a:buChar char="•"/>
            </a:pPr>
            <a:r>
              <a:rPr lang="en-US" sz="1800" dirty="0">
                <a:solidFill>
                  <a:srgbClr val="000000"/>
                </a:solidFill>
                <a:latin typeface="Arial" panose="020B0604020202020204" pitchFamily="34" charset="0"/>
              </a:rPr>
              <a:t>A</a:t>
            </a:r>
            <a:r>
              <a:rPr lang="en-US" sz="1800" b="0" i="0" u="none" strike="noStrike" dirty="0">
                <a:solidFill>
                  <a:srgbClr val="000000"/>
                </a:solidFill>
                <a:effectLst/>
                <a:latin typeface="Arial" panose="020B0604020202020204" pitchFamily="34" charset="0"/>
              </a:rPr>
              <a:t> check was cut from SVB to St. Mary’s Credit Union for $8,360,000 and deposited it in St. Mary’s Credit Union.  There was a 5 day hold on the available funds due to the size of the check.  The funds were available to AMSA as of March 22</a:t>
            </a:r>
            <a:r>
              <a:rPr lang="en-US" sz="1800" b="0" i="0" u="none" strike="noStrike" baseline="30000" dirty="0">
                <a:solidFill>
                  <a:srgbClr val="000000"/>
                </a:solidFill>
                <a:effectLst/>
                <a:latin typeface="Arial" panose="020B0604020202020204" pitchFamily="34" charset="0"/>
              </a:rPr>
              <a:t>nd</a:t>
            </a:r>
            <a:r>
              <a:rPr lang="en-US" sz="1800" b="0" i="0" u="none" strike="noStrike" dirty="0">
                <a:solidFill>
                  <a:srgbClr val="000000"/>
                </a:solidFill>
                <a:effectLst/>
                <a:latin typeface="Arial" panose="020B0604020202020204" pitchFamily="34" charset="0"/>
              </a:rPr>
              <a:t>.</a:t>
            </a:r>
          </a:p>
          <a:p>
            <a:pPr rtl="0" fontAlgn="base">
              <a:spcBef>
                <a:spcPts val="120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There was a Zoom call with the new CEO of the bridge bank, Tim </a:t>
            </a:r>
            <a:r>
              <a:rPr lang="en-US" sz="1800" b="0" i="0" u="none" strike="noStrike" dirty="0" err="1">
                <a:solidFill>
                  <a:srgbClr val="000000"/>
                </a:solidFill>
                <a:effectLst/>
                <a:latin typeface="Arial" panose="020B0604020202020204" pitchFamily="34" charset="0"/>
              </a:rPr>
              <a:t>Mayopoulos</a:t>
            </a:r>
            <a:r>
              <a:rPr lang="en-US" sz="1800" b="0" i="0" u="none" strike="noStrike" dirty="0">
                <a:solidFill>
                  <a:srgbClr val="000000"/>
                </a:solidFill>
                <a:effectLst/>
                <a:latin typeface="Arial" panose="020B0604020202020204" pitchFamily="34" charset="0"/>
              </a:rPr>
              <a:t>. During the call, he outlined the four possible options that will happen with the bridge bank:</a:t>
            </a:r>
          </a:p>
          <a:p>
            <a:pPr marL="971550" indent="-285750">
              <a:spcBef>
                <a:spcPts val="1200"/>
              </a:spcBef>
              <a:spcAft>
                <a:spcPts val="1200"/>
              </a:spcAft>
            </a:pPr>
            <a:r>
              <a:rPr lang="en-US" sz="1800" b="0" i="0" u="none" strike="noStrike" dirty="0">
                <a:solidFill>
                  <a:srgbClr val="000000"/>
                </a:solidFill>
                <a:effectLst/>
                <a:latin typeface="Arial" panose="020B0604020202020204" pitchFamily="34" charset="0"/>
              </a:rPr>
              <a:t>  The bank will continue as a standalone bank.</a:t>
            </a:r>
          </a:p>
          <a:p>
            <a:pPr marL="914400" rtl="0">
              <a:spcBef>
                <a:spcPts val="1200"/>
              </a:spcBef>
              <a:spcAft>
                <a:spcPts val="1200"/>
              </a:spcAft>
            </a:pPr>
            <a:r>
              <a:rPr lang="en-US" sz="1800" b="0" i="0" u="none" strike="noStrike" dirty="0">
                <a:solidFill>
                  <a:srgbClr val="000000"/>
                </a:solidFill>
                <a:effectLst/>
                <a:latin typeface="Arial" panose="020B0604020202020204" pitchFamily="34" charset="0"/>
              </a:rPr>
              <a:t>   The bank will be sold to another financial institution.</a:t>
            </a:r>
            <a:endParaRPr lang="en-US" b="0" dirty="0">
              <a:effectLst/>
            </a:endParaRPr>
          </a:p>
          <a:p>
            <a:pPr marL="914400" rtl="0">
              <a:spcBef>
                <a:spcPts val="1200"/>
              </a:spcBef>
              <a:spcAft>
                <a:spcPts val="1200"/>
              </a:spcAft>
            </a:pPr>
            <a:r>
              <a:rPr lang="en-US" sz="1800" b="0" i="0" u="none" strike="noStrike" dirty="0">
                <a:solidFill>
                  <a:srgbClr val="000000"/>
                </a:solidFill>
                <a:effectLst/>
                <a:latin typeface="Arial" panose="020B0604020202020204" pitchFamily="34" charset="0"/>
              </a:rPr>
              <a:t>   Other investors will buy it and the bank will become a private bank.</a:t>
            </a:r>
            <a:endParaRPr lang="en-US" b="0" dirty="0">
              <a:effectLst/>
            </a:endParaRPr>
          </a:p>
          <a:p>
            <a:pPr marL="914400" rtl="0">
              <a:spcBef>
                <a:spcPts val="1200"/>
              </a:spcBef>
              <a:spcAft>
                <a:spcPts val="1200"/>
              </a:spcAft>
            </a:pPr>
            <a:r>
              <a:rPr lang="en-US" sz="1800" b="0" i="0" u="none" strike="noStrike" dirty="0">
                <a:solidFill>
                  <a:srgbClr val="000000"/>
                </a:solidFill>
                <a:effectLst/>
                <a:latin typeface="Arial" panose="020B0604020202020204" pitchFamily="34" charset="0"/>
              </a:rPr>
              <a:t>   The bank will become liquidated.</a:t>
            </a:r>
            <a:endParaRPr lang="en-US" b="0" dirty="0">
              <a:effectLst/>
            </a:endParaRPr>
          </a:p>
          <a:p>
            <a:pPr marL="0" indent="0">
              <a:buNone/>
            </a:pPr>
            <a:br>
              <a:rPr lang="en-US" dirty="0"/>
            </a:br>
            <a:endParaRPr lang="en-US" dirty="0"/>
          </a:p>
        </p:txBody>
      </p:sp>
    </p:spTree>
    <p:extLst>
      <p:ext uri="{BB962C8B-B14F-4D97-AF65-F5344CB8AC3E}">
        <p14:creationId xmlns:p14="http://schemas.microsoft.com/office/powerpoint/2010/main" val="3833054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0715C-7E93-0726-25B0-983A1341CF87}"/>
              </a:ext>
            </a:extLst>
          </p:cNvPr>
          <p:cNvSpPr>
            <a:spLocks noGrp="1"/>
          </p:cNvSpPr>
          <p:nvPr>
            <p:ph type="title"/>
          </p:nvPr>
        </p:nvSpPr>
        <p:spPr/>
        <p:txBody>
          <a:bodyPr/>
          <a:lstStyle/>
          <a:p>
            <a:r>
              <a:rPr lang="en-US" dirty="0"/>
              <a:t>Thursday, March 16th, 2023</a:t>
            </a:r>
          </a:p>
        </p:txBody>
      </p:sp>
      <p:sp>
        <p:nvSpPr>
          <p:cNvPr id="3" name="Content Placeholder 2">
            <a:extLst>
              <a:ext uri="{FF2B5EF4-FFF2-40B4-BE49-F238E27FC236}">
                <a16:creationId xmlns:a16="http://schemas.microsoft.com/office/drawing/2014/main" id="{55A9124D-B22D-0387-7633-BA8667E2579E}"/>
              </a:ext>
            </a:extLst>
          </p:cNvPr>
          <p:cNvSpPr>
            <a:spLocks noGrp="1"/>
          </p:cNvSpPr>
          <p:nvPr>
            <p:ph idx="1"/>
          </p:nvPr>
        </p:nvSpPr>
        <p:spPr/>
        <p:txBody>
          <a:bodyPr/>
          <a:lstStyle/>
          <a:p>
            <a:r>
              <a:rPr lang="en-US" sz="1800" dirty="0">
                <a:solidFill>
                  <a:srgbClr val="000000"/>
                </a:solidFill>
                <a:latin typeface="Arial" panose="020B0604020202020204" pitchFamily="34" charset="0"/>
              </a:rPr>
              <a:t>SVB </a:t>
            </a:r>
            <a:r>
              <a:rPr lang="en-US" sz="1800" b="0" i="0" u="none" strike="noStrike" dirty="0">
                <a:solidFill>
                  <a:srgbClr val="000000"/>
                </a:solidFill>
                <a:effectLst/>
                <a:latin typeface="Arial" panose="020B0604020202020204" pitchFamily="34" charset="0"/>
              </a:rPr>
              <a:t>assured us that the term of the loan, the current interest rate and the ability to draw down funds will remain intact regardless of which option happens to the bank but that we should confirm this with our attorney who was involved in the closing of the building purchase.</a:t>
            </a:r>
          </a:p>
          <a:p>
            <a:r>
              <a:rPr lang="en-US" sz="1800" dirty="0">
                <a:solidFill>
                  <a:srgbClr val="000000"/>
                </a:solidFill>
                <a:latin typeface="Arial" panose="020B0604020202020204" pitchFamily="34" charset="0"/>
              </a:rPr>
              <a:t>We later confirmed with our attorney that he believed this to be true as well.</a:t>
            </a:r>
            <a:endParaRPr lang="en-US" sz="1800" b="0" i="0" u="none" strike="noStrike" dirty="0">
              <a:solidFill>
                <a:srgbClr val="000000"/>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3780862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605E3-9FFD-1B70-B8B1-37CEFF55A715}"/>
              </a:ext>
            </a:extLst>
          </p:cNvPr>
          <p:cNvSpPr>
            <a:spLocks noGrp="1"/>
          </p:cNvSpPr>
          <p:nvPr>
            <p:ph type="title"/>
          </p:nvPr>
        </p:nvSpPr>
        <p:spPr/>
        <p:txBody>
          <a:bodyPr/>
          <a:lstStyle/>
          <a:p>
            <a:r>
              <a:rPr lang="en-US" dirty="0"/>
              <a:t>Monday, March 20th, 2023</a:t>
            </a:r>
          </a:p>
        </p:txBody>
      </p:sp>
      <p:sp>
        <p:nvSpPr>
          <p:cNvPr id="3" name="Content Placeholder 2">
            <a:extLst>
              <a:ext uri="{FF2B5EF4-FFF2-40B4-BE49-F238E27FC236}">
                <a16:creationId xmlns:a16="http://schemas.microsoft.com/office/drawing/2014/main" id="{0F03074D-8487-2DD4-730B-37C2ED384033}"/>
              </a:ext>
            </a:extLst>
          </p:cNvPr>
          <p:cNvSpPr>
            <a:spLocks noGrp="1"/>
          </p:cNvSpPr>
          <p:nvPr>
            <p:ph idx="1"/>
          </p:nvPr>
        </p:nvSpPr>
        <p:spPr/>
        <p:txBody>
          <a:bodyPr/>
          <a:lstStyle/>
          <a:p>
            <a:r>
              <a:rPr lang="en-US" dirty="0"/>
              <a:t>An additional meeting was held to discuss moving the project forward given the current bank situation.  Three options were discussed, and it was decided that more information was needed to make the decision.</a:t>
            </a:r>
          </a:p>
          <a:p>
            <a:r>
              <a:rPr lang="en-US" dirty="0"/>
              <a:t>A Zoom meeting occurred with the other charter school CFOs that have loans at SVB.  There is a potential opportunity to band together to buy our loans back at a discounted rate</a:t>
            </a:r>
            <a:r>
              <a:rPr lang="en-US"/>
              <a:t>.  </a:t>
            </a:r>
            <a:endParaRPr lang="en-US" dirty="0"/>
          </a:p>
        </p:txBody>
      </p:sp>
    </p:spTree>
    <p:extLst>
      <p:ext uri="{BB962C8B-B14F-4D97-AF65-F5344CB8AC3E}">
        <p14:creationId xmlns:p14="http://schemas.microsoft.com/office/powerpoint/2010/main" val="3311349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607</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Takeover by FDIC</vt:lpstr>
      <vt:lpstr>Friday, March 10th ,2023</vt:lpstr>
      <vt:lpstr>Sunday, March 12th, 2023</vt:lpstr>
      <vt:lpstr> Monday, March 13th, 2023  </vt:lpstr>
      <vt:lpstr> Wednesday, March 15th, 2023  </vt:lpstr>
      <vt:lpstr>Thursday, March 16th, 2023</vt:lpstr>
      <vt:lpstr>Monday, March 20th,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Takeover by FDIC</dc:title>
  <dc:creator>Liana McLaren</dc:creator>
  <cp:lastModifiedBy>Sara Snow</cp:lastModifiedBy>
  <cp:revision>2</cp:revision>
  <dcterms:created xsi:type="dcterms:W3CDTF">2023-03-21T19:19:36Z</dcterms:created>
  <dcterms:modified xsi:type="dcterms:W3CDTF">2023-03-24T13:47:08Z</dcterms:modified>
</cp:coreProperties>
</file>