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19"/>
  </p:handoutMasterIdLst>
  <p:sldIdLst>
    <p:sldId id="276" r:id="rId2"/>
    <p:sldId id="257" r:id="rId3"/>
    <p:sldId id="258" r:id="rId4"/>
    <p:sldId id="268" r:id="rId5"/>
    <p:sldId id="270" r:id="rId6"/>
    <p:sldId id="269" r:id="rId7"/>
    <p:sldId id="271" r:id="rId8"/>
    <p:sldId id="259" r:id="rId9"/>
    <p:sldId id="261" r:id="rId10"/>
    <p:sldId id="272" r:id="rId11"/>
    <p:sldId id="273" r:id="rId12"/>
    <p:sldId id="263" r:id="rId13"/>
    <p:sldId id="265" r:id="rId14"/>
    <p:sldId id="266" r:id="rId15"/>
    <p:sldId id="267" r:id="rId16"/>
    <p:sldId id="274" r:id="rId17"/>
    <p:sldId id="275" r:id="rId18"/>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9935" autoAdjust="0"/>
    <p:restoredTop sz="86409" autoAdjust="0"/>
  </p:normalViewPr>
  <p:slideViewPr>
    <p:cSldViewPr>
      <p:cViewPr varScale="1">
        <p:scale>
          <a:sx n="95" d="100"/>
          <a:sy n="95" d="100"/>
        </p:scale>
        <p:origin x="-636" y="-96"/>
      </p:cViewPr>
      <p:guideLst>
        <p:guide orient="horz" pos="2160"/>
        <p:guide pos="2880"/>
      </p:guideLst>
    </p:cSldViewPr>
  </p:slideViewPr>
  <p:outlineViewPr>
    <p:cViewPr>
      <p:scale>
        <a:sx n="33" d="100"/>
        <a:sy n="33" d="100"/>
      </p:scale>
      <p:origin x="258" y="243222"/>
    </p:cViewPr>
  </p:outlineViewPr>
  <p:notesTextViewPr>
    <p:cViewPr>
      <p:scale>
        <a:sx n="100" d="100"/>
        <a:sy n="100" d="100"/>
      </p:scale>
      <p:origin x="0" y="0"/>
    </p:cViewPr>
  </p:notesTextViewPr>
  <p:sorterViewPr>
    <p:cViewPr>
      <p:scale>
        <a:sx n="66" d="100"/>
        <a:sy n="66" d="100"/>
      </p:scale>
      <p:origin x="0" y="0"/>
    </p:cViewPr>
  </p:sorterViewPr>
  <p:gridSpacing cx="46816963" cy="46816963"/>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205A835-C82C-4B41-9481-72CB8B24883D}" type="doc">
      <dgm:prSet loTypeId="urn:microsoft.com/office/officeart/2005/8/layout/radial4" loCatId="relationship" qsTypeId="urn:microsoft.com/office/officeart/2005/8/quickstyle/simple5" qsCatId="simple" csTypeId="urn:microsoft.com/office/officeart/2005/8/colors/colorful5" csCatId="colorful" phldr="1"/>
      <dgm:spPr/>
      <dgm:t>
        <a:bodyPr/>
        <a:lstStyle/>
        <a:p>
          <a:endParaRPr lang="en-US"/>
        </a:p>
      </dgm:t>
    </dgm:pt>
    <dgm:pt modelId="{816A75D9-0231-4904-B6C9-980D93D26B9B}">
      <dgm:prSet phldrT="[Text]"/>
      <dgm:spPr/>
      <dgm:t>
        <a:bodyPr/>
        <a:lstStyle/>
        <a:p>
          <a:r>
            <a:rPr lang="en-US" dirty="0" smtClean="0"/>
            <a:t>Course Setup</a:t>
          </a:r>
          <a:endParaRPr lang="en-US" dirty="0"/>
        </a:p>
      </dgm:t>
    </dgm:pt>
    <dgm:pt modelId="{2325FAE2-EB50-4682-BDA0-D53016681447}" type="parTrans" cxnId="{430816EB-64B7-4022-8EE4-A1F26E01173C}">
      <dgm:prSet/>
      <dgm:spPr/>
      <dgm:t>
        <a:bodyPr/>
        <a:lstStyle/>
        <a:p>
          <a:endParaRPr lang="en-US"/>
        </a:p>
      </dgm:t>
    </dgm:pt>
    <dgm:pt modelId="{28FD34C2-B89C-44BD-8D51-52EAEE99D2F7}" type="sibTrans" cxnId="{430816EB-64B7-4022-8EE4-A1F26E01173C}">
      <dgm:prSet/>
      <dgm:spPr/>
      <dgm:t>
        <a:bodyPr/>
        <a:lstStyle/>
        <a:p>
          <a:endParaRPr lang="en-US"/>
        </a:p>
      </dgm:t>
    </dgm:pt>
    <dgm:pt modelId="{3479E4EB-519A-43A3-BD99-7F8D7819D5FD}">
      <dgm:prSet phldrT="[Text]"/>
      <dgm:spPr/>
      <dgm:t>
        <a:bodyPr/>
        <a:lstStyle/>
        <a:p>
          <a:r>
            <a:rPr lang="en-US" dirty="0" smtClean="0"/>
            <a:t>Score Groups</a:t>
          </a:r>
          <a:endParaRPr lang="en-US" dirty="0"/>
        </a:p>
      </dgm:t>
    </dgm:pt>
    <dgm:pt modelId="{2F360A53-47C0-4E99-9C87-E346A7E102B1}" type="parTrans" cxnId="{D0E45427-CFAF-4F3B-B315-518F570475D5}">
      <dgm:prSet/>
      <dgm:spPr/>
      <dgm:t>
        <a:bodyPr/>
        <a:lstStyle/>
        <a:p>
          <a:endParaRPr lang="en-US" dirty="0"/>
        </a:p>
      </dgm:t>
    </dgm:pt>
    <dgm:pt modelId="{8A78A8E0-32BA-427D-98EA-F8DB79ED05E4}" type="sibTrans" cxnId="{D0E45427-CFAF-4F3B-B315-518F570475D5}">
      <dgm:prSet/>
      <dgm:spPr/>
      <dgm:t>
        <a:bodyPr/>
        <a:lstStyle/>
        <a:p>
          <a:endParaRPr lang="en-US"/>
        </a:p>
      </dgm:t>
    </dgm:pt>
    <dgm:pt modelId="{3106ACCA-813E-407D-BF07-53FF0527790B}">
      <dgm:prSet phldrT="[Text]"/>
      <dgm:spPr/>
      <dgm:t>
        <a:bodyPr/>
        <a:lstStyle/>
        <a:p>
          <a:r>
            <a:rPr lang="en-US" dirty="0" smtClean="0"/>
            <a:t>Grading Tasks</a:t>
          </a:r>
          <a:endParaRPr lang="en-US" dirty="0"/>
        </a:p>
      </dgm:t>
    </dgm:pt>
    <dgm:pt modelId="{0F507436-DD78-44B5-96AF-4D5D44EE8B7B}" type="parTrans" cxnId="{75B99EAE-1396-45AC-96C0-E64871D108F3}">
      <dgm:prSet/>
      <dgm:spPr/>
      <dgm:t>
        <a:bodyPr/>
        <a:lstStyle/>
        <a:p>
          <a:endParaRPr lang="en-US" dirty="0"/>
        </a:p>
      </dgm:t>
    </dgm:pt>
    <dgm:pt modelId="{467115C4-8ACC-4D1E-8F2F-9341EDA79939}" type="sibTrans" cxnId="{75B99EAE-1396-45AC-96C0-E64871D108F3}">
      <dgm:prSet/>
      <dgm:spPr/>
      <dgm:t>
        <a:bodyPr/>
        <a:lstStyle/>
        <a:p>
          <a:endParaRPr lang="en-US"/>
        </a:p>
      </dgm:t>
    </dgm:pt>
    <dgm:pt modelId="{977E3E02-8C53-476D-847D-93C29BEC3C6E}">
      <dgm:prSet phldrT="[Text]"/>
      <dgm:spPr/>
      <dgm:t>
        <a:bodyPr/>
        <a:lstStyle/>
        <a:p>
          <a:r>
            <a:rPr lang="en-US" dirty="0" smtClean="0"/>
            <a:t>Credit Groups</a:t>
          </a:r>
          <a:endParaRPr lang="en-US" dirty="0"/>
        </a:p>
      </dgm:t>
    </dgm:pt>
    <dgm:pt modelId="{F872F8AD-1AAE-4109-A3F7-12E23B8BC986}" type="parTrans" cxnId="{61C4A68E-9D37-4202-8663-A4EDFF57EF87}">
      <dgm:prSet/>
      <dgm:spPr/>
      <dgm:t>
        <a:bodyPr/>
        <a:lstStyle/>
        <a:p>
          <a:endParaRPr lang="en-US" dirty="0"/>
        </a:p>
      </dgm:t>
    </dgm:pt>
    <dgm:pt modelId="{983A96E0-25CA-43D4-93D8-5ADAA073CC4D}" type="sibTrans" cxnId="{61C4A68E-9D37-4202-8663-A4EDFF57EF87}">
      <dgm:prSet/>
      <dgm:spPr/>
      <dgm:t>
        <a:bodyPr/>
        <a:lstStyle/>
        <a:p>
          <a:endParaRPr lang="en-US"/>
        </a:p>
      </dgm:t>
    </dgm:pt>
    <dgm:pt modelId="{36582B34-469A-401E-9D5E-0E5A74F8A233}" type="pres">
      <dgm:prSet presAssocID="{0205A835-C82C-4B41-9481-72CB8B24883D}" presName="cycle" presStyleCnt="0">
        <dgm:presLayoutVars>
          <dgm:chMax val="1"/>
          <dgm:dir/>
          <dgm:animLvl val="ctr"/>
          <dgm:resizeHandles val="exact"/>
        </dgm:presLayoutVars>
      </dgm:prSet>
      <dgm:spPr/>
      <dgm:t>
        <a:bodyPr/>
        <a:lstStyle/>
        <a:p>
          <a:endParaRPr lang="en-US"/>
        </a:p>
      </dgm:t>
    </dgm:pt>
    <dgm:pt modelId="{C814758B-9909-432F-B36C-8B054BC77A44}" type="pres">
      <dgm:prSet presAssocID="{816A75D9-0231-4904-B6C9-980D93D26B9B}" presName="centerShape" presStyleLbl="node0" presStyleIdx="0" presStyleCnt="1"/>
      <dgm:spPr/>
      <dgm:t>
        <a:bodyPr/>
        <a:lstStyle/>
        <a:p>
          <a:endParaRPr lang="en-US"/>
        </a:p>
      </dgm:t>
    </dgm:pt>
    <dgm:pt modelId="{5671ECCA-D4BC-455A-A674-7AEB19AEEAEC}" type="pres">
      <dgm:prSet presAssocID="{2F360A53-47C0-4E99-9C87-E346A7E102B1}" presName="parTrans" presStyleLbl="bgSibTrans2D1" presStyleIdx="0" presStyleCnt="3"/>
      <dgm:spPr/>
      <dgm:t>
        <a:bodyPr/>
        <a:lstStyle/>
        <a:p>
          <a:endParaRPr lang="en-US"/>
        </a:p>
      </dgm:t>
    </dgm:pt>
    <dgm:pt modelId="{64F98912-D70E-4236-AC2F-11ED5E92C461}" type="pres">
      <dgm:prSet presAssocID="{3479E4EB-519A-43A3-BD99-7F8D7819D5FD}" presName="node" presStyleLbl="node1" presStyleIdx="0" presStyleCnt="3">
        <dgm:presLayoutVars>
          <dgm:bulletEnabled val="1"/>
        </dgm:presLayoutVars>
      </dgm:prSet>
      <dgm:spPr/>
      <dgm:t>
        <a:bodyPr/>
        <a:lstStyle/>
        <a:p>
          <a:endParaRPr lang="en-US"/>
        </a:p>
      </dgm:t>
    </dgm:pt>
    <dgm:pt modelId="{03AFF4E8-BB52-49EC-8692-F74466B4E962}" type="pres">
      <dgm:prSet presAssocID="{0F507436-DD78-44B5-96AF-4D5D44EE8B7B}" presName="parTrans" presStyleLbl="bgSibTrans2D1" presStyleIdx="1" presStyleCnt="3"/>
      <dgm:spPr/>
      <dgm:t>
        <a:bodyPr/>
        <a:lstStyle/>
        <a:p>
          <a:endParaRPr lang="en-US"/>
        </a:p>
      </dgm:t>
    </dgm:pt>
    <dgm:pt modelId="{E17CBD73-6092-4261-B557-BE4B4257EAE7}" type="pres">
      <dgm:prSet presAssocID="{3106ACCA-813E-407D-BF07-53FF0527790B}" presName="node" presStyleLbl="node1" presStyleIdx="1" presStyleCnt="3">
        <dgm:presLayoutVars>
          <dgm:bulletEnabled val="1"/>
        </dgm:presLayoutVars>
      </dgm:prSet>
      <dgm:spPr/>
      <dgm:t>
        <a:bodyPr/>
        <a:lstStyle/>
        <a:p>
          <a:endParaRPr lang="en-US"/>
        </a:p>
      </dgm:t>
    </dgm:pt>
    <dgm:pt modelId="{740D6D1D-585A-4635-8BCA-7EF2B3994923}" type="pres">
      <dgm:prSet presAssocID="{F872F8AD-1AAE-4109-A3F7-12E23B8BC986}" presName="parTrans" presStyleLbl="bgSibTrans2D1" presStyleIdx="2" presStyleCnt="3"/>
      <dgm:spPr/>
      <dgm:t>
        <a:bodyPr/>
        <a:lstStyle/>
        <a:p>
          <a:endParaRPr lang="en-US"/>
        </a:p>
      </dgm:t>
    </dgm:pt>
    <dgm:pt modelId="{169C81A9-3F7C-4FC1-9A26-A1092CCC88FE}" type="pres">
      <dgm:prSet presAssocID="{977E3E02-8C53-476D-847D-93C29BEC3C6E}" presName="node" presStyleLbl="node1" presStyleIdx="2" presStyleCnt="3">
        <dgm:presLayoutVars>
          <dgm:bulletEnabled val="1"/>
        </dgm:presLayoutVars>
      </dgm:prSet>
      <dgm:spPr/>
      <dgm:t>
        <a:bodyPr/>
        <a:lstStyle/>
        <a:p>
          <a:endParaRPr lang="en-US"/>
        </a:p>
      </dgm:t>
    </dgm:pt>
  </dgm:ptLst>
  <dgm:cxnLst>
    <dgm:cxn modelId="{D0E45427-CFAF-4F3B-B315-518F570475D5}" srcId="{816A75D9-0231-4904-B6C9-980D93D26B9B}" destId="{3479E4EB-519A-43A3-BD99-7F8D7819D5FD}" srcOrd="0" destOrd="0" parTransId="{2F360A53-47C0-4E99-9C87-E346A7E102B1}" sibTransId="{8A78A8E0-32BA-427D-98EA-F8DB79ED05E4}"/>
    <dgm:cxn modelId="{61C4A68E-9D37-4202-8663-A4EDFF57EF87}" srcId="{816A75D9-0231-4904-B6C9-980D93D26B9B}" destId="{977E3E02-8C53-476D-847D-93C29BEC3C6E}" srcOrd="2" destOrd="0" parTransId="{F872F8AD-1AAE-4109-A3F7-12E23B8BC986}" sibTransId="{983A96E0-25CA-43D4-93D8-5ADAA073CC4D}"/>
    <dgm:cxn modelId="{B097463B-5FAD-495D-BEF3-618A7935580B}" type="presOf" srcId="{977E3E02-8C53-476D-847D-93C29BEC3C6E}" destId="{169C81A9-3F7C-4FC1-9A26-A1092CCC88FE}" srcOrd="0" destOrd="0" presId="urn:microsoft.com/office/officeart/2005/8/layout/radial4"/>
    <dgm:cxn modelId="{C6F3FF54-7207-4ED3-BB95-5091FEB3820D}" type="presOf" srcId="{2F360A53-47C0-4E99-9C87-E346A7E102B1}" destId="{5671ECCA-D4BC-455A-A674-7AEB19AEEAEC}" srcOrd="0" destOrd="0" presId="urn:microsoft.com/office/officeart/2005/8/layout/radial4"/>
    <dgm:cxn modelId="{2687B468-96DB-408E-A1CF-D715379543A1}" type="presOf" srcId="{3479E4EB-519A-43A3-BD99-7F8D7819D5FD}" destId="{64F98912-D70E-4236-AC2F-11ED5E92C461}" srcOrd="0" destOrd="0" presId="urn:microsoft.com/office/officeart/2005/8/layout/radial4"/>
    <dgm:cxn modelId="{43032880-75CE-4158-80B5-124430E7D9FA}" type="presOf" srcId="{0F507436-DD78-44B5-96AF-4D5D44EE8B7B}" destId="{03AFF4E8-BB52-49EC-8692-F74466B4E962}" srcOrd="0" destOrd="0" presId="urn:microsoft.com/office/officeart/2005/8/layout/radial4"/>
    <dgm:cxn modelId="{0F90A182-647C-43BF-8A76-AF0EE95B83AA}" type="presOf" srcId="{F872F8AD-1AAE-4109-A3F7-12E23B8BC986}" destId="{740D6D1D-585A-4635-8BCA-7EF2B3994923}" srcOrd="0" destOrd="0" presId="urn:microsoft.com/office/officeart/2005/8/layout/radial4"/>
    <dgm:cxn modelId="{861CAE3F-D216-4C92-876B-42F6423696EA}" type="presOf" srcId="{816A75D9-0231-4904-B6C9-980D93D26B9B}" destId="{C814758B-9909-432F-B36C-8B054BC77A44}" srcOrd="0" destOrd="0" presId="urn:microsoft.com/office/officeart/2005/8/layout/radial4"/>
    <dgm:cxn modelId="{948B8409-D561-4E45-9F8F-2854F5FDAB61}" type="presOf" srcId="{0205A835-C82C-4B41-9481-72CB8B24883D}" destId="{36582B34-469A-401E-9D5E-0E5A74F8A233}" srcOrd="0" destOrd="0" presId="urn:microsoft.com/office/officeart/2005/8/layout/radial4"/>
    <dgm:cxn modelId="{529E567F-6002-469F-AFDC-0F298625AB28}" type="presOf" srcId="{3106ACCA-813E-407D-BF07-53FF0527790B}" destId="{E17CBD73-6092-4261-B557-BE4B4257EAE7}" srcOrd="0" destOrd="0" presId="urn:microsoft.com/office/officeart/2005/8/layout/radial4"/>
    <dgm:cxn modelId="{430816EB-64B7-4022-8EE4-A1F26E01173C}" srcId="{0205A835-C82C-4B41-9481-72CB8B24883D}" destId="{816A75D9-0231-4904-B6C9-980D93D26B9B}" srcOrd="0" destOrd="0" parTransId="{2325FAE2-EB50-4682-BDA0-D53016681447}" sibTransId="{28FD34C2-B89C-44BD-8D51-52EAEE99D2F7}"/>
    <dgm:cxn modelId="{75B99EAE-1396-45AC-96C0-E64871D108F3}" srcId="{816A75D9-0231-4904-B6C9-980D93D26B9B}" destId="{3106ACCA-813E-407D-BF07-53FF0527790B}" srcOrd="1" destOrd="0" parTransId="{0F507436-DD78-44B5-96AF-4D5D44EE8B7B}" sibTransId="{467115C4-8ACC-4D1E-8F2F-9341EDA79939}"/>
    <dgm:cxn modelId="{50E28D27-6E05-4C2B-B650-3753FA21E2CD}" type="presParOf" srcId="{36582B34-469A-401E-9D5E-0E5A74F8A233}" destId="{C814758B-9909-432F-B36C-8B054BC77A44}" srcOrd="0" destOrd="0" presId="urn:microsoft.com/office/officeart/2005/8/layout/radial4"/>
    <dgm:cxn modelId="{B757E2A3-CAC3-451A-8444-C99835AACAB3}" type="presParOf" srcId="{36582B34-469A-401E-9D5E-0E5A74F8A233}" destId="{5671ECCA-D4BC-455A-A674-7AEB19AEEAEC}" srcOrd="1" destOrd="0" presId="urn:microsoft.com/office/officeart/2005/8/layout/radial4"/>
    <dgm:cxn modelId="{5DE961EE-1A04-4934-A7A7-55A15EEBC534}" type="presParOf" srcId="{36582B34-469A-401E-9D5E-0E5A74F8A233}" destId="{64F98912-D70E-4236-AC2F-11ED5E92C461}" srcOrd="2" destOrd="0" presId="urn:microsoft.com/office/officeart/2005/8/layout/radial4"/>
    <dgm:cxn modelId="{5B48B881-F34B-44DA-BE91-542B3D33420F}" type="presParOf" srcId="{36582B34-469A-401E-9D5E-0E5A74F8A233}" destId="{03AFF4E8-BB52-49EC-8692-F74466B4E962}" srcOrd="3" destOrd="0" presId="urn:microsoft.com/office/officeart/2005/8/layout/radial4"/>
    <dgm:cxn modelId="{A813136D-92A8-405A-B94B-682EF2C82112}" type="presParOf" srcId="{36582B34-469A-401E-9D5E-0E5A74F8A233}" destId="{E17CBD73-6092-4261-B557-BE4B4257EAE7}" srcOrd="4" destOrd="0" presId="urn:microsoft.com/office/officeart/2005/8/layout/radial4"/>
    <dgm:cxn modelId="{CC431123-29A4-4D7F-8650-7A878E915DFF}" type="presParOf" srcId="{36582B34-469A-401E-9D5E-0E5A74F8A233}" destId="{740D6D1D-585A-4635-8BCA-7EF2B3994923}" srcOrd="5" destOrd="0" presId="urn:microsoft.com/office/officeart/2005/8/layout/radial4"/>
    <dgm:cxn modelId="{0EFC72B5-D6B5-40CB-8B28-117F93DB07B5}" type="presParOf" srcId="{36582B34-469A-401E-9D5E-0E5A74F8A233}" destId="{169C81A9-3F7C-4FC1-9A26-A1092CCC88FE}" srcOrd="6" destOrd="0" presId="urn:microsoft.com/office/officeart/2005/8/layout/radial4"/>
  </dgm:cxnLst>
  <dgm:bg/>
  <dgm:whole/>
</dgm:dataModel>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97313" y="0"/>
            <a:ext cx="2982912" cy="465138"/>
          </a:xfrm>
          <a:prstGeom prst="rect">
            <a:avLst/>
          </a:prstGeom>
        </p:spPr>
        <p:txBody>
          <a:bodyPr vert="horz" lIns="91440" tIns="45720" rIns="91440" bIns="45720" rtlCol="0"/>
          <a:lstStyle>
            <a:lvl1pPr algn="r">
              <a:defRPr sz="1200"/>
            </a:lvl1pPr>
          </a:lstStyle>
          <a:p>
            <a:fld id="{6E09B56D-AC71-441C-A5FA-76DEB3BB31C0}" type="datetimeFigureOut">
              <a:rPr lang="en-US" smtClean="0"/>
              <a:pPr/>
              <a:t>11/18/2008</a:t>
            </a:fld>
            <a:endParaRPr lang="en-US" dirty="0"/>
          </a:p>
        </p:txBody>
      </p:sp>
      <p:sp>
        <p:nvSpPr>
          <p:cNvPr id="4" name="Footer Placeholder 3"/>
          <p:cNvSpPr>
            <a:spLocks noGrp="1"/>
          </p:cNvSpPr>
          <p:nvPr>
            <p:ph type="ftr" sz="quarter" idx="2"/>
          </p:nvPr>
        </p:nvSpPr>
        <p:spPr>
          <a:xfrm>
            <a:off x="0" y="8829675"/>
            <a:ext cx="2982913"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97313" y="8829675"/>
            <a:ext cx="2982912" cy="465138"/>
          </a:xfrm>
          <a:prstGeom prst="rect">
            <a:avLst/>
          </a:prstGeom>
        </p:spPr>
        <p:txBody>
          <a:bodyPr vert="horz" lIns="91440" tIns="45720" rIns="91440" bIns="45720" rtlCol="0" anchor="b"/>
          <a:lstStyle>
            <a:lvl1pPr algn="r">
              <a:defRPr sz="1200"/>
            </a:lvl1pPr>
          </a:lstStyle>
          <a:p>
            <a:fld id="{5BA5475D-D18A-4E42-BAB7-13CA2C47CDE1}" type="slidenum">
              <a:rPr lang="en-US" smtClean="0"/>
              <a:pPr/>
              <a:t>‹#›</a:t>
            </a:fld>
            <a:endParaRPr lang="en-US" dirty="0"/>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57200"/>
            <a:ext cx="21145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457200"/>
            <a:ext cx="61912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143000"/>
            <a:ext cx="41529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0" y="1143000"/>
            <a:ext cx="41529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1" name="Picture 7" descr="secondary_page"/>
          <p:cNvPicPr>
            <a:picLocks noChangeAspect="1" noChangeArrowheads="1"/>
          </p:cNvPicPr>
          <p:nvPr/>
        </p:nvPicPr>
        <p:blipFill>
          <a:blip r:embed="rId13" cstate="print"/>
          <a:srcRect/>
          <a:stretch>
            <a:fillRect/>
          </a:stretch>
        </p:blipFill>
        <p:spPr bwMode="auto">
          <a:xfrm>
            <a:off x="-19050" y="-31750"/>
            <a:ext cx="9183688" cy="6921500"/>
          </a:xfrm>
          <a:prstGeom prst="rect">
            <a:avLst/>
          </a:prstGeom>
          <a:noFill/>
        </p:spPr>
      </p:pic>
      <p:sp>
        <p:nvSpPr>
          <p:cNvPr id="1026" name="Rectangle 2"/>
          <p:cNvSpPr>
            <a:spLocks noGrp="1" noChangeArrowheads="1"/>
          </p:cNvSpPr>
          <p:nvPr>
            <p:ph type="title"/>
          </p:nvPr>
        </p:nvSpPr>
        <p:spPr bwMode="auto">
          <a:xfrm>
            <a:off x="304800" y="457200"/>
            <a:ext cx="8458200" cy="457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143000"/>
            <a:ext cx="8458200" cy="51054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2400" b="1">
          <a:solidFill>
            <a:srgbClr val="00578C"/>
          </a:solidFill>
          <a:latin typeface="+mj-lt"/>
          <a:ea typeface="+mj-ea"/>
          <a:cs typeface="+mj-cs"/>
        </a:defRPr>
      </a:lvl1pPr>
      <a:lvl2pPr algn="l" rtl="0" eaLnBrk="1" fontAlgn="base" hangingPunct="1">
        <a:spcBef>
          <a:spcPct val="0"/>
        </a:spcBef>
        <a:spcAft>
          <a:spcPct val="0"/>
        </a:spcAft>
        <a:defRPr sz="2400" b="1">
          <a:solidFill>
            <a:srgbClr val="00578C"/>
          </a:solidFill>
          <a:latin typeface="Verdana" pitchFamily="34" charset="0"/>
        </a:defRPr>
      </a:lvl2pPr>
      <a:lvl3pPr algn="l" rtl="0" eaLnBrk="1" fontAlgn="base" hangingPunct="1">
        <a:spcBef>
          <a:spcPct val="0"/>
        </a:spcBef>
        <a:spcAft>
          <a:spcPct val="0"/>
        </a:spcAft>
        <a:defRPr sz="2400" b="1">
          <a:solidFill>
            <a:srgbClr val="00578C"/>
          </a:solidFill>
          <a:latin typeface="Verdana" pitchFamily="34" charset="0"/>
        </a:defRPr>
      </a:lvl3pPr>
      <a:lvl4pPr algn="l" rtl="0" eaLnBrk="1" fontAlgn="base" hangingPunct="1">
        <a:spcBef>
          <a:spcPct val="0"/>
        </a:spcBef>
        <a:spcAft>
          <a:spcPct val="0"/>
        </a:spcAft>
        <a:defRPr sz="2400" b="1">
          <a:solidFill>
            <a:srgbClr val="00578C"/>
          </a:solidFill>
          <a:latin typeface="Verdana" pitchFamily="34" charset="0"/>
        </a:defRPr>
      </a:lvl4pPr>
      <a:lvl5pPr algn="l" rtl="0" eaLnBrk="1" fontAlgn="base" hangingPunct="1">
        <a:spcBef>
          <a:spcPct val="0"/>
        </a:spcBef>
        <a:spcAft>
          <a:spcPct val="0"/>
        </a:spcAft>
        <a:defRPr sz="2400" b="1">
          <a:solidFill>
            <a:srgbClr val="00578C"/>
          </a:solidFill>
          <a:latin typeface="Verdana" pitchFamily="34" charset="0"/>
        </a:defRPr>
      </a:lvl5pPr>
      <a:lvl6pPr marL="457200" algn="l" rtl="0" eaLnBrk="1" fontAlgn="base" hangingPunct="1">
        <a:spcBef>
          <a:spcPct val="0"/>
        </a:spcBef>
        <a:spcAft>
          <a:spcPct val="0"/>
        </a:spcAft>
        <a:defRPr sz="2400" b="1">
          <a:solidFill>
            <a:srgbClr val="00578C"/>
          </a:solidFill>
          <a:latin typeface="Verdana" pitchFamily="34" charset="0"/>
        </a:defRPr>
      </a:lvl6pPr>
      <a:lvl7pPr marL="914400" algn="l" rtl="0" eaLnBrk="1" fontAlgn="base" hangingPunct="1">
        <a:spcBef>
          <a:spcPct val="0"/>
        </a:spcBef>
        <a:spcAft>
          <a:spcPct val="0"/>
        </a:spcAft>
        <a:defRPr sz="2400" b="1">
          <a:solidFill>
            <a:srgbClr val="00578C"/>
          </a:solidFill>
          <a:latin typeface="Verdana" pitchFamily="34" charset="0"/>
        </a:defRPr>
      </a:lvl7pPr>
      <a:lvl8pPr marL="1371600" algn="l" rtl="0" eaLnBrk="1" fontAlgn="base" hangingPunct="1">
        <a:spcBef>
          <a:spcPct val="0"/>
        </a:spcBef>
        <a:spcAft>
          <a:spcPct val="0"/>
        </a:spcAft>
        <a:defRPr sz="2400" b="1">
          <a:solidFill>
            <a:srgbClr val="00578C"/>
          </a:solidFill>
          <a:latin typeface="Verdana" pitchFamily="34" charset="0"/>
        </a:defRPr>
      </a:lvl8pPr>
      <a:lvl9pPr marL="1828800" algn="l" rtl="0" eaLnBrk="1" fontAlgn="base" hangingPunct="1">
        <a:spcBef>
          <a:spcPct val="0"/>
        </a:spcBef>
        <a:spcAft>
          <a:spcPct val="0"/>
        </a:spcAft>
        <a:defRPr sz="2400" b="1">
          <a:solidFill>
            <a:srgbClr val="00578C"/>
          </a:solidFill>
          <a:latin typeface="Verdana" pitchFamily="34" charset="0"/>
        </a:defRPr>
      </a:lvl9pPr>
    </p:titleStyle>
    <p:bodyStyle>
      <a:lvl1pPr marL="342900" indent="-342900" algn="l" rtl="0" eaLnBrk="1" fontAlgn="base" hangingPunct="1">
        <a:spcBef>
          <a:spcPct val="20000"/>
        </a:spcBef>
        <a:spcAft>
          <a:spcPct val="0"/>
        </a:spcAft>
        <a:defRPr sz="2200">
          <a:solidFill>
            <a:schemeClr val="tx1"/>
          </a:solidFill>
          <a:latin typeface="+mn-lt"/>
          <a:ea typeface="+mn-ea"/>
          <a:cs typeface="+mn-cs"/>
        </a:defRPr>
      </a:lvl1pPr>
      <a:lvl2pPr marL="742950" indent="-285750" algn="l" rtl="0" eaLnBrk="1" fontAlgn="base" hangingPunct="1">
        <a:spcBef>
          <a:spcPct val="20000"/>
        </a:spcBef>
        <a:spcAft>
          <a:spcPct val="0"/>
        </a:spcAft>
        <a:buChar char="•"/>
        <a:defRPr>
          <a:solidFill>
            <a:schemeClr val="tx1"/>
          </a:solidFill>
          <a:latin typeface="+mn-lt"/>
        </a:defRPr>
      </a:lvl2pPr>
      <a:lvl3pPr marL="1143000" indent="-228600" algn="l" rtl="0" eaLnBrk="1" fontAlgn="base" hangingPunct="1">
        <a:spcBef>
          <a:spcPct val="20000"/>
        </a:spcBef>
        <a:spcAft>
          <a:spcPct val="0"/>
        </a:spcAft>
        <a:buFont typeface="Wingdings" pitchFamily="2" charset="2"/>
        <a:buChar char="§"/>
        <a:defRPr>
          <a:solidFill>
            <a:schemeClr val="tx1"/>
          </a:solidFill>
          <a:latin typeface="+mn-lt"/>
        </a:defRPr>
      </a:lvl3pPr>
      <a:lvl4pPr marL="1600200" indent="-228600" algn="l" rtl="0" eaLnBrk="1" fontAlgn="base" hangingPunct="1">
        <a:spcBef>
          <a:spcPct val="20000"/>
        </a:spcBef>
        <a:spcAft>
          <a:spcPct val="0"/>
        </a:spcAft>
        <a:buChar char="–"/>
        <a:defRPr sz="1400">
          <a:solidFill>
            <a:schemeClr val="tx1"/>
          </a:solidFill>
          <a:latin typeface="+mn-lt"/>
        </a:defRPr>
      </a:lvl4pPr>
      <a:lvl5pPr marL="2057400" indent="-228600" algn="l" rtl="0" eaLnBrk="1" fontAlgn="base" hangingPunct="1">
        <a:spcBef>
          <a:spcPct val="20000"/>
        </a:spcBef>
        <a:spcAft>
          <a:spcPct val="0"/>
        </a:spcAft>
        <a:buChar char="»"/>
        <a:defRPr sz="1200">
          <a:solidFill>
            <a:schemeClr val="tx1"/>
          </a:solidFill>
          <a:latin typeface="+mn-lt"/>
        </a:defRPr>
      </a:lvl5pPr>
      <a:lvl6pPr marL="2514600" indent="-228600" algn="l" rtl="0" eaLnBrk="1" fontAlgn="base" hangingPunct="1">
        <a:spcBef>
          <a:spcPct val="20000"/>
        </a:spcBef>
        <a:spcAft>
          <a:spcPct val="0"/>
        </a:spcAft>
        <a:buChar char="»"/>
        <a:defRPr sz="1200">
          <a:solidFill>
            <a:schemeClr val="tx1"/>
          </a:solidFill>
          <a:latin typeface="+mn-lt"/>
        </a:defRPr>
      </a:lvl6pPr>
      <a:lvl7pPr marL="2971800" indent="-228600" algn="l" rtl="0" eaLnBrk="1" fontAlgn="base" hangingPunct="1">
        <a:spcBef>
          <a:spcPct val="20000"/>
        </a:spcBef>
        <a:spcAft>
          <a:spcPct val="0"/>
        </a:spcAft>
        <a:buChar char="»"/>
        <a:defRPr sz="1200">
          <a:solidFill>
            <a:schemeClr val="tx1"/>
          </a:solidFill>
          <a:latin typeface="+mn-lt"/>
        </a:defRPr>
      </a:lvl7pPr>
      <a:lvl8pPr marL="3429000" indent="-228600" algn="l" rtl="0" eaLnBrk="1" fontAlgn="base" hangingPunct="1">
        <a:spcBef>
          <a:spcPct val="20000"/>
        </a:spcBef>
        <a:spcAft>
          <a:spcPct val="0"/>
        </a:spcAft>
        <a:buChar char="»"/>
        <a:defRPr sz="1200">
          <a:solidFill>
            <a:schemeClr val="tx1"/>
          </a:solidFill>
          <a:latin typeface="+mn-lt"/>
        </a:defRPr>
      </a:lvl8pPr>
      <a:lvl9pPr marL="3886200" indent="-228600" algn="l" rtl="0" eaLnBrk="1" fontAlgn="base" hangingPunct="1">
        <a:spcBef>
          <a:spcPct val="20000"/>
        </a:spcBef>
        <a:spcAft>
          <a:spcPct val="0"/>
        </a:spcAft>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4" descr="title_bg"/>
          <p:cNvPicPr>
            <a:picLocks noChangeAspect="1" noChangeArrowheads="1"/>
          </p:cNvPicPr>
          <p:nvPr/>
        </p:nvPicPr>
        <p:blipFill>
          <a:blip r:embed="rId2"/>
          <a:srcRect/>
          <a:stretch>
            <a:fillRect/>
          </a:stretch>
        </p:blipFill>
        <p:spPr bwMode="auto">
          <a:xfrm>
            <a:off x="0" y="-63500"/>
            <a:ext cx="9183688" cy="6921500"/>
          </a:xfrm>
          <a:prstGeom prst="rect">
            <a:avLst/>
          </a:prstGeom>
          <a:noFill/>
          <a:ln w="9525">
            <a:noFill/>
            <a:miter lim="800000"/>
            <a:headEnd/>
            <a:tailEnd/>
          </a:ln>
        </p:spPr>
      </p:pic>
      <p:sp>
        <p:nvSpPr>
          <p:cNvPr id="5" name="Title 1"/>
          <p:cNvSpPr txBox="1">
            <a:spLocks/>
          </p:cNvSpPr>
          <p:nvPr/>
        </p:nvSpPr>
        <p:spPr bwMode="auto">
          <a:xfrm>
            <a:off x="244428" y="2130425"/>
            <a:ext cx="8563068" cy="14700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400" b="1" i="0" u="none" strike="noStrike" kern="0" cap="none" spc="0" normalizeH="0" baseline="0" noProof="0" smtClean="0">
                <a:ln>
                  <a:noFill/>
                </a:ln>
                <a:solidFill>
                  <a:srgbClr val="00578C"/>
                </a:solidFill>
                <a:effectLst/>
                <a:uLnTx/>
                <a:uFillTx/>
                <a:latin typeface="+mj-lt"/>
                <a:ea typeface="+mj-ea"/>
                <a:cs typeface="+mj-cs"/>
              </a:rPr>
              <a:t>Grade Submission &amp; Reporting Process</a:t>
            </a:r>
            <a:endParaRPr kumimoji="0" lang="en-US" sz="2400" b="1" i="0" u="none" strike="noStrike" kern="0" cap="none" spc="0" normalizeH="0" baseline="0" noProof="0" dirty="0">
              <a:ln>
                <a:noFill/>
              </a:ln>
              <a:solidFill>
                <a:srgbClr val="00578C"/>
              </a:solidFill>
              <a:effectLst/>
              <a:uLnTx/>
              <a:uFillTx/>
              <a:latin typeface="+mj-lt"/>
              <a:ea typeface="+mj-ea"/>
              <a:cs typeface="+mj-cs"/>
            </a:endParaRPr>
          </a:p>
        </p:txBody>
      </p:sp>
      <p:sp>
        <p:nvSpPr>
          <p:cNvPr id="6" name="Subtitle 2"/>
          <p:cNvSpPr txBox="1">
            <a:spLocks/>
          </p:cNvSpPr>
          <p:nvPr/>
        </p:nvSpPr>
        <p:spPr bwMode="auto">
          <a:xfrm>
            <a:off x="1371600" y="3886200"/>
            <a:ext cx="6400800" cy="1752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ct val="20000"/>
              </a:spcBef>
              <a:spcAft>
                <a:spcPct val="0"/>
              </a:spcAft>
              <a:buClrTx/>
              <a:buSzTx/>
              <a:buFontTx/>
              <a:buNone/>
              <a:tabLst/>
              <a:defRPr/>
            </a:pPr>
            <a:r>
              <a:rPr kumimoji="0" lang="en-US" sz="2200" b="0" i="0" u="none" strike="noStrike" kern="0" cap="none" spc="0" normalizeH="0" baseline="0" noProof="0" dirty="0" smtClean="0">
                <a:ln>
                  <a:noFill/>
                </a:ln>
                <a:solidFill>
                  <a:schemeClr val="tx1"/>
                </a:solidFill>
                <a:effectLst/>
                <a:uLnTx/>
                <a:uFillTx/>
                <a:latin typeface="+mn-lt"/>
                <a:ea typeface="+mn-ea"/>
                <a:cs typeface="+mn-cs"/>
              </a:rPr>
              <a:t>GR1600</a:t>
            </a:r>
            <a:endParaRPr kumimoji="0" lang="en-US" sz="2200" b="0" i="0" u="none" strike="noStrike" kern="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Reporting: Checking on Submitted Grades</a:t>
            </a:r>
            <a:endParaRPr lang="en-US" dirty="0"/>
          </a:p>
        </p:txBody>
      </p:sp>
      <p:sp>
        <p:nvSpPr>
          <p:cNvPr id="4" name="Content Placeholder 3"/>
          <p:cNvSpPr>
            <a:spLocks noGrp="1"/>
          </p:cNvSpPr>
          <p:nvPr>
            <p:ph sz="half" idx="1"/>
          </p:nvPr>
        </p:nvSpPr>
        <p:spPr/>
        <p:txBody>
          <a:bodyPr>
            <a:normAutofit/>
          </a:bodyPr>
          <a:lstStyle/>
          <a:p>
            <a:r>
              <a:rPr lang="en-US" dirty="0" smtClean="0"/>
              <a:t>Grading &amp; Standards &gt; Reports &gt; Grades Report may be used for several quality &amp; process checks.</a:t>
            </a:r>
          </a:p>
          <a:p>
            <a:pPr lvl="1">
              <a:buFont typeface="Arial" pitchFamily="34" charset="0"/>
              <a:buChar char="•"/>
            </a:pPr>
            <a:r>
              <a:rPr lang="en-US" dirty="0" smtClean="0"/>
              <a:t>Missing grades (not yet submitted by the teacher)</a:t>
            </a:r>
          </a:p>
          <a:p>
            <a:pPr lvl="1">
              <a:buFont typeface="Arial" pitchFamily="34" charset="0"/>
              <a:buChar char="•"/>
            </a:pPr>
            <a:r>
              <a:rPr lang="en-US" dirty="0" smtClean="0"/>
              <a:t>All grades submitted by a particular teacher.</a:t>
            </a:r>
          </a:p>
          <a:p>
            <a:pPr lvl="1">
              <a:buFont typeface="Arial" pitchFamily="34" charset="0"/>
              <a:buChar char="•"/>
            </a:pPr>
            <a:r>
              <a:rPr lang="en-US" dirty="0" smtClean="0"/>
              <a:t>F’s, I’s, NC’s given out by all teachers.</a:t>
            </a:r>
            <a:endParaRPr lang="en-US" dirty="0"/>
          </a:p>
        </p:txBody>
      </p:sp>
      <p:pic>
        <p:nvPicPr>
          <p:cNvPr id="6" name="Content Placeholder 5" descr="grades report.png"/>
          <p:cNvPicPr>
            <a:picLocks noGrp="1" noChangeAspect="1"/>
          </p:cNvPicPr>
          <p:nvPr>
            <p:ph sz="half" idx="2"/>
          </p:nvPr>
        </p:nvPicPr>
        <p:blipFill>
          <a:blip r:embed="rId2"/>
          <a:stretch>
            <a:fillRect/>
          </a:stretch>
        </p:blipFill>
        <p:spPr>
          <a:xfrm>
            <a:off x="4610100" y="1173138"/>
            <a:ext cx="4152900" cy="4024031"/>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Closing</a:t>
            </a:r>
            <a:r>
              <a:rPr lang="en-US" baseline="0" dirty="0" smtClean="0"/>
              <a:t> the Grading Window</a:t>
            </a:r>
            <a:endParaRPr lang="en-US" dirty="0"/>
          </a:p>
        </p:txBody>
      </p:sp>
      <p:sp>
        <p:nvSpPr>
          <p:cNvPr id="6" name="Content Placeholder 5"/>
          <p:cNvSpPr>
            <a:spLocks noGrp="1"/>
          </p:cNvSpPr>
          <p:nvPr>
            <p:ph idx="1"/>
          </p:nvPr>
        </p:nvSpPr>
        <p:spPr>
          <a:xfrm>
            <a:off x="304800" y="4303722"/>
            <a:ext cx="5418150" cy="1944678"/>
          </a:xfrm>
        </p:spPr>
        <p:txBody>
          <a:bodyPr>
            <a:normAutofit lnSpcReduction="10000"/>
          </a:bodyPr>
          <a:lstStyle/>
          <a:p>
            <a:pPr marL="457200" indent="-457200">
              <a:buAutoNum type="arabicPeriod"/>
            </a:pPr>
            <a:r>
              <a:rPr lang="en-US" dirty="0" smtClean="0"/>
              <a:t>Select school(s) and calendar(s)</a:t>
            </a:r>
          </a:p>
          <a:p>
            <a:pPr marL="457200" indent="-457200">
              <a:buAutoNum type="arabicPeriod"/>
            </a:pPr>
            <a:r>
              <a:rPr lang="en-US" dirty="0" smtClean="0"/>
              <a:t>Select Grading Task(s) and/or standard(s)</a:t>
            </a:r>
          </a:p>
          <a:p>
            <a:pPr marL="457200" indent="-457200">
              <a:buAutoNum type="arabicPeriod"/>
            </a:pPr>
            <a:r>
              <a:rPr lang="en-US" dirty="0" smtClean="0"/>
              <a:t>Leave all checkboxes unchecked.</a:t>
            </a:r>
          </a:p>
          <a:p>
            <a:pPr marL="457200" indent="-457200">
              <a:buAutoNum type="arabicPeriod"/>
            </a:pPr>
            <a:r>
              <a:rPr lang="en-US" dirty="0" smtClean="0"/>
              <a:t>Click Update Masks.</a:t>
            </a:r>
          </a:p>
        </p:txBody>
      </p:sp>
      <p:pic>
        <p:nvPicPr>
          <p:cNvPr id="8" name="Picture 7" descr="window2.png"/>
          <p:cNvPicPr>
            <a:picLocks noChangeAspect="1"/>
          </p:cNvPicPr>
          <p:nvPr/>
        </p:nvPicPr>
        <p:blipFill>
          <a:blip r:embed="rId2"/>
          <a:stretch>
            <a:fillRect/>
          </a:stretch>
        </p:blipFill>
        <p:spPr>
          <a:xfrm>
            <a:off x="198390" y="1081063"/>
            <a:ext cx="4384317" cy="2992470"/>
          </a:xfrm>
          <a:prstGeom prst="rect">
            <a:avLst/>
          </a:prstGeom>
        </p:spPr>
      </p:pic>
      <p:pic>
        <p:nvPicPr>
          <p:cNvPr id="9" name="Picture 8" descr="window3.png"/>
          <p:cNvPicPr>
            <a:picLocks noChangeAspect="1"/>
          </p:cNvPicPr>
          <p:nvPr/>
        </p:nvPicPr>
        <p:blipFill>
          <a:blip r:embed="rId3"/>
          <a:stretch>
            <a:fillRect/>
          </a:stretch>
        </p:blipFill>
        <p:spPr>
          <a:xfrm>
            <a:off x="4922046" y="1081062"/>
            <a:ext cx="3902241" cy="2992470"/>
          </a:xfrm>
          <a:prstGeom prst="rect">
            <a:avLst/>
          </a:prstGeom>
        </p:spPr>
      </p:pic>
      <p:sp>
        <p:nvSpPr>
          <p:cNvPr id="10" name="TextBox 9"/>
          <p:cNvSpPr txBox="1"/>
          <p:nvPr/>
        </p:nvSpPr>
        <p:spPr>
          <a:xfrm>
            <a:off x="5861064" y="4303723"/>
            <a:ext cx="2946432" cy="1600438"/>
          </a:xfrm>
          <a:prstGeom prst="rect">
            <a:avLst/>
          </a:prstGeom>
          <a:solidFill>
            <a:srgbClr val="0070C0"/>
          </a:solidFill>
        </p:spPr>
        <p:txBody>
          <a:bodyPr wrap="square" rtlCol="0">
            <a:spAutoFit/>
          </a:bodyPr>
          <a:lstStyle/>
          <a:p>
            <a:r>
              <a:rPr lang="en-US" sz="1400" dirty="0" smtClean="0">
                <a:solidFill>
                  <a:schemeClr val="bg1"/>
                </a:solidFill>
              </a:rPr>
              <a:t>NOTE: The term checkboxes are hard-coded to 12 terms, the max number Campus supports.  Use the boxes for the number of terms corresponding to what your school has (semester schools will only use the first two).</a:t>
            </a:r>
            <a:endParaRPr lang="en-US" sz="1400" dirty="0">
              <a:solidFill>
                <a:schemeClr val="bg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Creating &amp; Printing</a:t>
            </a:r>
            <a:r>
              <a:rPr lang="en-US" baseline="0" dirty="0" smtClean="0"/>
              <a:t> Report Cards</a:t>
            </a:r>
            <a:endParaRPr lang="en-US" dirty="0"/>
          </a:p>
        </p:txBody>
      </p:sp>
      <p:sp>
        <p:nvSpPr>
          <p:cNvPr id="4" name="Content Placeholder 3"/>
          <p:cNvSpPr>
            <a:spLocks noGrp="1"/>
          </p:cNvSpPr>
          <p:nvPr>
            <p:ph idx="1"/>
          </p:nvPr>
        </p:nvSpPr>
        <p:spPr/>
        <p:txBody>
          <a:bodyPr/>
          <a:lstStyle/>
          <a:p>
            <a:r>
              <a:rPr lang="en-US" dirty="0" smtClean="0"/>
              <a:t>Report cards can be created in three ways in Campus:</a:t>
            </a:r>
          </a:p>
          <a:p>
            <a:pPr lvl="1">
              <a:buFont typeface="Arial" pitchFamily="34" charset="0"/>
              <a:buChar char="•"/>
            </a:pPr>
            <a:r>
              <a:rPr lang="en-US" b="1" dirty="0" smtClean="0"/>
              <a:t>Canned template setup in System Administration</a:t>
            </a:r>
          </a:p>
          <a:p>
            <a:pPr lvl="2">
              <a:buFont typeface="Arial" pitchFamily="34" charset="0"/>
              <a:buChar char="•"/>
            </a:pPr>
            <a:r>
              <a:rPr lang="en-US" dirty="0" smtClean="0"/>
              <a:t>Saved templates can be reused again and again</a:t>
            </a:r>
          </a:p>
          <a:p>
            <a:pPr lvl="3">
              <a:buFont typeface="Arial" pitchFamily="34" charset="0"/>
              <a:buChar char="•"/>
            </a:pPr>
            <a:r>
              <a:rPr lang="en-US" dirty="0" smtClean="0"/>
              <a:t>Report Card Batch tool AND student grades tab.</a:t>
            </a:r>
          </a:p>
          <a:p>
            <a:pPr lvl="2">
              <a:buFont typeface="Arial" pitchFamily="34" charset="0"/>
              <a:buChar char="•"/>
            </a:pPr>
            <a:r>
              <a:rPr lang="en-US" dirty="0" smtClean="0"/>
              <a:t>Publish to Portal box allows parents to print their own report cards from home (or save as PDF and not print at all)</a:t>
            </a:r>
          </a:p>
          <a:p>
            <a:pPr lvl="1">
              <a:buFont typeface="Arial" pitchFamily="34" charset="0"/>
              <a:buChar char="•"/>
            </a:pPr>
            <a:r>
              <a:rPr lang="en-US" b="1" dirty="0" smtClean="0"/>
              <a:t>On-the-fly options in Grading &amp; Standards&gt;Reports</a:t>
            </a:r>
          </a:p>
          <a:p>
            <a:pPr lvl="2">
              <a:buFont typeface="Arial" pitchFamily="34" charset="0"/>
              <a:buChar char="•"/>
            </a:pPr>
            <a:r>
              <a:rPr lang="en-US" dirty="0" smtClean="0"/>
              <a:t>Flexible options for experimenting and creating new templates without saving and making available to others.</a:t>
            </a:r>
          </a:p>
          <a:p>
            <a:pPr lvl="1">
              <a:buFont typeface="Arial" pitchFamily="34" charset="0"/>
              <a:buChar char="•"/>
            </a:pPr>
            <a:r>
              <a:rPr lang="en-US" b="1" dirty="0" smtClean="0"/>
              <a:t>AdHoc Report Designer/Builder</a:t>
            </a:r>
          </a:p>
          <a:p>
            <a:pPr lvl="2">
              <a:buFont typeface="Arial" pitchFamily="34" charset="0"/>
              <a:buChar char="•"/>
            </a:pPr>
            <a:r>
              <a:rPr lang="en-US" dirty="0" smtClean="0"/>
              <a:t>Additional data elements not typically included on a report card can be brought in and used (next term’s schedule, fee balance, etc.)</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Correcting Mistakes</a:t>
            </a:r>
            <a:endParaRPr lang="en-US" dirty="0"/>
          </a:p>
        </p:txBody>
      </p:sp>
      <p:sp>
        <p:nvSpPr>
          <p:cNvPr id="3" name="Content Placeholder 2"/>
          <p:cNvSpPr>
            <a:spLocks noGrp="1"/>
          </p:cNvSpPr>
          <p:nvPr>
            <p:ph idx="1"/>
          </p:nvPr>
        </p:nvSpPr>
        <p:spPr>
          <a:xfrm>
            <a:off x="304800" y="1143000"/>
            <a:ext cx="8458200" cy="3344874"/>
          </a:xfrm>
        </p:spPr>
        <p:txBody>
          <a:bodyPr/>
          <a:lstStyle/>
          <a:p>
            <a:r>
              <a:rPr lang="en-US" dirty="0" smtClean="0"/>
              <a:t>IF report cards have been sent home and a teacher error is discovered PRIOR to grades being posted to the transcript (if applicable), the correction can be made in Scheduling&gt; Courses.</a:t>
            </a:r>
          </a:p>
          <a:p>
            <a:pPr marL="857250" lvl="1" indent="-457200">
              <a:buFont typeface="+mj-lt"/>
              <a:buAutoNum type="arabicPeriod"/>
            </a:pPr>
            <a:r>
              <a:rPr lang="en-US" dirty="0" smtClean="0"/>
              <a:t>Search for the course/section.</a:t>
            </a:r>
          </a:p>
          <a:p>
            <a:pPr marL="857250" lvl="1" indent="-457200">
              <a:buFont typeface="+mj-lt"/>
              <a:buAutoNum type="arabicPeriod"/>
            </a:pPr>
            <a:r>
              <a:rPr lang="en-US" dirty="0" smtClean="0"/>
              <a:t>Select the grading by task OR Grading by Student Tab in the section.</a:t>
            </a:r>
          </a:p>
          <a:p>
            <a:pPr marL="857250" lvl="1" indent="-457200">
              <a:buFont typeface="+mj-lt"/>
              <a:buAutoNum type="arabicPeriod"/>
            </a:pPr>
            <a:r>
              <a:rPr lang="en-US" dirty="0" smtClean="0"/>
              <a:t>Make changes as needed.</a:t>
            </a:r>
          </a:p>
          <a:p>
            <a:r>
              <a:rPr lang="en-US" i="1" dirty="0" smtClean="0"/>
              <a:t>P&amp;P Question: How should the change be documented?  </a:t>
            </a:r>
            <a:endParaRPr lang="en-US" i="1" dirty="0"/>
          </a:p>
        </p:txBody>
      </p:sp>
      <p:pic>
        <p:nvPicPr>
          <p:cNvPr id="4" name="Picture 3" descr="where to fix.png"/>
          <p:cNvPicPr>
            <a:picLocks noChangeAspect="1"/>
          </p:cNvPicPr>
          <p:nvPr/>
        </p:nvPicPr>
        <p:blipFill>
          <a:blip r:embed="rId2"/>
          <a:stretch>
            <a:fillRect/>
          </a:stretch>
        </p:blipFill>
        <p:spPr>
          <a:xfrm>
            <a:off x="428580" y="4902216"/>
            <a:ext cx="8286840" cy="136508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Transcript</a:t>
            </a:r>
            <a:r>
              <a:rPr lang="en-US" baseline="0" dirty="0" smtClean="0"/>
              <a:t> Posting</a:t>
            </a:r>
            <a:endParaRPr lang="en-US" dirty="0"/>
          </a:p>
        </p:txBody>
      </p:sp>
      <p:sp>
        <p:nvSpPr>
          <p:cNvPr id="4" name="Content Placeholder 3"/>
          <p:cNvSpPr>
            <a:spLocks noGrp="1"/>
          </p:cNvSpPr>
          <p:nvPr>
            <p:ph sz="half" idx="1"/>
          </p:nvPr>
        </p:nvSpPr>
        <p:spPr/>
        <p:txBody>
          <a:bodyPr>
            <a:normAutofit/>
          </a:bodyPr>
          <a:lstStyle/>
          <a:p>
            <a:r>
              <a:rPr lang="en-US" sz="2200" dirty="0" smtClean="0"/>
              <a:t>If the grades submitted should be transcripted grades, run Transcript Post (System Administration &gt; Student Portfolio) to post selected curriculum groups to the transcript.</a:t>
            </a:r>
          </a:p>
          <a:p>
            <a:r>
              <a:rPr lang="en-US" sz="2200" i="1" dirty="0" smtClean="0"/>
              <a:t>P&amp;P: How long should the school wait to post transcripts after report cards have been sent home to catch errors and corrections?</a:t>
            </a:r>
            <a:endParaRPr lang="en-US" sz="2200" i="1" dirty="0"/>
          </a:p>
        </p:txBody>
      </p:sp>
      <p:pic>
        <p:nvPicPr>
          <p:cNvPr id="6" name="Content Placeholder 5" descr="4-5-2007 0013.png"/>
          <p:cNvPicPr>
            <a:picLocks noGrp="1" noChangeAspect="1"/>
          </p:cNvPicPr>
          <p:nvPr>
            <p:ph sz="half" idx="2"/>
          </p:nvPr>
        </p:nvPicPr>
        <p:blipFill>
          <a:blip r:embed="rId2"/>
          <a:stretch>
            <a:fillRect/>
          </a:stretch>
        </p:blipFill>
        <p:spPr>
          <a:xfrm>
            <a:off x="4618038" y="1127100"/>
            <a:ext cx="4152900" cy="2836253"/>
          </a:xfr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Correcting Transcripted</a:t>
            </a:r>
            <a:r>
              <a:rPr lang="en-US" baseline="0" dirty="0" smtClean="0"/>
              <a:t> Mistakes</a:t>
            </a:r>
            <a:endParaRPr lang="en-US" dirty="0"/>
          </a:p>
        </p:txBody>
      </p:sp>
      <p:sp>
        <p:nvSpPr>
          <p:cNvPr id="3" name="Content Placeholder 2"/>
          <p:cNvSpPr>
            <a:spLocks noGrp="1"/>
          </p:cNvSpPr>
          <p:nvPr>
            <p:ph idx="1"/>
          </p:nvPr>
        </p:nvSpPr>
        <p:spPr>
          <a:xfrm>
            <a:off x="304800" y="1143000"/>
            <a:ext cx="3162288" cy="3989406"/>
          </a:xfrm>
        </p:spPr>
        <p:txBody>
          <a:bodyPr/>
          <a:lstStyle/>
          <a:p>
            <a:pPr marL="0" indent="0"/>
            <a:r>
              <a:rPr lang="en-US" dirty="0" smtClean="0"/>
              <a:t>If an error in the teacher-submitted grade is found after Post to Transcript has occurred, the grade will need to be changed on the student’s transcript tab in addition to the Grading by Task/Grading by Student tab in the section.</a:t>
            </a:r>
            <a:endParaRPr lang="en-US" dirty="0"/>
          </a:p>
        </p:txBody>
      </p:sp>
      <p:pic>
        <p:nvPicPr>
          <p:cNvPr id="4" name="Picture 3" descr="Nov_10_0013.png"/>
          <p:cNvPicPr>
            <a:picLocks noChangeAspect="1"/>
          </p:cNvPicPr>
          <p:nvPr/>
        </p:nvPicPr>
        <p:blipFill>
          <a:blip r:embed="rId2"/>
          <a:stretch>
            <a:fillRect/>
          </a:stretch>
        </p:blipFill>
        <p:spPr>
          <a:xfrm>
            <a:off x="3605202" y="1127100"/>
            <a:ext cx="5200000" cy="401904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Which happens first in the grading process: teacher submission or grades or opening the grading window?</a:t>
            </a:r>
          </a:p>
          <a:p>
            <a:pPr>
              <a:buFont typeface="Arial" pitchFamily="34" charset="0"/>
              <a:buChar char="•"/>
            </a:pPr>
            <a:r>
              <a:rPr lang="en-US" dirty="0" smtClean="0"/>
              <a:t>List three ways of creating a report card template.</a:t>
            </a:r>
          </a:p>
          <a:p>
            <a:pPr>
              <a:buFont typeface="Arial" pitchFamily="34" charset="0"/>
              <a:buChar char="•"/>
            </a:pPr>
            <a:r>
              <a:rPr lang="en-US" dirty="0" smtClean="0"/>
              <a:t>A teacher complains that she can’t submit a student’s A- in Grading by Task (only an A).  What could be causing this issue?</a:t>
            </a:r>
          </a:p>
          <a:p>
            <a:pPr>
              <a:buFont typeface="Arial" pitchFamily="34" charset="0"/>
              <a:buChar char="•"/>
            </a:pPr>
            <a:r>
              <a:rPr lang="en-US" dirty="0" smtClean="0"/>
              <a:t>A teacher made a mistake on the superintendent’s son’s math grade.  Where should this be fixed?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pic>
        <p:nvPicPr>
          <p:cNvPr id="1026" name="Picture 2" descr="C:\Documents and Settings\aball\Local Settings\Temporary Internet Files\Content.IE5\S98R074J\MCj04315480000[1].png"/>
          <p:cNvPicPr>
            <a:picLocks noGrp="1" noChangeAspect="1" noChangeArrowheads="1"/>
          </p:cNvPicPr>
          <p:nvPr>
            <p:ph idx="1"/>
          </p:nvPr>
        </p:nvPicPr>
        <p:blipFill>
          <a:blip r:embed="rId2"/>
          <a:srcRect/>
          <a:stretch>
            <a:fillRect/>
          </a:stretch>
        </p:blipFill>
        <p:spPr bwMode="auto">
          <a:xfrm>
            <a:off x="3391043" y="2552843"/>
            <a:ext cx="2285714" cy="2285714"/>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Course Overview &amp; Agenda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course will cover the processes involved in teacher submission of grades and standard scores, reporting on these scores for internal purposes, creating and printing report cards, and corrections to posted grades as needed.  This course will include discussion of best practices surrounding the grade submission and reporting process.</a:t>
            </a:r>
          </a:p>
          <a:p>
            <a:pPr marL="457200" indent="-457200">
              <a:buFont typeface="+mj-lt"/>
              <a:buAutoNum type="arabicPeriod"/>
            </a:pPr>
            <a:r>
              <a:rPr lang="en-US" dirty="0" smtClean="0"/>
              <a:t>Discussion of Essential Setup Prior to Grading</a:t>
            </a:r>
          </a:p>
          <a:p>
            <a:pPr marL="457200" indent="-457200">
              <a:buFont typeface="+mj-lt"/>
              <a:buAutoNum type="arabicPeriod"/>
            </a:pPr>
            <a:r>
              <a:rPr lang="en-US" dirty="0" smtClean="0"/>
              <a:t>Opening the Grading Window</a:t>
            </a:r>
          </a:p>
          <a:p>
            <a:pPr marL="457200" indent="-457200">
              <a:buFont typeface="+mj-lt"/>
              <a:buAutoNum type="arabicPeriod"/>
            </a:pPr>
            <a:r>
              <a:rPr lang="en-US" dirty="0" smtClean="0"/>
              <a:t>Teacher Submission of Grades &amp; Standard Scores</a:t>
            </a:r>
          </a:p>
          <a:p>
            <a:pPr marL="457200" indent="-457200">
              <a:buFont typeface="+mj-lt"/>
              <a:buAutoNum type="arabicPeriod"/>
            </a:pPr>
            <a:r>
              <a:rPr lang="en-US" dirty="0" smtClean="0"/>
              <a:t>Reporting: Checking Up on Teachers</a:t>
            </a:r>
          </a:p>
          <a:p>
            <a:pPr marL="457200" indent="-457200">
              <a:buFont typeface="+mj-lt"/>
              <a:buAutoNum type="arabicPeriod"/>
            </a:pPr>
            <a:r>
              <a:rPr lang="en-US" dirty="0" smtClean="0"/>
              <a:t>Closing Grading Window</a:t>
            </a:r>
          </a:p>
          <a:p>
            <a:pPr marL="457200" indent="-457200">
              <a:buFont typeface="+mj-lt"/>
              <a:buAutoNum type="arabicPeriod"/>
            </a:pPr>
            <a:r>
              <a:rPr lang="en-US" dirty="0" smtClean="0"/>
              <a:t>Report Card Templates</a:t>
            </a:r>
          </a:p>
          <a:p>
            <a:pPr marL="457200" indent="-457200">
              <a:buFont typeface="+mj-lt"/>
              <a:buAutoNum type="arabicPeriod"/>
            </a:pPr>
            <a:r>
              <a:rPr lang="en-US" dirty="0" smtClean="0"/>
              <a:t>Report Card Batch Printing</a:t>
            </a:r>
          </a:p>
          <a:p>
            <a:pPr marL="457200" indent="-457200">
              <a:buFont typeface="+mj-lt"/>
              <a:buAutoNum type="arabicPeriod"/>
            </a:pPr>
            <a:r>
              <a:rPr lang="en-US" dirty="0" smtClean="0"/>
              <a:t>Correcting Mistakes</a:t>
            </a:r>
          </a:p>
          <a:p>
            <a:pPr marL="457200" indent="-457200">
              <a:buFont typeface="+mj-lt"/>
              <a:buAutoNum type="arabicPeriod"/>
            </a:pPr>
            <a:r>
              <a:rPr lang="en-US" dirty="0" smtClean="0"/>
              <a:t>Transcript Posting</a:t>
            </a:r>
          </a:p>
          <a:p>
            <a:pPr marL="457200" indent="-457200">
              <a:buFont typeface="+mj-lt"/>
              <a:buAutoNum type="arabicPeriod"/>
            </a:pPr>
            <a:r>
              <a:rPr lang="en-US" dirty="0" smtClean="0"/>
              <a:t>Correcting Transcript Mistakes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Essential</a:t>
            </a:r>
            <a:r>
              <a:rPr lang="en-US" baseline="0" dirty="0" smtClean="0"/>
              <a:t> Grading Setup</a:t>
            </a:r>
            <a:endParaRPr lang="en-US" dirty="0"/>
          </a:p>
        </p:txBody>
      </p:sp>
      <p:graphicFrame>
        <p:nvGraphicFramePr>
          <p:cNvPr id="4" name="Content Placeholder 3"/>
          <p:cNvGraphicFramePr>
            <a:graphicFrameLocks noGrp="1"/>
          </p:cNvGraphicFramePr>
          <p:nvPr>
            <p:ph sz="half" idx="1"/>
          </p:nvPr>
        </p:nvGraphicFramePr>
        <p:xfrm>
          <a:off x="304800" y="1143000"/>
          <a:ext cx="41529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Content Placeholder 4"/>
          <p:cNvSpPr>
            <a:spLocks noGrp="1"/>
          </p:cNvSpPr>
          <p:nvPr>
            <p:ph sz="half" idx="2"/>
          </p:nvPr>
        </p:nvSpPr>
        <p:spPr/>
        <p:txBody>
          <a:bodyPr>
            <a:normAutofit fontScale="92500" lnSpcReduction="20000"/>
          </a:bodyPr>
          <a:lstStyle/>
          <a:p>
            <a:pPr marL="0" indent="0"/>
            <a:r>
              <a:rPr lang="en-US" dirty="0" smtClean="0"/>
              <a:t>Setup of Score Groups (grades used on report cards, GPA Weight, Credit Coefficient), Grading Tasks (types of grades expected from the teacher for a student), and Credit Groups (how transcripted credits are organized and group) as well as the setup of these items on the course are critical to a successful grade submission and reporting process.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214" y="457200"/>
            <a:ext cx="6354786" cy="457200"/>
          </a:xfrm>
        </p:spPr>
        <p:txBody>
          <a:bodyPr/>
          <a:lstStyle/>
          <a:p>
            <a:r>
              <a:rPr lang="en-US" dirty="0" smtClean="0"/>
              <a:t>Score Groups</a:t>
            </a:r>
            <a:endParaRPr lang="en-US" dirty="0"/>
          </a:p>
        </p:txBody>
      </p:sp>
      <p:pic>
        <p:nvPicPr>
          <p:cNvPr id="6" name="Content Placeholder 5" descr="weighted A-F.png"/>
          <p:cNvPicPr>
            <a:picLocks noGrp="1" noChangeAspect="1"/>
          </p:cNvPicPr>
          <p:nvPr>
            <p:ph sz="half" idx="1"/>
          </p:nvPr>
        </p:nvPicPr>
        <p:blipFill>
          <a:blip r:embed="rId2"/>
          <a:stretch>
            <a:fillRect/>
          </a:stretch>
        </p:blipFill>
        <p:spPr>
          <a:xfrm>
            <a:off x="304800" y="1476661"/>
            <a:ext cx="4152900" cy="4438077"/>
          </a:xfrm>
        </p:spPr>
      </p:pic>
      <p:sp>
        <p:nvSpPr>
          <p:cNvPr id="4" name="Content Placeholder 3"/>
          <p:cNvSpPr>
            <a:spLocks noGrp="1"/>
          </p:cNvSpPr>
          <p:nvPr>
            <p:ph sz="half" idx="2"/>
          </p:nvPr>
        </p:nvSpPr>
        <p:spPr/>
        <p:txBody>
          <a:bodyPr>
            <a:normAutofit fontScale="70000" lnSpcReduction="20000"/>
          </a:bodyPr>
          <a:lstStyle/>
          <a:p>
            <a:pPr>
              <a:buFont typeface="Arial" pitchFamily="34" charset="0"/>
              <a:buChar char="•"/>
            </a:pPr>
            <a:r>
              <a:rPr lang="en-US" dirty="0" smtClean="0"/>
              <a:t>If +/- are used, must be included.</a:t>
            </a:r>
          </a:p>
          <a:p>
            <a:pPr>
              <a:buFont typeface="Arial" pitchFamily="34" charset="0"/>
              <a:buChar char="•"/>
            </a:pPr>
            <a:r>
              <a:rPr lang="en-US" dirty="0" smtClean="0"/>
              <a:t>Additional marks that may be used on the report cards (NC, I, WF, etc) must be included.</a:t>
            </a:r>
          </a:p>
          <a:p>
            <a:pPr>
              <a:buFont typeface="Arial" pitchFamily="34" charset="0"/>
              <a:buChar char="•"/>
            </a:pPr>
            <a:r>
              <a:rPr lang="en-US" dirty="0" smtClean="0"/>
              <a:t>Credit Coefficient- determines if the student receiving that mark receives full credit available (1) or none (0)</a:t>
            </a:r>
          </a:p>
          <a:p>
            <a:pPr>
              <a:buFont typeface="Arial" pitchFamily="34" charset="0"/>
              <a:buChar char="•"/>
            </a:pPr>
            <a:r>
              <a:rPr lang="en-US" dirty="0" smtClean="0"/>
              <a:t>GPA Value used in GPA calculation… are there weighted scales (an A in an AP course worth 5.0, while an A in a regular class is 4.0?  Need separate score groups)</a:t>
            </a:r>
            <a:endParaRPr lang="en-US" dirty="0"/>
          </a:p>
        </p:txBody>
      </p:sp>
      <p:pic>
        <p:nvPicPr>
          <p:cNvPr id="7" name="Picture 6" descr="connections.png"/>
          <p:cNvPicPr>
            <a:picLocks noChangeAspect="1"/>
          </p:cNvPicPr>
          <p:nvPr/>
        </p:nvPicPr>
        <p:blipFill>
          <a:blip r:embed="rId3" cstate="print"/>
          <a:stretch>
            <a:fillRect/>
          </a:stretch>
        </p:blipFill>
        <p:spPr>
          <a:xfrm>
            <a:off x="0" y="101085"/>
            <a:ext cx="2115574" cy="1302243"/>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214" y="457200"/>
            <a:ext cx="6354786" cy="457200"/>
          </a:xfrm>
        </p:spPr>
        <p:txBody>
          <a:bodyPr/>
          <a:lstStyle/>
          <a:p>
            <a:r>
              <a:rPr lang="en-US" dirty="0" smtClean="0"/>
              <a:t>Grading Tasks</a:t>
            </a:r>
            <a:endParaRPr lang="en-US" dirty="0"/>
          </a:p>
        </p:txBody>
      </p:sp>
      <p:pic>
        <p:nvPicPr>
          <p:cNvPr id="6" name="Content Placeholder 5" descr="weighted A-F.png"/>
          <p:cNvPicPr>
            <a:picLocks noGrp="1" noChangeAspect="1"/>
          </p:cNvPicPr>
          <p:nvPr>
            <p:ph sz="half" idx="1"/>
          </p:nvPr>
        </p:nvPicPr>
        <p:blipFill>
          <a:blip r:embed="rId2"/>
          <a:stretch>
            <a:fillRect/>
          </a:stretch>
        </p:blipFill>
        <p:spPr>
          <a:xfrm>
            <a:off x="304800" y="1534964"/>
            <a:ext cx="4152900" cy="2538568"/>
          </a:xfrm>
        </p:spPr>
      </p:pic>
      <p:sp>
        <p:nvSpPr>
          <p:cNvPr id="4" name="Content Placeholder 3"/>
          <p:cNvSpPr>
            <a:spLocks noGrp="1"/>
          </p:cNvSpPr>
          <p:nvPr>
            <p:ph sz="half" idx="2"/>
          </p:nvPr>
        </p:nvSpPr>
        <p:spPr/>
        <p:txBody>
          <a:bodyPr>
            <a:normAutofit/>
          </a:bodyPr>
          <a:lstStyle/>
          <a:p>
            <a:pPr>
              <a:buFont typeface="Arial" pitchFamily="34" charset="0"/>
              <a:buChar char="•"/>
            </a:pPr>
            <a:r>
              <a:rPr lang="en-US" dirty="0" smtClean="0"/>
              <a:t>Grading Task- a mark that a teacher is expected to submit to the office detailing student progress.</a:t>
            </a:r>
          </a:p>
          <a:p>
            <a:pPr lvl="1">
              <a:buFont typeface="Arial" pitchFamily="34" charset="0"/>
              <a:buChar char="•"/>
            </a:pPr>
            <a:r>
              <a:rPr lang="en-US" i="1" dirty="0" smtClean="0"/>
              <a:t>Examples</a:t>
            </a:r>
            <a:r>
              <a:rPr lang="en-US" dirty="0" smtClean="0"/>
              <a:t>: Midterm, term, final exam, semester grade.</a:t>
            </a:r>
          </a:p>
          <a:p>
            <a:pPr lvl="1">
              <a:buFont typeface="Arial" pitchFamily="34" charset="0"/>
              <a:buChar char="•"/>
            </a:pPr>
            <a:r>
              <a:rPr lang="en-US" dirty="0" smtClean="0"/>
              <a:t>Are the correct ones marked as post to transcript?</a:t>
            </a:r>
            <a:endParaRPr lang="en-US" dirty="0"/>
          </a:p>
        </p:txBody>
      </p:sp>
      <p:pic>
        <p:nvPicPr>
          <p:cNvPr id="7" name="Picture 6" descr="connections.png"/>
          <p:cNvPicPr>
            <a:picLocks noChangeAspect="1"/>
          </p:cNvPicPr>
          <p:nvPr/>
        </p:nvPicPr>
        <p:blipFill>
          <a:blip r:embed="rId3" cstate="print"/>
          <a:stretch>
            <a:fillRect/>
          </a:stretch>
        </p:blipFill>
        <p:spPr>
          <a:xfrm>
            <a:off x="0" y="101085"/>
            <a:ext cx="2115574" cy="1302243"/>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214" y="457200"/>
            <a:ext cx="6354786" cy="457200"/>
          </a:xfrm>
        </p:spPr>
        <p:txBody>
          <a:bodyPr/>
          <a:lstStyle/>
          <a:p>
            <a:r>
              <a:rPr lang="en-US" dirty="0" smtClean="0"/>
              <a:t>Credit Groups</a:t>
            </a:r>
            <a:endParaRPr lang="en-US" dirty="0"/>
          </a:p>
        </p:txBody>
      </p:sp>
      <p:pic>
        <p:nvPicPr>
          <p:cNvPr id="6" name="Content Placeholder 5" descr="weighted A-F.png"/>
          <p:cNvPicPr>
            <a:picLocks noGrp="1" noChangeAspect="1"/>
          </p:cNvPicPr>
          <p:nvPr>
            <p:ph sz="half" idx="1"/>
          </p:nvPr>
        </p:nvPicPr>
        <p:blipFill>
          <a:blip r:embed="rId2"/>
          <a:stretch>
            <a:fillRect/>
          </a:stretch>
        </p:blipFill>
        <p:spPr>
          <a:xfrm>
            <a:off x="198390" y="1449366"/>
            <a:ext cx="2876089" cy="4833989"/>
          </a:xfrm>
        </p:spPr>
      </p:pic>
      <p:sp>
        <p:nvSpPr>
          <p:cNvPr id="4" name="Content Placeholder 3"/>
          <p:cNvSpPr>
            <a:spLocks noGrp="1"/>
          </p:cNvSpPr>
          <p:nvPr>
            <p:ph sz="half" idx="2"/>
          </p:nvPr>
        </p:nvSpPr>
        <p:spPr>
          <a:xfrm>
            <a:off x="3236898" y="1143000"/>
            <a:ext cx="5526102" cy="2516190"/>
          </a:xfrm>
        </p:spPr>
        <p:txBody>
          <a:bodyPr>
            <a:normAutofit fontScale="92500" lnSpcReduction="10000"/>
          </a:bodyPr>
          <a:lstStyle/>
          <a:p>
            <a:pPr>
              <a:buFont typeface="Arial" pitchFamily="34" charset="0"/>
              <a:buChar char="•"/>
            </a:pPr>
            <a:r>
              <a:rPr lang="en-US" dirty="0" smtClean="0"/>
              <a:t>Credit Groups detail how credits are organized on the transcript.</a:t>
            </a:r>
          </a:p>
          <a:p>
            <a:pPr>
              <a:buFont typeface="Arial" pitchFamily="34" charset="0"/>
              <a:buChar char="•"/>
            </a:pPr>
            <a:r>
              <a:rPr lang="en-US" dirty="0" smtClean="0"/>
              <a:t>Credit Groups are then associated with a school in System Admin&gt; Resources &gt; Resources&gt; School Standards.</a:t>
            </a:r>
            <a:endParaRPr lang="en-US" dirty="0"/>
          </a:p>
        </p:txBody>
      </p:sp>
      <p:pic>
        <p:nvPicPr>
          <p:cNvPr id="7" name="Picture 6" descr="connections.png"/>
          <p:cNvPicPr>
            <a:picLocks noChangeAspect="1"/>
          </p:cNvPicPr>
          <p:nvPr/>
        </p:nvPicPr>
        <p:blipFill>
          <a:blip r:embed="rId3" cstate="print"/>
          <a:stretch>
            <a:fillRect/>
          </a:stretch>
        </p:blipFill>
        <p:spPr>
          <a:xfrm>
            <a:off x="0" y="101085"/>
            <a:ext cx="2115574" cy="1302243"/>
          </a:xfrm>
          <a:prstGeom prst="rect">
            <a:avLst/>
          </a:prstGeom>
        </p:spPr>
      </p:pic>
      <p:pic>
        <p:nvPicPr>
          <p:cNvPr id="8" name="Picture 7" descr="credit group link.png"/>
          <p:cNvPicPr>
            <a:picLocks noChangeAspect="1"/>
          </p:cNvPicPr>
          <p:nvPr/>
        </p:nvPicPr>
        <p:blipFill>
          <a:blip r:embed="rId4"/>
          <a:stretch>
            <a:fillRect/>
          </a:stretch>
        </p:blipFill>
        <p:spPr>
          <a:xfrm>
            <a:off x="3375012" y="3751266"/>
            <a:ext cx="3644915" cy="2486052"/>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214" y="457200"/>
            <a:ext cx="6354786" cy="457200"/>
          </a:xfrm>
        </p:spPr>
        <p:txBody>
          <a:bodyPr/>
          <a:lstStyle/>
          <a:p>
            <a:r>
              <a:rPr lang="en-US" dirty="0" smtClean="0"/>
              <a:t>Course Setup</a:t>
            </a:r>
            <a:endParaRPr lang="en-US" dirty="0"/>
          </a:p>
        </p:txBody>
      </p:sp>
      <p:sp>
        <p:nvSpPr>
          <p:cNvPr id="4" name="Content Placeholder 3"/>
          <p:cNvSpPr>
            <a:spLocks noGrp="1"/>
          </p:cNvSpPr>
          <p:nvPr>
            <p:ph sz="half" idx="2"/>
          </p:nvPr>
        </p:nvSpPr>
        <p:spPr>
          <a:xfrm>
            <a:off x="334962" y="3981456"/>
            <a:ext cx="8426496" cy="2255862"/>
          </a:xfrm>
        </p:spPr>
        <p:txBody>
          <a:bodyPr>
            <a:normAutofit fontScale="70000" lnSpcReduction="20000"/>
          </a:bodyPr>
          <a:lstStyle/>
          <a:p>
            <a:pPr>
              <a:buFont typeface="Arial" pitchFamily="34" charset="0"/>
              <a:buChar char="•"/>
            </a:pPr>
            <a:r>
              <a:rPr lang="en-US" dirty="0" smtClean="0"/>
              <a:t>Course level setup connects a task to a score group and a credit type.</a:t>
            </a:r>
          </a:p>
          <a:p>
            <a:pPr>
              <a:buFont typeface="Arial" pitchFamily="34" charset="0"/>
              <a:buChar char="•"/>
            </a:pPr>
            <a:r>
              <a:rPr lang="en-US" dirty="0" smtClean="0"/>
              <a:t>Also sets the term mask for when that grade is expected from teachers.</a:t>
            </a:r>
          </a:p>
          <a:p>
            <a:pPr>
              <a:buFont typeface="Arial" pitchFamily="34" charset="0"/>
              <a:buChar char="•"/>
            </a:pPr>
            <a:r>
              <a:rPr lang="en-US" i="1" dirty="0" smtClean="0"/>
              <a:t>In this example, the Semester Grade (using the AP Scores Score Group) is expected from teachers during terms 2 and 4.  Each time it is submitted, it is worth 1 English/Language Arts credit for the student on the transcript.</a:t>
            </a:r>
            <a:endParaRPr lang="en-US" i="1" dirty="0"/>
          </a:p>
        </p:txBody>
      </p:sp>
      <p:pic>
        <p:nvPicPr>
          <p:cNvPr id="7" name="Picture 6" descr="connections.png"/>
          <p:cNvPicPr>
            <a:picLocks noChangeAspect="1"/>
          </p:cNvPicPr>
          <p:nvPr/>
        </p:nvPicPr>
        <p:blipFill>
          <a:blip r:embed="rId2" cstate="print"/>
          <a:stretch>
            <a:fillRect/>
          </a:stretch>
        </p:blipFill>
        <p:spPr>
          <a:xfrm>
            <a:off x="0" y="101085"/>
            <a:ext cx="2115574" cy="1302243"/>
          </a:xfrm>
          <a:prstGeom prst="rect">
            <a:avLst/>
          </a:prstGeom>
        </p:spPr>
      </p:pic>
      <p:pic>
        <p:nvPicPr>
          <p:cNvPr id="10" name="Content Placeholder 9" descr="course task setup.png"/>
          <p:cNvPicPr>
            <a:picLocks noGrp="1" noChangeAspect="1"/>
          </p:cNvPicPr>
          <p:nvPr>
            <p:ph sz="half" idx="1"/>
          </p:nvPr>
        </p:nvPicPr>
        <p:blipFill>
          <a:blip r:embed="rId3"/>
          <a:stretch>
            <a:fillRect/>
          </a:stretch>
        </p:blipFill>
        <p:spPr>
          <a:xfrm>
            <a:off x="658769" y="1489578"/>
            <a:ext cx="8119605" cy="2261688"/>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Opening</a:t>
            </a:r>
            <a:r>
              <a:rPr lang="en-US" baseline="0" dirty="0" smtClean="0"/>
              <a:t> the Grading Window</a:t>
            </a:r>
            <a:endParaRPr lang="en-US" dirty="0"/>
          </a:p>
        </p:txBody>
      </p:sp>
      <p:sp>
        <p:nvSpPr>
          <p:cNvPr id="6" name="Content Placeholder 5"/>
          <p:cNvSpPr>
            <a:spLocks noGrp="1"/>
          </p:cNvSpPr>
          <p:nvPr>
            <p:ph idx="1"/>
          </p:nvPr>
        </p:nvSpPr>
        <p:spPr>
          <a:xfrm>
            <a:off x="304800" y="4303722"/>
            <a:ext cx="5418150" cy="1944678"/>
          </a:xfrm>
        </p:spPr>
        <p:txBody>
          <a:bodyPr>
            <a:normAutofit fontScale="92500"/>
          </a:bodyPr>
          <a:lstStyle/>
          <a:p>
            <a:pPr marL="457200" indent="-457200">
              <a:buAutoNum type="arabicPeriod"/>
            </a:pPr>
            <a:r>
              <a:rPr lang="en-US" dirty="0" smtClean="0"/>
              <a:t>Select school(s) and calendar(s)</a:t>
            </a:r>
          </a:p>
          <a:p>
            <a:pPr marL="457200" indent="-457200">
              <a:buAutoNum type="arabicPeriod"/>
            </a:pPr>
            <a:r>
              <a:rPr lang="en-US" dirty="0" smtClean="0"/>
              <a:t>Select Grading Task(s) and/or standard(s)</a:t>
            </a:r>
          </a:p>
          <a:p>
            <a:pPr marL="457200" indent="-457200">
              <a:buAutoNum type="arabicPeriod"/>
            </a:pPr>
            <a:r>
              <a:rPr lang="en-US" dirty="0" smtClean="0"/>
              <a:t>Select the term(s) that should be open.</a:t>
            </a:r>
          </a:p>
          <a:p>
            <a:pPr marL="457200" indent="-457200">
              <a:buAutoNum type="arabicPeriod"/>
            </a:pPr>
            <a:r>
              <a:rPr lang="en-US" dirty="0" smtClean="0"/>
              <a:t>Click Update Masks.</a:t>
            </a:r>
          </a:p>
          <a:p>
            <a:pPr lvl="0"/>
            <a:r>
              <a:rPr lang="en-US" dirty="0" smtClean="0"/>
              <a:t>Teacher Submission of Grades/Standards</a:t>
            </a:r>
            <a:endParaRPr lang="en-US" dirty="0"/>
          </a:p>
        </p:txBody>
      </p:sp>
      <p:pic>
        <p:nvPicPr>
          <p:cNvPr id="8" name="Picture 7" descr="window2.png"/>
          <p:cNvPicPr>
            <a:picLocks noChangeAspect="1"/>
          </p:cNvPicPr>
          <p:nvPr/>
        </p:nvPicPr>
        <p:blipFill>
          <a:blip r:embed="rId2"/>
          <a:stretch>
            <a:fillRect/>
          </a:stretch>
        </p:blipFill>
        <p:spPr>
          <a:xfrm>
            <a:off x="198390" y="1081063"/>
            <a:ext cx="4384317" cy="2992470"/>
          </a:xfrm>
          <a:prstGeom prst="rect">
            <a:avLst/>
          </a:prstGeom>
        </p:spPr>
      </p:pic>
      <p:pic>
        <p:nvPicPr>
          <p:cNvPr id="9" name="Picture 8" descr="window3.png"/>
          <p:cNvPicPr>
            <a:picLocks noChangeAspect="1"/>
          </p:cNvPicPr>
          <p:nvPr/>
        </p:nvPicPr>
        <p:blipFill>
          <a:blip r:embed="rId3"/>
          <a:stretch>
            <a:fillRect/>
          </a:stretch>
        </p:blipFill>
        <p:spPr>
          <a:xfrm>
            <a:off x="4922046" y="1081062"/>
            <a:ext cx="3902241" cy="2992470"/>
          </a:xfrm>
          <a:prstGeom prst="rect">
            <a:avLst/>
          </a:prstGeom>
        </p:spPr>
      </p:pic>
      <p:sp>
        <p:nvSpPr>
          <p:cNvPr id="10" name="TextBox 9"/>
          <p:cNvSpPr txBox="1"/>
          <p:nvPr/>
        </p:nvSpPr>
        <p:spPr>
          <a:xfrm>
            <a:off x="5861064" y="4303723"/>
            <a:ext cx="2946432" cy="1600438"/>
          </a:xfrm>
          <a:prstGeom prst="rect">
            <a:avLst/>
          </a:prstGeom>
          <a:solidFill>
            <a:srgbClr val="0070C0"/>
          </a:solidFill>
        </p:spPr>
        <p:txBody>
          <a:bodyPr wrap="square" rtlCol="0">
            <a:spAutoFit/>
          </a:bodyPr>
          <a:lstStyle/>
          <a:p>
            <a:r>
              <a:rPr lang="en-US" sz="1400" dirty="0" smtClean="0">
                <a:solidFill>
                  <a:schemeClr val="bg1"/>
                </a:solidFill>
              </a:rPr>
              <a:t>NOTE: The term checkboxes are hard-coded to 12 terms, the max number Campus supports.  Use the boxes for the number of terms corresponding to what your school has (semester schools will only use the first two).</a:t>
            </a:r>
            <a:endParaRPr lang="en-US" sz="1400" dirty="0">
              <a:solidFill>
                <a:schemeClr val="bg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Teacher Submission of Grades/Standards</a:t>
            </a:r>
            <a:endParaRPr lang="en-US" dirty="0"/>
          </a:p>
        </p:txBody>
      </p:sp>
      <p:sp>
        <p:nvSpPr>
          <p:cNvPr id="3" name="Content Placeholder 2"/>
          <p:cNvSpPr>
            <a:spLocks noGrp="1"/>
          </p:cNvSpPr>
          <p:nvPr>
            <p:ph idx="1"/>
          </p:nvPr>
        </p:nvSpPr>
        <p:spPr>
          <a:xfrm>
            <a:off x="304800" y="1143000"/>
            <a:ext cx="8458200" cy="1181088"/>
          </a:xfrm>
        </p:spPr>
        <p:txBody>
          <a:bodyPr/>
          <a:lstStyle/>
          <a:p>
            <a:r>
              <a:rPr lang="en-US" dirty="0" smtClean="0"/>
              <a:t>Teachers may submit grades via the “Post Grades” option in Gradebook, or</a:t>
            </a:r>
            <a:r>
              <a:rPr lang="en-US" baseline="0" dirty="0" smtClean="0"/>
              <a:t> by using the Grading by Task/Grading by Student tools of the Instruction Module.</a:t>
            </a:r>
            <a:endParaRPr lang="en-US" dirty="0"/>
          </a:p>
        </p:txBody>
      </p:sp>
      <p:pic>
        <p:nvPicPr>
          <p:cNvPr id="4" name="Picture 3" descr="post 'em.png"/>
          <p:cNvPicPr>
            <a:picLocks noChangeAspect="1"/>
          </p:cNvPicPr>
          <p:nvPr/>
        </p:nvPicPr>
        <p:blipFill>
          <a:blip r:embed="rId2"/>
          <a:stretch>
            <a:fillRect/>
          </a:stretch>
        </p:blipFill>
        <p:spPr>
          <a:xfrm>
            <a:off x="290466" y="2600317"/>
            <a:ext cx="4021108" cy="1749443"/>
          </a:xfrm>
          <a:prstGeom prst="rect">
            <a:avLst/>
          </a:prstGeom>
        </p:spPr>
      </p:pic>
      <p:pic>
        <p:nvPicPr>
          <p:cNvPr id="5" name="Picture 4" descr="3grading by task.png"/>
          <p:cNvPicPr>
            <a:picLocks noChangeAspect="1"/>
          </p:cNvPicPr>
          <p:nvPr/>
        </p:nvPicPr>
        <p:blipFill>
          <a:blip r:embed="rId3"/>
          <a:stretch>
            <a:fillRect/>
          </a:stretch>
        </p:blipFill>
        <p:spPr>
          <a:xfrm>
            <a:off x="4473185" y="2646354"/>
            <a:ext cx="4380349" cy="3268698"/>
          </a:xfrm>
          <a:prstGeom prst="rect">
            <a:avLst/>
          </a:prstGeom>
        </p:spPr>
      </p:pic>
      <p:sp>
        <p:nvSpPr>
          <p:cNvPr id="6" name="TextBox 5"/>
          <p:cNvSpPr txBox="1"/>
          <p:nvPr/>
        </p:nvSpPr>
        <p:spPr>
          <a:xfrm>
            <a:off x="290466" y="4533912"/>
            <a:ext cx="4005306" cy="1384995"/>
          </a:xfrm>
          <a:prstGeom prst="rect">
            <a:avLst/>
          </a:prstGeom>
          <a:solidFill>
            <a:srgbClr val="0070C0"/>
          </a:solidFill>
        </p:spPr>
        <p:txBody>
          <a:bodyPr wrap="square" rtlCol="0">
            <a:spAutoFit/>
          </a:bodyPr>
          <a:lstStyle/>
          <a:p>
            <a:r>
              <a:rPr lang="en-US" sz="1400" dirty="0" smtClean="0">
                <a:solidFill>
                  <a:schemeClr val="bg1"/>
                </a:solidFill>
              </a:rPr>
              <a:t>NOTE: If desired OR required, comments may be entered using Grading by Task/Grading by Student.  These comments may be done free-hand (unless a system preference is set to disable custom comments) or selected from canned comments created in System Admin.</a:t>
            </a:r>
          </a:p>
        </p:txBody>
      </p:sp>
    </p:spTree>
  </p:cSld>
  <p:clrMapOvr>
    <a:masterClrMapping/>
  </p:clrMapOvr>
</p:sld>
</file>

<file path=ppt/theme/theme1.xml><?xml version="1.0" encoding="utf-8"?>
<a:theme xmlns:a="http://schemas.openxmlformats.org/drawingml/2006/main" name="campus_ppt_template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Verdana"/>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campus_ppt_template2</Template>
  <TotalTime>154</TotalTime>
  <Words>1055</Words>
  <Application>Microsoft Office PowerPoint</Application>
  <PresentationFormat>On-screen Show (4:3)</PresentationFormat>
  <Paragraphs>84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campus_ppt_template2</vt:lpstr>
      <vt:lpstr>Slide 1</vt:lpstr>
      <vt:lpstr>Course Overview &amp; Agenda</vt:lpstr>
      <vt:lpstr>Essential Grading Setup</vt:lpstr>
      <vt:lpstr>Score Groups</vt:lpstr>
      <vt:lpstr>Grading Tasks</vt:lpstr>
      <vt:lpstr>Credit Groups</vt:lpstr>
      <vt:lpstr>Course Setup</vt:lpstr>
      <vt:lpstr>Opening the Grading Window</vt:lpstr>
      <vt:lpstr>Teacher Submission of Grades/Standards</vt:lpstr>
      <vt:lpstr>Reporting: Checking on Submitted Grades</vt:lpstr>
      <vt:lpstr>Closing the Grading Window</vt:lpstr>
      <vt:lpstr>Creating &amp; Printing Report Cards</vt:lpstr>
      <vt:lpstr>Correcting Mistakes</vt:lpstr>
      <vt:lpstr>Transcript Posting</vt:lpstr>
      <vt:lpstr>Correcting Transcripted Mistakes</vt:lpstr>
      <vt:lpstr>Review</vt:lpstr>
      <vt:lpstr>Questions</vt:lpstr>
    </vt:vector>
  </TitlesOfParts>
  <Company>Infinite Campus, Inc.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IN1000 Campus Gradebook</dc:title>
  <dc:creator> </dc:creator>
  <cp:lastModifiedBy>tom.kapocius</cp:lastModifiedBy>
  <cp:revision>21</cp:revision>
  <dcterms:created xsi:type="dcterms:W3CDTF">2007-10-17T17:43:43Z</dcterms:created>
  <dcterms:modified xsi:type="dcterms:W3CDTF">2008-11-18T14:01:16Z</dcterms:modified>
</cp:coreProperties>
</file>