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Lst>
  <p:notesMasterIdLst>
    <p:notesMasterId r:id="rId33"/>
  </p:notesMasterIdLst>
  <p:handoutMasterIdLst>
    <p:handoutMasterId r:id="rId34"/>
  </p:handoutMasterIdLst>
  <p:sldIdLst>
    <p:sldId id="262" r:id="rId2"/>
    <p:sldId id="305" r:id="rId3"/>
    <p:sldId id="257" r:id="rId4"/>
    <p:sldId id="293" r:id="rId5"/>
    <p:sldId id="296" r:id="rId6"/>
    <p:sldId id="297" r:id="rId7"/>
    <p:sldId id="298" r:id="rId8"/>
    <p:sldId id="299" r:id="rId9"/>
    <p:sldId id="294" r:id="rId10"/>
    <p:sldId id="295" r:id="rId11"/>
    <p:sldId id="302" r:id="rId12"/>
    <p:sldId id="310" r:id="rId13"/>
    <p:sldId id="316" r:id="rId14"/>
    <p:sldId id="320" r:id="rId15"/>
    <p:sldId id="314" r:id="rId16"/>
    <p:sldId id="292" r:id="rId17"/>
    <p:sldId id="306" r:id="rId18"/>
    <p:sldId id="278" r:id="rId19"/>
    <p:sldId id="307" r:id="rId20"/>
    <p:sldId id="308" r:id="rId21"/>
    <p:sldId id="309" r:id="rId22"/>
    <p:sldId id="311" r:id="rId23"/>
    <p:sldId id="312" r:id="rId24"/>
    <p:sldId id="313" r:id="rId25"/>
    <p:sldId id="318" r:id="rId26"/>
    <p:sldId id="282" r:id="rId27"/>
    <p:sldId id="317" r:id="rId28"/>
    <p:sldId id="315" r:id="rId29"/>
    <p:sldId id="289" r:id="rId30"/>
    <p:sldId id="319" r:id="rId31"/>
    <p:sldId id="301" r:id="rId32"/>
  </p:sldIdLst>
  <p:sldSz cx="12192000" cy="6858000"/>
  <p:notesSz cx="9296400" cy="68818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CF1AB2-1976-4502-BF36-3FF5EA218861}">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7" autoAdjust="0"/>
    <p:restoredTop sz="95807" autoAdjust="0"/>
  </p:normalViewPr>
  <p:slideViewPr>
    <p:cSldViewPr snapToGrid="0">
      <p:cViewPr varScale="1">
        <p:scale>
          <a:sx n="111" d="100"/>
          <a:sy n="111" d="100"/>
        </p:scale>
        <p:origin x="664" y="208"/>
      </p:cViewPr>
      <p:guideLst>
        <p:guide pos="3840"/>
        <p:guide orient="horz" pos="2160"/>
      </p:guideLst>
    </p:cSldViewPr>
  </p:slideViewPr>
  <p:notesTextViewPr>
    <p:cViewPr>
      <p:scale>
        <a:sx n="1" d="1"/>
        <a:sy n="1" d="1"/>
      </p:scale>
      <p:origin x="0" y="0"/>
    </p:cViewPr>
  </p:notesTextViewPr>
  <p:sorterViewPr>
    <p:cViewPr>
      <p:scale>
        <a:sx n="100" d="100"/>
        <a:sy n="100" d="100"/>
      </p:scale>
      <p:origin x="0" y="-10266"/>
    </p:cViewPr>
  </p:sorterViewPr>
  <p:notesViewPr>
    <p:cSldViewPr snapToGrid="0" showGuides="1">
      <p:cViewPr varScale="1">
        <p:scale>
          <a:sx n="87" d="100"/>
          <a:sy n="87" d="100"/>
        </p:scale>
        <p:origin x="3090"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440" cy="345285"/>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sz="quarter" idx="1"/>
          </p:nvPr>
        </p:nvSpPr>
        <p:spPr>
          <a:xfrm>
            <a:off x="5265810" y="0"/>
            <a:ext cx="4028440" cy="345285"/>
          </a:xfrm>
          <a:prstGeom prst="rect">
            <a:avLst/>
          </a:prstGeom>
        </p:spPr>
        <p:txBody>
          <a:bodyPr vert="horz" lIns="92446" tIns="46223" rIns="92446" bIns="46223" rtlCol="0"/>
          <a:lstStyle>
            <a:lvl1pPr algn="r">
              <a:defRPr sz="1200"/>
            </a:lvl1pPr>
          </a:lstStyle>
          <a:p>
            <a:fld id="{1A9BCE0C-CD74-4A59-802C-6D2F8C15331A}" type="datetimeFigureOut">
              <a:rPr lang="en-US" smtClean="0"/>
              <a:t>5/2/23</a:t>
            </a:fld>
            <a:endParaRPr lang="en-US"/>
          </a:p>
        </p:txBody>
      </p:sp>
      <p:sp>
        <p:nvSpPr>
          <p:cNvPr id="4" name="Footer Placeholder 3"/>
          <p:cNvSpPr>
            <a:spLocks noGrp="1"/>
          </p:cNvSpPr>
          <p:nvPr>
            <p:ph type="ftr" sz="quarter" idx="2"/>
          </p:nvPr>
        </p:nvSpPr>
        <p:spPr>
          <a:xfrm>
            <a:off x="1" y="6536529"/>
            <a:ext cx="4028440" cy="345285"/>
          </a:xfrm>
          <a:prstGeom prst="rect">
            <a:avLst/>
          </a:prstGeom>
        </p:spPr>
        <p:txBody>
          <a:bodyPr vert="horz" lIns="92446" tIns="46223" rIns="92446" bIns="46223" rtlCol="0" anchor="b"/>
          <a:lstStyle>
            <a:lvl1pPr algn="l">
              <a:defRPr sz="1200"/>
            </a:lvl1pPr>
          </a:lstStyle>
          <a:p>
            <a:endParaRPr lang="en-US"/>
          </a:p>
        </p:txBody>
      </p:sp>
      <p:sp>
        <p:nvSpPr>
          <p:cNvPr id="5" name="Slide Number Placeholder 4"/>
          <p:cNvSpPr>
            <a:spLocks noGrp="1"/>
          </p:cNvSpPr>
          <p:nvPr>
            <p:ph type="sldNum" sz="quarter" idx="3"/>
          </p:nvPr>
        </p:nvSpPr>
        <p:spPr>
          <a:xfrm>
            <a:off x="5265810" y="6536529"/>
            <a:ext cx="4028440" cy="345285"/>
          </a:xfrm>
          <a:prstGeom prst="rect">
            <a:avLst/>
          </a:prstGeom>
        </p:spPr>
        <p:txBody>
          <a:bodyPr vert="horz" lIns="92446" tIns="46223" rIns="92446" bIns="46223" rtlCol="0" anchor="b"/>
          <a:lstStyle>
            <a:lvl1pPr algn="r">
              <a:defRPr sz="1200"/>
            </a:lvl1pPr>
          </a:lstStyle>
          <a:p>
            <a:fld id="{7798501B-77B5-4365-9881-C6E19A3C1E42}" type="slidenum">
              <a:rPr lang="en-US" smtClean="0"/>
              <a:t>‹#›</a:t>
            </a:fld>
            <a:endParaRPr lang="en-US"/>
          </a:p>
        </p:txBody>
      </p:sp>
    </p:spTree>
    <p:extLst>
      <p:ext uri="{BB962C8B-B14F-4D97-AF65-F5344CB8AC3E}">
        <p14:creationId xmlns:p14="http://schemas.microsoft.com/office/powerpoint/2010/main" val="28514561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8440" cy="345285"/>
          </a:xfrm>
          <a:prstGeom prst="rect">
            <a:avLst/>
          </a:prstGeom>
        </p:spPr>
        <p:txBody>
          <a:bodyPr vert="horz" lIns="92446" tIns="46223" rIns="92446" bIns="46223" rtlCol="0"/>
          <a:lstStyle>
            <a:lvl1pPr algn="l">
              <a:defRPr sz="1200"/>
            </a:lvl1pPr>
          </a:lstStyle>
          <a:p>
            <a:endParaRPr lang="en-US"/>
          </a:p>
        </p:txBody>
      </p:sp>
      <p:sp>
        <p:nvSpPr>
          <p:cNvPr id="3" name="Date Placeholder 2"/>
          <p:cNvSpPr>
            <a:spLocks noGrp="1"/>
          </p:cNvSpPr>
          <p:nvPr>
            <p:ph type="dt" idx="1"/>
          </p:nvPr>
        </p:nvSpPr>
        <p:spPr>
          <a:xfrm>
            <a:off x="5265810" y="0"/>
            <a:ext cx="4028440" cy="345285"/>
          </a:xfrm>
          <a:prstGeom prst="rect">
            <a:avLst/>
          </a:prstGeom>
        </p:spPr>
        <p:txBody>
          <a:bodyPr vert="horz" lIns="92446" tIns="46223" rIns="92446" bIns="46223" rtlCol="0"/>
          <a:lstStyle>
            <a:lvl1pPr algn="r">
              <a:defRPr sz="1200"/>
            </a:lvl1pPr>
          </a:lstStyle>
          <a:p>
            <a:fld id="{F04FDEA8-CBB8-46CC-9562-028963DBC55A}" type="datetimeFigureOut">
              <a:rPr lang="en-US" smtClean="0"/>
              <a:t>5/2/23</a:t>
            </a:fld>
            <a:endParaRPr lang="en-US"/>
          </a:p>
        </p:txBody>
      </p:sp>
      <p:sp>
        <p:nvSpPr>
          <p:cNvPr id="4" name="Slide Image Placeholder 3"/>
          <p:cNvSpPr>
            <a:spLocks noGrp="1" noRot="1" noChangeAspect="1"/>
          </p:cNvSpPr>
          <p:nvPr>
            <p:ph type="sldImg" idx="2"/>
          </p:nvPr>
        </p:nvSpPr>
        <p:spPr>
          <a:xfrm>
            <a:off x="2586038" y="860425"/>
            <a:ext cx="4127500" cy="2322513"/>
          </a:xfrm>
          <a:prstGeom prst="rect">
            <a:avLst/>
          </a:prstGeom>
          <a:noFill/>
          <a:ln w="12700">
            <a:solidFill>
              <a:prstClr val="black"/>
            </a:solidFill>
          </a:ln>
        </p:spPr>
        <p:txBody>
          <a:bodyPr vert="horz" lIns="92446" tIns="46223" rIns="92446" bIns="46223" rtlCol="0" anchor="ctr"/>
          <a:lstStyle/>
          <a:p>
            <a:endParaRPr lang="en-US"/>
          </a:p>
        </p:txBody>
      </p:sp>
      <p:sp>
        <p:nvSpPr>
          <p:cNvPr id="5" name="Notes Placeholder 4"/>
          <p:cNvSpPr>
            <a:spLocks noGrp="1"/>
          </p:cNvSpPr>
          <p:nvPr>
            <p:ph type="body" sz="quarter" idx="3"/>
          </p:nvPr>
        </p:nvSpPr>
        <p:spPr>
          <a:xfrm>
            <a:off x="929641" y="3311872"/>
            <a:ext cx="7437119" cy="2709714"/>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6536529"/>
            <a:ext cx="4028440" cy="345285"/>
          </a:xfrm>
          <a:prstGeom prst="rect">
            <a:avLst/>
          </a:prstGeom>
        </p:spPr>
        <p:txBody>
          <a:bodyPr vert="horz" lIns="92446" tIns="46223" rIns="92446" bIns="46223" rtlCol="0" anchor="b"/>
          <a:lstStyle>
            <a:lvl1pPr algn="l">
              <a:defRPr sz="1200"/>
            </a:lvl1pPr>
          </a:lstStyle>
          <a:p>
            <a:endParaRPr lang="en-US"/>
          </a:p>
        </p:txBody>
      </p:sp>
      <p:sp>
        <p:nvSpPr>
          <p:cNvPr id="7" name="Slide Number Placeholder 6"/>
          <p:cNvSpPr>
            <a:spLocks noGrp="1"/>
          </p:cNvSpPr>
          <p:nvPr>
            <p:ph type="sldNum" sz="quarter" idx="5"/>
          </p:nvPr>
        </p:nvSpPr>
        <p:spPr>
          <a:xfrm>
            <a:off x="5265810" y="6536529"/>
            <a:ext cx="4028440" cy="345285"/>
          </a:xfrm>
          <a:prstGeom prst="rect">
            <a:avLst/>
          </a:prstGeom>
        </p:spPr>
        <p:txBody>
          <a:bodyPr vert="horz" lIns="92446" tIns="46223" rIns="92446" bIns="46223" rtlCol="0" anchor="b"/>
          <a:lstStyle>
            <a:lvl1pPr algn="r">
              <a:defRPr sz="1200"/>
            </a:lvl1pPr>
          </a:lstStyle>
          <a:p>
            <a:fld id="{FC8BD8E7-1312-41F3-99C4-6DA5AF891969}" type="slidenum">
              <a:rPr lang="en-US" smtClean="0"/>
              <a:t>‹#›</a:t>
            </a:fld>
            <a:endParaRPr lang="en-US"/>
          </a:p>
        </p:txBody>
      </p:sp>
    </p:spTree>
    <p:extLst>
      <p:ext uri="{BB962C8B-B14F-4D97-AF65-F5344CB8AC3E}">
        <p14:creationId xmlns:p14="http://schemas.microsoft.com/office/powerpoint/2010/main" val="2892084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48C3CE3-3CA5-464B-8B53-F9A0B8742947}" type="datetimeFigureOut">
              <a:rPr lang="en-US" smtClean="0"/>
              <a:t>5/2/23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8A62F6B-5024-4ED7-A22D-7CED4726C56F}" type="slidenum">
              <a:rPr lang="en-US" smtClean="0"/>
              <a:t>‹#›</a:t>
            </a:fld>
            <a:endParaRPr lang="en-US"/>
          </a:p>
        </p:txBody>
      </p:sp>
      <p:sp>
        <p:nvSpPr>
          <p:cNvPr id="7" name="Rectangle 6"/>
          <p:cNvSpPr/>
          <p:nvPr userDrawn="1"/>
        </p:nvSpPr>
        <p:spPr>
          <a:xfrm>
            <a:off x="304800" y="304800"/>
            <a:ext cx="11582400" cy="6248400"/>
          </a:xfrm>
          <a:prstGeom prst="rect">
            <a:avLst/>
          </a:prstGeom>
          <a:noFill/>
          <a:ln w="50800">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71810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5/2/23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93581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7CC0096-1860-4642-9CD2-0079EA5E7CD1}" type="datetimeFigureOut">
              <a:rPr lang="en-US" smtClean="0"/>
              <a:pPr/>
              <a:t>5/2/23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pPr/>
              <a:t>‹#›</a:t>
            </a:fld>
            <a:endParaRPr lang="en-US"/>
          </a:p>
        </p:txBody>
      </p:sp>
    </p:spTree>
    <p:extLst>
      <p:ext uri="{BB962C8B-B14F-4D97-AF65-F5344CB8AC3E}">
        <p14:creationId xmlns:p14="http://schemas.microsoft.com/office/powerpoint/2010/main" val="3969848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7CC0096-1860-4642-9CD2-0079EA5E7CD1}" type="datetimeFigureOut">
              <a:rPr lang="en-US" smtClean="0"/>
              <a:t>5/2/23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88957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7CC0096-1860-4642-9CD2-0079EA5E7CD1}" type="datetimeFigureOut">
              <a:rPr lang="en-US" smtClean="0"/>
              <a:t>5/2/23</a:t>
            </a:fld>
            <a:endParaRPr lang="en-US"/>
          </a:p>
        </p:txBody>
      </p:sp>
      <p:sp>
        <p:nvSpPr>
          <p:cNvPr id="8" name="Footer Placeholder 7"/>
          <p:cNvSpPr>
            <a:spLocks noGrp="1"/>
          </p:cNvSpPr>
          <p:nvPr>
            <p:ph type="ftr" sz="quarter" idx="11"/>
          </p:nvPr>
        </p:nvSpPr>
        <p:spPr/>
        <p:txBody>
          <a:bodyPr/>
          <a:lstStyle/>
          <a:p>
            <a:r>
              <a:rPr lang="en-US"/>
              <a:t>Add a footer</a:t>
            </a:r>
            <a:endParaRPr lang="en-US" dirty="0"/>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736075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7CC0096-1860-4642-9CD2-0079EA5E7CD1}" type="datetimeFigureOut">
              <a:rPr lang="en-US" smtClean="0"/>
              <a:t>5/2/23</a:t>
            </a:fld>
            <a:endParaRPr lang="en-US"/>
          </a:p>
        </p:txBody>
      </p:sp>
      <p:sp>
        <p:nvSpPr>
          <p:cNvPr id="4" name="Footer Placeholder 3"/>
          <p:cNvSpPr>
            <a:spLocks noGrp="1"/>
          </p:cNvSpPr>
          <p:nvPr>
            <p:ph type="ftr" sz="quarter" idx="11"/>
          </p:nvPr>
        </p:nvSpPr>
        <p:spPr/>
        <p:txBody>
          <a:bodyPr/>
          <a:lstStyle/>
          <a:p>
            <a:r>
              <a:rPr lang="en-US"/>
              <a:t>Add a footer</a:t>
            </a:r>
            <a:endParaRPr lang="en-US" dirty="0"/>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197979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8C3CE3-3CA5-464B-8B53-F9A0B8742947}" type="datetimeFigureOut">
              <a:rPr lang="en-US" smtClean="0"/>
              <a:t>5/2/23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8A62F6B-5024-4ED7-A22D-7CED4726C56F}" type="slidenum">
              <a:rPr lang="en-US" smtClean="0"/>
              <a:t>‹#›</a:t>
            </a:fld>
            <a:endParaRPr lang="en-US"/>
          </a:p>
        </p:txBody>
      </p:sp>
    </p:spTree>
    <p:extLst>
      <p:ext uri="{BB962C8B-B14F-4D97-AF65-F5344CB8AC3E}">
        <p14:creationId xmlns:p14="http://schemas.microsoft.com/office/powerpoint/2010/main" val="642358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7CC0096-1860-4642-9CD2-0079EA5E7CD1}" type="datetimeFigureOut">
              <a:rPr lang="en-US" smtClean="0"/>
              <a:t>5/2/23</a:t>
            </a:fld>
            <a:endParaRPr lang="en-US"/>
          </a:p>
        </p:txBody>
      </p:sp>
      <p:sp>
        <p:nvSpPr>
          <p:cNvPr id="6" name="Footer Placeholder 5"/>
          <p:cNvSpPr>
            <a:spLocks noGrp="1"/>
          </p:cNvSpPr>
          <p:nvPr>
            <p:ph type="ftr" sz="quarter" idx="11"/>
          </p:nvPr>
        </p:nvSpPr>
        <p:spPr/>
        <p:txBody>
          <a:bodyPr/>
          <a:lstStyle/>
          <a:p>
            <a:r>
              <a:rPr lang="en-US"/>
              <a:t>Add a footer</a:t>
            </a:r>
            <a:endParaRPr lang="en-US" dirty="0"/>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110463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8C3CE3-3CA5-464B-8B53-F9A0B8742947}" type="datetimeFigureOut">
              <a:rPr lang="en-US" smtClean="0"/>
              <a:t>5/2/23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8A62F6B-5024-4ED7-A22D-7CED4726C56F}" type="slidenum">
              <a:rPr lang="en-US" smtClean="0"/>
              <a:t>‹#›</a:t>
            </a:fld>
            <a:endParaRPr lang="en-US"/>
          </a:p>
        </p:txBody>
      </p:sp>
      <p:sp>
        <p:nvSpPr>
          <p:cNvPr id="8" name="Rectangle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4373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5/2/23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222995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7CC0096-1860-4642-9CD2-0079EA5E7CD1}" type="datetimeFigureOut">
              <a:rPr lang="en-US" smtClean="0"/>
              <a:t>5/2/23</a:t>
            </a:fld>
            <a:endParaRPr lang="en-US"/>
          </a:p>
        </p:txBody>
      </p:sp>
      <p:sp>
        <p:nvSpPr>
          <p:cNvPr id="5" name="Footer Placeholder 4"/>
          <p:cNvSpPr>
            <a:spLocks noGrp="1"/>
          </p:cNvSpPr>
          <p:nvPr>
            <p:ph type="ftr" sz="quarter" idx="11"/>
          </p:nvPr>
        </p:nvSpPr>
        <p:spPr/>
        <p:txBody>
          <a:bodyPr/>
          <a:lstStyle/>
          <a:p>
            <a:r>
              <a:rPr lang="en-US"/>
              <a:t>Add a footer</a:t>
            </a:r>
            <a:endParaRPr lang="en-US" dirty="0"/>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95985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with Pictures">
    <p:spTree>
      <p:nvGrpSpPr>
        <p:cNvPr id="1" name=""/>
        <p:cNvGrpSpPr/>
        <p:nvPr/>
      </p:nvGrpSpPr>
      <p:grpSpPr>
        <a:xfrm>
          <a:off x="0" y="0"/>
          <a:ext cx="0" cy="0"/>
          <a:chOff x="0" y="0"/>
          <a:chExt cx="0" cy="0"/>
        </a:xfrm>
      </p:grpSpPr>
      <p:sp>
        <p:nvSpPr>
          <p:cNvPr id="8" name="Rectangle 7"/>
          <p:cNvSpPr/>
          <p:nvPr userDrawn="1"/>
        </p:nvSpPr>
        <p:spPr>
          <a:xfrm>
            <a:off x="0" y="4800600"/>
            <a:ext cx="12192000" cy="20574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533400" y="5084483"/>
            <a:ext cx="11125200" cy="914400"/>
          </a:xfrm>
        </p:spPr>
        <p:txBody>
          <a:bodyPr anchor="b">
            <a:normAutofit/>
          </a:bodyPr>
          <a:lstStyle>
            <a:lvl1pPr algn="ctr">
              <a:defRPr sz="4400" spc="-50" baseline="0">
                <a:solidFill>
                  <a:schemeClr val="bg1"/>
                </a:solidFill>
              </a:defRPr>
            </a:lvl1pPr>
          </a:lstStyle>
          <a:p>
            <a:r>
              <a:rPr lang="en-US"/>
              <a:t>Click to edit Master title style</a:t>
            </a:r>
            <a:endParaRPr lang="en-US" dirty="0"/>
          </a:p>
        </p:txBody>
      </p:sp>
      <p:sp>
        <p:nvSpPr>
          <p:cNvPr id="9" name="Picture Placeholder 2" descr="An empty placeholder to add an image. Click on the placeholder and select the image that you wish to add"/>
          <p:cNvSpPr>
            <a:spLocks noGrp="1"/>
          </p:cNvSpPr>
          <p:nvPr>
            <p:ph type="pic" idx="10"/>
          </p:nvPr>
        </p:nvSpPr>
        <p:spPr>
          <a:xfrm>
            <a:off x="1"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3" name="Picture Placeholder 2" descr="An empty placeholder to add an image. Click on the placeholder and select the image that you wish to add"/>
          <p:cNvSpPr>
            <a:spLocks noGrp="1"/>
          </p:cNvSpPr>
          <p:nvPr>
            <p:ph type="pic" idx="11"/>
          </p:nvPr>
        </p:nvSpPr>
        <p:spPr>
          <a:xfrm>
            <a:off x="408432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Picture Placeholder 2" descr="An empty placeholder to add an image. Click on the placeholder and select the image that you wish to add"/>
          <p:cNvSpPr>
            <a:spLocks noGrp="1"/>
          </p:cNvSpPr>
          <p:nvPr>
            <p:ph type="pic" idx="12"/>
          </p:nvPr>
        </p:nvSpPr>
        <p:spPr>
          <a:xfrm>
            <a:off x="8168640" y="1"/>
            <a:ext cx="4023360" cy="4745736"/>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3" name="Subtitle 2"/>
          <p:cNvSpPr>
            <a:spLocks noGrp="1"/>
          </p:cNvSpPr>
          <p:nvPr>
            <p:ph type="subTitle" idx="1"/>
          </p:nvPr>
        </p:nvSpPr>
        <p:spPr>
          <a:xfrm>
            <a:off x="533400" y="6043123"/>
            <a:ext cx="11125200" cy="571500"/>
          </a:xfrm>
        </p:spPr>
        <p:txBody>
          <a:bodyPr>
            <a:normAutofit/>
          </a:bodyPr>
          <a:lstStyle>
            <a:lvl1pPr marL="0" indent="0" algn="ctr">
              <a:spcBef>
                <a:spcPts val="0"/>
              </a:spcBef>
              <a:buNone/>
              <a:defRPr sz="2000" cap="all"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64016935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51812" y="1672934"/>
            <a:ext cx="3506788" cy="2880360"/>
          </a:xfrm>
        </p:spPr>
        <p:txBody>
          <a:bodyPr anchor="b">
            <a:normAutofit/>
          </a:bodyPr>
          <a:lstStyle>
            <a:lvl1pPr>
              <a:defRPr sz="3000"/>
            </a:lvl1pPr>
          </a:lstStyle>
          <a:p>
            <a:r>
              <a:rPr lang="en-US"/>
              <a:t>Click to edit Master title style</a:t>
            </a:r>
            <a:endParaRPr lang="en-US" dirty="0"/>
          </a:p>
        </p:txBody>
      </p:sp>
      <p:sp>
        <p:nvSpPr>
          <p:cNvPr id="3" name="Content Placeholder 2"/>
          <p:cNvSpPr>
            <a:spLocks noGrp="1"/>
          </p:cNvSpPr>
          <p:nvPr>
            <p:ph idx="1"/>
          </p:nvPr>
        </p:nvSpPr>
        <p:spPr>
          <a:xfrm>
            <a:off x="530352" y="457200"/>
            <a:ext cx="7242111" cy="5715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51812" y="4590288"/>
            <a:ext cx="3514564" cy="1581912"/>
          </a:xfrm>
        </p:spPr>
        <p:txBody>
          <a:bodyPr/>
          <a:lstStyle>
            <a:lvl1pPr marL="0" indent="0">
              <a:spcBef>
                <a:spcPts val="8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7CC0096-1860-4642-9CD2-0079EA5E7CD1}" type="datetimeFigureOut">
              <a:rPr lang="en-US" smtClean="0"/>
              <a:t>5/2/23</a:t>
            </a:fld>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Rectangle 7"/>
          <p:cNvSpPr/>
          <p:nvPr userDrawn="1"/>
        </p:nvSpPr>
        <p:spPr>
          <a:xfrm>
            <a:off x="8153400" y="0"/>
            <a:ext cx="4038600"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32813" y="1683327"/>
            <a:ext cx="3125787" cy="2877260"/>
          </a:xfrm>
        </p:spPr>
        <p:txBody>
          <a:bodyPr anchor="b">
            <a:normAutofit/>
          </a:bodyPr>
          <a:lstStyle>
            <a:lvl1pPr>
              <a:defRPr sz="3000">
                <a:solidFill>
                  <a:schemeClr val="bg1"/>
                </a:solidFill>
              </a:defRPr>
            </a:lvl1pPr>
          </a:lstStyle>
          <a:p>
            <a:r>
              <a:rPr lang="en-US"/>
              <a:t>Click to edit Master title style</a:t>
            </a:r>
          </a:p>
        </p:txBody>
      </p:sp>
      <p:sp>
        <p:nvSpPr>
          <p:cNvPr id="6" name="Picture Placeholder 2" descr="An empty placeholder to add an image. Click on the placeholder and select the image that you wish to add"/>
          <p:cNvSpPr>
            <a:spLocks noGrp="1"/>
          </p:cNvSpPr>
          <p:nvPr>
            <p:ph type="pic" idx="1"/>
          </p:nvPr>
        </p:nvSpPr>
        <p:spPr>
          <a:xfrm>
            <a:off x="0" y="0"/>
            <a:ext cx="8101584" cy="6857999"/>
          </a:xfrm>
        </p:spPr>
        <p:txBody>
          <a:bodyPr tIns="45720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532813" y="4591761"/>
            <a:ext cx="3125787" cy="1580440"/>
          </a:xfrm>
        </p:spPr>
        <p:txBody>
          <a:bodyPr/>
          <a:lstStyle>
            <a:lvl1pPr marL="0" indent="0">
              <a:spcBef>
                <a:spcPts val="800"/>
              </a:spcBef>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CC0096-1860-4642-9CD2-0079EA5E7CD1}" type="datetimeFigureOut">
              <a:rPr lang="en-US" smtClean="0"/>
              <a:pPr/>
              <a:t>5/2/23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Add a footer</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1375A4-56A4-47D6-9801-1991572033F7}" type="slidenum">
              <a:rPr lang="en-US" smtClean="0"/>
              <a:pPr/>
              <a:t>‹#›</a:t>
            </a:fld>
            <a:endParaRPr lang="en-US"/>
          </a:p>
        </p:txBody>
      </p:sp>
      <p:sp>
        <p:nvSpPr>
          <p:cNvPr id="7" name="Rectangle 6"/>
          <p:cNvSpPr/>
          <p:nvPr userDrawn="1"/>
        </p:nvSpPr>
        <p:spPr>
          <a:xfrm>
            <a:off x="0" y="6583680"/>
            <a:ext cx="12192000" cy="2743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6754955"/>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 id="2147483810" r:id="rId12"/>
    <p:sldLayoutId id="2147483656" r:id="rId13"/>
    <p:sldLayoutId id="2147483657"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mailto:referendum@princetonk12.org"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6090355"/>
            <a:ext cx="11125200" cy="914400"/>
          </a:xfrm>
        </p:spPr>
        <p:txBody>
          <a:bodyPr>
            <a:normAutofit fontScale="90000"/>
          </a:bodyPr>
          <a:lstStyle/>
          <a:p>
            <a:br>
              <a:rPr lang="en-US" dirty="0"/>
            </a:br>
            <a:r>
              <a:rPr lang="en-US" b="1" dirty="0"/>
              <a:t>Princeton Public Schools Facilities Referendum</a:t>
            </a:r>
            <a:br>
              <a:rPr lang="en-US" dirty="0"/>
            </a:br>
            <a:r>
              <a:rPr lang="en-US" i="1" dirty="0"/>
              <a:t>A Critical Need</a:t>
            </a:r>
            <a:br>
              <a:rPr lang="en-US" i="1" dirty="0"/>
            </a:br>
            <a:r>
              <a:rPr lang="en-US" i="1" dirty="0"/>
              <a:t>A Transformative Opportunity</a:t>
            </a:r>
            <a:br>
              <a:rPr lang="en-US" i="1" dirty="0"/>
            </a:br>
            <a:r>
              <a:rPr lang="en-US" i="1" dirty="0"/>
              <a:t>A Responsible Investment</a:t>
            </a:r>
          </a:p>
        </p:txBody>
      </p:sp>
      <p:pic>
        <p:nvPicPr>
          <p:cNvPr id="7" name="Picture Placeholder 6"/>
          <p:cNvPicPr>
            <a:picLocks noGrp="1" noChangeAspect="1"/>
          </p:cNvPicPr>
          <p:nvPr>
            <p:ph type="pic" idx="10"/>
          </p:nvPr>
        </p:nvPicPr>
        <p:blipFill>
          <a:blip r:embed="rId2">
            <a:extLst>
              <a:ext uri="{28A0092B-C50C-407E-A947-70E740481C1C}">
                <a14:useLocalDpi xmlns:a14="http://schemas.microsoft.com/office/drawing/2010/main" val="0"/>
              </a:ext>
            </a:extLst>
          </a:blip>
          <a:srcRect l="21717" r="21717"/>
          <a:stretch>
            <a:fillRect/>
          </a:stretch>
        </p:blipFill>
        <p:spPr/>
      </p:pic>
      <p:pic>
        <p:nvPicPr>
          <p:cNvPr id="8" name="Picture Placeholder 7"/>
          <p:cNvPicPr>
            <a:picLocks noGrp="1" noChangeAspect="1"/>
          </p:cNvPicPr>
          <p:nvPr>
            <p:ph type="pic" idx="11"/>
          </p:nvPr>
        </p:nvPicPr>
        <p:blipFill>
          <a:blip r:embed="rId3">
            <a:extLst>
              <a:ext uri="{28A0092B-C50C-407E-A947-70E740481C1C}">
                <a14:useLocalDpi xmlns:a14="http://schemas.microsoft.com/office/drawing/2010/main" val="0"/>
              </a:ext>
            </a:extLst>
          </a:blip>
          <a:srcRect l="21082" r="21082"/>
          <a:stretch>
            <a:fillRect/>
          </a:stretch>
        </p:blipFill>
        <p:spPr/>
      </p:pic>
      <p:pic>
        <p:nvPicPr>
          <p:cNvPr id="9" name="Picture Placeholder 8"/>
          <p:cNvPicPr>
            <a:picLocks noGrp="1" noChangeAspect="1"/>
          </p:cNvPicPr>
          <p:nvPr>
            <p:ph type="pic" idx="12"/>
          </p:nvPr>
        </p:nvPicPr>
        <p:blipFill>
          <a:blip r:embed="rId4">
            <a:extLst>
              <a:ext uri="{28A0092B-C50C-407E-A947-70E740481C1C}">
                <a14:useLocalDpi xmlns:a14="http://schemas.microsoft.com/office/drawing/2010/main" val="0"/>
              </a:ext>
            </a:extLst>
          </a:blip>
          <a:srcRect l="17962" r="17962"/>
          <a:stretch>
            <a:fillRect/>
          </a:stretch>
        </p:blipFill>
        <p:spPr/>
      </p:pic>
    </p:spTree>
    <p:extLst>
      <p:ext uri="{BB962C8B-B14F-4D97-AF65-F5344CB8AC3E}">
        <p14:creationId xmlns:p14="http://schemas.microsoft.com/office/powerpoint/2010/main" val="3034687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Critical Need</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0500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t>Critical Need</a:t>
            </a:r>
            <a:br>
              <a:rPr lang="en-US" dirty="0"/>
            </a:br>
            <a:r>
              <a:rPr lang="en-US" dirty="0"/>
              <a:t>Capacity Crisis: Current and Future</a:t>
            </a:r>
          </a:p>
        </p:txBody>
      </p:sp>
      <p:sp>
        <p:nvSpPr>
          <p:cNvPr id="3" name="Content Placeholder 2"/>
          <p:cNvSpPr>
            <a:spLocks noGrp="1"/>
          </p:cNvSpPr>
          <p:nvPr>
            <p:ph idx="1"/>
          </p:nvPr>
        </p:nvSpPr>
        <p:spPr>
          <a:xfrm>
            <a:off x="1728591" y="1825625"/>
            <a:ext cx="8041709" cy="435133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457200" lvl="1" indent="0">
              <a:buNone/>
            </a:pPr>
            <a:endParaRPr lang="en-US" dirty="0"/>
          </a:p>
          <a:p>
            <a:pPr marL="457200" lvl="1" indent="0">
              <a:buNone/>
            </a:pP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66279" y="1825625"/>
            <a:ext cx="7662868" cy="4518593"/>
          </a:xfrm>
          <a:prstGeom prst="rect">
            <a:avLst/>
          </a:prstGeom>
        </p:spPr>
      </p:pic>
      <p:sp>
        <p:nvSpPr>
          <p:cNvPr id="5" name="TextBox 4"/>
          <p:cNvSpPr txBox="1"/>
          <p:nvPr/>
        </p:nvSpPr>
        <p:spPr>
          <a:xfrm>
            <a:off x="10110651" y="2086885"/>
            <a:ext cx="1828800" cy="3785652"/>
          </a:xfrm>
          <a:prstGeom prst="rect">
            <a:avLst/>
          </a:prstGeom>
          <a:noFill/>
        </p:spPr>
        <p:txBody>
          <a:bodyPr wrap="square" rtlCol="0">
            <a:spAutoFit/>
          </a:bodyPr>
          <a:lstStyle/>
          <a:p>
            <a:endParaRPr lang="en-US" sz="2400" dirty="0"/>
          </a:p>
          <a:p>
            <a:r>
              <a:rPr lang="en-US" sz="2400" dirty="0"/>
              <a:t>2017: 3,769</a:t>
            </a:r>
          </a:p>
          <a:p>
            <a:r>
              <a:rPr lang="en-US" sz="2400" dirty="0"/>
              <a:t>2022: 4,298</a:t>
            </a:r>
          </a:p>
          <a:p>
            <a:r>
              <a:rPr lang="en-US" sz="2400" dirty="0"/>
              <a:t>2027: 4,820</a:t>
            </a:r>
          </a:p>
          <a:p>
            <a:endParaRPr lang="en-US" sz="2400" dirty="0"/>
          </a:p>
          <a:p>
            <a:r>
              <a:rPr lang="en-US" sz="2400" dirty="0"/>
              <a:t>5yr. 14% increase</a:t>
            </a:r>
          </a:p>
          <a:p>
            <a:endParaRPr lang="en-US" sz="2400" dirty="0"/>
          </a:p>
          <a:p>
            <a:r>
              <a:rPr lang="en-US" sz="2400" dirty="0"/>
              <a:t>10yr. 28% increase</a:t>
            </a:r>
          </a:p>
        </p:txBody>
      </p:sp>
    </p:spTree>
    <p:extLst>
      <p:ext uri="{BB962C8B-B14F-4D97-AF65-F5344CB8AC3E}">
        <p14:creationId xmlns:p14="http://schemas.microsoft.com/office/powerpoint/2010/main" val="28369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42600" cy="132556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t>Capacity Crisis: Current and Future </a:t>
            </a:r>
            <a:br>
              <a:rPr lang="en-US" dirty="0"/>
            </a:br>
            <a:r>
              <a:rPr lang="en-US" dirty="0"/>
              <a:t>Grades PreK-5</a:t>
            </a:r>
          </a:p>
        </p:txBody>
      </p:sp>
      <p:sp>
        <p:nvSpPr>
          <p:cNvPr id="3" name="Content Placeholder 2"/>
          <p:cNvSpPr>
            <a:spLocks noGrp="1"/>
          </p:cNvSpPr>
          <p:nvPr>
            <p:ph idx="1"/>
          </p:nvPr>
        </p:nvSpPr>
        <p:spPr>
          <a:xfrm>
            <a:off x="838200" y="1825625"/>
            <a:ext cx="9788569" cy="435133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457200" lvl="1" indent="0">
              <a:buNone/>
            </a:pPr>
            <a:endParaRPr lang="en-US" dirty="0"/>
          </a:p>
          <a:p>
            <a:pPr marL="457200" lvl="1" indent="0">
              <a:buNone/>
            </a:pPr>
            <a:endParaRPr lang="en-US" dirty="0"/>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4662" y="1690688"/>
            <a:ext cx="8993912" cy="4785750"/>
          </a:xfrm>
          <a:prstGeom prst="rect">
            <a:avLst/>
          </a:prstGeom>
        </p:spPr>
      </p:pic>
      <p:sp>
        <p:nvSpPr>
          <p:cNvPr id="5" name="TextBox 4"/>
          <p:cNvSpPr txBox="1"/>
          <p:nvPr/>
        </p:nvSpPr>
        <p:spPr>
          <a:xfrm>
            <a:off x="10626769" y="2429691"/>
            <a:ext cx="1247368" cy="3477875"/>
          </a:xfrm>
          <a:prstGeom prst="rect">
            <a:avLst/>
          </a:prstGeom>
          <a:noFill/>
        </p:spPr>
        <p:txBody>
          <a:bodyPr wrap="square" rtlCol="0">
            <a:spAutoFit/>
          </a:bodyPr>
          <a:lstStyle/>
          <a:p>
            <a:r>
              <a:rPr lang="en-US" sz="2000" dirty="0"/>
              <a:t>Currently at capacity.</a:t>
            </a:r>
          </a:p>
          <a:p>
            <a:endParaRPr lang="en-US" sz="2000" dirty="0"/>
          </a:p>
          <a:p>
            <a:r>
              <a:rPr lang="en-US" sz="2000" dirty="0"/>
              <a:t>200 more students in next 5 years</a:t>
            </a:r>
          </a:p>
          <a:p>
            <a:endParaRPr lang="en-US" sz="2000" dirty="0"/>
          </a:p>
          <a:p>
            <a:r>
              <a:rPr lang="en-US" sz="2000" dirty="0"/>
              <a:t>15% increase</a:t>
            </a:r>
          </a:p>
        </p:txBody>
      </p:sp>
    </p:spTree>
    <p:extLst>
      <p:ext uri="{BB962C8B-B14F-4D97-AF65-F5344CB8AC3E}">
        <p14:creationId xmlns:p14="http://schemas.microsoft.com/office/powerpoint/2010/main" val="103678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Community Park</a:t>
            </a:r>
            <a:br>
              <a:rPr lang="en-US" dirty="0"/>
            </a:br>
            <a:r>
              <a:rPr lang="en-US" dirty="0"/>
              <a:t>Enrollment Projections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20240" y="1825624"/>
            <a:ext cx="8053407" cy="4518602"/>
          </a:xfrm>
        </p:spPr>
      </p:pic>
      <p:sp>
        <p:nvSpPr>
          <p:cNvPr id="3" name="TextBox 2"/>
          <p:cNvSpPr txBox="1"/>
          <p:nvPr/>
        </p:nvSpPr>
        <p:spPr>
          <a:xfrm>
            <a:off x="10306595" y="2194560"/>
            <a:ext cx="1645919" cy="3170099"/>
          </a:xfrm>
          <a:prstGeom prst="rect">
            <a:avLst/>
          </a:prstGeom>
          <a:noFill/>
        </p:spPr>
        <p:txBody>
          <a:bodyPr wrap="square" rtlCol="0">
            <a:spAutoFit/>
          </a:bodyPr>
          <a:lstStyle/>
          <a:p>
            <a:r>
              <a:rPr lang="en-US" sz="2000" dirty="0"/>
              <a:t>Currently at capacity.</a:t>
            </a:r>
          </a:p>
          <a:p>
            <a:endParaRPr lang="en-US" sz="2000" dirty="0"/>
          </a:p>
          <a:p>
            <a:r>
              <a:rPr lang="en-US" sz="2000" dirty="0"/>
              <a:t>90 over capacity by 2021</a:t>
            </a:r>
          </a:p>
          <a:p>
            <a:r>
              <a:rPr lang="en-US" sz="2000" dirty="0"/>
              <a:t>= 4 </a:t>
            </a:r>
            <a:r>
              <a:rPr lang="en-US" sz="2000" dirty="0" err="1"/>
              <a:t>classrms</a:t>
            </a:r>
            <a:r>
              <a:rPr lang="en-US" sz="2000" dirty="0"/>
              <a:t> of 22/23</a:t>
            </a:r>
          </a:p>
          <a:p>
            <a:endParaRPr lang="en-US" sz="2000" dirty="0"/>
          </a:p>
          <a:p>
            <a:r>
              <a:rPr lang="en-US" sz="2000" dirty="0"/>
              <a:t>500 by 2025</a:t>
            </a:r>
          </a:p>
        </p:txBody>
      </p:sp>
    </p:spTree>
    <p:extLst>
      <p:ext uri="{BB962C8B-B14F-4D97-AF65-F5344CB8AC3E}">
        <p14:creationId xmlns:p14="http://schemas.microsoft.com/office/powerpoint/2010/main" val="4197775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Johnson Park</a:t>
            </a:r>
            <a:br>
              <a:rPr lang="en-US" dirty="0"/>
            </a:br>
            <a:r>
              <a:rPr lang="en-US" dirty="0"/>
              <a:t>Enrollment Projections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4114" y="1825624"/>
            <a:ext cx="7985897" cy="4591600"/>
          </a:xfrm>
        </p:spPr>
      </p:pic>
      <p:sp>
        <p:nvSpPr>
          <p:cNvPr id="3" name="TextBox 2"/>
          <p:cNvSpPr txBox="1"/>
          <p:nvPr/>
        </p:nvSpPr>
        <p:spPr>
          <a:xfrm>
            <a:off x="10097589" y="2821577"/>
            <a:ext cx="1698171" cy="1754326"/>
          </a:xfrm>
          <a:prstGeom prst="rect">
            <a:avLst/>
          </a:prstGeom>
          <a:noFill/>
        </p:spPr>
        <p:txBody>
          <a:bodyPr wrap="square" rtlCol="0">
            <a:spAutoFit/>
          </a:bodyPr>
          <a:lstStyle/>
          <a:p>
            <a:r>
              <a:rPr lang="en-US" dirty="0"/>
              <a:t>At capacity for next 10 years</a:t>
            </a:r>
          </a:p>
          <a:p>
            <a:endParaRPr lang="en-US" dirty="0"/>
          </a:p>
          <a:p>
            <a:r>
              <a:rPr lang="en-US" dirty="0"/>
              <a:t>No new housing projected for this area.</a:t>
            </a:r>
          </a:p>
        </p:txBody>
      </p:sp>
    </p:spTree>
    <p:extLst>
      <p:ext uri="{BB962C8B-B14F-4D97-AF65-F5344CB8AC3E}">
        <p14:creationId xmlns:p14="http://schemas.microsoft.com/office/powerpoint/2010/main" val="1547358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Littlebrook</a:t>
            </a:r>
            <a:br>
              <a:rPr lang="en-US" dirty="0"/>
            </a:br>
            <a:r>
              <a:rPr lang="en-US" dirty="0"/>
              <a:t>Enrollment Projections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2492" y="1825624"/>
            <a:ext cx="7874471" cy="4567425"/>
          </a:xfrm>
        </p:spPr>
      </p:pic>
      <p:sp>
        <p:nvSpPr>
          <p:cNvPr id="3" name="TextBox 2"/>
          <p:cNvSpPr txBox="1"/>
          <p:nvPr/>
        </p:nvSpPr>
        <p:spPr>
          <a:xfrm>
            <a:off x="10202092" y="2401176"/>
            <a:ext cx="1528354" cy="3416320"/>
          </a:xfrm>
          <a:prstGeom prst="rect">
            <a:avLst/>
          </a:prstGeom>
          <a:noFill/>
        </p:spPr>
        <p:txBody>
          <a:bodyPr wrap="square" rtlCol="0">
            <a:spAutoFit/>
          </a:bodyPr>
          <a:lstStyle/>
          <a:p>
            <a:r>
              <a:rPr lang="en-US" dirty="0"/>
              <a:t>Currently over capacity by 18 </a:t>
            </a:r>
          </a:p>
          <a:p>
            <a:endParaRPr lang="en-US" dirty="0"/>
          </a:p>
          <a:p>
            <a:r>
              <a:rPr lang="en-US" dirty="0"/>
              <a:t>50 more students by 2020 for enrollment of over 400.</a:t>
            </a:r>
          </a:p>
          <a:p>
            <a:endParaRPr lang="en-US" dirty="0"/>
          </a:p>
          <a:p>
            <a:r>
              <a:rPr lang="en-US" dirty="0"/>
              <a:t>Projected to stay above capacity</a:t>
            </a:r>
          </a:p>
        </p:txBody>
      </p:sp>
    </p:spTree>
    <p:extLst>
      <p:ext uri="{BB962C8B-B14F-4D97-AF65-F5344CB8AC3E}">
        <p14:creationId xmlns:p14="http://schemas.microsoft.com/office/powerpoint/2010/main" val="2365791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Riverside</a:t>
            </a:r>
            <a:br>
              <a:rPr lang="en-US" dirty="0"/>
            </a:br>
            <a:r>
              <a:rPr lang="en-US" dirty="0"/>
              <a:t>Enrollment Projections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76994" y="1825624"/>
            <a:ext cx="7814032" cy="4479743"/>
          </a:xfrm>
        </p:spPr>
      </p:pic>
      <p:sp>
        <p:nvSpPr>
          <p:cNvPr id="5" name="TextBox 4"/>
          <p:cNvSpPr txBox="1"/>
          <p:nvPr/>
        </p:nvSpPr>
        <p:spPr>
          <a:xfrm>
            <a:off x="10254342" y="1933303"/>
            <a:ext cx="1619795" cy="3693319"/>
          </a:xfrm>
          <a:prstGeom prst="rect">
            <a:avLst/>
          </a:prstGeom>
          <a:noFill/>
        </p:spPr>
        <p:txBody>
          <a:bodyPr wrap="square" rtlCol="0">
            <a:spAutoFit/>
          </a:bodyPr>
          <a:lstStyle/>
          <a:p>
            <a:endParaRPr lang="en-US" dirty="0"/>
          </a:p>
          <a:p>
            <a:r>
              <a:rPr lang="en-US" dirty="0"/>
              <a:t>Historically under 300; projected to be larger than JP</a:t>
            </a:r>
          </a:p>
          <a:p>
            <a:endParaRPr lang="en-US" dirty="0"/>
          </a:p>
          <a:p>
            <a:r>
              <a:rPr lang="en-US" dirty="0"/>
              <a:t>426 by 2023</a:t>
            </a:r>
          </a:p>
          <a:p>
            <a:r>
              <a:rPr lang="en-US" dirty="0"/>
              <a:t>120 over capacity</a:t>
            </a:r>
          </a:p>
          <a:p>
            <a:r>
              <a:rPr lang="en-US" dirty="0"/>
              <a:t>= 6 </a:t>
            </a:r>
            <a:r>
              <a:rPr lang="en-US" dirty="0" err="1"/>
              <a:t>classrms</a:t>
            </a:r>
            <a:r>
              <a:rPr lang="en-US" dirty="0"/>
              <a:t> of</a:t>
            </a:r>
          </a:p>
          <a:p>
            <a:r>
              <a:rPr lang="en-US" dirty="0"/>
              <a:t>20.</a:t>
            </a:r>
          </a:p>
          <a:p>
            <a:endParaRPr lang="en-US" dirty="0"/>
          </a:p>
          <a:p>
            <a:endParaRPr lang="en-US" dirty="0"/>
          </a:p>
        </p:txBody>
      </p:sp>
    </p:spTree>
    <p:extLst>
      <p:ext uri="{BB962C8B-B14F-4D97-AF65-F5344CB8AC3E}">
        <p14:creationId xmlns:p14="http://schemas.microsoft.com/office/powerpoint/2010/main" val="3217530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42600" cy="132556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t>Capacity Crisis: Current and Future</a:t>
            </a:r>
            <a:br>
              <a:rPr lang="en-US" dirty="0"/>
            </a:br>
            <a:r>
              <a:rPr lang="en-US" dirty="0"/>
              <a:t>Grades 6-8</a:t>
            </a:r>
          </a:p>
        </p:txBody>
      </p:sp>
      <p:sp>
        <p:nvSpPr>
          <p:cNvPr id="3" name="Content Placeholder 2"/>
          <p:cNvSpPr>
            <a:spLocks noGrp="1"/>
          </p:cNvSpPr>
          <p:nvPr>
            <p:ph idx="1"/>
          </p:nvPr>
        </p:nvSpPr>
        <p:spPr>
          <a:xfrm>
            <a:off x="1507490" y="1825625"/>
            <a:ext cx="9177020" cy="435133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457200" lvl="1" indent="0">
              <a:buNone/>
            </a:pPr>
            <a:endParaRPr lang="en-US" dirty="0"/>
          </a:p>
          <a:p>
            <a:pPr marL="457200" lvl="1" indent="0">
              <a:buNone/>
            </a:pPr>
            <a:endParaRPr lang="en-US" dirty="0"/>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0920" y="1825625"/>
            <a:ext cx="9177018" cy="4520024"/>
          </a:xfrm>
          <a:prstGeom prst="rect">
            <a:avLst/>
          </a:prstGeom>
        </p:spPr>
      </p:pic>
      <p:sp>
        <p:nvSpPr>
          <p:cNvPr id="5" name="TextBox 4"/>
          <p:cNvSpPr txBox="1"/>
          <p:nvPr/>
        </p:nvSpPr>
        <p:spPr>
          <a:xfrm>
            <a:off x="10552971" y="2187077"/>
            <a:ext cx="1507492" cy="3416320"/>
          </a:xfrm>
          <a:prstGeom prst="rect">
            <a:avLst/>
          </a:prstGeom>
          <a:noFill/>
        </p:spPr>
        <p:txBody>
          <a:bodyPr wrap="square" rtlCol="0">
            <a:spAutoFit/>
          </a:bodyPr>
          <a:lstStyle/>
          <a:p>
            <a:r>
              <a:rPr lang="en-US" dirty="0"/>
              <a:t>Currently 100 over capacity</a:t>
            </a:r>
          </a:p>
          <a:p>
            <a:endParaRPr lang="en-US" dirty="0"/>
          </a:p>
          <a:p>
            <a:r>
              <a:rPr lang="en-US" dirty="0"/>
              <a:t>853 in 2020.</a:t>
            </a:r>
          </a:p>
          <a:p>
            <a:endParaRPr lang="en-US" dirty="0"/>
          </a:p>
          <a:p>
            <a:r>
              <a:rPr lang="en-US" dirty="0"/>
              <a:t>967 in 2022.</a:t>
            </a:r>
          </a:p>
          <a:p>
            <a:r>
              <a:rPr lang="en-US" dirty="0"/>
              <a:t>33% increase in 5 yrs. </a:t>
            </a:r>
          </a:p>
          <a:p>
            <a:r>
              <a:rPr lang="en-US" dirty="0"/>
              <a:t>240 </a:t>
            </a:r>
            <a:r>
              <a:rPr lang="en-US" dirty="0" err="1"/>
              <a:t>stdnts</a:t>
            </a:r>
            <a:endParaRPr lang="en-US" dirty="0"/>
          </a:p>
          <a:p>
            <a:endParaRPr lang="en-US" dirty="0"/>
          </a:p>
          <a:p>
            <a:r>
              <a:rPr lang="en-US" dirty="0"/>
              <a:t>1,138 by 2027.</a:t>
            </a:r>
          </a:p>
        </p:txBody>
      </p:sp>
    </p:spTree>
    <p:extLst>
      <p:ext uri="{BB962C8B-B14F-4D97-AF65-F5344CB8AC3E}">
        <p14:creationId xmlns:p14="http://schemas.microsoft.com/office/powerpoint/2010/main" val="2192015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42600" cy="132556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t>Capacity Crisis: Current and Future</a:t>
            </a:r>
            <a:br>
              <a:rPr lang="en-US" dirty="0"/>
            </a:br>
            <a:r>
              <a:rPr lang="en-US" dirty="0"/>
              <a:t>Grades 9-12</a:t>
            </a:r>
          </a:p>
        </p:txBody>
      </p:sp>
      <p:sp>
        <p:nvSpPr>
          <p:cNvPr id="3" name="Content Placeholder 2"/>
          <p:cNvSpPr>
            <a:spLocks noGrp="1"/>
          </p:cNvSpPr>
          <p:nvPr>
            <p:ph idx="1"/>
          </p:nvPr>
        </p:nvSpPr>
        <p:spPr>
          <a:xfrm>
            <a:off x="1071154" y="1825625"/>
            <a:ext cx="9640389" cy="435133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457200" lvl="1" indent="0">
              <a:buNone/>
            </a:pPr>
            <a:endParaRPr lang="en-US" dirty="0"/>
          </a:p>
          <a:p>
            <a:pPr marL="457200" lvl="1" indent="0">
              <a:buNone/>
            </a:pPr>
            <a:endParaRPr lang="en-US" dirty="0"/>
          </a:p>
          <a:p>
            <a:pPr lvl="1"/>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154" y="1690688"/>
            <a:ext cx="9433337" cy="4716668"/>
          </a:xfrm>
          <a:prstGeom prst="rect">
            <a:avLst/>
          </a:prstGeom>
        </p:spPr>
      </p:pic>
      <p:sp>
        <p:nvSpPr>
          <p:cNvPr id="5" name="TextBox 4"/>
          <p:cNvSpPr txBox="1"/>
          <p:nvPr/>
        </p:nvSpPr>
        <p:spPr>
          <a:xfrm>
            <a:off x="10711543" y="2016135"/>
            <a:ext cx="1227908" cy="3416320"/>
          </a:xfrm>
          <a:prstGeom prst="rect">
            <a:avLst/>
          </a:prstGeom>
          <a:noFill/>
        </p:spPr>
        <p:txBody>
          <a:bodyPr wrap="square" rtlCol="0">
            <a:spAutoFit/>
          </a:bodyPr>
          <a:lstStyle/>
          <a:p>
            <a:r>
              <a:rPr lang="en-US" dirty="0"/>
              <a:t>Almost 200 over capacity of 1423.</a:t>
            </a:r>
          </a:p>
          <a:p>
            <a:endParaRPr lang="en-US" dirty="0"/>
          </a:p>
          <a:p>
            <a:r>
              <a:rPr lang="en-US" dirty="0"/>
              <a:t>Up another 100 by 2022 .</a:t>
            </a:r>
          </a:p>
          <a:p>
            <a:endParaRPr lang="en-US" dirty="0"/>
          </a:p>
          <a:p>
            <a:r>
              <a:rPr lang="en-US" dirty="0"/>
              <a:t>2000 by 2026.</a:t>
            </a:r>
          </a:p>
        </p:txBody>
      </p:sp>
    </p:spTree>
    <p:extLst>
      <p:ext uri="{BB962C8B-B14F-4D97-AF65-F5344CB8AC3E}">
        <p14:creationId xmlns:p14="http://schemas.microsoft.com/office/powerpoint/2010/main" val="293805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Has the District Already Been Managing Enrollment Growth?</a:t>
            </a:r>
          </a:p>
        </p:txBody>
      </p:sp>
      <p:sp>
        <p:nvSpPr>
          <p:cNvPr id="3" name="Content Placeholder 2"/>
          <p:cNvSpPr>
            <a:spLocks noGrp="1"/>
          </p:cNvSpPr>
          <p:nvPr>
            <p:ph sz="half" idx="1"/>
          </p:nvPr>
        </p:nvSpPr>
        <p:spPr/>
        <p:txBody>
          <a:bodyPr>
            <a:normAutofit fontScale="85000" lnSpcReduction="10000"/>
          </a:bodyPr>
          <a:lstStyle/>
          <a:p>
            <a:r>
              <a:rPr lang="en-US" dirty="0"/>
              <a:t>PHS</a:t>
            </a:r>
          </a:p>
          <a:p>
            <a:pPr lvl="1"/>
            <a:r>
              <a:rPr lang="en-US" dirty="0"/>
              <a:t>Converted rm. 98.5 (larger space) to create two health classrooms</a:t>
            </a:r>
          </a:p>
          <a:p>
            <a:pPr lvl="1"/>
            <a:r>
              <a:rPr lang="en-US" dirty="0"/>
              <a:t>Two large classrooms in 130 hallway divided into four</a:t>
            </a:r>
          </a:p>
          <a:p>
            <a:pPr lvl="1"/>
            <a:r>
              <a:rPr lang="en-US" dirty="0"/>
              <a:t>Converted 2 regular classrooms into science labs</a:t>
            </a:r>
          </a:p>
          <a:p>
            <a:pPr lvl="1"/>
            <a:r>
              <a:rPr lang="en-US" dirty="0"/>
              <a:t>Converted supervisor’s office into small group instruction room</a:t>
            </a:r>
          </a:p>
          <a:p>
            <a:pPr lvl="1"/>
            <a:r>
              <a:rPr lang="en-US" dirty="0"/>
              <a:t>Teacher lunchroom converted to Life Skills room</a:t>
            </a:r>
          </a:p>
          <a:p>
            <a:pPr lvl="1"/>
            <a:r>
              <a:rPr lang="en-US" dirty="0"/>
              <a:t>Trailers for teacher offices – yielding two useable classrooms</a:t>
            </a:r>
          </a:p>
          <a:p>
            <a:pPr lvl="1"/>
            <a:r>
              <a:rPr lang="en-US" dirty="0"/>
              <a:t>Instructional classroom created in Library</a:t>
            </a:r>
          </a:p>
          <a:p>
            <a:pPr lvl="1"/>
            <a:r>
              <a:rPr lang="en-US" dirty="0"/>
              <a:t>Increase in some class sizes to 28-30</a:t>
            </a:r>
          </a:p>
          <a:p>
            <a:pPr lvl="1"/>
            <a:endParaRPr lang="en-US" dirty="0"/>
          </a:p>
        </p:txBody>
      </p:sp>
      <p:sp>
        <p:nvSpPr>
          <p:cNvPr id="4" name="Content Placeholder 3"/>
          <p:cNvSpPr>
            <a:spLocks noGrp="1"/>
          </p:cNvSpPr>
          <p:nvPr>
            <p:ph sz="half" idx="2"/>
          </p:nvPr>
        </p:nvSpPr>
        <p:spPr/>
        <p:txBody>
          <a:bodyPr>
            <a:normAutofit fontScale="85000" lnSpcReduction="10000"/>
          </a:bodyPr>
          <a:lstStyle/>
          <a:p>
            <a:r>
              <a:rPr lang="en-US" dirty="0"/>
              <a:t>JW</a:t>
            </a:r>
          </a:p>
          <a:p>
            <a:pPr lvl="1"/>
            <a:r>
              <a:rPr lang="en-US" dirty="0"/>
              <a:t>Use of all available classrooms</a:t>
            </a:r>
          </a:p>
          <a:p>
            <a:pPr lvl="1"/>
            <a:r>
              <a:rPr lang="en-US" dirty="0"/>
              <a:t>Increases in class sizes to 28-30</a:t>
            </a:r>
          </a:p>
          <a:p>
            <a:r>
              <a:rPr lang="en-US" dirty="0"/>
              <a:t>Elementary</a:t>
            </a:r>
          </a:p>
          <a:p>
            <a:pPr lvl="1"/>
            <a:r>
              <a:rPr lang="en-US" dirty="0"/>
              <a:t>Use of all available classrooms</a:t>
            </a:r>
          </a:p>
          <a:p>
            <a:pPr lvl="1"/>
            <a:r>
              <a:rPr lang="en-US" dirty="0"/>
              <a:t>Spanish Instruction on a cart</a:t>
            </a:r>
          </a:p>
          <a:p>
            <a:pPr lvl="1"/>
            <a:r>
              <a:rPr lang="en-US" dirty="0"/>
              <a:t>Increases in class sizes 20-25</a:t>
            </a:r>
          </a:p>
          <a:p>
            <a:endParaRPr lang="en-US" dirty="0"/>
          </a:p>
        </p:txBody>
      </p:sp>
    </p:spTree>
    <p:extLst>
      <p:ext uri="{BB962C8B-B14F-4D97-AF65-F5344CB8AC3E}">
        <p14:creationId xmlns:p14="http://schemas.microsoft.com/office/powerpoint/2010/main" val="594466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Is Our Vision for the Future?</a:t>
            </a:r>
          </a:p>
        </p:txBody>
      </p:sp>
      <p:sp>
        <p:nvSpPr>
          <p:cNvPr id="5" name="Text Placeholder 4"/>
          <p:cNvSpPr>
            <a:spLocks noGrp="1"/>
          </p:cNvSpPr>
          <p:nvPr>
            <p:ph type="body" idx="1"/>
          </p:nvPr>
        </p:nvSpPr>
        <p:spPr/>
        <p:txBody>
          <a:bodyPr/>
          <a:lstStyle/>
          <a:p>
            <a:r>
              <a:rPr lang="en-US" dirty="0"/>
              <a:t>PHS Expansion</a:t>
            </a:r>
          </a:p>
        </p:txBody>
      </p:sp>
      <p:sp>
        <p:nvSpPr>
          <p:cNvPr id="6" name="Content Placeholder 5"/>
          <p:cNvSpPr>
            <a:spLocks noGrp="1"/>
          </p:cNvSpPr>
          <p:nvPr>
            <p:ph sz="half" idx="2"/>
          </p:nvPr>
        </p:nvSpPr>
        <p:spPr/>
        <p:txBody>
          <a:bodyPr>
            <a:normAutofit fontScale="92500" lnSpcReduction="20000"/>
          </a:bodyPr>
          <a:lstStyle/>
          <a:p>
            <a:r>
              <a:rPr lang="en-US" dirty="0"/>
              <a:t>Space to accommodate 300-400 students</a:t>
            </a:r>
          </a:p>
          <a:p>
            <a:r>
              <a:rPr lang="en-US" dirty="0"/>
              <a:t>Multi-story Addition</a:t>
            </a:r>
          </a:p>
          <a:p>
            <a:pPr lvl="1"/>
            <a:r>
              <a:rPr lang="en-US" dirty="0"/>
              <a:t>Flexible space for learning</a:t>
            </a:r>
          </a:p>
          <a:p>
            <a:pPr lvl="1"/>
            <a:r>
              <a:rPr lang="en-US" dirty="0"/>
              <a:t>Cafeteria extension </a:t>
            </a:r>
          </a:p>
          <a:p>
            <a:r>
              <a:rPr lang="en-US" dirty="0"/>
              <a:t>Internal Renovations</a:t>
            </a:r>
          </a:p>
          <a:p>
            <a:pPr lvl="1"/>
            <a:r>
              <a:rPr lang="en-US" dirty="0"/>
              <a:t>Courtyards?</a:t>
            </a:r>
          </a:p>
          <a:p>
            <a:pPr lvl="1"/>
            <a:r>
              <a:rPr lang="en-US" dirty="0"/>
              <a:t>Classrooms?</a:t>
            </a:r>
          </a:p>
          <a:p>
            <a:pPr lvl="1"/>
            <a:r>
              <a:rPr lang="en-US" dirty="0"/>
              <a:t>Library?</a:t>
            </a:r>
          </a:p>
          <a:p>
            <a:r>
              <a:rPr lang="en-US" dirty="0"/>
              <a:t>Additional Parking</a:t>
            </a:r>
          </a:p>
          <a:p>
            <a:pPr lvl="1"/>
            <a:endParaRPr lang="en-US" dirty="0"/>
          </a:p>
          <a:p>
            <a:pPr lvl="1"/>
            <a:endParaRPr lang="en-US" dirty="0"/>
          </a:p>
        </p:txBody>
      </p:sp>
      <p:sp>
        <p:nvSpPr>
          <p:cNvPr id="7" name="Text Placeholder 6"/>
          <p:cNvSpPr>
            <a:spLocks noGrp="1"/>
          </p:cNvSpPr>
          <p:nvPr>
            <p:ph type="body" sz="quarter" idx="3"/>
          </p:nvPr>
        </p:nvSpPr>
        <p:spPr/>
        <p:txBody>
          <a:bodyPr/>
          <a:lstStyle/>
          <a:p>
            <a:r>
              <a:rPr lang="en-US" dirty="0"/>
              <a:t>New 5/6 School on VR Site</a:t>
            </a:r>
          </a:p>
        </p:txBody>
      </p:sp>
      <p:sp>
        <p:nvSpPr>
          <p:cNvPr id="8" name="Content Placeholder 7"/>
          <p:cNvSpPr>
            <a:spLocks noGrp="1"/>
          </p:cNvSpPr>
          <p:nvPr>
            <p:ph sz="quarter" idx="4"/>
          </p:nvPr>
        </p:nvSpPr>
        <p:spPr/>
        <p:txBody>
          <a:bodyPr>
            <a:normAutofit fontScale="85000" lnSpcReduction="20000"/>
          </a:bodyPr>
          <a:lstStyle/>
          <a:p>
            <a:r>
              <a:rPr lang="en-US" dirty="0"/>
              <a:t>Extends elementary nurturance while offering middle school exploration</a:t>
            </a:r>
          </a:p>
          <a:p>
            <a:r>
              <a:rPr lang="en-US" dirty="0"/>
              <a:t>Allows all children to experience new school and connect before JW &amp; PHS </a:t>
            </a:r>
          </a:p>
          <a:p>
            <a:r>
              <a:rPr lang="en-US" dirty="0"/>
              <a:t>Clear and caring focus on transitions</a:t>
            </a:r>
          </a:p>
          <a:p>
            <a:r>
              <a:rPr lang="en-US" dirty="0"/>
              <a:t>Cost-effectively frees up space at MS and all 4 elementary schools</a:t>
            </a:r>
          </a:p>
          <a:p>
            <a:r>
              <a:rPr lang="en-US" dirty="0"/>
              <a:t>Maintains neighborhood elementary schools</a:t>
            </a:r>
          </a:p>
          <a:p>
            <a:r>
              <a:rPr lang="en-US" dirty="0"/>
              <a:t>Close-knit school communities in the midst of district-wide growth </a:t>
            </a:r>
          </a:p>
          <a:p>
            <a:endParaRPr lang="en-US" dirty="0"/>
          </a:p>
        </p:txBody>
      </p:sp>
    </p:spTree>
    <p:extLst>
      <p:ext uri="{BB962C8B-B14F-4D97-AF65-F5344CB8AC3E}">
        <p14:creationId xmlns:p14="http://schemas.microsoft.com/office/powerpoint/2010/main" val="1548658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5/6 School:  Success Stories</a:t>
            </a:r>
          </a:p>
        </p:txBody>
      </p:sp>
      <p:sp>
        <p:nvSpPr>
          <p:cNvPr id="3" name="Content Placeholder 2"/>
          <p:cNvSpPr>
            <a:spLocks noGrp="1"/>
          </p:cNvSpPr>
          <p:nvPr>
            <p:ph type="body" idx="1"/>
          </p:nvPr>
        </p:nvSpPr>
        <p:spPr/>
        <p:txBody>
          <a:bodyPr/>
          <a:lstStyle/>
          <a:p>
            <a:r>
              <a:rPr lang="en-US" dirty="0"/>
              <a:t>Other Districts</a:t>
            </a:r>
          </a:p>
        </p:txBody>
      </p:sp>
      <p:sp>
        <p:nvSpPr>
          <p:cNvPr id="4" name="Content Placeholder 3"/>
          <p:cNvSpPr>
            <a:spLocks noGrp="1"/>
          </p:cNvSpPr>
          <p:nvPr>
            <p:ph sz="half" idx="2"/>
          </p:nvPr>
        </p:nvSpPr>
        <p:spPr/>
        <p:txBody>
          <a:bodyPr>
            <a:normAutofit lnSpcReduction="10000"/>
          </a:bodyPr>
          <a:lstStyle/>
          <a:p>
            <a:r>
              <a:rPr lang="en-US" dirty="0"/>
              <a:t>Montgomery</a:t>
            </a:r>
          </a:p>
          <a:p>
            <a:pPr lvl="1"/>
            <a:r>
              <a:rPr lang="en-US" dirty="0"/>
              <a:t>Lower Middle School</a:t>
            </a:r>
          </a:p>
          <a:p>
            <a:r>
              <a:rPr lang="en-US" dirty="0"/>
              <a:t>Hillsborough</a:t>
            </a:r>
          </a:p>
          <a:p>
            <a:pPr lvl="1"/>
            <a:r>
              <a:rPr lang="en-US" dirty="0" err="1"/>
              <a:t>Auten</a:t>
            </a:r>
            <a:r>
              <a:rPr lang="en-US" dirty="0"/>
              <a:t> Road Intermediate</a:t>
            </a:r>
          </a:p>
          <a:p>
            <a:r>
              <a:rPr lang="en-US" dirty="0"/>
              <a:t>Bridgewater-Raritan</a:t>
            </a:r>
          </a:p>
          <a:p>
            <a:pPr lvl="1"/>
            <a:r>
              <a:rPr lang="en-US" dirty="0"/>
              <a:t>Eisenhower Intermediate</a:t>
            </a:r>
          </a:p>
          <a:p>
            <a:pPr lvl="1"/>
            <a:r>
              <a:rPr lang="en-US" dirty="0"/>
              <a:t>Hillside Intermediate</a:t>
            </a:r>
          </a:p>
          <a:p>
            <a:r>
              <a:rPr lang="en-US" i="1" dirty="0"/>
              <a:t>South Brunswick</a:t>
            </a:r>
          </a:p>
          <a:p>
            <a:pPr lvl="1"/>
            <a:r>
              <a:rPr lang="en-US" i="1" dirty="0"/>
              <a:t>Upper Elementary School</a:t>
            </a:r>
          </a:p>
          <a:p>
            <a:endParaRPr lang="en-US" dirty="0"/>
          </a:p>
        </p:txBody>
      </p:sp>
      <p:sp>
        <p:nvSpPr>
          <p:cNvPr id="5" name="Text Placeholder 4"/>
          <p:cNvSpPr>
            <a:spLocks noGrp="1"/>
          </p:cNvSpPr>
          <p:nvPr>
            <p:ph type="body" sz="quarter" idx="3"/>
          </p:nvPr>
        </p:nvSpPr>
        <p:spPr/>
        <p:txBody>
          <a:bodyPr/>
          <a:lstStyle/>
          <a:p>
            <a:endParaRPr lang="en-US" dirty="0"/>
          </a:p>
        </p:txBody>
      </p:sp>
      <p:sp>
        <p:nvSpPr>
          <p:cNvPr id="6" name="Content Placeholder 5"/>
          <p:cNvSpPr>
            <a:spLocks noGrp="1"/>
          </p:cNvSpPr>
          <p:nvPr>
            <p:ph sz="quarter" idx="4"/>
          </p:nvPr>
        </p:nvSpPr>
        <p:spPr>
          <a:xfrm>
            <a:off x="6172200" y="2093119"/>
            <a:ext cx="5183188" cy="3684588"/>
          </a:xfrm>
        </p:spPr>
        <p:txBody>
          <a:bodyPr/>
          <a:lstStyle/>
          <a:p>
            <a:pPr marL="0" indent="0">
              <a:buNone/>
            </a:pPr>
            <a:r>
              <a:rPr lang="en-US" i="1" dirty="0"/>
              <a:t>The Lower Middle School has been successful because it combines the content specialization that is supported by most middle school academic structures with the nurturing sensibilities of the elementary years.  It is truly just that simple! </a:t>
            </a:r>
          </a:p>
          <a:p>
            <a:pPr marL="0" indent="0">
              <a:buNone/>
            </a:pPr>
            <a:r>
              <a:rPr lang="en-US" i="1" dirty="0"/>
              <a:t>	</a:t>
            </a:r>
            <a:r>
              <a:rPr lang="en-US" dirty="0"/>
              <a:t>Mike Richards, Principal</a:t>
            </a:r>
          </a:p>
          <a:p>
            <a:pPr marL="0" indent="0">
              <a:buNone/>
            </a:pPr>
            <a:endParaRPr lang="en-US" i="1" dirty="0"/>
          </a:p>
        </p:txBody>
      </p:sp>
    </p:spTree>
    <p:extLst>
      <p:ext uri="{BB962C8B-B14F-4D97-AF65-F5344CB8AC3E}">
        <p14:creationId xmlns:p14="http://schemas.microsoft.com/office/powerpoint/2010/main" val="3453264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5/6 School:  Success Stories – South Brunswick Joanne </a:t>
            </a:r>
            <a:r>
              <a:rPr lang="en-US" dirty="0" err="1"/>
              <a:t>Kerekes</a:t>
            </a:r>
            <a:r>
              <a:rPr lang="en-US" dirty="0"/>
              <a:t>, Asst. Superintendent</a:t>
            </a:r>
          </a:p>
        </p:txBody>
      </p:sp>
      <p:sp>
        <p:nvSpPr>
          <p:cNvPr id="3" name="Content Placeholder 2"/>
          <p:cNvSpPr>
            <a:spLocks noGrp="1"/>
          </p:cNvSpPr>
          <p:nvPr>
            <p:ph sz="half" idx="1"/>
          </p:nvPr>
        </p:nvSpPr>
        <p:spPr/>
        <p:txBody>
          <a:bodyPr>
            <a:normAutofit fontScale="77500" lnSpcReduction="20000"/>
          </a:bodyPr>
          <a:lstStyle/>
          <a:p>
            <a:pPr marL="0" indent="0">
              <a:buNone/>
            </a:pPr>
            <a:r>
              <a:rPr lang="en-US" i="1" dirty="0"/>
              <a:t>For those of us fortunate enough to have been a part of the UES experience, you will hear in SBSD to this day that there were no better years than those.  </a:t>
            </a:r>
          </a:p>
          <a:p>
            <a:pPr marL="0" indent="0">
              <a:buNone/>
            </a:pPr>
            <a:r>
              <a:rPr lang="en-US" i="1" dirty="0"/>
              <a:t>I believe, had there not been a prior commitment to the two-middle school model, that the UES would have continued on and flourished.  </a:t>
            </a:r>
          </a:p>
          <a:p>
            <a:pPr marL="0" indent="0">
              <a:buNone/>
            </a:pPr>
            <a:r>
              <a:rPr lang="en-US" i="1" dirty="0"/>
              <a:t>It was indeed, a delicious combination of students, staff, and programs.</a:t>
            </a:r>
            <a:r>
              <a:rPr lang="en-US" dirty="0"/>
              <a:t> </a:t>
            </a:r>
          </a:p>
        </p:txBody>
      </p:sp>
      <p:sp>
        <p:nvSpPr>
          <p:cNvPr id="4" name="Content Placeholder 3"/>
          <p:cNvSpPr>
            <a:spLocks noGrp="1"/>
          </p:cNvSpPr>
          <p:nvPr>
            <p:ph sz="half" idx="2"/>
          </p:nvPr>
        </p:nvSpPr>
        <p:spPr/>
        <p:txBody>
          <a:bodyPr>
            <a:normAutofit fontScale="77500" lnSpcReduction="20000"/>
          </a:bodyPr>
          <a:lstStyle/>
          <a:p>
            <a:r>
              <a:rPr lang="en-US" dirty="0"/>
              <a:t>Socially, emotionally, 5</a:t>
            </a:r>
            <a:r>
              <a:rPr lang="en-US" baseline="30000" dirty="0"/>
              <a:t>th</a:t>
            </a:r>
            <a:r>
              <a:rPr lang="en-US" dirty="0"/>
              <a:t> and 6</a:t>
            </a:r>
            <a:r>
              <a:rPr lang="en-US" baseline="30000" dirty="0"/>
              <a:t>th</a:t>
            </a:r>
            <a:r>
              <a:rPr lang="en-US" dirty="0"/>
              <a:t> graders were in sync with one another.  The cafeterias and hallways were unbelievably peaceful.</a:t>
            </a:r>
          </a:p>
          <a:p>
            <a:r>
              <a:rPr lang="en-US" dirty="0"/>
              <a:t>Regrouping across grade level was managed with ease.</a:t>
            </a:r>
          </a:p>
          <a:p>
            <a:r>
              <a:rPr lang="en-US" dirty="0"/>
              <a:t>The arts, and performance and research tasks flourished.</a:t>
            </a:r>
          </a:p>
          <a:p>
            <a:r>
              <a:rPr lang="en-US" dirty="0"/>
              <a:t>ECA’s focused on collaborative clubs – Odyssey of the Mind, Invention Convention</a:t>
            </a:r>
          </a:p>
          <a:p>
            <a:r>
              <a:rPr lang="en-US" dirty="0"/>
              <a:t>Alignment of curriculum made PD with staff as rich as I have ever experienced it. We were ahead of the curve.</a:t>
            </a:r>
          </a:p>
          <a:p>
            <a:endParaRPr lang="en-US" dirty="0"/>
          </a:p>
          <a:p>
            <a:endParaRPr lang="en-US" dirty="0"/>
          </a:p>
        </p:txBody>
      </p:sp>
    </p:spTree>
    <p:extLst>
      <p:ext uri="{BB962C8B-B14F-4D97-AF65-F5344CB8AC3E}">
        <p14:creationId xmlns:p14="http://schemas.microsoft.com/office/powerpoint/2010/main" val="4015403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What Else Might the Referendum Include?</a:t>
            </a:r>
          </a:p>
        </p:txBody>
      </p:sp>
      <p:sp>
        <p:nvSpPr>
          <p:cNvPr id="5" name="Text Placeholder 4"/>
          <p:cNvSpPr>
            <a:spLocks noGrp="1"/>
          </p:cNvSpPr>
          <p:nvPr>
            <p:ph idx="1"/>
          </p:nvPr>
        </p:nvSpPr>
        <p:spPr>
          <a:xfrm>
            <a:off x="612732" y="1690688"/>
            <a:ext cx="10741068" cy="4351338"/>
          </a:xfrm>
        </p:spPr>
        <p:txBody>
          <a:bodyPr>
            <a:normAutofit/>
          </a:bodyPr>
          <a:lstStyle/>
          <a:p>
            <a:r>
              <a:rPr lang="en-US" dirty="0"/>
              <a:t>Safety and Security</a:t>
            </a:r>
          </a:p>
          <a:p>
            <a:pPr lvl="1"/>
            <a:r>
              <a:rPr lang="en-US" dirty="0"/>
              <a:t>Main entrances at all six schools need to be reconfigured to be both welcoming and secure</a:t>
            </a:r>
          </a:p>
          <a:p>
            <a:r>
              <a:rPr lang="en-US" dirty="0"/>
              <a:t>HVAC upgrades at all six schools</a:t>
            </a:r>
          </a:p>
          <a:p>
            <a:pPr lvl="1"/>
            <a:r>
              <a:rPr lang="en-US" dirty="0"/>
              <a:t>High efficiency Boilers and Heating Pumps (current ones 15 – 20 years old)</a:t>
            </a:r>
          </a:p>
          <a:p>
            <a:pPr lvl="1"/>
            <a:r>
              <a:rPr lang="en-US" dirty="0"/>
              <a:t>New generators needed for elementary schools in case of power outages</a:t>
            </a:r>
          </a:p>
          <a:p>
            <a:pPr lvl="1"/>
            <a:r>
              <a:rPr lang="en-US" dirty="0"/>
              <a:t>AC in gyms, cafeterias</a:t>
            </a:r>
          </a:p>
          <a:p>
            <a:r>
              <a:rPr lang="en-US" dirty="0"/>
              <a:t>One or two new athletic fields w/turf, plus flexible indoor space</a:t>
            </a:r>
          </a:p>
          <a:p>
            <a:r>
              <a:rPr lang="en-US" dirty="0"/>
              <a:t>Alternate space for administration and transportation currently at VR</a:t>
            </a:r>
          </a:p>
          <a:p>
            <a:pPr lvl="1"/>
            <a:r>
              <a:rPr lang="en-US" dirty="0"/>
              <a:t>Possible inclusion of Preschool Center to free up more space at RS, CP, JP</a:t>
            </a:r>
          </a:p>
          <a:p>
            <a:pPr marL="0" indent="0">
              <a:buNone/>
            </a:pPr>
            <a:endParaRPr lang="en-US" dirty="0"/>
          </a:p>
        </p:txBody>
      </p:sp>
    </p:spTree>
    <p:extLst>
      <p:ext uri="{BB962C8B-B14F-4D97-AF65-F5344CB8AC3E}">
        <p14:creationId xmlns:p14="http://schemas.microsoft.com/office/powerpoint/2010/main" val="424783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r>
              <a:rPr lang="en-US" dirty="0"/>
              <a:t>Critical Need: </a:t>
            </a:r>
            <a:br>
              <a:rPr lang="en-US" dirty="0"/>
            </a:br>
            <a:r>
              <a:rPr lang="en-US" dirty="0"/>
              <a:t>Implications of Not Building Additional Space</a:t>
            </a:r>
          </a:p>
        </p:txBody>
      </p:sp>
      <p:sp>
        <p:nvSpPr>
          <p:cNvPr id="3" name="Content Placeholder 2"/>
          <p:cNvSpPr>
            <a:spLocks noGrp="1"/>
          </p:cNvSpPr>
          <p:nvPr>
            <p:ph sz="half" idx="1"/>
          </p:nvPr>
        </p:nvSpPr>
        <p:sp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10000"/>
          </a:bodyPr>
          <a:lstStyle/>
          <a:p>
            <a:r>
              <a:rPr lang="en-US" b="1" dirty="0"/>
              <a:t>Elementary</a:t>
            </a:r>
          </a:p>
          <a:p>
            <a:pPr lvl="1"/>
            <a:r>
              <a:rPr lang="en-US" dirty="0"/>
              <a:t>Class sizes of 25-30 particularly at CP and RS</a:t>
            </a:r>
          </a:p>
          <a:p>
            <a:pPr lvl="1"/>
            <a:r>
              <a:rPr lang="en-US" dirty="0"/>
              <a:t>Possible redistricting of elementary students from CP and RS to JP and LB</a:t>
            </a:r>
          </a:p>
          <a:p>
            <a:pPr lvl="1"/>
            <a:r>
              <a:rPr lang="en-US" dirty="0"/>
              <a:t>Possible suspension of DLI program</a:t>
            </a:r>
          </a:p>
          <a:p>
            <a:r>
              <a:rPr lang="en-US" b="1" dirty="0"/>
              <a:t>Middle school </a:t>
            </a:r>
          </a:p>
          <a:p>
            <a:pPr lvl="1"/>
            <a:r>
              <a:rPr lang="en-US" dirty="0"/>
              <a:t>Class sizes of 30-35 </a:t>
            </a:r>
          </a:p>
          <a:p>
            <a:pPr lvl="1"/>
            <a:r>
              <a:rPr lang="en-US" dirty="0"/>
              <a:t>Cutting of exploratory programs - coding, robotics, business, shop to repurpose space for required classes</a:t>
            </a:r>
          </a:p>
          <a:p>
            <a:pPr lvl="1"/>
            <a:r>
              <a:rPr lang="en-US" dirty="0"/>
              <a:t>Need to renovate former Library to function as classrooms</a:t>
            </a:r>
          </a:p>
          <a:p>
            <a:endParaRPr lang="en-US" dirty="0"/>
          </a:p>
          <a:p>
            <a:pPr lvl="1"/>
            <a:endParaRPr lang="en-US" dirty="0"/>
          </a:p>
        </p:txBody>
      </p:sp>
      <p:sp>
        <p:nvSpPr>
          <p:cNvPr id="4" name="Content Placeholder 3"/>
          <p:cNvSpPr>
            <a:spLocks noGrp="1"/>
          </p:cNvSpPr>
          <p:nvPr>
            <p:ph sz="half" idx="2"/>
          </p:nvPr>
        </p:nvSpPr>
        <p:spPr/>
        <p:txBody>
          <a:bodyPr>
            <a:normAutofit fontScale="92500" lnSpcReduction="10000"/>
          </a:bodyPr>
          <a:lstStyle/>
          <a:p>
            <a:r>
              <a:rPr lang="en-US" b="1" dirty="0"/>
              <a:t>High school </a:t>
            </a:r>
          </a:p>
          <a:p>
            <a:pPr lvl="1"/>
            <a:r>
              <a:rPr lang="en-US" dirty="0"/>
              <a:t>Class sizes of 28-30</a:t>
            </a:r>
          </a:p>
          <a:p>
            <a:pPr lvl="1"/>
            <a:r>
              <a:rPr lang="en-US" dirty="0"/>
              <a:t>Limiting of elective offerings so all students receive only required courses</a:t>
            </a:r>
          </a:p>
          <a:p>
            <a:pPr lvl="1"/>
            <a:r>
              <a:rPr lang="en-US" dirty="0"/>
              <a:t>Possible difficulty of students meeting graduation requirements in arts and practical arts</a:t>
            </a:r>
          </a:p>
          <a:p>
            <a:pPr lvl="1"/>
            <a:r>
              <a:rPr lang="en-US" dirty="0"/>
              <a:t>Split sessions?</a:t>
            </a:r>
          </a:p>
          <a:p>
            <a:pPr lvl="1"/>
            <a:r>
              <a:rPr lang="en-US" dirty="0"/>
              <a:t>Staggered sessions?</a:t>
            </a:r>
          </a:p>
          <a:p>
            <a:pPr marL="0" indent="0">
              <a:buNone/>
            </a:pPr>
            <a:endParaRPr lang="en-US" dirty="0"/>
          </a:p>
        </p:txBody>
      </p:sp>
    </p:spTree>
    <p:extLst>
      <p:ext uri="{BB962C8B-B14F-4D97-AF65-F5344CB8AC3E}">
        <p14:creationId xmlns:p14="http://schemas.microsoft.com/office/powerpoint/2010/main" val="983538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Transformative Opportunity</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27653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9787" y="987425"/>
            <a:ext cx="3932237" cy="1600200"/>
          </a:xfrm>
        </p:spPr>
        <p:txBody>
          <a:bodyPr>
            <a:noAutofit/>
          </a:bodyPr>
          <a:lstStyle/>
          <a:p>
            <a:pPr algn="ctr"/>
            <a:r>
              <a:rPr lang="en-US" sz="4000" b="1" dirty="0"/>
              <a:t>Schools are not buildings; they are the people in them.</a:t>
            </a:r>
          </a:p>
        </p:txBody>
      </p:sp>
      <p:sp>
        <p:nvSpPr>
          <p:cNvPr id="3" name="Text Placeholder 2"/>
          <p:cNvSpPr>
            <a:spLocks noGrp="1"/>
          </p:cNvSpPr>
          <p:nvPr>
            <p:ph type="body" sz="half" idx="2"/>
          </p:nvPr>
        </p:nvSpPr>
        <p:spPr>
          <a:xfrm>
            <a:off x="839787" y="2587625"/>
            <a:ext cx="3932237" cy="3811588"/>
          </a:xfrm>
        </p:spPr>
        <p:txBody>
          <a:bodyPr>
            <a:normAutofit/>
          </a:bodyPr>
          <a:lstStyle/>
          <a:p>
            <a:pPr algn="ctr"/>
            <a:r>
              <a:rPr lang="en-US" sz="4000" i="1" dirty="0"/>
              <a:t>How can we create spaces that will connect, support, and inspire those people?</a:t>
            </a:r>
          </a:p>
        </p:txBody>
      </p:sp>
      <p:pic>
        <p:nvPicPr>
          <p:cNvPr id="6" name="Picture Placeholder 5"/>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1938" b="21938"/>
          <a:stretch>
            <a:fillRect/>
          </a:stretch>
        </p:blipFill>
        <p:spPr>
          <a:prstGeom prst="rect">
            <a:avLst/>
          </a:prstGeom>
        </p:spPr>
      </p:pic>
    </p:spTree>
    <p:extLst>
      <p:ext uri="{BB962C8B-B14F-4D97-AF65-F5344CB8AC3E}">
        <p14:creationId xmlns:p14="http://schemas.microsoft.com/office/powerpoint/2010/main" val="2566160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9195" y="0"/>
            <a:ext cx="10515600" cy="1325563"/>
          </a:xfrm>
        </p:spPr>
        <p:txBody>
          <a:bodyPr/>
          <a:lstStyle/>
          <a:p>
            <a:r>
              <a:rPr lang="en-US" dirty="0"/>
              <a:t>Inspiration Through 21</a:t>
            </a:r>
            <a:r>
              <a:rPr lang="en-US" baseline="30000" dirty="0"/>
              <a:t>st</a:t>
            </a:r>
            <a:r>
              <a:rPr lang="en-US" dirty="0"/>
              <a:t> Learning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9326" y="930309"/>
            <a:ext cx="6361611" cy="5644396"/>
          </a:xfrm>
        </p:spPr>
      </p:pic>
      <p:sp>
        <p:nvSpPr>
          <p:cNvPr id="5" name="TextBox 4"/>
          <p:cNvSpPr txBox="1"/>
          <p:nvPr/>
        </p:nvSpPr>
        <p:spPr>
          <a:xfrm>
            <a:off x="10019211" y="1998616"/>
            <a:ext cx="1724297" cy="3416320"/>
          </a:xfrm>
          <a:prstGeom prst="rect">
            <a:avLst/>
          </a:prstGeom>
          <a:noFill/>
        </p:spPr>
        <p:txBody>
          <a:bodyPr wrap="square" rtlCol="0">
            <a:spAutoFit/>
          </a:bodyPr>
          <a:lstStyle/>
          <a:p>
            <a:r>
              <a:rPr lang="en-US" sz="2400" dirty="0"/>
              <a:t>Schools should reflect the world for which we are preparing our students.</a:t>
            </a:r>
          </a:p>
        </p:txBody>
      </p:sp>
    </p:spTree>
    <p:extLst>
      <p:ext uri="{BB962C8B-B14F-4D97-AF65-F5344CB8AC3E}">
        <p14:creationId xmlns:p14="http://schemas.microsoft.com/office/powerpoint/2010/main" val="302291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Inspiration Through Sustainability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9493" y="1294418"/>
            <a:ext cx="5057696" cy="5158634"/>
          </a:xfrm>
        </p:spPr>
      </p:pic>
      <p:sp>
        <p:nvSpPr>
          <p:cNvPr id="5" name="TextBox 4"/>
          <p:cNvSpPr txBox="1"/>
          <p:nvPr/>
        </p:nvSpPr>
        <p:spPr>
          <a:xfrm>
            <a:off x="8151223" y="2024743"/>
            <a:ext cx="2625634" cy="3046988"/>
          </a:xfrm>
          <a:prstGeom prst="rect">
            <a:avLst/>
          </a:prstGeom>
          <a:noFill/>
        </p:spPr>
        <p:txBody>
          <a:bodyPr wrap="square" rtlCol="0">
            <a:spAutoFit/>
          </a:bodyPr>
          <a:lstStyle/>
          <a:p>
            <a:r>
              <a:rPr lang="en-US" sz="3200" dirty="0"/>
              <a:t>The building itself becomes a laboratory for learning – and a cost-effective one.</a:t>
            </a:r>
          </a:p>
        </p:txBody>
      </p:sp>
    </p:spTree>
    <p:extLst>
      <p:ext uri="{BB962C8B-B14F-4D97-AF65-F5344CB8AC3E}">
        <p14:creationId xmlns:p14="http://schemas.microsoft.com/office/powerpoint/2010/main" val="76968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Inspiration Through Community Engagement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85553" y="1277470"/>
            <a:ext cx="7236822" cy="5059743"/>
          </a:xfrm>
        </p:spPr>
      </p:pic>
      <p:sp>
        <p:nvSpPr>
          <p:cNvPr id="5" name="TextBox 4"/>
          <p:cNvSpPr txBox="1"/>
          <p:nvPr/>
        </p:nvSpPr>
        <p:spPr>
          <a:xfrm>
            <a:off x="9826534" y="1606738"/>
            <a:ext cx="1619794" cy="4401205"/>
          </a:xfrm>
          <a:prstGeom prst="rect">
            <a:avLst/>
          </a:prstGeom>
          <a:noFill/>
        </p:spPr>
        <p:txBody>
          <a:bodyPr wrap="square" rtlCol="0">
            <a:spAutoFit/>
          </a:bodyPr>
          <a:lstStyle/>
          <a:p>
            <a:r>
              <a:rPr lang="en-US" sz="2000" dirty="0"/>
              <a:t>An opportunity to create a true community school focused on helping children and families thrive - intellectually, physically, emotionally.</a:t>
            </a:r>
          </a:p>
        </p:txBody>
      </p:sp>
    </p:spTree>
    <p:extLst>
      <p:ext uri="{BB962C8B-B14F-4D97-AF65-F5344CB8AC3E}">
        <p14:creationId xmlns:p14="http://schemas.microsoft.com/office/powerpoint/2010/main" val="527382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Responsible Investment</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131122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Are We Investing In?</a:t>
            </a:r>
          </a:p>
        </p:txBody>
      </p:sp>
      <p:sp>
        <p:nvSpPr>
          <p:cNvPr id="3" name="Content Placeholder 2"/>
          <p:cNvSpPr>
            <a:spLocks noGrp="1"/>
          </p:cNvSpPr>
          <p:nvPr>
            <p:ph idx="1"/>
          </p:nvPr>
        </p:nvSpPr>
        <p:spPr>
          <a:xfrm>
            <a:off x="629194" y="1851750"/>
            <a:ext cx="10515600" cy="4351338"/>
          </a:xfrm>
        </p:spPr>
        <p:txBody>
          <a:bodyPr/>
          <a:lstStyle/>
          <a:p>
            <a:r>
              <a:rPr lang="en-US" dirty="0"/>
              <a:t>Our children and their success</a:t>
            </a:r>
          </a:p>
          <a:p>
            <a:r>
              <a:rPr lang="en-US" dirty="0"/>
              <a:t>Our school buildings</a:t>
            </a:r>
          </a:p>
          <a:p>
            <a:r>
              <a:rPr lang="en-US" dirty="0"/>
              <a:t>Our home values</a:t>
            </a:r>
          </a:p>
          <a:p>
            <a:r>
              <a:rPr lang="en-US" dirty="0"/>
              <a:t>The quality of our community</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2470" y="2246811"/>
            <a:ext cx="6472646" cy="4315097"/>
          </a:xfrm>
          <a:prstGeom prst="rect">
            <a:avLst/>
          </a:prstGeom>
        </p:spPr>
      </p:pic>
    </p:spTree>
    <p:extLst>
      <p:ext uri="{BB962C8B-B14F-4D97-AF65-F5344CB8AC3E}">
        <p14:creationId xmlns:p14="http://schemas.microsoft.com/office/powerpoint/2010/main" val="1119825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Financial Impact?</a:t>
            </a:r>
          </a:p>
        </p:txBody>
      </p:sp>
      <p:sp>
        <p:nvSpPr>
          <p:cNvPr id="3" name="Content Placeholder 2"/>
          <p:cNvSpPr>
            <a:spLocks noGrp="1"/>
          </p:cNvSpPr>
          <p:nvPr>
            <p:ph idx="1"/>
          </p:nvPr>
        </p:nvSpPr>
        <p:spPr>
          <a:xfrm>
            <a:off x="838199" y="1825625"/>
            <a:ext cx="10905309" cy="4351338"/>
          </a:xfrm>
        </p:spPr>
        <p:txBody>
          <a:bodyPr>
            <a:normAutofit/>
          </a:bodyPr>
          <a:lstStyle/>
          <a:p>
            <a:r>
              <a:rPr lang="en-US" dirty="0"/>
              <a:t>Projected costs determined once designs are finalized in March or April</a:t>
            </a:r>
          </a:p>
          <a:p>
            <a:r>
              <a:rPr lang="en-US" dirty="0"/>
              <a:t>Commitment to limited tax impact</a:t>
            </a:r>
          </a:p>
          <a:p>
            <a:pPr lvl="1"/>
            <a:r>
              <a:rPr lang="en-US" dirty="0"/>
              <a:t>Increase in debt service from any proposed construction costs to be hundreds – not thousands - of dollars on the average assessed home</a:t>
            </a:r>
          </a:p>
          <a:p>
            <a:r>
              <a:rPr lang="en-US" dirty="0"/>
              <a:t>Tax impact expected to decline after 2022-23 when significant debt retires</a:t>
            </a:r>
          </a:p>
          <a:p>
            <a:r>
              <a:rPr lang="en-US" dirty="0"/>
              <a:t>District’s AAA bond rating = excellent interest rate</a:t>
            </a:r>
          </a:p>
          <a:p>
            <a:r>
              <a:rPr lang="en-US" dirty="0"/>
              <a:t>Independent financial advisers working with district on limiting the tax impact are from same group who assist our town</a:t>
            </a:r>
          </a:p>
        </p:txBody>
      </p:sp>
    </p:spTree>
    <p:extLst>
      <p:ext uri="{BB962C8B-B14F-4D97-AF65-F5344CB8AC3E}">
        <p14:creationId xmlns:p14="http://schemas.microsoft.com/office/powerpoint/2010/main" val="124772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Financial Considerations</a:t>
            </a:r>
          </a:p>
        </p:txBody>
      </p:sp>
      <p:sp>
        <p:nvSpPr>
          <p:cNvPr id="3" name="Content Placeholder 2"/>
          <p:cNvSpPr>
            <a:spLocks noGrp="1"/>
          </p:cNvSpPr>
          <p:nvPr>
            <p:ph idx="1"/>
          </p:nvPr>
        </p:nvSpPr>
        <p:spPr/>
        <p:txBody>
          <a:bodyPr/>
          <a:lstStyle/>
          <a:p>
            <a:r>
              <a:rPr lang="en-US" dirty="0"/>
              <a:t>There will be some increased operating costs for opening a new school </a:t>
            </a:r>
          </a:p>
          <a:p>
            <a:r>
              <a:rPr lang="en-US" dirty="0"/>
              <a:t>The District is actively engaged in negotiating contributions to our operating fund from our non-public partners whose children attend our schools.</a:t>
            </a:r>
          </a:p>
          <a:p>
            <a:r>
              <a:rPr lang="en-US" dirty="0"/>
              <a:t>Maintaining our facilities is prudent stewardship. </a:t>
            </a:r>
          </a:p>
          <a:p>
            <a:pPr marL="0" indent="0">
              <a:buNone/>
            </a:pPr>
            <a:endParaRPr lang="en-US" dirty="0"/>
          </a:p>
        </p:txBody>
      </p:sp>
    </p:spTree>
    <p:extLst>
      <p:ext uri="{BB962C8B-B14F-4D97-AF65-F5344CB8AC3E}">
        <p14:creationId xmlns:p14="http://schemas.microsoft.com/office/powerpoint/2010/main" val="3271116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Referendum Timeline</a:t>
            </a:r>
          </a:p>
        </p:txBody>
      </p:sp>
      <p:sp>
        <p:nvSpPr>
          <p:cNvPr id="3" name="Content Placeholder 2"/>
          <p:cNvSpPr>
            <a:spLocks noGrp="1"/>
          </p:cNvSpPr>
          <p:nvPr>
            <p:ph sz="half" idx="1"/>
          </p:nvPr>
        </p:nvSpPr>
        <p:spPr>
          <a:xfrm>
            <a:off x="677449" y="1690688"/>
            <a:ext cx="5418551" cy="4657862"/>
          </a:xfrm>
        </p:spPr>
        <p:txBody>
          <a:bodyPr>
            <a:noAutofit/>
          </a:bodyPr>
          <a:lstStyle/>
          <a:p>
            <a:r>
              <a:rPr lang="en-US" sz="2400" dirty="0"/>
              <a:t>Initial Stakeholder Input: January, 2018</a:t>
            </a:r>
          </a:p>
          <a:p>
            <a:r>
              <a:rPr lang="en-US" sz="2400" dirty="0"/>
              <a:t>Potential Designs shared with Community: February – March, 2018</a:t>
            </a:r>
          </a:p>
          <a:p>
            <a:r>
              <a:rPr lang="en-US" sz="2400" dirty="0"/>
              <a:t>Initial Plans to DOE: April 2018</a:t>
            </a:r>
          </a:p>
          <a:p>
            <a:r>
              <a:rPr lang="en-US" sz="2400" dirty="0"/>
              <a:t>Design Adjustment Phase with ongoing stakeholder input: March – Sept. 2018</a:t>
            </a:r>
          </a:p>
          <a:p>
            <a:r>
              <a:rPr lang="en-US" sz="2400" dirty="0"/>
              <a:t>Information sessions re: design, cost, benefit to students and the community: March – September, 2018</a:t>
            </a:r>
          </a:p>
          <a:p>
            <a:r>
              <a:rPr lang="en-US" sz="2400" dirty="0"/>
              <a:t>Referendum Vote: October 2, 2018</a:t>
            </a:r>
          </a:p>
          <a:p>
            <a:r>
              <a:rPr lang="en-US" sz="2400" dirty="0"/>
              <a:t>Construction Begins: Spring, 2019</a:t>
            </a:r>
          </a:p>
          <a:p>
            <a:endParaRPr lang="en-US" sz="2400" dirty="0"/>
          </a:p>
        </p:txBody>
      </p:sp>
      <p:pic>
        <p:nvPicPr>
          <p:cNvPr id="5" name="Content Placeholder 4"/>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40433" y="2739811"/>
            <a:ext cx="5152601" cy="3608739"/>
          </a:xfrm>
        </p:spPr>
      </p:pic>
      <p:sp>
        <p:nvSpPr>
          <p:cNvPr id="4" name="TextBox 3"/>
          <p:cNvSpPr txBox="1"/>
          <p:nvPr/>
        </p:nvSpPr>
        <p:spPr>
          <a:xfrm>
            <a:off x="6740433" y="1690688"/>
            <a:ext cx="4862860"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t>Projected Opening of New School and Addition: September, 2020</a:t>
            </a:r>
          </a:p>
        </p:txBody>
      </p:sp>
    </p:spTree>
    <p:extLst>
      <p:ext uri="{BB962C8B-B14F-4D97-AF65-F5344CB8AC3E}">
        <p14:creationId xmlns:p14="http://schemas.microsoft.com/office/powerpoint/2010/main" val="24124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sz="half" idx="1"/>
          </p:nvPr>
        </p:nvSpPr>
        <p:spPr/>
        <p:txBody>
          <a:bodyPr/>
          <a:lstStyle/>
          <a:p>
            <a:r>
              <a:rPr lang="en-US" dirty="0"/>
              <a:t>A Critical Need</a:t>
            </a:r>
          </a:p>
          <a:p>
            <a:r>
              <a:rPr lang="en-US" dirty="0"/>
              <a:t>A Transformative Opportunity</a:t>
            </a:r>
          </a:p>
          <a:p>
            <a:r>
              <a:rPr lang="en-US" dirty="0"/>
              <a:t>A Responsible Investment</a:t>
            </a: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753497" y="508515"/>
            <a:ext cx="3919480" cy="5879221"/>
          </a:xfrm>
        </p:spPr>
      </p:pic>
    </p:spTree>
    <p:extLst>
      <p:ext uri="{BB962C8B-B14F-4D97-AF65-F5344CB8AC3E}">
        <p14:creationId xmlns:p14="http://schemas.microsoft.com/office/powerpoint/2010/main" val="30344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3200" dirty="0"/>
              <a:t>An investment in education always pays the highest returns.</a:t>
            </a:r>
          </a:p>
          <a:p>
            <a:pPr marL="0" indent="0" algn="ctr">
              <a:buNone/>
            </a:pPr>
            <a:r>
              <a:rPr lang="en-US" dirty="0"/>
              <a:t>- </a:t>
            </a:r>
            <a:r>
              <a:rPr lang="en-US" i="1" dirty="0"/>
              <a:t>Benjamin Franklin</a:t>
            </a:r>
          </a:p>
        </p:txBody>
      </p:sp>
    </p:spTree>
    <p:extLst>
      <p:ext uri="{BB962C8B-B14F-4D97-AF65-F5344CB8AC3E}">
        <p14:creationId xmlns:p14="http://schemas.microsoft.com/office/powerpoint/2010/main" val="934343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Ideas or Questions?</a:t>
            </a:r>
          </a:p>
        </p:txBody>
      </p:sp>
      <p:sp>
        <p:nvSpPr>
          <p:cNvPr id="3" name="Subtitle 2"/>
          <p:cNvSpPr>
            <a:spLocks noGrp="1"/>
          </p:cNvSpPr>
          <p:nvPr>
            <p:ph type="subTitle" idx="1"/>
          </p:nvPr>
        </p:nvSpPr>
        <p:spPr/>
        <p:txBody>
          <a:bodyPr/>
          <a:lstStyle/>
          <a:p>
            <a:r>
              <a:rPr lang="en-US" dirty="0">
                <a:hlinkClick r:id="rId2"/>
              </a:rPr>
              <a:t>referendum@princetonk12.org</a:t>
            </a:r>
            <a:endParaRPr lang="en-US" dirty="0"/>
          </a:p>
          <a:p>
            <a:endParaRPr lang="en-US" dirty="0"/>
          </a:p>
        </p:txBody>
      </p:sp>
    </p:spTree>
    <p:extLst>
      <p:ext uri="{BB962C8B-B14F-4D97-AF65-F5344CB8AC3E}">
        <p14:creationId xmlns:p14="http://schemas.microsoft.com/office/powerpoint/2010/main" val="17349763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38597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About Our Cranbury Students?</a:t>
            </a:r>
          </a:p>
        </p:txBody>
      </p:sp>
      <p:sp>
        <p:nvSpPr>
          <p:cNvPr id="3" name="Content Placeholder 2"/>
          <p:cNvSpPr>
            <a:spLocks noGrp="1"/>
          </p:cNvSpPr>
          <p:nvPr>
            <p:ph idx="1"/>
          </p:nvPr>
        </p:nvSpPr>
        <p:spPr/>
        <p:txBody>
          <a:bodyPr>
            <a:normAutofit fontScale="85000" lnSpcReduction="20000"/>
          </a:bodyPr>
          <a:lstStyle/>
          <a:p>
            <a:r>
              <a:rPr lang="en-US" dirty="0"/>
              <a:t>Send-Receive Relationship since 1990</a:t>
            </a:r>
          </a:p>
          <a:p>
            <a:r>
              <a:rPr lang="en-US" dirty="0"/>
              <a:t>280 students, 9-12, approximately 70 in each grade</a:t>
            </a:r>
          </a:p>
          <a:p>
            <a:r>
              <a:rPr lang="en-US" dirty="0"/>
              <a:t>Reducing our enrollment from Cranbury would hurt rather than help.  Here’s why…</a:t>
            </a:r>
          </a:p>
          <a:p>
            <a:pPr lvl="1"/>
            <a:r>
              <a:rPr lang="en-US" dirty="0"/>
              <a:t>$4.8 Million - Total tuition paid by Cranbury to PPS operating budget</a:t>
            </a:r>
          </a:p>
          <a:p>
            <a:pPr lvl="1"/>
            <a:r>
              <a:rPr lang="en-US" dirty="0"/>
              <a:t>Direct costs – approximately $1.3 Million (12 – 15 teacher salaries plus benefits)</a:t>
            </a:r>
          </a:p>
          <a:p>
            <a:pPr lvl="1"/>
            <a:r>
              <a:rPr lang="en-US" dirty="0"/>
              <a:t>Indirect costs – approximately $3.5 Million (Administration, support staff, CST, nurses, energy, technology, buildings and grounds, etc.)</a:t>
            </a:r>
          </a:p>
          <a:p>
            <a:pPr lvl="1"/>
            <a:r>
              <a:rPr lang="en-US" dirty="0"/>
              <a:t>$3.5 Million loss from the operating budget would be equivalent to 36 teaching positions with HB.  (PHS currently has 150 teachers)</a:t>
            </a:r>
          </a:p>
          <a:p>
            <a:pPr lvl="1"/>
            <a:r>
              <a:rPr lang="en-US" dirty="0"/>
              <a:t>3.5 Million x 20 years = $70 Million.  Far more than a $20 Million addition.</a:t>
            </a:r>
          </a:p>
          <a:p>
            <a:r>
              <a:rPr lang="en-US" dirty="0"/>
              <a:t>Remember: </a:t>
            </a:r>
          </a:p>
          <a:p>
            <a:pPr lvl="1"/>
            <a:r>
              <a:rPr lang="en-US" dirty="0"/>
              <a:t>Projections are for PHS to be more than 500 students over capacity, so the need for space remains</a:t>
            </a:r>
          </a:p>
          <a:p>
            <a:pPr lvl="1"/>
            <a:r>
              <a:rPr lang="en-US" dirty="0"/>
              <a:t>Cranbury enrollment is falling.  Princeton’s is rising. </a:t>
            </a:r>
          </a:p>
        </p:txBody>
      </p:sp>
    </p:spTree>
    <p:extLst>
      <p:ext uri="{BB962C8B-B14F-4D97-AF65-F5344CB8AC3E}">
        <p14:creationId xmlns:p14="http://schemas.microsoft.com/office/powerpoint/2010/main" val="269427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HealthFitness">
      <a:dk1>
        <a:srgbClr val="595959"/>
      </a:dk1>
      <a:lt1>
        <a:sysClr val="window" lastClr="FFFFFF"/>
      </a:lt1>
      <a:dk2>
        <a:srgbClr val="000000"/>
      </a:dk2>
      <a:lt2>
        <a:srgbClr val="DDDDDD"/>
      </a:lt2>
      <a:accent1>
        <a:srgbClr val="87A91B"/>
      </a:accent1>
      <a:accent2>
        <a:srgbClr val="FBCE11"/>
      </a:accent2>
      <a:accent3>
        <a:srgbClr val="446ED8"/>
      </a:accent3>
      <a:accent4>
        <a:srgbClr val="9D22E2"/>
      </a:accent4>
      <a:accent5>
        <a:srgbClr val="FE9E00"/>
      </a:accent5>
      <a:accent6>
        <a:srgbClr val="DF5327"/>
      </a:accent6>
      <a:hlink>
        <a:srgbClr val="446ED8"/>
      </a:hlink>
      <a:folHlink>
        <a:srgbClr val="828282"/>
      </a:folHlink>
    </a:clrScheme>
    <a:fontScheme name="Calibri Light">
      <a:majorFont>
        <a:latin typeface="Calibri Light"/>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152152</TotalTime>
  <Words>1383</Words>
  <Application>Microsoft Macintosh PowerPoint</Application>
  <PresentationFormat>Widescreen</PresentationFormat>
  <Paragraphs>201</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 Princeton Public Schools Facilities Referendum A Critical Need A Transformative Opportunity A Responsible Investment</vt:lpstr>
      <vt:lpstr>A Critical Need</vt:lpstr>
      <vt:lpstr>Critical Need Capacity Crisis: Current and Future</vt:lpstr>
      <vt:lpstr>Capacity Crisis: Current and Future  Grades PreK-5</vt:lpstr>
      <vt:lpstr>Community Park Enrollment Projections</vt:lpstr>
      <vt:lpstr>Johnson Park Enrollment Projections</vt:lpstr>
      <vt:lpstr>Littlebrook Enrollment Projections</vt:lpstr>
      <vt:lpstr>Riverside Enrollment Projections</vt:lpstr>
      <vt:lpstr>Capacity Crisis: Current and Future Grades 6-8</vt:lpstr>
      <vt:lpstr>Capacity Crisis: Current and Future Grades 9-12</vt:lpstr>
      <vt:lpstr>How Has the District Already Been Managing Enrollment Growth?</vt:lpstr>
      <vt:lpstr>What Is Our Vision for the Future?</vt:lpstr>
      <vt:lpstr>5/6 School:  Success Stories</vt:lpstr>
      <vt:lpstr>5/6 School:  Success Stories – South Brunswick Joanne Kerekes, Asst. Superintendent</vt:lpstr>
      <vt:lpstr>What Else Might the Referendum Include?</vt:lpstr>
      <vt:lpstr>Critical Need:  Implications of Not Building Additional Space</vt:lpstr>
      <vt:lpstr>A Transformative Opportunity</vt:lpstr>
      <vt:lpstr>Schools are not buildings; they are the people in them.</vt:lpstr>
      <vt:lpstr>Inspiration Through 21st Learning </vt:lpstr>
      <vt:lpstr>Inspiration Through Sustainability</vt:lpstr>
      <vt:lpstr>Inspiration Through Community Engagement</vt:lpstr>
      <vt:lpstr>A Responsible Investment</vt:lpstr>
      <vt:lpstr>What Are We Investing In?</vt:lpstr>
      <vt:lpstr>What Is The Financial Impact?</vt:lpstr>
      <vt:lpstr>Other Financial Considerations</vt:lpstr>
      <vt:lpstr>Referendum Timeline</vt:lpstr>
      <vt:lpstr>Summary</vt:lpstr>
      <vt:lpstr>PowerPoint Presentation</vt:lpstr>
      <vt:lpstr>Ideas or Questions?</vt:lpstr>
      <vt:lpstr>PowerPoint Presentation</vt:lpstr>
      <vt:lpstr>What About Our Cranbury Students?</vt:lpstr>
    </vt:vector>
  </TitlesOfParts>
  <Company>Princeton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Pictures layout</dc:title>
  <dc:creator>Steve Cochrane</dc:creator>
  <cp:lastModifiedBy>Beth Behrend</cp:lastModifiedBy>
  <cp:revision>170</cp:revision>
  <cp:lastPrinted>2019-01-04T19:10:27Z</cp:lastPrinted>
  <dcterms:created xsi:type="dcterms:W3CDTF">2017-10-15T17:05:13Z</dcterms:created>
  <dcterms:modified xsi:type="dcterms:W3CDTF">2023-05-02T17:13:55Z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