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7" r:id="rId10"/>
    <p:sldId id="277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394"/>
  </p:normalViewPr>
  <p:slideViewPr>
    <p:cSldViewPr snapToGrid="0" snapToObjects="1"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522EF-4810-894F-9DAD-92BEC9DB8F22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1CFB8-E1EB-2743-9DA8-1C75DA3A5A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CFB8-E1EB-2743-9DA8-1C75DA3A5A54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CFB8-E1EB-2743-9DA8-1C75DA3A5A54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CFB8-E1EB-2743-9DA8-1C75DA3A5A54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CFB8-E1EB-2743-9DA8-1C75DA3A5A54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CFB8-E1EB-2743-9DA8-1C75DA3A5A54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00B050"/>
            </a:gs>
            <a:gs pos="100000">
              <a:schemeClr val="bg1"/>
            </a:gs>
            <a:gs pos="85000">
              <a:schemeClr val="bg1">
                <a:lumMod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25385-7436-7042-B839-BF7CF4086D99}" type="datetimeFigureOut">
              <a:rPr lang="en-US" smtClean="0"/>
              <a:t>2/22/22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525AE-6463-A748-8D46-9AC8DCB5265A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43" y="1270001"/>
            <a:ext cx="8527143" cy="1215570"/>
          </a:xfrm>
        </p:spPr>
        <p:txBody>
          <a:bodyPr>
            <a:noAutofit/>
          </a:bodyPr>
          <a:lstStyle/>
          <a:p>
            <a:r>
              <a:rPr lang="en-US" sz="6000" dirty="0">
                <a:latin typeface="Apple Chancery"/>
                <a:cs typeface="Apple Chancery"/>
              </a:rPr>
              <a:t>Albuquerque High School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34" y="2697451"/>
            <a:ext cx="5587999" cy="1854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16" y="2697451"/>
            <a:ext cx="1981125" cy="1854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43" y="562429"/>
            <a:ext cx="8527143" cy="1959429"/>
          </a:xfrm>
        </p:spPr>
        <p:txBody>
          <a:bodyPr>
            <a:noAutofit/>
          </a:bodyPr>
          <a:lstStyle/>
          <a:p>
            <a:r>
              <a:rPr lang="en-US" sz="6000" b="1" dirty="0">
                <a:latin typeface="Chalkduster"/>
                <a:cs typeface="Chalkduster"/>
              </a:rPr>
              <a:t>AVID Basics</a:t>
            </a:r>
            <a:br>
              <a:rPr lang="en-US" sz="6000" b="1" dirty="0">
                <a:latin typeface="Chalkduster"/>
                <a:cs typeface="Chalkduster"/>
              </a:rPr>
            </a:br>
            <a:br>
              <a:rPr lang="en-US" sz="6000" b="1" dirty="0">
                <a:latin typeface="Chalkduster"/>
                <a:cs typeface="Chalkduster"/>
              </a:rPr>
            </a:br>
            <a:endParaRPr lang="en-US" sz="6000" b="1" dirty="0">
              <a:latin typeface="Chalkduster"/>
              <a:cs typeface="Chalkdust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8000" y="1190954"/>
            <a:ext cx="829128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Arial Black"/>
              <a:cs typeface="Arial Black"/>
            </a:endParaRPr>
          </a:p>
          <a:p>
            <a:pPr>
              <a:buFont typeface="Arial"/>
              <a:buChar char="•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 AVID Binder</a:t>
            </a:r>
          </a:p>
          <a:p>
            <a:pPr>
              <a:buFont typeface="Arial"/>
              <a:buChar char="•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 Agenda</a:t>
            </a:r>
          </a:p>
          <a:p>
            <a:pPr>
              <a:buFont typeface="Arial"/>
              <a:buChar char="•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 Focused Notes</a:t>
            </a:r>
          </a:p>
          <a:p>
            <a:pPr>
              <a:buFont typeface="Arial"/>
              <a:buChar char="•"/>
            </a:pPr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 TRFs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143" y="177708"/>
            <a:ext cx="85271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AVID BINDER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8428" y="955184"/>
            <a:ext cx="852714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latin typeface="Arial"/>
                <a:cs typeface="Arial"/>
              </a:rPr>
              <a:t>In 9</a:t>
            </a:r>
            <a:r>
              <a:rPr lang="en-US" sz="3400" b="1" baseline="30000" dirty="0">
                <a:latin typeface="Arial"/>
                <a:cs typeface="Arial"/>
              </a:rPr>
              <a:t>th</a:t>
            </a:r>
            <a:r>
              <a:rPr lang="en-US" sz="3400" b="1" dirty="0">
                <a:latin typeface="Arial"/>
                <a:cs typeface="Arial"/>
              </a:rPr>
              <a:t> &amp; 10</a:t>
            </a:r>
            <a:r>
              <a:rPr lang="en-US" sz="3400" b="1" baseline="30000" dirty="0">
                <a:latin typeface="Arial"/>
                <a:cs typeface="Arial"/>
              </a:rPr>
              <a:t>th</a:t>
            </a:r>
            <a:r>
              <a:rPr lang="en-US" sz="3400" b="1" dirty="0">
                <a:latin typeface="Arial"/>
                <a:cs typeface="Arial"/>
              </a:rPr>
              <a:t> grade, students are required to use one AVID Binder for all of their classes, which is provided for them at the beginning of the school year. </a:t>
            </a:r>
          </a:p>
          <a:p>
            <a:endParaRPr lang="en-US" sz="3400" b="1" dirty="0">
              <a:latin typeface="Arial"/>
              <a:cs typeface="Arial"/>
            </a:endParaRPr>
          </a:p>
          <a:p>
            <a:r>
              <a:rPr lang="en-US" sz="3400" b="1" dirty="0">
                <a:latin typeface="Arial"/>
                <a:cs typeface="Arial"/>
              </a:rPr>
              <a:t>In 11</a:t>
            </a:r>
            <a:r>
              <a:rPr lang="en-US" sz="3400" b="1" baseline="30000" dirty="0">
                <a:latin typeface="Arial"/>
                <a:cs typeface="Arial"/>
              </a:rPr>
              <a:t>th</a:t>
            </a:r>
            <a:r>
              <a:rPr lang="en-US" sz="3400" b="1" dirty="0">
                <a:latin typeface="Arial"/>
                <a:cs typeface="Arial"/>
              </a:rPr>
              <a:t> &amp; 12</a:t>
            </a:r>
            <a:r>
              <a:rPr lang="en-US" sz="3400" b="1" baseline="30000" dirty="0">
                <a:latin typeface="Arial"/>
                <a:cs typeface="Arial"/>
              </a:rPr>
              <a:t>th</a:t>
            </a:r>
            <a:r>
              <a:rPr lang="en-US" sz="3400" b="1" dirty="0">
                <a:latin typeface="Arial"/>
                <a:cs typeface="Arial"/>
              </a:rPr>
              <a:t> grade, students may choose to use the AVID binder.</a:t>
            </a:r>
            <a:br>
              <a:rPr lang="en-US" sz="3400" b="1" dirty="0">
                <a:latin typeface="Arial"/>
                <a:cs typeface="Arial"/>
              </a:rPr>
            </a:br>
            <a:endParaRPr lang="en-US" sz="3400" b="1" dirty="0">
              <a:latin typeface="Arial"/>
              <a:cs typeface="Arial"/>
            </a:endParaRPr>
          </a:p>
          <a:p>
            <a:r>
              <a:rPr lang="en-US" sz="3400" b="1" dirty="0">
                <a:latin typeface="Arial"/>
                <a:cs typeface="Arial"/>
              </a:rPr>
              <a:t>Organization is a key component of the AVID class. 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143" y="177708"/>
            <a:ext cx="8527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AGENDAS</a:t>
            </a:r>
          </a:p>
          <a:p>
            <a:pPr algn="ctr"/>
            <a:endParaRPr lang="en-US" sz="4400" dirty="0">
              <a:solidFill>
                <a:schemeClr val="tx2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2143" y="1047981"/>
            <a:ext cx="88718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Perhaps the most important part of organization is the school-issued agenda.</a:t>
            </a:r>
          </a:p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Students should write their daily assignments and manage their time in the agenda.</a:t>
            </a:r>
          </a:p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use of a highlighting system is required.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4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Picture 4" descr="IMG_04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143" y="177708"/>
            <a:ext cx="8527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FOCUSED NOTES</a:t>
            </a:r>
          </a:p>
          <a:p>
            <a:pPr algn="ctr"/>
            <a:endParaRPr lang="en-US" sz="4400" dirty="0">
              <a:solidFill>
                <a:schemeClr val="tx2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857" y="1406544"/>
            <a:ext cx="830942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>
                <a:latin typeface="Arial Black"/>
                <a:cs typeface="Arial Black"/>
              </a:rPr>
              <a:t>  </a:t>
            </a:r>
            <a:r>
              <a:rPr lang="en-US" sz="2800" dirty="0">
                <a:latin typeface="Arial Black"/>
                <a:cs typeface="Arial Black"/>
              </a:rPr>
              <a:t>Stimulates Critical Thinking skills</a:t>
            </a:r>
          </a:p>
          <a:p>
            <a:endParaRPr lang="en-US" sz="2800" dirty="0">
              <a:latin typeface="Arial Black"/>
              <a:cs typeface="Arial Black"/>
            </a:endParaRPr>
          </a:p>
          <a:p>
            <a:pPr>
              <a:buFont typeface="Arial"/>
              <a:buChar char="•"/>
            </a:pPr>
            <a:r>
              <a:rPr lang="en-US" sz="2800" dirty="0">
                <a:latin typeface="Arial Black"/>
                <a:cs typeface="Arial Black"/>
              </a:rPr>
              <a:t>  Help you work on assignments and study for tests outside of class</a:t>
            </a:r>
          </a:p>
          <a:p>
            <a:endParaRPr lang="en-US" sz="2800" dirty="0">
              <a:latin typeface="Arial Black"/>
              <a:cs typeface="Arial Black"/>
            </a:endParaRPr>
          </a:p>
          <a:p>
            <a:pPr>
              <a:buFont typeface="Arial"/>
              <a:buChar char="•"/>
            </a:pPr>
            <a:r>
              <a:rPr lang="en-US" sz="2800" dirty="0">
                <a:latin typeface="Arial Black"/>
                <a:cs typeface="Arial Black"/>
              </a:rPr>
              <a:t>  Helps organize and process information</a:t>
            </a:r>
          </a:p>
          <a:p>
            <a:endParaRPr lang="en-US" sz="2800" dirty="0">
              <a:latin typeface="Arial Black"/>
              <a:cs typeface="Arial Black"/>
            </a:endParaRPr>
          </a:p>
          <a:p>
            <a:pPr>
              <a:buFont typeface="Arial"/>
              <a:buChar char="•"/>
            </a:pPr>
            <a:r>
              <a:rPr lang="en-US" sz="2800" dirty="0">
                <a:latin typeface="Arial Black"/>
                <a:cs typeface="Arial Black"/>
              </a:rPr>
              <a:t>  Help you recall information and use your notes multiple times</a:t>
            </a:r>
          </a:p>
          <a:p>
            <a:endParaRPr lang="en-US" sz="24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6F52D-D571-1948-B4AE-6E46E05CF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007074" y="1007075"/>
            <a:ext cx="6858000" cy="4843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93F9DD-8399-E643-99EE-97707AA50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373394" y="1087394"/>
            <a:ext cx="6858000" cy="46832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143" y="177708"/>
            <a:ext cx="8527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TRFs</a:t>
            </a:r>
          </a:p>
          <a:p>
            <a:pPr algn="ctr"/>
            <a:endParaRPr lang="en-US" sz="4400" dirty="0">
              <a:solidFill>
                <a:schemeClr val="tx2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857" y="1406544"/>
            <a:ext cx="83094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/>
                <a:cs typeface="Arial Black"/>
              </a:rPr>
              <a:t>Tutorial Request Forms (TRFs)</a:t>
            </a:r>
          </a:p>
          <a:p>
            <a:endParaRPr lang="en-US" sz="2800" dirty="0">
              <a:latin typeface="Arial Black"/>
              <a:cs typeface="Arial Black"/>
            </a:endParaRPr>
          </a:p>
          <a:p>
            <a:r>
              <a:rPr lang="en-US" sz="2800" dirty="0">
                <a:latin typeface="Arial Black"/>
                <a:cs typeface="Arial Black"/>
              </a:rPr>
              <a:t>Students use TRFs for tutorials.  Tutorials are a big part of the AVID program.  </a:t>
            </a:r>
          </a:p>
          <a:p>
            <a:endParaRPr lang="en-US" sz="2800" dirty="0">
              <a:latin typeface="Arial Black"/>
              <a:cs typeface="Arial Black"/>
            </a:endParaRPr>
          </a:p>
          <a:p>
            <a:r>
              <a:rPr lang="en-US" sz="2800" dirty="0">
                <a:latin typeface="Arial Black"/>
                <a:cs typeface="Arial Black"/>
              </a:rPr>
              <a:t>Students get the opportunity to receive help from an expert on something they did not understand from another class.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04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AVID MIDDLE VS HIGH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3316"/>
            <a:ext cx="8229600" cy="496904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Similarities:</a:t>
            </a:r>
          </a:p>
          <a:p>
            <a:pPr lvl="1"/>
            <a:r>
              <a:rPr lang="en-US" dirty="0"/>
              <a:t>Organization (binders, agenda)</a:t>
            </a:r>
          </a:p>
          <a:p>
            <a:pPr lvl="1"/>
            <a:r>
              <a:rPr lang="en-US" dirty="0"/>
              <a:t>Tutorials &amp; TRF’s </a:t>
            </a:r>
          </a:p>
          <a:p>
            <a:pPr lvl="1"/>
            <a:r>
              <a:rPr lang="en-US" dirty="0"/>
              <a:t>Focus on high school &amp; college readiness</a:t>
            </a:r>
          </a:p>
          <a:p>
            <a:r>
              <a:rPr lang="en-US" dirty="0"/>
              <a:t>Differences:</a:t>
            </a:r>
          </a:p>
          <a:p>
            <a:pPr lvl="1"/>
            <a:r>
              <a:rPr lang="en-US" dirty="0"/>
              <a:t>Focus on graduating high school &amp; getting into college</a:t>
            </a:r>
          </a:p>
          <a:p>
            <a:pPr lvl="2"/>
            <a:r>
              <a:rPr lang="en-US" dirty="0"/>
              <a:t>College Applications</a:t>
            </a:r>
          </a:p>
          <a:p>
            <a:pPr lvl="2"/>
            <a:r>
              <a:rPr lang="en-US" dirty="0"/>
              <a:t>Scholarships</a:t>
            </a:r>
          </a:p>
          <a:p>
            <a:pPr lvl="2"/>
            <a:r>
              <a:rPr lang="en-US" dirty="0"/>
              <a:t>MUST GET CREDITS TO GRADUATE! </a:t>
            </a:r>
          </a:p>
          <a:p>
            <a:pPr lvl="1"/>
            <a:r>
              <a:rPr lang="en-US" dirty="0"/>
              <a:t>Overnight college visits</a:t>
            </a:r>
          </a:p>
          <a:p>
            <a:pPr lvl="1"/>
            <a:r>
              <a:rPr lang="en-US" dirty="0"/>
              <a:t>More individual accountability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045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 Black"/>
                <a:cs typeface="Arial Black"/>
              </a:rPr>
              <a:t>FIELD TRIPS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Students in the AVID elective class participate in fundraisers in order to take college field trips. </a:t>
            </a:r>
          </a:p>
          <a:p>
            <a:r>
              <a:rPr lang="en-US" dirty="0"/>
              <a:t>Each year, students will participate in a minimum of 2 college visits. </a:t>
            </a:r>
          </a:p>
          <a:p>
            <a:r>
              <a:rPr lang="en-US" dirty="0"/>
              <a:t>Junior and Senior years students may take out-of-state field trips. </a:t>
            </a:r>
          </a:p>
          <a:p>
            <a:r>
              <a:rPr lang="en-US" dirty="0"/>
              <a:t>Students must meet academic eligibility in order to participate in field trips. </a:t>
            </a:r>
          </a:p>
        </p:txBody>
      </p:sp>
    </p:spTree>
    <p:extLst>
      <p:ext uri="{BB962C8B-B14F-4D97-AF65-F5344CB8AC3E}">
        <p14:creationId xmlns:p14="http://schemas.microsoft.com/office/powerpoint/2010/main" val="866018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OH THE PLACES WE’VE BEEN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26" y="1010653"/>
            <a:ext cx="8825163" cy="554655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University of New Mexico</a:t>
            </a:r>
          </a:p>
          <a:p>
            <a:r>
              <a:rPr lang="en-US" dirty="0"/>
              <a:t>New Mexico State University (Las Cruces, NM)</a:t>
            </a:r>
          </a:p>
          <a:p>
            <a:r>
              <a:rPr lang="en-US" dirty="0"/>
              <a:t>New Mexico Tech (Socorro, NM)</a:t>
            </a:r>
          </a:p>
          <a:p>
            <a:r>
              <a:rPr lang="en-US" dirty="0"/>
              <a:t>New Mexico Highlands University (Las Vegas, NM)</a:t>
            </a:r>
          </a:p>
          <a:p>
            <a:r>
              <a:rPr lang="en-US" dirty="0"/>
              <a:t>Eastern New Mexico University (Portales, NM)</a:t>
            </a:r>
          </a:p>
          <a:p>
            <a:r>
              <a:rPr lang="en-US" dirty="0"/>
              <a:t>Northern New Mexico College (Española, NM)</a:t>
            </a:r>
          </a:p>
          <a:p>
            <a:r>
              <a:rPr lang="en-US" dirty="0"/>
              <a:t>Santa Fe College of Arts (Santa Fe, NM)</a:t>
            </a:r>
          </a:p>
          <a:p>
            <a:r>
              <a:rPr lang="en-US" dirty="0"/>
              <a:t>Colorado College (Colorado Springs, CO)</a:t>
            </a:r>
          </a:p>
          <a:p>
            <a:r>
              <a:rPr lang="en-US" dirty="0"/>
              <a:t>The University of Colorado (Denver, CO)</a:t>
            </a:r>
          </a:p>
          <a:p>
            <a:r>
              <a:rPr lang="en-US" dirty="0"/>
              <a:t>Denver University (Denver, CO)</a:t>
            </a:r>
          </a:p>
          <a:p>
            <a:r>
              <a:rPr lang="en-US" dirty="0"/>
              <a:t>Texas Tech University (Lubbock, TX)</a:t>
            </a:r>
          </a:p>
          <a:p>
            <a:r>
              <a:rPr lang="en-US" dirty="0"/>
              <a:t>Arizona State (Tempe, AZ)</a:t>
            </a:r>
          </a:p>
          <a:p>
            <a:r>
              <a:rPr lang="en-US" dirty="0"/>
              <a:t>Northern Arizona University (Flagstaff, AZ)</a:t>
            </a:r>
          </a:p>
          <a:p>
            <a:r>
              <a:rPr lang="en-US" dirty="0"/>
              <a:t>University of Nevada, Las Vegas (Las Vegas, NV)</a:t>
            </a:r>
          </a:p>
          <a:p>
            <a:r>
              <a:rPr lang="en-US" dirty="0"/>
              <a:t>Nevada State College (Henderson, NV)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883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18484" cy="41388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7142" y="618124"/>
            <a:ext cx="4944980" cy="37087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642"/>
            <a:ext cx="3737811" cy="28033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7390" y="4405064"/>
            <a:ext cx="2803357" cy="21025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328" y="4584031"/>
            <a:ext cx="3303672" cy="227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78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34788" y="3348790"/>
            <a:ext cx="4010526" cy="30078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2252"/>
            <a:ext cx="6136103" cy="44757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61" y="0"/>
            <a:ext cx="4090737" cy="30680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053260" cy="378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46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15789" cy="44516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3221"/>
            <a:ext cx="4684295" cy="33447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02968" y="312820"/>
            <a:ext cx="3753853" cy="3128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95" y="3513221"/>
            <a:ext cx="4459705" cy="334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71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41131"/>
            <a:ext cx="3489159" cy="26168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158" y="4250156"/>
            <a:ext cx="3477126" cy="26078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03330" y="4317331"/>
            <a:ext cx="2903622" cy="2177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36" y="0"/>
            <a:ext cx="5967664" cy="44757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9469" y="559469"/>
            <a:ext cx="4475747" cy="335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85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DO YOU WANT TO BE A MEMBER OF OUR AVID FAMILY?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47" y="1552074"/>
            <a:ext cx="8867274" cy="4981073"/>
          </a:xfrm>
        </p:spPr>
        <p:txBody>
          <a:bodyPr>
            <a:normAutofit/>
          </a:bodyPr>
          <a:lstStyle/>
          <a:p>
            <a:r>
              <a:rPr lang="en-US" b="1" dirty="0"/>
              <a:t>See your AVID teacher for more info (spring) </a:t>
            </a:r>
          </a:p>
          <a:p>
            <a:pPr lvl="1"/>
            <a:r>
              <a:rPr lang="en-US" dirty="0"/>
              <a:t>Applications will be available online</a:t>
            </a:r>
          </a:p>
          <a:p>
            <a:pPr lvl="1"/>
            <a:r>
              <a:rPr lang="en-US" dirty="0"/>
              <a:t>Applications must be completed fully </a:t>
            </a:r>
          </a:p>
          <a:p>
            <a:pPr lvl="1"/>
            <a:r>
              <a:rPr lang="en-US" dirty="0"/>
              <a:t>Submit a Flipgrid Interview Video</a:t>
            </a:r>
          </a:p>
          <a:p>
            <a:r>
              <a:rPr lang="en-US" b="1" dirty="0"/>
              <a:t>Be motivated </a:t>
            </a:r>
          </a:p>
          <a:p>
            <a:pPr lvl="1"/>
            <a:r>
              <a:rPr lang="en-US" dirty="0"/>
              <a:t>AVID stands for Advancement Via Individual Determination. You have to want it! </a:t>
            </a:r>
          </a:p>
        </p:txBody>
      </p:sp>
    </p:spTree>
    <p:extLst>
      <p:ext uri="{BB962C8B-B14F-4D97-AF65-F5344CB8AC3E}">
        <p14:creationId xmlns:p14="http://schemas.microsoft.com/office/powerpoint/2010/main" val="1642590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217</TotalTime>
  <Words>493</Words>
  <Application>Microsoft Macintosh PowerPoint</Application>
  <PresentationFormat>On-screen Show (4:3)</PresentationFormat>
  <Paragraphs>77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Apple Chancery</vt:lpstr>
      <vt:lpstr>Arial</vt:lpstr>
      <vt:lpstr>Arial Black</vt:lpstr>
      <vt:lpstr>Calibri</vt:lpstr>
      <vt:lpstr>Chalkduster</vt:lpstr>
      <vt:lpstr>Office Theme</vt:lpstr>
      <vt:lpstr>Albuquerque High School</vt:lpstr>
      <vt:lpstr>AVID Basics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AVID MIDDLE VS HIGH SCHOOL</vt:lpstr>
      <vt:lpstr>FIELD TRIPS</vt:lpstr>
      <vt:lpstr>OH THE PLACES WE’VE BEEN…</vt:lpstr>
      <vt:lpstr>PowerPoint Presentation</vt:lpstr>
      <vt:lpstr>PowerPoint Presentation</vt:lpstr>
      <vt:lpstr>PowerPoint Presentation</vt:lpstr>
      <vt:lpstr>PowerPoint Presentation</vt:lpstr>
      <vt:lpstr>DO YOU WANT TO BE A MEMBER OF OUR AVID FAMILY?</vt:lpstr>
    </vt:vector>
  </TitlesOfParts>
  <Company>APS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Albuquerque High School</dc:title>
  <dc:creator>Randi Banach</dc:creator>
  <cp:lastModifiedBy>Banach, Randi M</cp:lastModifiedBy>
  <cp:revision>27</cp:revision>
  <dcterms:created xsi:type="dcterms:W3CDTF">2014-11-12T22:16:28Z</dcterms:created>
  <dcterms:modified xsi:type="dcterms:W3CDTF">2022-02-22T15:04:58Z</dcterms:modified>
</cp:coreProperties>
</file>