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3"/>
  </p:handoutMasterIdLst>
  <p:sldIdLst>
    <p:sldId id="256" r:id="rId2"/>
    <p:sldId id="259" r:id="rId3"/>
    <p:sldId id="265" r:id="rId4"/>
    <p:sldId id="266" r:id="rId5"/>
    <p:sldId id="276" r:id="rId6"/>
    <p:sldId id="281" r:id="rId7"/>
    <p:sldId id="260" r:id="rId8"/>
    <p:sldId id="278" r:id="rId9"/>
    <p:sldId id="279" r:id="rId10"/>
    <p:sldId id="274" r:id="rId11"/>
    <p:sldId id="275" r:id="rId12"/>
    <p:sldId id="277" r:id="rId13"/>
    <p:sldId id="284" r:id="rId14"/>
    <p:sldId id="263" r:id="rId15"/>
    <p:sldId id="257" r:id="rId16"/>
    <p:sldId id="271" r:id="rId17"/>
    <p:sldId id="261" r:id="rId18"/>
    <p:sldId id="270" r:id="rId19"/>
    <p:sldId id="285" r:id="rId20"/>
    <p:sldId id="267" r:id="rId21"/>
    <p:sldId id="286" r:id="rId22"/>
    <p:sldId id="269" r:id="rId23"/>
    <p:sldId id="268" r:id="rId24"/>
    <p:sldId id="264" r:id="rId25"/>
    <p:sldId id="273" r:id="rId26"/>
    <p:sldId id="272" r:id="rId27"/>
    <p:sldId id="258" r:id="rId28"/>
    <p:sldId id="262" r:id="rId29"/>
    <p:sldId id="282" r:id="rId30"/>
    <p:sldId id="283" r:id="rId31"/>
    <p:sldId id="287" r:id="rId3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05" autoAdjust="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25EF6C-F387-4E0A-B5AA-D8B70471F14E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50336C-DD24-4BC3-9093-F5628A4EA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849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796AA-0CF1-48C3-B932-EEC1E676B03D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2089-F739-4443-BD18-892720B1F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84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796AA-0CF1-48C3-B932-EEC1E676B03D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2089-F739-4443-BD18-892720B1F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51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796AA-0CF1-48C3-B932-EEC1E676B03D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2089-F739-4443-BD18-892720B1F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580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796AA-0CF1-48C3-B932-EEC1E676B03D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2089-F739-4443-BD18-892720B1F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66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796AA-0CF1-48C3-B932-EEC1E676B03D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2089-F739-4443-BD18-892720B1F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00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796AA-0CF1-48C3-B932-EEC1E676B03D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2089-F739-4443-BD18-892720B1F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60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796AA-0CF1-48C3-B932-EEC1E676B03D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2089-F739-4443-BD18-892720B1F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651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796AA-0CF1-48C3-B932-EEC1E676B03D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2089-F739-4443-BD18-892720B1F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231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796AA-0CF1-48C3-B932-EEC1E676B03D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2089-F739-4443-BD18-892720B1F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307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796AA-0CF1-48C3-B932-EEC1E676B03D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2089-F739-4443-BD18-892720B1F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0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796AA-0CF1-48C3-B932-EEC1E676B03D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2089-F739-4443-BD18-892720B1F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71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796AA-0CF1-48C3-B932-EEC1E676B03D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F2089-F739-4443-BD18-892720B1F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690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 l="-2000" t="-1000" r="-1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924800" cy="1543051"/>
          </a:xfrm>
        </p:spPr>
        <p:txBody>
          <a:bodyPr/>
          <a:lstStyle/>
          <a:p>
            <a:r>
              <a:rPr lang="en-US" dirty="0" smtClean="0">
                <a:latin typeface="Algerian" pitchFamily="82" charset="0"/>
              </a:rPr>
              <a:t>North Grove </a:t>
            </a:r>
            <a:br>
              <a:rPr lang="en-US" dirty="0" smtClean="0">
                <a:latin typeface="Algerian" pitchFamily="82" charset="0"/>
              </a:rPr>
            </a:br>
            <a:r>
              <a:rPr lang="en-US" dirty="0" smtClean="0">
                <a:latin typeface="Algerian" pitchFamily="82" charset="0"/>
              </a:rPr>
              <a:t>Folk Dance Ensemble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77000" cy="2286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lgerian" pitchFamily="82" charset="0"/>
              </a:rPr>
              <a:t>Spring 2017</a:t>
            </a:r>
          </a:p>
          <a:p>
            <a:endParaRPr lang="en-US" sz="1200" dirty="0" smtClean="0">
              <a:solidFill>
                <a:schemeClr val="tx1"/>
              </a:solidFill>
              <a:latin typeface="Algerian" pitchFamily="82" charset="0"/>
            </a:endParaRPr>
          </a:p>
          <a:p>
            <a:endParaRPr lang="en-US" sz="1800" dirty="0">
              <a:solidFill>
                <a:schemeClr val="tx1"/>
              </a:solidFill>
              <a:latin typeface="Algerian" pitchFamily="82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  <a:latin typeface="Algerian" pitchFamily="82" charset="0"/>
              </a:rPr>
              <a:t>~46</a:t>
            </a:r>
            <a:r>
              <a:rPr lang="en-US" sz="1800" baseline="30000" dirty="0" smtClean="0">
                <a:solidFill>
                  <a:schemeClr val="tx1"/>
                </a:solidFill>
                <a:latin typeface="Algerian" pitchFamily="82" charset="0"/>
              </a:rPr>
              <a:t>th</a:t>
            </a:r>
            <a:r>
              <a:rPr lang="en-US" sz="1800" dirty="0" smtClean="0">
                <a:solidFill>
                  <a:schemeClr val="tx1"/>
                </a:solidFill>
                <a:latin typeface="Algerian" pitchFamily="82" charset="0"/>
              </a:rPr>
              <a:t> International Children’s Folk Dance Festival on Saturday, May 6</a:t>
            </a:r>
            <a:r>
              <a:rPr lang="en-US" sz="1800" baseline="30000" dirty="0" smtClean="0">
                <a:solidFill>
                  <a:schemeClr val="tx1"/>
                </a:solidFill>
                <a:latin typeface="Algerian" pitchFamily="82" charset="0"/>
              </a:rPr>
              <a:t>th</a:t>
            </a:r>
            <a:r>
              <a:rPr lang="en-US" sz="1800" dirty="0" smtClean="0">
                <a:solidFill>
                  <a:schemeClr val="tx1"/>
                </a:solidFill>
                <a:latin typeface="Algerian" pitchFamily="82" charset="0"/>
              </a:rPr>
              <a:t> 2017~</a:t>
            </a:r>
            <a:endParaRPr lang="en-US" sz="1800" dirty="0">
              <a:solidFill>
                <a:schemeClr val="tx1"/>
              </a:solidFill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41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98010"/>
            <a:ext cx="8229600" cy="1143000"/>
          </a:xfrm>
        </p:spPr>
        <p:txBody>
          <a:bodyPr/>
          <a:lstStyle/>
          <a:p>
            <a:r>
              <a:rPr lang="en-US" dirty="0" smtClean="0"/>
              <a:t>Long-ways Set</a:t>
            </a:r>
            <a:endParaRPr lang="en-US" dirty="0"/>
          </a:p>
        </p:txBody>
      </p:sp>
      <p:sp>
        <p:nvSpPr>
          <p:cNvPr id="3" name="5-Point Star 2"/>
          <p:cNvSpPr/>
          <p:nvPr/>
        </p:nvSpPr>
        <p:spPr>
          <a:xfrm>
            <a:off x="2913895" y="1447800"/>
            <a:ext cx="583571" cy="533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5286846" y="4114800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3015181" y="4077077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3015181" y="2243751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5222718" y="2243751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5241579" y="2900504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3015181" y="2848069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5277793" y="3475777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3015181" y="3475777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5136709" y="1494953"/>
            <a:ext cx="568482" cy="48624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5287977" y="5257800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3021971" y="5257800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>
            <a:off x="5286846" y="4724400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3020462" y="4648200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4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 Scattered/Free Formation</a:t>
            </a:r>
            <a:endParaRPr lang="en-US" dirty="0"/>
          </a:p>
        </p:txBody>
      </p:sp>
      <p:sp>
        <p:nvSpPr>
          <p:cNvPr id="3" name="5-Point Star 2"/>
          <p:cNvSpPr/>
          <p:nvPr/>
        </p:nvSpPr>
        <p:spPr>
          <a:xfrm>
            <a:off x="7434404" y="1828800"/>
            <a:ext cx="642796" cy="639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5-Point Star 3"/>
          <p:cNvSpPr/>
          <p:nvPr/>
        </p:nvSpPr>
        <p:spPr>
          <a:xfrm>
            <a:off x="762000" y="5075976"/>
            <a:ext cx="642796" cy="639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5181600" y="3551976"/>
            <a:ext cx="642796" cy="639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4648200" y="5715000"/>
            <a:ext cx="642796" cy="639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7721097" y="5257800"/>
            <a:ext cx="642796" cy="639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3962400" y="1599068"/>
            <a:ext cx="642796" cy="639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2971800" y="4191000"/>
            <a:ext cx="642796" cy="639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914400" y="2057400"/>
            <a:ext cx="642796" cy="639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oon 10"/>
          <p:cNvSpPr/>
          <p:nvPr/>
        </p:nvSpPr>
        <p:spPr>
          <a:xfrm>
            <a:off x="474552" y="2100404"/>
            <a:ext cx="381000" cy="596020"/>
          </a:xfrm>
          <a:prstGeom prst="moon">
            <a:avLst>
              <a:gd name="adj" fmla="val 459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oon 11"/>
          <p:cNvSpPr/>
          <p:nvPr/>
        </p:nvSpPr>
        <p:spPr>
          <a:xfrm>
            <a:off x="381000" y="5097478"/>
            <a:ext cx="381000" cy="596020"/>
          </a:xfrm>
          <a:prstGeom prst="moon">
            <a:avLst>
              <a:gd name="adj" fmla="val 459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oon 12"/>
          <p:cNvSpPr/>
          <p:nvPr/>
        </p:nvSpPr>
        <p:spPr>
          <a:xfrm>
            <a:off x="4093298" y="5758004"/>
            <a:ext cx="381000" cy="596020"/>
          </a:xfrm>
          <a:prstGeom prst="moon">
            <a:avLst>
              <a:gd name="adj" fmla="val 459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oon 13"/>
          <p:cNvSpPr/>
          <p:nvPr/>
        </p:nvSpPr>
        <p:spPr>
          <a:xfrm>
            <a:off x="7315200" y="5309480"/>
            <a:ext cx="381000" cy="596020"/>
          </a:xfrm>
          <a:prstGeom prst="moon">
            <a:avLst>
              <a:gd name="adj" fmla="val 435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oon 14"/>
          <p:cNvSpPr/>
          <p:nvPr/>
        </p:nvSpPr>
        <p:spPr>
          <a:xfrm>
            <a:off x="4648577" y="3609315"/>
            <a:ext cx="381000" cy="596020"/>
          </a:xfrm>
          <a:prstGeom prst="moon">
            <a:avLst>
              <a:gd name="adj" fmla="val 459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oon 15"/>
          <p:cNvSpPr/>
          <p:nvPr/>
        </p:nvSpPr>
        <p:spPr>
          <a:xfrm>
            <a:off x="2438400" y="4233250"/>
            <a:ext cx="381000" cy="596020"/>
          </a:xfrm>
          <a:prstGeom prst="moon">
            <a:avLst>
              <a:gd name="adj" fmla="val 459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oon 16"/>
          <p:cNvSpPr/>
          <p:nvPr/>
        </p:nvSpPr>
        <p:spPr>
          <a:xfrm>
            <a:off x="6934200" y="1895192"/>
            <a:ext cx="381000" cy="596020"/>
          </a:xfrm>
          <a:prstGeom prst="moon">
            <a:avLst>
              <a:gd name="adj" fmla="val 459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oon 17"/>
          <p:cNvSpPr/>
          <p:nvPr/>
        </p:nvSpPr>
        <p:spPr>
          <a:xfrm>
            <a:off x="3334316" y="1642072"/>
            <a:ext cx="381000" cy="596020"/>
          </a:xfrm>
          <a:prstGeom prst="moon">
            <a:avLst>
              <a:gd name="adj" fmla="val 459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29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 Circle Formation</a:t>
            </a:r>
            <a:endParaRPr lang="en-US" dirty="0"/>
          </a:p>
        </p:txBody>
      </p:sp>
      <p:sp>
        <p:nvSpPr>
          <p:cNvPr id="3" name="Moon 2"/>
          <p:cNvSpPr/>
          <p:nvPr/>
        </p:nvSpPr>
        <p:spPr>
          <a:xfrm>
            <a:off x="2476500" y="2001193"/>
            <a:ext cx="381000" cy="596020"/>
          </a:xfrm>
          <a:prstGeom prst="moon">
            <a:avLst>
              <a:gd name="adj" fmla="val 459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oon 3"/>
          <p:cNvSpPr/>
          <p:nvPr/>
        </p:nvSpPr>
        <p:spPr>
          <a:xfrm>
            <a:off x="1900096" y="3552354"/>
            <a:ext cx="381000" cy="596020"/>
          </a:xfrm>
          <a:prstGeom prst="moon">
            <a:avLst>
              <a:gd name="adj" fmla="val 459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oon 4"/>
          <p:cNvSpPr/>
          <p:nvPr/>
        </p:nvSpPr>
        <p:spPr>
          <a:xfrm>
            <a:off x="2999338" y="5143126"/>
            <a:ext cx="381000" cy="596020"/>
          </a:xfrm>
          <a:prstGeom prst="moon">
            <a:avLst>
              <a:gd name="adj" fmla="val 459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oon 5"/>
          <p:cNvSpPr/>
          <p:nvPr/>
        </p:nvSpPr>
        <p:spPr>
          <a:xfrm>
            <a:off x="4689696" y="5532423"/>
            <a:ext cx="381000" cy="596020"/>
          </a:xfrm>
          <a:prstGeom prst="moon">
            <a:avLst>
              <a:gd name="adj" fmla="val 459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oon 6"/>
          <p:cNvSpPr/>
          <p:nvPr/>
        </p:nvSpPr>
        <p:spPr>
          <a:xfrm>
            <a:off x="6245006" y="5038631"/>
            <a:ext cx="381000" cy="596020"/>
          </a:xfrm>
          <a:prstGeom prst="moon">
            <a:avLst>
              <a:gd name="adj" fmla="val 459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oon 7"/>
          <p:cNvSpPr/>
          <p:nvPr/>
        </p:nvSpPr>
        <p:spPr>
          <a:xfrm>
            <a:off x="6897986" y="3377697"/>
            <a:ext cx="381000" cy="596020"/>
          </a:xfrm>
          <a:prstGeom prst="moon">
            <a:avLst>
              <a:gd name="adj" fmla="val 459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oon 8"/>
          <p:cNvSpPr/>
          <p:nvPr/>
        </p:nvSpPr>
        <p:spPr>
          <a:xfrm>
            <a:off x="6054506" y="1916694"/>
            <a:ext cx="381000" cy="596020"/>
          </a:xfrm>
          <a:prstGeom prst="moon">
            <a:avLst>
              <a:gd name="adj" fmla="val 459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oon 9"/>
          <p:cNvSpPr/>
          <p:nvPr/>
        </p:nvSpPr>
        <p:spPr>
          <a:xfrm>
            <a:off x="4361130" y="1444782"/>
            <a:ext cx="381000" cy="596020"/>
          </a:xfrm>
          <a:prstGeom prst="moon">
            <a:avLst>
              <a:gd name="adj" fmla="val 459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1847284" y="2613434"/>
            <a:ext cx="642796" cy="639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2168682" y="4492783"/>
            <a:ext cx="642796" cy="639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3718334" y="5476594"/>
            <a:ext cx="642796" cy="639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5358144" y="5315139"/>
            <a:ext cx="642796" cy="639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6636190" y="4173271"/>
            <a:ext cx="642796" cy="639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>
            <a:off x="6566780" y="2512714"/>
            <a:ext cx="642796" cy="639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5179337" y="1508156"/>
            <a:ext cx="642796" cy="639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3189838" y="1508156"/>
            <a:ext cx="642796" cy="6390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Trio Circle Formations</a:t>
            </a:r>
            <a:endParaRPr lang="en-US" dirty="0"/>
          </a:p>
        </p:txBody>
      </p:sp>
      <p:sp>
        <p:nvSpPr>
          <p:cNvPr id="5" name="5-Point Star 4"/>
          <p:cNvSpPr/>
          <p:nvPr/>
        </p:nvSpPr>
        <p:spPr>
          <a:xfrm>
            <a:off x="5500749" y="3741222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2240478" y="2274619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4838700" y="3771405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2240478" y="3162300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3838699" y="3711039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1333500" y="3754582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2224150" y="5069280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2220686" y="4171703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2884219" y="3741222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495796" y="3741222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6347856" y="5374080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5-Point Star 19"/>
          <p:cNvSpPr/>
          <p:nvPr/>
        </p:nvSpPr>
        <p:spPr>
          <a:xfrm>
            <a:off x="6335485" y="4827319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/>
          <p:nvPr/>
        </p:nvSpPr>
        <p:spPr>
          <a:xfrm>
            <a:off x="7029575" y="3818412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/>
          <p:cNvSpPr/>
          <p:nvPr/>
        </p:nvSpPr>
        <p:spPr>
          <a:xfrm>
            <a:off x="7905750" y="3825340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/>
          <p:cNvSpPr/>
          <p:nvPr/>
        </p:nvSpPr>
        <p:spPr>
          <a:xfrm>
            <a:off x="6324600" y="2971800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/>
          <p:cNvSpPr/>
          <p:nvPr/>
        </p:nvSpPr>
        <p:spPr>
          <a:xfrm>
            <a:off x="6324600" y="2491344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oon 24"/>
          <p:cNvSpPr/>
          <p:nvPr/>
        </p:nvSpPr>
        <p:spPr>
          <a:xfrm>
            <a:off x="2335480" y="2782289"/>
            <a:ext cx="190996" cy="30480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Moon 25"/>
          <p:cNvSpPr/>
          <p:nvPr/>
        </p:nvSpPr>
        <p:spPr>
          <a:xfrm>
            <a:off x="7581404" y="3208068"/>
            <a:ext cx="190996" cy="30480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oon 26"/>
          <p:cNvSpPr/>
          <p:nvPr/>
        </p:nvSpPr>
        <p:spPr>
          <a:xfrm>
            <a:off x="7062849" y="5208319"/>
            <a:ext cx="190996" cy="30480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Moon 27"/>
          <p:cNvSpPr/>
          <p:nvPr/>
        </p:nvSpPr>
        <p:spPr>
          <a:xfrm>
            <a:off x="5825340" y="2819400"/>
            <a:ext cx="190996" cy="30480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Moon 28"/>
          <p:cNvSpPr/>
          <p:nvPr/>
        </p:nvSpPr>
        <p:spPr>
          <a:xfrm>
            <a:off x="5300351" y="4295899"/>
            <a:ext cx="190996" cy="30480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oon 29"/>
          <p:cNvSpPr/>
          <p:nvPr/>
        </p:nvSpPr>
        <p:spPr>
          <a:xfrm>
            <a:off x="1009898" y="3817422"/>
            <a:ext cx="190996" cy="30480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Moon 30"/>
          <p:cNvSpPr/>
          <p:nvPr/>
        </p:nvSpPr>
        <p:spPr>
          <a:xfrm>
            <a:off x="2319152" y="4686300"/>
            <a:ext cx="190996" cy="30480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Moon 31"/>
          <p:cNvSpPr/>
          <p:nvPr/>
        </p:nvSpPr>
        <p:spPr>
          <a:xfrm>
            <a:off x="3429000" y="3771405"/>
            <a:ext cx="190996" cy="30480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6000502" y="2750868"/>
            <a:ext cx="442852" cy="190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 flipV="1">
            <a:off x="7810501" y="3523755"/>
            <a:ext cx="190499" cy="3015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6601690" y="5520047"/>
            <a:ext cx="442852" cy="1545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 flipV="1">
            <a:off x="6107504" y="3088079"/>
            <a:ext cx="256185" cy="1639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4893376" y="4122222"/>
            <a:ext cx="271647" cy="2622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5536868" y="4076205"/>
            <a:ext cx="154382" cy="2859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7321634" y="3550968"/>
            <a:ext cx="259770" cy="295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6637564" y="5069280"/>
            <a:ext cx="346364" cy="2533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62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ydw.org.uk/GRSICIL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39" y="1600200"/>
            <a:ext cx="8079061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Sicilian Circle Formation!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84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Dancing Terms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Sashay/Chasse</a:t>
            </a:r>
          </a:p>
          <a:p>
            <a:pPr algn="ctr"/>
            <a:r>
              <a:rPr lang="en-US" dirty="0" smtClean="0"/>
              <a:t>Samba</a:t>
            </a:r>
          </a:p>
          <a:p>
            <a:pPr algn="ctr"/>
            <a:r>
              <a:rPr lang="en-US" dirty="0" smtClean="0"/>
              <a:t>Do-</a:t>
            </a:r>
            <a:r>
              <a:rPr lang="en-US" dirty="0" err="1" smtClean="0"/>
              <a:t>si</a:t>
            </a:r>
            <a:r>
              <a:rPr lang="en-US" dirty="0" smtClean="0"/>
              <a:t>-do</a:t>
            </a:r>
          </a:p>
          <a:p>
            <a:pPr algn="ctr"/>
            <a:r>
              <a:rPr lang="en-US" dirty="0" smtClean="0"/>
              <a:t>Casting off</a:t>
            </a:r>
          </a:p>
          <a:p>
            <a:pPr algn="ctr"/>
            <a:r>
              <a:rPr lang="en-US" dirty="0" smtClean="0"/>
              <a:t>Promenade</a:t>
            </a:r>
          </a:p>
          <a:p>
            <a:pPr algn="ctr"/>
            <a:r>
              <a:rPr lang="en-US" dirty="0" smtClean="0"/>
              <a:t>Polka-step</a:t>
            </a:r>
          </a:p>
          <a:p>
            <a:pPr algn="ctr"/>
            <a:r>
              <a:rPr lang="en-US" dirty="0" smtClean="0"/>
              <a:t>Two-step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71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Tanko Bushi</a:t>
            </a:r>
            <a:br>
              <a:rPr lang="en-US" dirty="0" smtClean="0"/>
            </a:br>
            <a:r>
              <a:rPr lang="en-US" sz="1800" dirty="0" smtClean="0"/>
              <a:t>Japanese Coal Miners’ Dance</a:t>
            </a:r>
            <a:br>
              <a:rPr lang="en-US" sz="1800" dirty="0" smtClean="0"/>
            </a:br>
            <a:r>
              <a:rPr lang="en-US" sz="1800" dirty="0" smtClean="0"/>
              <a:t>Single Circle Facing CCW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400" u="sng" dirty="0" smtClean="0"/>
              <a:t>Dig</a:t>
            </a:r>
            <a:r>
              <a:rPr lang="en-US" sz="2400" dirty="0" smtClean="0"/>
              <a:t>: RF toe touches then heel adds weight, LF same- arms dig on the same sides as feet</a:t>
            </a:r>
          </a:p>
          <a:p>
            <a:pPr marL="457200" indent="-457200">
              <a:buAutoNum type="arabicPeriod"/>
            </a:pPr>
            <a:r>
              <a:rPr lang="en-US" sz="2400" u="sng" dirty="0" smtClean="0"/>
              <a:t>Spade over shoulder</a:t>
            </a:r>
            <a:r>
              <a:rPr lang="en-US" sz="2400" dirty="0" smtClean="0"/>
              <a:t>: RF toe back then heel down, LF same while arms toss coal over same shoulders</a:t>
            </a:r>
          </a:p>
          <a:p>
            <a:pPr marL="457200" indent="-457200">
              <a:buAutoNum type="arabicPeriod"/>
            </a:pPr>
            <a:r>
              <a:rPr lang="en-US" sz="2400" u="sng" dirty="0" smtClean="0"/>
              <a:t>Shield eyes</a:t>
            </a:r>
            <a:r>
              <a:rPr lang="en-US" sz="2400" dirty="0" smtClean="0"/>
              <a:t>: same footwork as 2 plus Left arm up with palm out to shield and right arm back, then switch</a:t>
            </a:r>
          </a:p>
          <a:p>
            <a:pPr marL="457200" indent="-457200">
              <a:buAutoNum type="arabicPeriod"/>
            </a:pPr>
            <a:r>
              <a:rPr lang="en-US" sz="2400" u="sng" dirty="0" smtClean="0"/>
              <a:t>Push </a:t>
            </a:r>
            <a:r>
              <a:rPr lang="en-US" sz="2400" u="sng" dirty="0"/>
              <a:t>c</a:t>
            </a:r>
            <a:r>
              <a:rPr lang="en-US" sz="2400" u="sng" dirty="0" smtClean="0"/>
              <a:t>art</a:t>
            </a:r>
            <a:r>
              <a:rPr lang="en-US" sz="2400" dirty="0" smtClean="0"/>
              <a:t>: step forward R and L while arms push twice for each step at shoulder height</a:t>
            </a:r>
          </a:p>
          <a:p>
            <a:pPr marL="457200" indent="-457200">
              <a:buAutoNum type="arabicPeriod"/>
            </a:pPr>
            <a:r>
              <a:rPr lang="en-US" sz="2400" u="sng" dirty="0" smtClean="0"/>
              <a:t>Dust off hands</a:t>
            </a:r>
            <a:r>
              <a:rPr lang="en-US" sz="2400" dirty="0" smtClean="0"/>
              <a:t>: feet come together, swing arms down and up and clap: ta ta-mi ta-di</a:t>
            </a:r>
          </a:p>
          <a:p>
            <a:pPr marL="400050" lvl="1" indent="0">
              <a:buNone/>
            </a:pPr>
            <a:r>
              <a:rPr lang="en-US" sz="2000" dirty="0" smtClean="0"/>
              <a:t>-</a:t>
            </a:r>
            <a:r>
              <a:rPr lang="en-US" sz="2000" i="1" dirty="0" smtClean="0"/>
              <a:t>Every other time </a:t>
            </a:r>
            <a:r>
              <a:rPr lang="en-US" sz="2000" dirty="0" smtClean="0"/>
              <a:t>add </a:t>
            </a:r>
            <a:r>
              <a:rPr lang="en-US" sz="2000" b="1" u="sng" dirty="0" smtClean="0"/>
              <a:t>five slow claps </a:t>
            </a:r>
            <a:r>
              <a:rPr lang="en-US" sz="2000" dirty="0" smtClean="0"/>
              <a:t>after this figure</a:t>
            </a:r>
          </a:p>
        </p:txBody>
      </p:sp>
      <p:sp>
        <p:nvSpPr>
          <p:cNvPr id="4" name="AutoShape 2" descr="Image result for japan mountains"/>
          <p:cNvSpPr>
            <a:spLocks noChangeAspect="1" noChangeArrowheads="1"/>
          </p:cNvSpPr>
          <p:nvPr/>
        </p:nvSpPr>
        <p:spPr bwMode="auto">
          <a:xfrm>
            <a:off x="155574" y="-144463"/>
            <a:ext cx="2816226" cy="182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6" name="Picture 4" descr="https://upload.wikimedia.org/wikipedia/commons/e/e1/04_Ainodake_from_Happonbanokashira_2001-10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60192"/>
            <a:ext cx="2272536" cy="151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japaneseammo.com/wp-content/uploads/2014/12/bigstock-Mt-Fuji-with-fall-colors-in-j-484911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782" y="5257800"/>
            <a:ext cx="2283716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japanese fla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27783"/>
            <a:ext cx="2259760" cy="153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35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8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142" y="-144463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Trip to Town-O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English Country Dance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669" y="845447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i="1" dirty="0" smtClean="0"/>
              <a:t>Formation</a:t>
            </a:r>
            <a:r>
              <a:rPr lang="en-US" i="1" dirty="0"/>
              <a:t>: Sicilian Circle (</a:t>
            </a:r>
            <a:r>
              <a:rPr lang="en-US" i="1" dirty="0" smtClean="0"/>
              <a:t>partners shoulder-to-shoulder </a:t>
            </a:r>
            <a:r>
              <a:rPr lang="en-US" i="1" dirty="0"/>
              <a:t>facing </a:t>
            </a:r>
            <a:r>
              <a:rPr lang="en-US" i="1" dirty="0" smtClean="0"/>
              <a:t>other set of partners</a:t>
            </a:r>
            <a:r>
              <a:rPr lang="en-US" i="1" dirty="0"/>
              <a:t>)</a:t>
            </a:r>
          </a:p>
          <a:p>
            <a:pPr marL="0" indent="0" algn="ctr">
              <a:buNone/>
            </a:pPr>
            <a:r>
              <a:rPr lang="en-US" i="1" dirty="0"/>
              <a:t>Form: AABB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A1 </a:t>
            </a:r>
            <a:r>
              <a:rPr lang="en-US" dirty="0" smtClean="0"/>
              <a:t>(9+3 </a:t>
            </a:r>
            <a:r>
              <a:rPr lang="en-US" dirty="0" err="1"/>
              <a:t>cts</a:t>
            </a:r>
            <a:r>
              <a:rPr lang="en-US" dirty="0"/>
              <a:t>): Right hand star, circle around once with hands across (handshake</a:t>
            </a:r>
            <a:r>
              <a:rPr lang="en-US" dirty="0" smtClean="0"/>
              <a:t>)- 9 </a:t>
            </a:r>
            <a:r>
              <a:rPr lang="en-US" dirty="0" err="1" smtClean="0"/>
              <a:t>cts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-one single circle </a:t>
            </a:r>
            <a:r>
              <a:rPr lang="en-US" dirty="0" smtClean="0"/>
              <a:t>CCW </a:t>
            </a:r>
            <a:r>
              <a:rPr lang="en-US" dirty="0"/>
              <a:t>on your </a:t>
            </a:r>
            <a:r>
              <a:rPr lang="en-US" dirty="0" smtClean="0"/>
              <a:t>spot- 3 </a:t>
            </a:r>
            <a:r>
              <a:rPr lang="en-US" dirty="0" err="1" smtClean="0"/>
              <a:t>cts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~right side partners, grab hands above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A2 </a:t>
            </a:r>
            <a:r>
              <a:rPr lang="en-US" dirty="0" smtClean="0"/>
              <a:t>(9+3 </a:t>
            </a:r>
            <a:r>
              <a:rPr lang="en-US" dirty="0" err="1" smtClean="0"/>
              <a:t>cts</a:t>
            </a:r>
            <a:r>
              <a:rPr lang="en-US" dirty="0"/>
              <a:t>): Left hand star, circle around once with hands across (handshake</a:t>
            </a:r>
            <a:r>
              <a:rPr lang="en-US" dirty="0" smtClean="0"/>
              <a:t>)- 9 </a:t>
            </a:r>
            <a:r>
              <a:rPr lang="en-US" dirty="0" err="1" smtClean="0"/>
              <a:t>cts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-one single circle </a:t>
            </a:r>
            <a:r>
              <a:rPr lang="en-US" dirty="0" smtClean="0"/>
              <a:t>CW </a:t>
            </a:r>
            <a:r>
              <a:rPr lang="en-US" dirty="0"/>
              <a:t>on your </a:t>
            </a:r>
            <a:r>
              <a:rPr lang="en-US" dirty="0" smtClean="0"/>
              <a:t>spot- 3 </a:t>
            </a:r>
            <a:r>
              <a:rPr lang="en-US" dirty="0" err="1" smtClean="0"/>
              <a:t>cts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B1 (3’s): </a:t>
            </a:r>
            <a:r>
              <a:rPr lang="en-US" dirty="0" smtClean="0"/>
              <a:t>With </a:t>
            </a:r>
            <a:r>
              <a:rPr lang="en-US" dirty="0"/>
              <a:t>s</a:t>
            </a:r>
            <a:r>
              <a:rPr lang="en-US" dirty="0" smtClean="0"/>
              <a:t>traight across partner, do </a:t>
            </a:r>
            <a:r>
              <a:rPr lang="en-US" dirty="0"/>
              <a:t>right hand turn once around</a:t>
            </a:r>
          </a:p>
          <a:p>
            <a:pPr marL="0" indent="0">
              <a:buNone/>
            </a:pPr>
            <a:r>
              <a:rPr lang="en-US" dirty="0" smtClean="0"/>
              <a:t>With original side partner, do </a:t>
            </a:r>
            <a:r>
              <a:rPr lang="en-US" dirty="0"/>
              <a:t>left hand turn once around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B2 (3’s): Face </a:t>
            </a:r>
            <a:r>
              <a:rPr lang="en-US" dirty="0" smtClean="0"/>
              <a:t>straight across partner </a:t>
            </a:r>
            <a:r>
              <a:rPr lang="en-US" dirty="0"/>
              <a:t>and go forward and back (3 steps in, 3 steps out)</a:t>
            </a:r>
          </a:p>
          <a:p>
            <a:pPr marL="0" indent="0">
              <a:buNone/>
            </a:pPr>
            <a:r>
              <a:rPr lang="en-US" dirty="0"/>
              <a:t>Three steps forward (right shoulder to right shoulder) and three to pass and meet new partners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http://travelanthropist.com/wp-content/uploads/2014/02/england-countryside_021402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029200"/>
            <a:ext cx="2743200" cy="164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ata:image/jpeg;base64,/9j/4AAQSkZJRgABAQAAAQABAAD/2wCEAAkGBxASDxUPDxIVFRUXFRUVFRUVFhUVFRUVFxUXFhUVFRUYHSggGBolGxUVITEhJikrLi4uFx8zODYuNygvLisBCgoKDg0OGhAQGi0lHSUtLS0tLS0tLS0tLS0tLS0tLS0tLS0tLS0tLS0tLS0tLS0tLS0tLS0tLS0tLS0tLS0tLf/AABEIAL4BCQMBEQACEQEDEQH/xAAcAAACAgMBAQAAAAAAAAAAAAABBwACAwUGBAj/xABREAABAwIBBgUQBwUGBQUAAAABAAIDBBExBQYSIVFhByJBUnETFzJCU1RicnOBkZOhstHSFSMzdJKxsyQ0Y6PBFDWi4ePwFjZkwvElJoPD0//EABsBAAICAwEAAAAAAAAAAAAAAAABBAUCAwYH/8QAOhEAAQMCAgYHBgYCAwEAAAAAAAECAwQRIVEFFDFBcdESIjJSkaGxExYzYYHBFVNykuHwI2IGNEIk/9oADAMBAAIRAxEAPwDg7KnPR7HR5rZ3T0ZDPtIb64yex2mM9qd2H5rbFO5nAra7RcVUl9j8+efqNzIuWIKqPqsD9IdsDqc07HN5FYxyNel0OOqaSWmf0JE5LwNkFsIxSppmSMMcrGvY4Wc1wBaRsIKEVUW6Ba4qc8eDJ0elPk4F7MXQYvbt6me3HgnX0q0p6xF6sm3Mjvi3oLggjUdRGog4gjkIVihHCExFgshBsnYVwosAQEwIiwDM4EG/XVXiRe89Vek+y3ipJpu0aDOY/t1T5eX3yuNl7buKnrGj0/8Aki/Snoa1YEwl0BYiAsZqM/Wx+UZ7wTQ1yp/jdwX0GNwz/ucP3gfpyLr9GfEdw+6HkNV2EE/ZXdiAG6YEKLAS6VgISgAaRRYZXSWNhnXZo5iVFZaWW8UHPI48g/htPvHV0qHUVbIcExd/dptjic/gN2hoaOgpzoBkUbRdzzi47XuOtx/2FRzTuevSepZQU6ucjI23VfEX2dWfsk14aTSjiwL8JHjdzG+3owVVNVK7BuCHaaO0EyG0k/WdluTmvkcUSohf2BdAWN1m3mzUVjvqxoxg8aVw4o3NHbO3Dz2W6KF0i4bCur9JQ0idfF25qbfrkh2vWyp+7y+iP5VL1NuZz/vJN3G+fMVeUsmy08phnYWOHIcCNrTgRvChuarVsp0lPPHOzpxrdDzBYm89eTMoTU8glgeWOHKMCNjhgRuKbXK1boapqeOdiskS6DZzSz1iqrRS2jn5vaP3sJ5fBOvpVhDUI/BcFOP0joeSmu9nWZ5px5nWqSUwQgDlM8MxKetBkZaKfugGp+6RvL049OCl09W6LBcU/uw1viR3ES+W8i1FJL1GpYWu7U4teOcx3KPy5bK5ilbIl2qQ3NVuCniatpgXWQiIEFMCFIBm8B4+sqvFh/ORVek+y36kqm7SnOZwm9bU+Xm/UcuNk7buK+p61Qp/8sX6W+iGvWBLIgCIEZqP7WPyjPeCE2muX4buC+gx+GcfsUP3gfpyLsNF/Edw+6HkNX2E4ifV4QCIANkABAASGZaSkklkbFEwve7U1rRclYucjUuq4AmQ2MzeDZkNp68NkkxbFjGw+Fz3ezpxVPU6QV3VjwTMmRU+9/gdNnLnPT0TbPOlJbixNtpW5C7mN3+i6ppp2x7dpe6P0XNWL1Us3e5dn0zX+qKTL2X6isfpTO4oPEjGpjOgcp3nX+Sq5JXSLdTuKKghpGdGNMd671/uRqlrJhBc6hfcBr17kxLbad7mpwfufaauBa3EQ4Od5QjsR4OO22Cmw0qri/wOZ0lp5rLx02K97cnDPjs4jJhhaxoYxoa1os1rQAAByADBT0RESyHJPe57lc5bqu8smYnO1VJR5RpgbtljcLskYeM07WnFp2g9BCU0N+q9DfSVklO/pxLyX5Kgrc6M0p6Ml/2kN+LIBhfAPHan2H2KslgdHwO1oNKRVSW2Py5Z+pzwWgtCyBneZp5/vitDWkvZgJdZe3x+eN+PSpUNSrcHbDntI6CbJeSnwdluXhl6cBnU07JGCSNwc1wuHNNwRuKsGuRUuhyT43RuVrksqbjMEzA8mVslQVURhqIw9h24g85pxad4Wccjo3dJqic1HJZRNZ5Zgz0d5oby0+Olbjxj+IByeENW2yuqasbLguC/3YQpIVbimw5AKaaQhMRYhMAIAZ/AcONV9EH5yqq0nsb9fsSqbtKcvl798qPLzfqOXGy9teKnrdF/1ov0t9EPCsCURAEQBmo/tY/KM94IQ1y/DdwX0GPwz/uUX3gfpyLsNGfEdw+6HkFV2E4igV4QCJiAUhkSA3+auaNTXO+rGhEDxpXDijaG8924echR56lkKY7cjYyNz1wHPm5m1S0EZEI41uPK+2m62N3dq3cNSoZ6l8y3cuGW4sIoUZgmKnL518IIF4aAgnWHTYtHkweyPhHVsuqqar3M8TrtG/8AH1d/kqsE3N55cNvAXEsjnOL3uLnE3LnEkk7STioCrfada1rWojWpZE3IY0hnsyTkmepk6lTsLjynBrRznO5B/sLNjHPWzSLVVUVMzpyrZPNeCDXzWzNgpLSOtJNzyNTN0Y5OnH8lZw07Y8VxU4nSOmJavqN6rMs+PLYdMpBTkKANf9O0ffMPrWfFbfYyd1fAw6bcz51zZzkqaGXqkDuKezjdfQf0jkOxw1/kraSJsiWcR0cqLcd+a2ddLlGMhlg+31kD7FwHLqwezePPbBVc1O6PbihIjlxRUwU5rOzg9xmoBvdDf9In3T5tiqpqXezwOs0dp3ZHU/R3Pn45i8cwglrgQQSCCLEEaiCDgVCOoRUVLoRIyNxm5nHUUb7xG7Cbvjd2Dt45rt49q2RyujXAhVujoattnpjuVNqc0+Q3s3M46esZpRGzx2cbuzb8RvCs4pmyJhtyOIrdHzUjrPTDcqbF/n5G6C2kAKAF5nlwbRzaU9BaOTF0WEbz4PMd7OjFWVPXq3qyYpnvI8kF8Wilq6aSKR0UrHMe02c1wsR5lbtcjkui4ERUstigKyMQpgNHgPGur/8Ag/8AtVTpTYz6/Yk0vaU5PLZ/a5/LzfqOXHSdteKnrtJ/14/0t9EPEtZJImBEAZqP7WPyjPeCENcvw3cF9BkcM/7lF94H6ci7DRnxHcPuh5BV9hOIngrwgEQBZjSSGtBJOoAC5J5ABylIBlZn8GhdafKAsMWwA6zs6qRgPBGvbsVVU6RROrF48iVFTKuLvAYOU8p01DADIWsYBosjaBc2waxg/wDAVJLMjes9S4o6GWpd7OFvJOIqs6M7p6wln2cN9UYOt2wyHtujDpxVXNUOkw3Hc6O0RDSJ0u0/PLhlx2nOLQWwCgR0+auZc1XaSS8UGOlbjPH8MHk8I6tl1Jhp3SYrghTaS0zFS3YzrPy3Jx5eg18mZNhp4xFAwNaNmJO1xxJ3lWbGNYlmnD1FTLUPV8q3X+7D1rI0HkyplKGmiM1Q8MYOU4k8gaBrcdwWccbpHdFqYmLnI1LqJvPLP2asvDDeKDDRvx5B/EIwHgjz3V3T0bYusuLv7sIUkyvw3HHdTGxTTRc1gUQkmWkqXxvbLE5zHtN2uabEHcUrIuCgN/MnhKZNo09eRHJg2bCN+zT5GO9h3YKvno7dZngbmS7nHR505oQVg0x9XNySAanbBIO2G/H8lUzU6P8AkpeaO0tLSL0e0zLll6Clyxkielk6lUM0TrscWvG1ruUe3aq17HMWzjtqWqiqWdOJbp5pxPEtZKM1LUPjeJInFj2m4c02IKaKqLdDCSNkjVY9Lou5Rn5pZ/sltDWWZJgJMI37NLmO9nRgp8NVfB/ichpLQLoryU+Lct6cM08zu1NOcCgDSZz5r01dHozNs8DiSt1PZ5+2b4J1LfBUPiW7dmRg+NHpiJTOfNWpoX2mbpMJsyVoOg7cea7cfNdXkFQyZOrtyIL41YuJo7qQaxqcBw1VXTD+UiqtJ/8Aj6/Yk0vadwT7nIZYP7TP5aX9Ry42TtLxU9epfgR/pb6IeRYkghQBEAZaP7WPx2e8EIa5fhu4L6DI4aP3KL7wP05F2GjPiO4fdDyCq7CcRPXV2QTZ5AyDU1kvU6dl7dk86mMG1zv6Ylapp2RNu5TJrFctmjnzSzKp6EB/2k9tcrhhtEY7Ue0qiqax82GxMuZPigazFcVMGdefEVNeKC0s2B7nGfDIxPgjz2VVNVIzBuKnSaN0JJU2kl6rPNeHP1FZlGvlnkMs7y955TyDY0YAbgq1zlct1O1gp44GJHElk/u3M8yxNxemp3yPEcbS5ztTWtFyT0JtRVWyGEkjY2q962RN6jKzU4P2R2mrbPfiIsWM8bnndh0qwhpETF/gcfpLT7pLx02De9vXhknnwO8sppzQCgDms7c8qehbon6yYi7YmnWNhkPaN9p5ApVPSPmx2JnyNMkyM4iXy7l2orJeq1L7nBrRqYwbGN5OnE8qvIoWRNs1CA96uW6mtstpiWQI1KiISiBMApiO5zJ4QpqTRgqLy0+A7pEPAJ7JvgnzWwUaelbJimC+pkyRW8BuWo8o0wI0JonYEYtdu5WPHmKppof/AC9CxpaqSFySROsv9wVBZZ15lTUl5I7ywY6VuMzygHJ4Q1dCq5qdWYpih2+jtMRVXUf1X5bl4cvU5ZRi6CgDrc0s95aW0M15IMAO3j8QnEeCfNZSIah0eC4oUmktCx1N3x9V/kvHn4jYyblCKeMSwPD2nlHIdhGIO4qzY9r0u04qenkgerJEsp6QsjSY6qnZKx0crWvY4Wc1wBBG8FNrlat02gqIops8+DV8V56AGSPF0OMjPEPbjdj0q4p69HdWTBcyHJBbFps+A9vEqvHiHoD1q0ntZ9fsOm2u+n3OLyof2ibysnvlce/tLxPXqb4LP0p6IeVYG8KYAQBmo/tWeOz3gg1y/DdwX0GRw0fuMX3gfpSLr9GfEXh90PIarsJxOUzO4PJqq01TpRQ4gWtJIPBB7Fu8+YcqmVNc2PqtxXyQjxQOfjsQbUMVLQ09m6EMLPML7ScXOPnJVHNMrlV8ilnT07nuSOJt1XcguM6s/ZJ7w0mlFFgX4SPH/Y329GCq5qpXYNwQ7XRugWQ2kns52W5Oa+RxYUQ6EKANtm9m7UVj7QtswGz5Hdg3d4Ttw9i2xQukXAgV2kYaNt5Fx3Im1eSfMbebmbVPRstENJ5HHkd2Tt3gt3BWcULY0w25nDV+kpqx13rZu5E2JzX5m5W4rwPcACSQANZJ1ADaSi1xCyzx4SLE0+TyCcHT4geSHL4x1bL4q1ptH/8AqXw5kSWo3NFhI8ucXOJcSSSSSSScSScSra1sCIBAiIAKYGnChkoITQCyYgpoI22b2cFTRS9Vp32v2bDrY8bHN/riFhJE2RLOQEcrVug7s0c86avbojiTAcaFx125Sw9u32jlCqJ6Z0XzTMlxyo7iajOzg/ZJeaiAY/Ew6gx3icw7sOhVM1Ki4s8DqdG6ecy0dRine3pxz9eItJ4HseY5GlrmmzmuFiDvCgKiotlOvY9r2o5q3RdioY0jI2GRctT0knVKd9j2zTrY8bHN5enFZMe5i3aRaqjiqmdCVL/PenBRuZrZ3wVg0Ps5uWMnHew9sPaFZw1DZMFwU4jSGiZqReltZnzy9DolIKoIQMw01DEx75I2Na6QtMhaLaZFwC7adeKyV7lREVdhj0URVUQeUD9fL5ST3yqB/aU9Vg+EzgnoYFibgpgBAGWk+1Z47PeCDXL2HcF9B/1tBFMWdWY1+g/TYHC4DwCA62BIBK6Bkjm36K7TyhzUda5q85c6qejbZ505SLtiaeMdhce1bvPmuo0s7Y9u3ItKDRc1YvVSzd7l2fTNf6opMv5enrJNOZ2odhGOwZ0DlO861WSSukW6nc0VBDSM6MaY713r/cjVrWTQhAHdZqZgPltNWgsjxEWsSP8AH5WDdj0KZDSq7F+w5rSWn2xXjp8Xd7cnDP04jNpqdkbBHG0Na0WDWiwA3BWKIiJZDj5JHSOV71uq71MiZgeDLeWqekiM1Q8NbyDFzzzWNxJW2KF8rui1DB70Yl1ExnfnvUVxMYvFBfVGDrfsMpHZeLgN+KvKakZDjtdnyIEkyv4HLAqUaiXQFgoAF0BYl0CsMwcEVH3xUfyvkVFrrskLH2SFhwRUffFR/K+RGvOyQPZIWHBFR98VHpi+RPX35IHsULdaKj74qPTF8iNff3UD2KBHBHR93qPTF8iPxB+SeYewTMyQ8E9I1weypqWuBuHNdGHA7QQzUUa+/YrUD2CZnd0ULmRtY+R0hAtpvDQ5292iAL+ZQnKirdEsbWpZDW5w5s01Y0dWaQ4YSMsHgbLkG43FaJYWybSxotJT0i/41umS7DQ9bGk7tP6Y/kWnU2ZqWfvLUdxvnzB1sKTu0/pj+RGpszUPeWo7jfPmWZwZ0rSHNnqAQQQQWAgjAghuoo1NmaiX/kk6pZWNt9eZ2NFA5jAx0jpCNWm/R0j06IAv5lJa2yWvcoZXo96ua1G/JNnmZ1kYFmoEfPNYfrZPKP8AeKonbVPVYfht4J6GJYm0iYEQBlpPtGeOz3gg1y9h3BfQ+ga2J72FrJDGTq0wA4joB1XV45FVLIp5dE5rXIrm3TI4uXg0hc4vfVTOcTcudoEk7SSNai6m1d6nQN/5JI1Ea2JqIm5LlethB3xL+FnwS1JuamXvNN+W3zJ1sIO+Jfws+CNSbmoe8835bfFTcZu5lUtI7qmuWTtXyAcTxWjUDvxW2OmYxb7VIFdpqoqm9Dst3om/iv2OlUgqCIADwbHRIBtqJFwDyXFxf0oT5i4HBZY4N3VUpmqK+R7jtjbZo5rW6VmjcFZR6QSNvRazDiRnUyuW6uPD1oWd+O9UPnWz8U/08/4MNUXveRV3BE3krD6kfOj8U/08/wCA1Re95fyVPBD/ANb/ACP9RH4onc8/4DVXd7y/kh4Iv+t/kf6iPxNO55/wGqrn5fyV60J79HqP9RP8TTuef8Bqq5g60Lu/B6k//oj8TTuef8Bqy5nqHCdTdwm/wfMud1xuR1nu7N32+fIPXOpu4Tf4PmRrjcg93Zu+3z5FhwnU3cJv8HzI1xuQ/dyfvt8+RbrnU3cJv8HzJa43Ifu5P32+fIPXOpu4Tfy/mRrjch+7c/fb58gjhOpu4Tfy/mRrjcg925++3z5BHCdS9wm/l/MjXG5KHu3P32+fIt1zqXuE38v5ka43JQ92p++3z5B651L3Cb+X8yNdbkoe7VR32+fIPXOpe4z/AMv5ka63JR+7VR32+fInXNpe4z+iP50a63JQ92qjvt8+QRwm0ncZ/RH86Ndbkoe7NR32+fIPXNpO4z+iP50a6zJRe7VT32+fIsOE6k7jP6I/nRrrMlD3Zqe+3z5CtlddznbXE+kkqtXFTtWJZqJkhWyDINkASyAMkLrPa48jmnzAg/0QYPS7VT5KNbrk0XMn/Az51Za6zJfLmcT7t1ebfFeROuTQ82f8DfmRrrMl8uYe7dXm3xXkQcJFDzZvwN+ZGuMyX+/UXu5V5t8V5FuuPQ82b8DfmRrjMl/v1D3cq82+K8idceh2TfgHzJ64zJf79Re7lXm3x/gPXHoNk34B8yNcZkv9+oe7tZ/r4/wHrjUH8b1f+aNcjyUPd2s/18f4D1xaD+L6v/NGuR/MXu7Wf6+IeuLk/bL6s/FPXI/mHu7W5N8QjhEyfzpfVuRrkfzF7vVuSfuQjuELJ/Pk9U5Gtx/MXu/W5J4oQcIWT+e/1T/gjW4/mL3fre6n7kLDhByd3R/qn/BPW4xfgFb3U/cgeuBk7uj/AFUnwRrcf9QX4BW91P3JzJ1wMnd1f6qT5U9bj+YfgFd3U/cnMRgVadqWCQywQZIWAQZBSGGyBhAQBZAyJDIgYUgJZAwoAKACgZEAWCAIgA2QIlkwAkBAmBayBEsgCWSGGyABZABsmBLIESyBEITECyAIgQNFAzXBZEcISMiwQZIWCBlkhhCBhQMKAIkMIQMKQyIAKACgCIGFABCACgAhAg2QALJgSyQBTERICWQMtZAiWTGSyBEQBECAUwAgREABMDWBMjoWCRkWCBoWCDIsEDCEhhQMKBkSAISGFMYUgIgAoAKBgQBAUAWBQAQUCLoEApgRIYUxAQMKACCgLEQBCgCIES6BBumIqSgAFMAWQBqwUyMWBQZIWBSMkLAoGEFAywKQw3QMN0DIkMIQMIKADdIZEAS6ADdAwoAiAIgAgoAsHIES6ABdABumBLpDJdMRa6ACCkACUwJdAAQBLpmJAUAoCmIiAKf8P1ves/qn/BbfZvyUq9epvzG+KBGQa3vSo9VJ8EvZvyXwM0rab8xv7k5h+g6zvWf1MnwS9m/JfAy1ym/Mb+5OZb6ErO9Z/UyfBHs35L4D1yn/ADG/uTmT6Fq+9p/VSfBHs35L4GWuU/5jf3JzD9DVfe0/qpPgl7N+S+A9cp/zG/uTmH6Hqu9p/VSfBHs3ZL4D1un/ADG/uTmQ5Jqu9pvVSfBHQdkoJVQfmN/cnMn0VU97zeqk+CXQdkpnrUH5jf3JzJ9F1PcJvVv+CXQdko9ag77fFOZPo2o7hL6t/wAEdB2Sj1mHvt8UIcnT9xl9W/4JdB2Q9Yh77fFAf2CfuMvq3/BHQdkPWIu+nigP7FN3KT8D/gjorkP28XeTxQwgrE2kugYUAS6AIgC+g7mn0FOxj0kzBonYfQUWDpJmCx2H0IC6EugZNMbUDspA8bUgsoeqDaEwsoRINoQFlIZBtCBWUmmNoSCy5ELxtCYrLkDTG0elAWUGmNoTuKyhDxtCLisuRNNu0IuHRXIewV4eUlwUAG6YBSAIQBcFABugA3QMIKALAoAtdAg3QBLoApUO+rd4rvyKF2GcfbTih86twVCerrtCkAUARAGSkP1jPHZ7wQYSdh3BfQ+iSVfnlBEDIgCIC5LIHcNhsQF1JojYEBdSaI2D0IDpKDqbdg9AQHSXMnU280egIsPpOzAYW80egJWQOm7MHUGc1voCLIHTdmoOoM5jfwhFkD2j818Qf2ePmN/CE7IHtX95fEn9mj5jfwj4JWQftX95fFT5WGVKnvib1snxV30UyIVywyvVd8z+uk+ZPotyTwC6l25Zq++aj10vzJ9FuSeAukpcZcrO+qj18vzJ9BuSeCC6Slxl2twFXU7B9dLe+wcZHs2d1PBA6SjLzLzUyhJoz5QqqpjMWwdXlD3eUOlxBuGvoUOaeNvVY1L52QzaxzsV2DMaLalXkhMCwSGa7LmXaekj053WJvosGt77c1v9cAtckjWJdSXR0U1U/oxpxXcnEVuWc+KyeTSjkdAwdiyM287nYuPsVdJUPcuC2Q7Kk0LSwss9vSXeq/ZNx4BnTX99TfiWv20neUlfhlH+U3wLDOvKHfUv4ke2k7yh+F0f5TfA6TNVmV6wh/8AapY4b65HW420Ri3GO/AexSIUmk/9LYqdIro2kTo+yRX5c8vUZDotCBzdJzrMdxnm7jxTrJU+1m2OUR/TmRbImKYJsPn1mCoz1IKBhSAiYGSl+0Z47PeCDXJ2HcF9D6JKvjykCAMVTEXMLWvcwkanttpNO0aQIPnCSpdDONyNciqiKmS7/AWmctdlqidx6gvjJ4srY4tE7A4aPFduPmJUCVZo9+GZ19BBousTqx2dvaquv9McU/qmkGe+Uu+T6uH5Fo1iXMsfwWh/L83cy3/G+Uu+T6uH5EazLn6B+CUP5fm7mbTIPCHUxyWrD1aM4kNa17N7dEAOG4+lZsq3tXrYoQ6z/j0D2f4Oq7iqovG97DOydlCKeMSwPD2HAjkOwjEEbCrFkjXpdpx89PJA9Y5EsqHEZ5/TdLpT0tSZYMSOowmSMbwGcZu8Yco5VbU2rSdVzbLxWy+ZXypI3FFw+hw44RMq98j1UPyKdqMHd815kf2sne9ORbri5V74HqoflS1GDu+a8w9rJ3vTkE8I2VO7t9VF8qNRg7vmoe2k73oF3CNlS327fVRfKlqMHd81H7aTP0K9cjKvdm+qj+CNRgy81D20mfoHrj5U7sz1UfwRqMGXmo/bPzF0tZuCE0EWCaCPfkXJE9XKIaZhe7l5GtHOe7tR/sXSc9GpdwIlx1ZmZhwUVpZLS1HPI4rN0TTh4x19GCrZqlz8EwQ3Njtip2Cim0sgDj86s+4qe8NNaWXWCcY4zvI7J24ec8iizVKNwbipfaO0JJPZ8vVZ5ryT5itraySaQyzPL3nFxx6BsG4Kuc5XLdTsoYWRMRkaWRDCSsTaheKNznBrGlzibBrQSSdgA1kp2uDnI1LuWyDJzU4PALTV4BOothB1DyhGPijVtvgp0NJvf4HKaR0+q3jpvq7lz2nZ5ZyxTUcPVah4jYNTQMXHkaxoxO4Kyiic9eixDlHvti5TXZv5wCuoZakM0G3mY1pN3aLW6i62q5udQw3rKph9kvRvuMqV/TkT9SfYSbcFzZ6wXQBAUhkQBkpPtGeOz3gg1ydh3BfQd2ducbKCOOaVhcx0ojdo9k0Fr3aQHbW0cNWK6engWZVRFxRLnkz39BEU2OTcoQ1ETZqd7Xsdg5vtBGIO461qexzF6Lkspk1yOS6HpWIys0TXtLHtDmuFi1wBBBxBBxSVEUyY9zHI5q2VN6C2zr4PnMvNQgubiYcXDyZPZDwTr2XwUCak3s8DrtG6fR1o6nBe9u+uXHZwOBIsbHURqIOog7CoJ1CLfYRIDY5Ey1PSSdVgdbnNOtjxsc3+uIWTHuYt2kWsooapnQlTgu9OA3M187IKwaI4koF3ROOveWHth7Ryq0hqGyYbFOF0hoqajW64s3O55KaPPLg7iqNKej0YptZczCOQ/wDY7eNR5dquaavVnVkxTzQpJYEdi3aKGvo5YZHRTMcx7cWuFiPiN41FXDXI5LtW6ENWqi2U8xKyEhC64SAAKADpBAGmVeSwgpoB1uZuZE9cRI+8UHLIRxn7ogcfGOrpwWqWdsfzXLmCNVR15FyRBSRCGmYGN5eVzjznOxcd6rJJHPW7je1qJsNk0rEyMNdXRQRmWZ4YwYk/kNp3BYucjUupthhfM9GRpdVFdnVn3LUXhprxRYF2Ekg3kdiNw855FXzVKuwbgh1+jtCxwWfL1neSc1OPCiF+gQgZtMg5CqKuTQgbqHZPOpjB4R27hrWccbnrZpFq62GlZ0pF4JvXgN7NfNSnom3aNOUizpXDXvDB2o/2bqyigbHjvOI0hpSasWy4M3JzzU1eefCDBR6UMNpqjDRB4kZ/iOHL4I17bK0p6N0nWdghTvlRuG8S+WMrz1UpmqZC9xwvg0c1jcGjcFbxxtjTotTAiucqrdRvcGOrIbzvqPyVPpH4i8CdQfEb+pPsK9uC5U9aLIAiBkSAzUn2rPHZ7wQa5Ow7gvoMnhs/cIvvLf05V2GjfiLw+6HkVR2U4iszdzhqaKXqtO+1+zYbljxsc3+o1hWk0LJUs5CK1ytW6DtzQzyp69tm/VzAXdC4697mHt278RygKkqKV8OO1MyZHKjsN50qjG0gQBzOdWZsFWDIy0U3PA1P3SDl6cenBR5qdsmOxS40dpiWk6juszLLhy2CoyrkuamkMU7C13JytcOc13KFWPjcxbOO4pqqKpZ04lunmnyVNx4ytZIuGN5aQ5pLSDcEEgg8hBGBTMXNRyWVLoMfNThABtDXmxwE2APlQMPGGrbbFTIatUwf48zk9JaAteSl/by5eB1OcmbdLXxBsw12+rlZbTbfmnladmB9quKepdEt2rgvgpyckaLg7aJLOvNSpoH2lGlGTZkzQdB2wHmO3HzXV5BUMmS7duRBfGrDQ3W8wICgAaW5AWNZDE57gxjS5zjZrWglxOwAYqtuSxp5ncGobafKADnai2DFrfKkdkfBGrpUWWp3M8eRkjMxmRNAAA1AagBydChG0yhIZo85s7IKMaJ48pF2xtOvcXntR7dgWqWZsfEsaHRstUt0wbnyzFNlvLk9XJ1Sd17diwamMGxrf64qtkkc9bqdnSUcVMzoxpxXevE14WsmIWBQZIdrmnmJLPaapvHFiG4SSDdzW7zr2bVIhplfi7BCj0jpuOC8cPWf5JzUZzG09JBq0IYYxck2a1o2knEn0lWccexrEOOmmfK9XyLdV3qKrPThMfNeCgLo4sHTa2yP8Tljbv7LoVvT0SN6z8VyIUkt8Gi7VgRyIAdnBvqyC8/efyKo9I/EXgWOj/is/Un2Fe3BcserlkDIgZEhGWj+1Z47PeCDCXsO4L6DK4bP7vi+8t/TlXYaN+IvD7oeRVHZTiJW6uSIXhmcxwexxa5pu1zSQ5p5CCMCkqIqWUBr5l8JzXaNPlEhrtQbPazXcn1oHYnwhq22VVUUFutH4ciSybc4ZzXAgEG4OsEYEchCrCSFAHkyrkyGpjMU7A9vJtaec04tO9YOYjkspIpqqWmf04lsvr8lzFNnVmdNSEyMvJBzwOMzdIBh4w1dCrZqZWYpih2+jtMRVfVd1X5Z8OW3icyopcXDdMR0maud81GQw3khvrjJ1t2mM8nRgd2K3QzOjXDZkVGktExVfWTqvzz489o1KOupa6AlhbLG4aL2OF7eC9pwKtYZ0d1mLj5ocRVUktO/2crbL5LwzFjnpwavivUZPBkj1l0OsyM8Q4vbu7LpV3T1yP6smC57v49CtfDbFoubqfcj2BdFxjqzSzRpqFvEGnKRZ8zhxjtDR2jdw891z0kyvw3E5G2xOjC0mRHPDQXOIAAuSTYAcpJ5AkNEVVsgv86OEHGGhO50xH6YPvHzbVDlqdzPE6Og0LsfUft58hevkLiXOJJJuSTcknEknEqEp0zUREsmwgSNiHpoKOWaQRQsL3nBo/M7BvKaNVy2QxlmZE1XvWyDVzTzDip7TVVpZdRDcY4zuB7J28+bap8NMjcXbTktIabfNeOHqt815IbXOvO+loGfWnSlIuyFpGmdhPNbvPmurGGndLs2ZnPuejRJZz501VfJpTuswG7Im3EbPN2zvCOvoGpXEULYks3xIz3q40oK3GBa6ZiS6Bjs4PTbN958Gq/71SaR+IvD7Fjo1P8AMz9SeqCvbguWPViwQBEDIgDNR/as8dnvBJTXL2HcF9BlcNv93xfeW/pSrsNG/EXh90PI6jspxEqrkiksgQCkM63MzPyooSInXlp+5k8Zm+Jxw8U6ujFRKilbLjsXPmbGSK0dmQ8t09XEJqZ4c3lGDmHmvbi0qmlidGtnIS2vRyYGxWsyAQCLHWDiDy9KBotsUF/nXwfh15qABpxdDg0+TPanwcNllCmpEXFngdRo3T6paOpxTvb/AK58dvEW8sbmuLXtLXA2LXAgg7CDgq9UVFsp1bXI5Ec1bopVIZ68l5UmppBLA8tcMdjhzXNwIWTXK1bptI9TTRVDOhKl09OGQ181c9Iau0b7RT8wniv3xk49GPTirGGpR+DsF8jidI6Hlpbvb1mZ5ceew8eenB/DWaU0FoqjEm31ch/iAYHwhr23VxT1jo+q7FPNP7kUT4kdim0XHW3yr3FvrY/ip+uQ97yU0+ydkN4FUZLPHlnLUFLH1Sd1ua0a3vOxreX8lg96MS6kimpZKh3RYnJBUZz52z1h0OwhvqjBxtgXntjuwHtUCWZz+B1lDo+OmS+12fI0AWgs0CEGSHRZr5qz1jrtGhFfjSuGreGDtj7FsjhdJs2EKt0lFSpZcXZc8huZDyLT0cWjC0DVx3utpOtyvdsx3BWMcTWYNOOq62Wqd0pF4JuQ4jPPhQay8GTiHuwdORdjfJA9mfCOrpVlDSb5PAgOktsFPPM97zJI4uc43c5xJc47STirFEsmBoXEAWaCCExFrpiBdAx2Zhm2bjz4FWfbIqTSPbdw+xZ6MT/PH+pvqgsBguXPUlUsEDIgCIAzUX2rPHZ7wSUwl7DuC+gyuG3+74vvLf0pV2GjfiLw+6Hkc/ZTiJYK5IhEAApDQiAPbkfK89JMJqaQscMea4c17cHDcVrkja9Oi5MBotsUHTmXn/BWgRS2iqOYTxJDtjceXwTr6cVT1FI6PrNxT04kpkqLgu07JQzcG6ANDnNmtBWtu4aEoFmytGsbA4ds3d6LLTLC2RMduZZaP0pNRrZMW728sl/qijy7kOekk6nO3UexeNbHjwTt3HWFWSwujXE7ekrYatnSjXim9OPPYa261kogdyj/ADQJTvs0+EBzLQVxLm4NmxcNnVByjwhr23xUuGpVuDsU8zmtI6CR15KbBe7u+mXDZkd39P0ffMPrGfFS9Zi7yHOajU/lu8FOFzpz2ipyYoLSTC4PKyM+ERifBHnsiSdG4JtJVHox83Wfg3zX+5iwr6+WeQyzPL3nlOzYBgBuCgucrlup08UTImo1iWQwXWJvQyRtJIa0EkkAAayScABylIyuiJdRi5p8H2E1eN7YQf1CPdHn2KVFTb3+BQV2mrXZT/u5cztctZbpaGEPncGNGpjGjjOtg2Ng/wDA5bKwjiV+DUObe9VVXOXETGeGfVTXExi8UF9UTTreOQyu7bxcBvtdWcMDY8dqmhz7nKhSENSlwVmIN0wCExBuncLBugQ6sy/+Wn+SrPzlVJpJeu7h9i10V/2Yv1t9UFkFzB6eWugZEDIgRmovtWeOz3ggwl7DuC+gyeG7+74vvLf0pV1+jviLw+6Hks/ZEtdXBEIgA3QBLoACQwA21+hYgMjMnhOfHo0+UCXs1Bs+L2eUHbjfj0qvqKJHdaPBcjcyVU27Bu087JGCSNwc1wu1zSC0jaCMVVqiotlJKKi7DIkM8+UKGKeMxTMD2HEH2EHEHeFi5qOSym2GeSF6PjWyoKrOzMeWmvLT3lhxPLJGPCA7IeEPPtVfNSq3FuKHZaO01HUWZJ1X+S8Ml+XgcfdRC7JdMQNSAuacFbypRSwKRmimyyJkaerk6nA29tbnHU1g2uPJ0YrJrFetkNU9THAzpPXmvAbua2acFGNIceUjXI4YbQwdqPap0cLWY7zlazSMlThsblzzNVnlwiwUulDTWmnwPLHGfDI7I+CPOQp0VOrsXbCuV1hOZUynNUymaokL3nlPIORrRg1u4Ke1qNSyGlVueZZiCFkgiwWSCCshBBTuAboAIKdxDqzO/wCWX+RrPelVJpLtO4fYtdFf9mL9bfVBZgrmj00N0hhugCIAzUX2sfjs94INcvw3cF9BkcN5/wDT4vvLf0pV12jviLw+6Hk83ZEtpK3uRrEumIN0AG6AAgAApAVKRkdBmlnhU0D/AKo6cRN3wuJ0TtLT2jt484KjzQMlTHbmZNcrdg8s2M6Kavj06d3GFtON2qRh3jlG8alUTQPiXHxJLXo43F1pMyXQBw+dmYcc15qS0cuJZhG87uY72H2qLNTI/FuCnQaO04+K0c+Lc96c08/QV9VTvie6KVpa9ps5rhYg/wC+VVzmq1bKddHI2RqPYt0XeYUjI0wKkFOinT5l5r/215c9+jGwjSt2ZJwDdVh0+xbIoumpDrq7VmpZLquzIb+TqKKniEULAxg5By7yeU7yp7WI1LIctNM+V3Set1FHnrwiTzufT0ulDECWude0sltRBI7Bu4azt5FOjiRuK7TSqnBBbrmAVkIsCskAIKYggrK4rFrpgQOQihYmkncVggpoA7c0D/7Yd5Gr/UlVRpHtO4fYs9Fp/wDTH+pv2Fpdc4elIoQUhkugYboEZqI/Wx+Oz3ggwl7DuC+gxuHE/sEP3lv6Uq6yg7a8Puh5TL2RJlytLmiwQ4ouFg6adxWCHIuoWISi4gaSVx2IXJXCwNIouo7Gahr5YZGzQSOY9p1OabEbt43HUVg6ypZdg7Dt4Os+HV4dDMy00bQ5z29g9pNgbXu127D8lV1FOkfWbsNrHrsU7a6im0l0AajOLN2CsZaUWeOwkb2Td28bitckTZEspOotIS0jrs2b03L/AD8zi+tjL3yz1Z+ZRNTXveRfe8cX5a+Kc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6" name="Picture 8" descr="http://www.flagandbuntingstore.co.uk/acatalog/unionjack30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942" y="4477302"/>
            <a:ext cx="2857500" cy="274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77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5300" dirty="0" smtClean="0"/>
              <a:t>Troika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Russian Dance</a:t>
            </a:r>
            <a:br>
              <a:rPr lang="en-US" sz="2000" dirty="0" smtClean="0"/>
            </a:br>
            <a:r>
              <a:rPr lang="en-US" sz="2000" dirty="0" smtClean="0"/>
              <a:t>Trio Formation (in rays from center); CCW movement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RF lead, 16 </a:t>
            </a:r>
            <a:r>
              <a:rPr lang="en-US" dirty="0"/>
              <a:t>steps around the circle</a:t>
            </a:r>
          </a:p>
          <a:p>
            <a:r>
              <a:rPr lang="en-US" dirty="0"/>
              <a:t>Outer person goes under arch of other </a:t>
            </a:r>
            <a:r>
              <a:rPr lang="en-US" dirty="0" smtClean="0"/>
              <a:t>partners (8 </a:t>
            </a:r>
            <a:r>
              <a:rPr lang="en-US" dirty="0" err="1" smtClean="0"/>
              <a:t>cts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/>
              <a:t>Inside person goes under arch of other partners </a:t>
            </a:r>
            <a:r>
              <a:rPr lang="en-US" dirty="0" smtClean="0"/>
              <a:t>(8cts)</a:t>
            </a:r>
            <a:endParaRPr lang="en-US" dirty="0"/>
          </a:p>
          <a:p>
            <a:r>
              <a:rPr lang="en-US" dirty="0"/>
              <a:t>All three join hands moving in a mini CW circle 16 steps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-breakdown: 12 </a:t>
            </a:r>
            <a:r>
              <a:rPr lang="en-US" dirty="0"/>
              <a:t>steps, stamp 13, 14, 15, freeze 16</a:t>
            </a:r>
          </a:p>
          <a:p>
            <a:r>
              <a:rPr lang="en-US" dirty="0"/>
              <a:t>Reverse circle (now trio moves in CCW pattern)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-breakdown: around </a:t>
            </a:r>
            <a:r>
              <a:rPr lang="en-US" dirty="0"/>
              <a:t>12 steps, open up into line </a:t>
            </a:r>
            <a:r>
              <a:rPr lang="en-US" dirty="0" smtClean="0"/>
              <a:t>	again </a:t>
            </a:r>
            <a:r>
              <a:rPr lang="en-US" dirty="0"/>
              <a:t>13, 14, </a:t>
            </a:r>
            <a:r>
              <a:rPr lang="en-US" dirty="0" smtClean="0"/>
              <a:t>15</a:t>
            </a:r>
            <a:r>
              <a:rPr lang="en-US" dirty="0"/>
              <a:t>, prepare to move </a:t>
            </a:r>
            <a:r>
              <a:rPr lang="en-US" dirty="0" smtClean="0"/>
              <a:t>in rays again </a:t>
            </a:r>
            <a:r>
              <a:rPr lang="en-US" dirty="0"/>
              <a:t>16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09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rupal.in-cdn.net/cdn/article/public/moving_to_norway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8759"/>
            <a:ext cx="4876800" cy="237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Norwegian Mountain March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1800" dirty="0" smtClean="0">
                <a:solidFill>
                  <a:schemeClr val="bg1"/>
                </a:solidFill>
              </a:rPr>
              <a:t>Traditional Norwegian Dance – Trios in Circle Formation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 algn="r">
              <a:buNone/>
            </a:pPr>
            <a:r>
              <a:rPr lang="en-US" i="1" dirty="0" smtClean="0">
                <a:solidFill>
                  <a:schemeClr val="bg1"/>
                </a:solidFill>
              </a:rPr>
              <a:t>~CCW movement around circle~</a:t>
            </a:r>
          </a:p>
          <a:p>
            <a:pPr marL="0" indent="0" algn="r">
              <a:buNone/>
            </a:pPr>
            <a:r>
              <a:rPr lang="en-US" i="1" dirty="0" smtClean="0">
                <a:solidFill>
                  <a:schemeClr val="bg1"/>
                </a:solidFill>
              </a:rPr>
              <a:t>~Each section repeats once~</a:t>
            </a:r>
          </a:p>
          <a:p>
            <a:pPr marL="0" indent="0" algn="ctr">
              <a:buNone/>
            </a:pPr>
            <a:endParaRPr lang="en-US" i="1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8 </a:t>
            </a:r>
            <a:r>
              <a:rPr lang="en-US" dirty="0">
                <a:solidFill>
                  <a:schemeClr val="bg1"/>
                </a:solidFill>
              </a:rPr>
              <a:t>waltz steps </a:t>
            </a:r>
            <a:r>
              <a:rPr lang="en-US" dirty="0" smtClean="0">
                <a:solidFill>
                  <a:schemeClr val="bg1"/>
                </a:solidFill>
              </a:rPr>
              <a:t>forward starting with RF </a:t>
            </a:r>
            <a:r>
              <a:rPr lang="en-US" dirty="0">
                <a:solidFill>
                  <a:schemeClr val="bg1"/>
                </a:solidFill>
              </a:rPr>
              <a:t>(repeat)</a:t>
            </a:r>
          </a:p>
          <a:p>
            <a:r>
              <a:rPr lang="en-US" dirty="0">
                <a:solidFill>
                  <a:schemeClr val="bg1"/>
                </a:solidFill>
              </a:rPr>
              <a:t>Leader of trio backs up with two waltz steps and lifts right arm up</a:t>
            </a:r>
          </a:p>
          <a:p>
            <a:r>
              <a:rPr lang="en-US" dirty="0">
                <a:solidFill>
                  <a:schemeClr val="bg1"/>
                </a:solidFill>
              </a:rPr>
              <a:t>Inside circle person goes under </a:t>
            </a:r>
            <a:r>
              <a:rPr lang="en-US" dirty="0" smtClean="0">
                <a:solidFill>
                  <a:schemeClr val="bg1"/>
                </a:solidFill>
              </a:rPr>
              <a:t>right </a:t>
            </a:r>
            <a:r>
              <a:rPr lang="en-US" dirty="0">
                <a:solidFill>
                  <a:schemeClr val="bg1"/>
                </a:solidFill>
              </a:rPr>
              <a:t>arm of trio leader and is followed by outside circle person (repeat)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-</a:t>
            </a:r>
            <a:r>
              <a:rPr lang="en-US" dirty="0">
                <a:solidFill>
                  <a:schemeClr val="bg1"/>
                </a:solidFill>
              </a:rPr>
              <a:t>front, inside, outside, front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-</a:t>
            </a:r>
            <a:r>
              <a:rPr lang="en-US" dirty="0">
                <a:solidFill>
                  <a:schemeClr val="bg1"/>
                </a:solidFill>
              </a:rPr>
              <a:t>each person has two waltz steps to move (front person turns </a:t>
            </a:r>
            <a:r>
              <a:rPr lang="en-US" dirty="0" smtClean="0">
                <a:solidFill>
                  <a:schemeClr val="bg1"/>
                </a:solidFill>
              </a:rPr>
              <a:t>	to </a:t>
            </a:r>
            <a:r>
              <a:rPr lang="en-US" dirty="0">
                <a:solidFill>
                  <a:schemeClr val="bg1"/>
                </a:solidFill>
              </a:rPr>
              <a:t>front for last two)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-</a:t>
            </a:r>
            <a:r>
              <a:rPr lang="en-US" dirty="0">
                <a:solidFill>
                  <a:schemeClr val="bg1"/>
                </a:solidFill>
              </a:rPr>
              <a:t>inside turns CW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-</a:t>
            </a:r>
            <a:r>
              <a:rPr lang="en-US" dirty="0">
                <a:solidFill>
                  <a:schemeClr val="bg1"/>
                </a:solidFill>
              </a:rPr>
              <a:t>outer person turns CCW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*</a:t>
            </a:r>
            <a:r>
              <a:rPr lang="en-US" dirty="0">
                <a:solidFill>
                  <a:schemeClr val="bg1"/>
                </a:solidFill>
              </a:rPr>
              <a:t>tip: hold scarves up until turn part completed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50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953" y="587460"/>
            <a:ext cx="8229600" cy="1343571"/>
          </a:xfrm>
        </p:spPr>
        <p:txBody>
          <a:bodyPr>
            <a:normAutofit/>
          </a:bodyPr>
          <a:lstStyle/>
          <a:p>
            <a:r>
              <a:rPr lang="en-US" sz="4800" dirty="0" smtClean="0"/>
              <a:t>Dans a Trois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/>
              <a:t>F</a:t>
            </a:r>
            <a:r>
              <a:rPr lang="en-US" sz="1600" dirty="0" smtClean="0"/>
              <a:t>rench Canadian Dance and Game</a:t>
            </a:r>
            <a:br>
              <a:rPr lang="en-US" sz="1600" dirty="0" smtClean="0"/>
            </a:br>
            <a:r>
              <a:rPr lang="en-US" sz="1600" dirty="0" smtClean="0"/>
              <a:t>Trios in a Circle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Circle (of 3) to the left- 8 </a:t>
            </a:r>
            <a:r>
              <a:rPr lang="en-US" dirty="0" err="1" smtClean="0"/>
              <a:t>cts</a:t>
            </a:r>
            <a:r>
              <a:rPr lang="en-US" dirty="0" smtClean="0"/>
              <a:t>. (CW)</a:t>
            </a:r>
          </a:p>
          <a:p>
            <a:r>
              <a:rPr lang="en-US" dirty="0" smtClean="0"/>
              <a:t>Circle to the right- 8 </a:t>
            </a:r>
            <a:r>
              <a:rPr lang="en-US" dirty="0" err="1" smtClean="0"/>
              <a:t>cts</a:t>
            </a:r>
            <a:r>
              <a:rPr lang="en-US" dirty="0" smtClean="0"/>
              <a:t>. (CCW)</a:t>
            </a:r>
          </a:p>
          <a:p>
            <a:r>
              <a:rPr lang="en-US" dirty="0" smtClean="0"/>
              <a:t>Promenade in rays CCW for- 16 </a:t>
            </a:r>
            <a:r>
              <a:rPr lang="en-US" dirty="0" err="1" smtClean="0"/>
              <a:t>cts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Outside person under arch- 8 </a:t>
            </a:r>
            <a:r>
              <a:rPr lang="en-US" dirty="0" err="1" smtClean="0"/>
              <a:t>cts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Inside person under arch- 8 </a:t>
            </a:r>
            <a:r>
              <a:rPr lang="en-US" dirty="0" err="1" smtClean="0"/>
              <a:t>cts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Center does right elbow turn with outside person and left elbow turn with inside- 16 </a:t>
            </a:r>
            <a:r>
              <a:rPr lang="en-US" dirty="0" err="1" smtClean="0"/>
              <a:t>cts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Repeat elbow turns- 16 </a:t>
            </a:r>
            <a:r>
              <a:rPr lang="en-US" dirty="0" err="1" smtClean="0"/>
              <a:t>cts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Edge people make archway for center people to walk through until music stops</a:t>
            </a:r>
            <a:endParaRPr lang="en-US" dirty="0"/>
          </a:p>
        </p:txBody>
      </p:sp>
      <p:pic>
        <p:nvPicPr>
          <p:cNvPr id="1030" name="Picture 6" descr="http://www.usnews.com/pubdbimages/image/33969/Canada_120718_1425x2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86" y="513342"/>
            <a:ext cx="1978025" cy="131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cic.gc.ca/images/template/lp-visit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617487"/>
            <a:ext cx="2918052" cy="118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7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510" y="32522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5300" dirty="0" err="1" smtClean="0"/>
              <a:t>Lerikos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Greek Dance</a:t>
            </a:r>
            <a:br>
              <a:rPr lang="en-US" sz="1600" dirty="0" smtClean="0"/>
            </a:br>
            <a:r>
              <a:rPr lang="en-US" sz="1600" dirty="0" smtClean="0"/>
              <a:t>Circle Formation, No </a:t>
            </a:r>
            <a:r>
              <a:rPr lang="en-US" sz="1600" dirty="0"/>
              <a:t>P</a:t>
            </a:r>
            <a:r>
              <a:rPr lang="en-US" sz="1600" dirty="0" smtClean="0"/>
              <a:t>artner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50292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Intro (32 counts long)</a:t>
            </a:r>
          </a:p>
          <a:p>
            <a:pPr lvl="1"/>
            <a:r>
              <a:rPr lang="en-US" dirty="0" smtClean="0"/>
              <a:t>holding hands, arms up, elbows bent at heart height</a:t>
            </a:r>
          </a:p>
          <a:p>
            <a:r>
              <a:rPr lang="en-US" dirty="0" smtClean="0"/>
              <a:t>Part I- Singing 8 x’s</a:t>
            </a:r>
          </a:p>
          <a:p>
            <a:pPr lvl="1"/>
            <a:r>
              <a:rPr lang="en-US" dirty="0" smtClean="0"/>
              <a:t>GRAPEVINE with beat RF lead: step, behind, step, front, step, heel (LF) </a:t>
            </a:r>
          </a:p>
          <a:p>
            <a:pPr marL="457200" lvl="1" indent="0">
              <a:buNone/>
            </a:pPr>
            <a:r>
              <a:rPr lang="en-US" dirty="0" smtClean="0"/>
              <a:t>– Forward: L, R, L (rhythm: ta-di ta)</a:t>
            </a:r>
          </a:p>
          <a:p>
            <a:r>
              <a:rPr lang="en-US" dirty="0" smtClean="0"/>
              <a:t>Part II- Instrumental 4 x’s</a:t>
            </a:r>
          </a:p>
          <a:p>
            <a:pPr lvl="1"/>
            <a:r>
              <a:rPr lang="en-US" dirty="0"/>
              <a:t>GRAPEVINE with </a:t>
            </a:r>
            <a:r>
              <a:rPr lang="en-US" dirty="0" smtClean="0"/>
              <a:t>beat</a:t>
            </a:r>
            <a:r>
              <a:rPr lang="en-US" dirty="0"/>
              <a:t> </a:t>
            </a:r>
            <a:r>
              <a:rPr lang="en-US" dirty="0" smtClean="0"/>
              <a:t>RF lead: step, </a:t>
            </a:r>
            <a:r>
              <a:rPr lang="en-US" dirty="0"/>
              <a:t>behind, step</a:t>
            </a:r>
            <a:r>
              <a:rPr lang="en-US" dirty="0" smtClean="0"/>
              <a:t>, heel</a:t>
            </a:r>
          </a:p>
          <a:p>
            <a:pPr lvl="1"/>
            <a:r>
              <a:rPr lang="en-US" dirty="0" smtClean="0"/>
              <a:t>Forward 7 steps: L,R,L,R,L,R,L (ta-di </a:t>
            </a:r>
            <a:r>
              <a:rPr lang="en-US" dirty="0" err="1" smtClean="0"/>
              <a:t>ta-di</a:t>
            </a:r>
            <a:r>
              <a:rPr lang="en-US" dirty="0" smtClean="0"/>
              <a:t> </a:t>
            </a:r>
            <a:r>
              <a:rPr lang="en-US" dirty="0" err="1" smtClean="0"/>
              <a:t>ta-di</a:t>
            </a:r>
            <a:r>
              <a:rPr lang="en-US" dirty="0" smtClean="0"/>
              <a:t> ta)</a:t>
            </a:r>
          </a:p>
          <a:p>
            <a:pPr marL="457200" lvl="1" indent="0">
              <a:buNone/>
            </a:pPr>
            <a:r>
              <a:rPr lang="en-US" dirty="0" smtClean="0"/>
              <a:t>*NOTE: let </a:t>
            </a:r>
            <a:r>
              <a:rPr lang="en-US" u="sng" dirty="0" smtClean="0"/>
              <a:t>grapevine</a:t>
            </a:r>
            <a:r>
              <a:rPr lang="en-US" dirty="0" smtClean="0"/>
              <a:t> part move you back out of center!</a:t>
            </a:r>
          </a:p>
          <a:p>
            <a:endParaRPr lang="en-US" dirty="0"/>
          </a:p>
        </p:txBody>
      </p:sp>
      <p:pic>
        <p:nvPicPr>
          <p:cNvPr id="1026" name="Picture 2" descr="Image result for gree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74638"/>
            <a:ext cx="2575601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greece fla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41656"/>
            <a:ext cx="2439949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59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7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hoto: The Great W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2514600"/>
            <a:ext cx="2516388" cy="188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://econc10.bu.edu/economic_systems/images/world-map_USA_China2b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0033">
            <a:off x="397124" y="1047391"/>
            <a:ext cx="26670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184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stellar" pitchFamily="18" charset="0"/>
              </a:rPr>
              <a:t>Chinese Ribbon Dance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400" dirty="0" smtClean="0"/>
              <a:t>FREE FORMATION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3505200" y="990600"/>
            <a:ext cx="5410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 smtClean="0">
              <a:latin typeface="Arabic Typesetting" pitchFamily="66" charset="-78"/>
              <a:cs typeface="Arabic Typesetting" pitchFamily="66" charset="-78"/>
            </a:endParaRPr>
          </a:p>
          <a:p>
            <a:pPr algn="ctr"/>
            <a:r>
              <a:rPr lang="en-US" dirty="0" smtClean="0">
                <a:latin typeface="+mj-lt"/>
                <a:cs typeface="Arabic Typesetting" pitchFamily="66" charset="-78"/>
              </a:rPr>
              <a:t>Hold ribbons in RIGHT hand and out of sight until you hear cymbals. 16 beats of moving and 4 beats to transition.</a:t>
            </a:r>
          </a:p>
          <a:p>
            <a:pPr algn="ctr"/>
            <a:endParaRPr lang="en-US" dirty="0">
              <a:latin typeface="+mj-lt"/>
              <a:cs typeface="Arabic Typesetting" pitchFamily="66" charset="-78"/>
            </a:endParaRPr>
          </a:p>
          <a:p>
            <a:r>
              <a:rPr lang="en-US" b="1" dirty="0">
                <a:latin typeface="+mj-lt"/>
                <a:cs typeface="Arabic Typesetting" pitchFamily="66" charset="-78"/>
              </a:rPr>
              <a:t>1st movement: </a:t>
            </a:r>
            <a:r>
              <a:rPr lang="en-US" dirty="0">
                <a:latin typeface="+mj-lt"/>
                <a:cs typeface="Arabic Typesetting" pitchFamily="66" charset="-78"/>
              </a:rPr>
              <a:t>Overhead, clockwise</a:t>
            </a:r>
          </a:p>
          <a:p>
            <a:r>
              <a:rPr lang="en-US" b="1" dirty="0">
                <a:latin typeface="+mj-lt"/>
                <a:cs typeface="Arabic Typesetting" pitchFamily="66" charset="-78"/>
              </a:rPr>
              <a:t>2nd movement: </a:t>
            </a:r>
            <a:r>
              <a:rPr lang="en-US" dirty="0" smtClean="0">
                <a:latin typeface="+mj-lt"/>
                <a:cs typeface="Arabic Typesetting" pitchFamily="66" charset="-78"/>
              </a:rPr>
              <a:t>In front, clockwise</a:t>
            </a:r>
          </a:p>
          <a:p>
            <a:r>
              <a:rPr lang="en-US" b="1" dirty="0" smtClean="0">
                <a:latin typeface="+mj-lt"/>
                <a:cs typeface="Arabic Typesetting" pitchFamily="66" charset="-78"/>
              </a:rPr>
              <a:t>3rd </a:t>
            </a:r>
            <a:r>
              <a:rPr lang="en-US" b="1" dirty="0">
                <a:latin typeface="+mj-lt"/>
                <a:cs typeface="Arabic Typesetting" pitchFamily="66" charset="-78"/>
              </a:rPr>
              <a:t>movement: </a:t>
            </a:r>
            <a:r>
              <a:rPr lang="en-US" dirty="0">
                <a:latin typeface="+mj-lt"/>
                <a:cs typeface="Arabic Typesetting" pitchFamily="66" charset="-78"/>
              </a:rPr>
              <a:t>“Backstroke” on right side with right hand</a:t>
            </a:r>
          </a:p>
          <a:p>
            <a:r>
              <a:rPr lang="en-US" b="1" dirty="0">
                <a:latin typeface="+mj-lt"/>
                <a:cs typeface="Arabic Typesetting" pitchFamily="66" charset="-78"/>
              </a:rPr>
              <a:t>4th movement: </a:t>
            </a:r>
            <a:r>
              <a:rPr lang="en-US" b="1" dirty="0" smtClean="0">
                <a:latin typeface="+mj-lt"/>
                <a:cs typeface="Arabic Typesetting" pitchFamily="66" charset="-78"/>
              </a:rPr>
              <a:t>“</a:t>
            </a:r>
            <a:r>
              <a:rPr lang="en-US" dirty="0" smtClean="0">
                <a:latin typeface="+mj-lt"/>
                <a:cs typeface="Arabic Typesetting" pitchFamily="66" charset="-78"/>
              </a:rPr>
              <a:t>Backstroke” on </a:t>
            </a:r>
            <a:r>
              <a:rPr lang="en-US" dirty="0">
                <a:latin typeface="+mj-lt"/>
                <a:cs typeface="Arabic Typesetting" pitchFamily="66" charset="-78"/>
              </a:rPr>
              <a:t>left </a:t>
            </a:r>
            <a:r>
              <a:rPr lang="en-US" dirty="0" smtClean="0">
                <a:latin typeface="+mj-lt"/>
                <a:cs typeface="Arabic Typesetting" pitchFamily="66" charset="-78"/>
              </a:rPr>
              <a:t>side with </a:t>
            </a:r>
            <a:r>
              <a:rPr lang="en-US" dirty="0">
                <a:latin typeface="+mj-lt"/>
                <a:cs typeface="Arabic Typesetting" pitchFamily="66" charset="-78"/>
              </a:rPr>
              <a:t>the left </a:t>
            </a:r>
            <a:r>
              <a:rPr lang="en-US" dirty="0" smtClean="0">
                <a:latin typeface="+mj-lt"/>
                <a:cs typeface="Arabic Typesetting" pitchFamily="66" charset="-78"/>
              </a:rPr>
              <a:t>hand </a:t>
            </a:r>
          </a:p>
          <a:p>
            <a:r>
              <a:rPr lang="en-US" b="1" dirty="0" smtClean="0">
                <a:latin typeface="+mj-lt"/>
                <a:cs typeface="Arabic Typesetting" pitchFamily="66" charset="-78"/>
              </a:rPr>
              <a:t>5th </a:t>
            </a:r>
            <a:r>
              <a:rPr lang="en-US" b="1" dirty="0">
                <a:latin typeface="+mj-lt"/>
                <a:cs typeface="Arabic Typesetting" pitchFamily="66" charset="-78"/>
              </a:rPr>
              <a:t>movement: </a:t>
            </a:r>
            <a:r>
              <a:rPr lang="en-US" dirty="0" smtClean="0">
                <a:latin typeface="+mj-lt"/>
                <a:cs typeface="Arabic Typesetting" pitchFamily="66" charset="-78"/>
              </a:rPr>
              <a:t>Right hand figure </a:t>
            </a:r>
            <a:r>
              <a:rPr lang="en-US" dirty="0">
                <a:latin typeface="+mj-lt"/>
                <a:cs typeface="Arabic Typesetting" pitchFamily="66" charset="-78"/>
              </a:rPr>
              <a:t>8 in front</a:t>
            </a:r>
          </a:p>
          <a:p>
            <a:r>
              <a:rPr lang="en-US" b="1" dirty="0">
                <a:latin typeface="+mj-lt"/>
                <a:cs typeface="Arabic Typesetting" pitchFamily="66" charset="-78"/>
              </a:rPr>
              <a:t>6th movement: </a:t>
            </a:r>
            <a:r>
              <a:rPr lang="en-US" dirty="0">
                <a:latin typeface="+mj-lt"/>
                <a:cs typeface="Arabic Typesetting" pitchFamily="66" charset="-78"/>
              </a:rPr>
              <a:t>“Back – front” </a:t>
            </a:r>
            <a:r>
              <a:rPr lang="en-US" dirty="0" smtClean="0">
                <a:latin typeface="+mj-lt"/>
                <a:cs typeface="Arabic Typesetting" pitchFamily="66" charset="-78"/>
              </a:rPr>
              <a:t>figure 8 around your head</a:t>
            </a:r>
          </a:p>
          <a:p>
            <a:r>
              <a:rPr lang="en-US" b="1" dirty="0" smtClean="0">
                <a:latin typeface="+mj-lt"/>
                <a:cs typeface="Arabic Typesetting" pitchFamily="66" charset="-78"/>
              </a:rPr>
              <a:t>7th </a:t>
            </a:r>
            <a:r>
              <a:rPr lang="en-US" b="1" dirty="0">
                <a:latin typeface="+mj-lt"/>
                <a:cs typeface="Arabic Typesetting" pitchFamily="66" charset="-78"/>
              </a:rPr>
              <a:t>movement: </a:t>
            </a:r>
            <a:r>
              <a:rPr lang="en-US" dirty="0">
                <a:latin typeface="+mj-lt"/>
                <a:cs typeface="Arabic Typesetting" pitchFamily="66" charset="-78"/>
              </a:rPr>
              <a:t>Do a </a:t>
            </a:r>
            <a:r>
              <a:rPr lang="en-US" dirty="0" smtClean="0">
                <a:latin typeface="+mj-lt"/>
                <a:cs typeface="Arabic Typesetting" pitchFamily="66" charset="-78"/>
              </a:rPr>
              <a:t>huge figure </a:t>
            </a:r>
            <a:r>
              <a:rPr lang="en-US" dirty="0">
                <a:latin typeface="+mj-lt"/>
                <a:cs typeface="Arabic Typesetting" pitchFamily="66" charset="-78"/>
              </a:rPr>
              <a:t>8, alternating </a:t>
            </a:r>
            <a:r>
              <a:rPr lang="en-US" dirty="0" smtClean="0">
                <a:latin typeface="+mj-lt"/>
                <a:cs typeface="Arabic Typesetting" pitchFamily="66" charset="-78"/>
              </a:rPr>
              <a:t>between right </a:t>
            </a:r>
            <a:r>
              <a:rPr lang="en-US" dirty="0">
                <a:latin typeface="+mj-lt"/>
                <a:cs typeface="Arabic Typesetting" pitchFamily="66" charset="-78"/>
              </a:rPr>
              <a:t>side of your </a:t>
            </a:r>
            <a:r>
              <a:rPr lang="en-US" dirty="0" smtClean="0">
                <a:latin typeface="+mj-lt"/>
                <a:cs typeface="Arabic Typesetting" pitchFamily="66" charset="-78"/>
              </a:rPr>
              <a:t>body and the </a:t>
            </a:r>
            <a:r>
              <a:rPr lang="en-US" dirty="0">
                <a:latin typeface="+mj-lt"/>
                <a:cs typeface="Arabic Typesetting" pitchFamily="66" charset="-78"/>
              </a:rPr>
              <a:t>left side.</a:t>
            </a:r>
          </a:p>
          <a:p>
            <a:r>
              <a:rPr lang="en-US" b="1" dirty="0">
                <a:latin typeface="+mj-lt"/>
                <a:cs typeface="Arabic Typesetting" pitchFamily="66" charset="-78"/>
              </a:rPr>
              <a:t>8th movement</a:t>
            </a:r>
            <a:r>
              <a:rPr lang="en-US" b="1" dirty="0" smtClean="0">
                <a:latin typeface="+mj-lt"/>
                <a:cs typeface="Arabic Typesetting" pitchFamily="66" charset="-78"/>
              </a:rPr>
              <a:t>:</a:t>
            </a:r>
            <a:r>
              <a:rPr lang="en-US" dirty="0" smtClean="0">
                <a:latin typeface="+mj-lt"/>
                <a:cs typeface="Arabic Typesetting" pitchFamily="66" charset="-78"/>
              </a:rPr>
              <a:t> In front, clockwise</a:t>
            </a:r>
          </a:p>
          <a:p>
            <a:r>
              <a:rPr lang="en-US" dirty="0" smtClean="0">
                <a:latin typeface="+mj-lt"/>
                <a:cs typeface="Arabic Typesetting" pitchFamily="66" charset="-78"/>
              </a:rPr>
              <a:t>Take a long bow </a:t>
            </a:r>
            <a:r>
              <a:rPr lang="en-US" dirty="0" smtClean="0">
                <a:latin typeface="+mj-lt"/>
                <a:cs typeface="Arabic Typesetting" pitchFamily="66" charset="-78"/>
                <a:sym typeface="Wingdings" pitchFamily="2" charset="2"/>
              </a:rPr>
              <a:t></a:t>
            </a:r>
            <a:endParaRPr lang="en-US" dirty="0">
              <a:latin typeface="+mj-lt"/>
              <a:cs typeface="Arabic Typesetting" pitchFamily="66" charset="-78"/>
            </a:endParaRPr>
          </a:p>
        </p:txBody>
      </p:sp>
      <p:pic>
        <p:nvPicPr>
          <p:cNvPr id="7" name="Picture 2" descr="Chinese Ribbon Dance being performed by the Nai Ni Chen Dance company in My Photos by First Night Morris Coun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1556">
            <a:off x="588573" y="4691339"/>
            <a:ext cx="2406041" cy="180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65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534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Garamond" pitchFamily="18" charset="0"/>
              </a:rPr>
              <a:t>Virginia Reel</a:t>
            </a:r>
            <a:br>
              <a:rPr lang="en-US" dirty="0" smtClean="0">
                <a:latin typeface="Garamond" pitchFamily="18" charset="0"/>
              </a:rPr>
            </a:br>
            <a:r>
              <a:rPr lang="en-US" sz="1600" dirty="0">
                <a:latin typeface="Garamond" pitchFamily="18" charset="0"/>
              </a:rPr>
              <a:t>D</a:t>
            </a:r>
            <a:r>
              <a:rPr lang="en-US" sz="1600" dirty="0" smtClean="0">
                <a:latin typeface="Garamond" pitchFamily="18" charset="0"/>
              </a:rPr>
              <a:t>ates back to the 17</a:t>
            </a:r>
            <a:r>
              <a:rPr lang="en-US" sz="1600" baseline="30000" dirty="0" smtClean="0">
                <a:latin typeface="Garamond" pitchFamily="18" charset="0"/>
              </a:rPr>
              <a:t>th</a:t>
            </a:r>
            <a:r>
              <a:rPr lang="en-US" sz="1600" dirty="0" smtClean="0">
                <a:latin typeface="Garamond" pitchFamily="18" charset="0"/>
              </a:rPr>
              <a:t> century! Most popular dance in America in the 1800’s.</a:t>
            </a:r>
            <a:br>
              <a:rPr lang="en-US" sz="1600" dirty="0" smtClean="0">
                <a:latin typeface="Garamond" pitchFamily="18" charset="0"/>
              </a:rPr>
            </a:br>
            <a:r>
              <a:rPr lang="en-US" sz="1600" dirty="0" smtClean="0">
                <a:latin typeface="Garamond" pitchFamily="18" charset="0"/>
              </a:rPr>
              <a:t>LONG-WAYS SET</a:t>
            </a:r>
            <a:r>
              <a:rPr lang="en-US" dirty="0" smtClean="0">
                <a:latin typeface="Garamond" pitchFamily="18" charset="0"/>
              </a:rPr>
              <a:t/>
            </a:r>
            <a:br>
              <a:rPr lang="en-US" dirty="0" smtClean="0">
                <a:latin typeface="Garamond" pitchFamily="18" charset="0"/>
              </a:rPr>
            </a:br>
            <a:r>
              <a:rPr lang="en-US" sz="2000" dirty="0" smtClean="0">
                <a:latin typeface="Garamond" pitchFamily="18" charset="0"/>
              </a:rPr>
              <a:t>(</a:t>
            </a:r>
            <a:r>
              <a:rPr lang="en-US" sz="2000" b="1" u="sng" dirty="0" smtClean="0">
                <a:latin typeface="Garamond" pitchFamily="18" charset="0"/>
              </a:rPr>
              <a:t>8</a:t>
            </a:r>
            <a:r>
              <a:rPr lang="en-US" sz="2000" dirty="0" smtClean="0">
                <a:latin typeface="Garamond" pitchFamily="18" charset="0"/>
              </a:rPr>
              <a:t> is the magic number!)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0770"/>
            <a:ext cx="8229600" cy="48768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 smtClean="0">
                <a:latin typeface="Garamond" pitchFamily="18" charset="0"/>
              </a:rPr>
              <a:t>Forward and back (2x’s)- in for 4, out for 4</a:t>
            </a:r>
          </a:p>
          <a:p>
            <a:pPr algn="ctr"/>
            <a:r>
              <a:rPr lang="en-US" dirty="0" smtClean="0">
                <a:latin typeface="Garamond" pitchFamily="18" charset="0"/>
              </a:rPr>
              <a:t>Right elbow turn</a:t>
            </a:r>
          </a:p>
          <a:p>
            <a:pPr algn="ctr"/>
            <a:r>
              <a:rPr lang="en-US" dirty="0" smtClean="0">
                <a:latin typeface="Garamond" pitchFamily="18" charset="0"/>
              </a:rPr>
              <a:t>Left elbow turn</a:t>
            </a:r>
          </a:p>
          <a:p>
            <a:pPr algn="ctr"/>
            <a:r>
              <a:rPr lang="en-US" dirty="0" smtClean="0">
                <a:latin typeface="Garamond" pitchFamily="18" charset="0"/>
              </a:rPr>
              <a:t>Two hand turn</a:t>
            </a:r>
          </a:p>
          <a:p>
            <a:pPr algn="ctr"/>
            <a:r>
              <a:rPr lang="en-US" dirty="0" smtClean="0">
                <a:latin typeface="Garamond" pitchFamily="18" charset="0"/>
              </a:rPr>
              <a:t>Do-</a:t>
            </a:r>
            <a:r>
              <a:rPr lang="en-US" dirty="0" err="1" smtClean="0">
                <a:latin typeface="Garamond" pitchFamily="18" charset="0"/>
              </a:rPr>
              <a:t>si</a:t>
            </a:r>
            <a:r>
              <a:rPr lang="en-US" dirty="0" smtClean="0">
                <a:latin typeface="Garamond" pitchFamily="18" charset="0"/>
              </a:rPr>
              <a:t>-do (hands to your sides)</a:t>
            </a:r>
          </a:p>
          <a:p>
            <a:pPr algn="ctr"/>
            <a:r>
              <a:rPr lang="en-US" dirty="0" smtClean="0">
                <a:latin typeface="Garamond" pitchFamily="18" charset="0"/>
              </a:rPr>
              <a:t>Head couple: sashay down and back (16 </a:t>
            </a:r>
            <a:r>
              <a:rPr lang="en-US" dirty="0" err="1" smtClean="0">
                <a:latin typeface="Garamond" pitchFamily="18" charset="0"/>
              </a:rPr>
              <a:t>cts</a:t>
            </a:r>
            <a:r>
              <a:rPr lang="en-US" dirty="0" smtClean="0">
                <a:latin typeface="Garamond" pitchFamily="18" charset="0"/>
              </a:rPr>
              <a:t>.)</a:t>
            </a:r>
          </a:p>
          <a:p>
            <a:pPr algn="ctr"/>
            <a:r>
              <a:rPr lang="en-US" dirty="0" smtClean="0">
                <a:latin typeface="Garamond" pitchFamily="18" charset="0"/>
              </a:rPr>
              <a:t>Head couple: right arm to partner and reel.</a:t>
            </a:r>
          </a:p>
          <a:p>
            <a:pPr algn="ctr"/>
            <a:r>
              <a:rPr lang="en-US" dirty="0" smtClean="0">
                <a:latin typeface="Garamond" pitchFamily="18" charset="0"/>
              </a:rPr>
              <a:t>Sashay back</a:t>
            </a:r>
          </a:p>
          <a:p>
            <a:pPr algn="ctr"/>
            <a:r>
              <a:rPr lang="en-US" dirty="0" smtClean="0">
                <a:latin typeface="Garamond" pitchFamily="18" charset="0"/>
              </a:rPr>
              <a:t>Cast off (aka: peel the banana!)</a:t>
            </a:r>
          </a:p>
          <a:p>
            <a:pPr algn="ctr"/>
            <a:r>
              <a:rPr lang="en-US" dirty="0" smtClean="0">
                <a:latin typeface="Garamond" pitchFamily="18" charset="0"/>
              </a:rPr>
              <a:t>Under the arch and start again.</a:t>
            </a:r>
          </a:p>
        </p:txBody>
      </p:sp>
    </p:spTree>
    <p:extLst>
      <p:ext uri="{BB962C8B-B14F-4D97-AF65-F5344CB8AC3E}">
        <p14:creationId xmlns:p14="http://schemas.microsoft.com/office/powerpoint/2010/main" val="66760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7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dirty="0" smtClean="0"/>
              <a:t>El Llanero</a:t>
            </a:r>
            <a:br>
              <a:rPr lang="en-US" dirty="0" smtClean="0"/>
            </a:br>
            <a:r>
              <a:rPr lang="en-US" sz="2200" dirty="0" smtClean="0"/>
              <a:t>Venezuelan Dance</a:t>
            </a:r>
            <a:br>
              <a:rPr lang="en-US" sz="2200" dirty="0" smtClean="0"/>
            </a:br>
            <a:r>
              <a:rPr lang="en-US" sz="2200" dirty="0" smtClean="0"/>
              <a:t>Long-ways set with lines facing each other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rmAutofit fontScale="85000" lnSpcReduction="20000"/>
          </a:bodyPr>
          <a:lstStyle/>
          <a:p>
            <a:pPr marL="0" indent="0" algn="r">
              <a:buNone/>
            </a:pPr>
            <a:r>
              <a:rPr lang="en-US" sz="1800" i="1" dirty="0" smtClean="0"/>
              <a:t>Move in grouping by 4’s and 8’s, waltz feel</a:t>
            </a:r>
          </a:p>
          <a:p>
            <a:pPr marL="0" indent="0" algn="ctr">
              <a:buNone/>
            </a:pPr>
            <a:endParaRPr lang="en-US" sz="800" i="1" dirty="0" smtClean="0"/>
          </a:p>
          <a:p>
            <a:r>
              <a:rPr lang="en-US" sz="2100" dirty="0" smtClean="0"/>
              <a:t>Part I: Waltz Steps</a:t>
            </a:r>
          </a:p>
          <a:p>
            <a:pPr lvl="1"/>
            <a:r>
              <a:rPr lang="en-US" sz="1800" dirty="0" smtClean="0"/>
              <a:t>4 waltz steps in place (L</a:t>
            </a:r>
            <a:r>
              <a:rPr lang="en-US" sz="1800" dirty="0"/>
              <a:t>, R, </a:t>
            </a:r>
            <a:r>
              <a:rPr lang="en-US" sz="1800" dirty="0" smtClean="0"/>
              <a:t>wait; </a:t>
            </a:r>
            <a:r>
              <a:rPr lang="en-US" sz="1800" dirty="0"/>
              <a:t>R, L, </a:t>
            </a:r>
            <a:r>
              <a:rPr lang="en-US" sz="1800" dirty="0" smtClean="0"/>
              <a:t>wait…or facing line R, L, wait; L, R, wait)</a:t>
            </a:r>
          </a:p>
          <a:p>
            <a:pPr lvl="2"/>
            <a:r>
              <a:rPr lang="en-US" sz="1800" dirty="0" smtClean="0"/>
              <a:t>Turn body slightly with steps</a:t>
            </a:r>
          </a:p>
          <a:p>
            <a:pPr lvl="2"/>
            <a:r>
              <a:rPr lang="en-US" sz="1800" dirty="0" smtClean="0"/>
              <a:t>Accent beat one with a little stomp</a:t>
            </a:r>
          </a:p>
          <a:p>
            <a:pPr lvl="2"/>
            <a:r>
              <a:rPr lang="en-US" sz="1800" dirty="0" smtClean="0"/>
              <a:t>Boys line should have their L sides to the audience</a:t>
            </a:r>
          </a:p>
          <a:p>
            <a:pPr lvl="1"/>
            <a:r>
              <a:rPr lang="en-US" sz="1800" dirty="0" smtClean="0"/>
              <a:t>forward 2 and back 2 waltz steps from partner</a:t>
            </a:r>
          </a:p>
          <a:p>
            <a:pPr lvl="1"/>
            <a:r>
              <a:rPr lang="en-US" sz="1800" dirty="0" smtClean="0"/>
              <a:t>REPEAT </a:t>
            </a:r>
            <a:endParaRPr lang="en-US" sz="1800" dirty="0"/>
          </a:p>
          <a:p>
            <a:pPr lvl="1"/>
            <a:r>
              <a:rPr lang="en-US" sz="1800" dirty="0" smtClean="0"/>
              <a:t>forward 2 steps to partner and then 5 waltz steps to circle away from partner</a:t>
            </a:r>
            <a:r>
              <a:rPr lang="en-US" sz="1800" dirty="0"/>
              <a:t> </a:t>
            </a:r>
            <a:r>
              <a:rPr lang="en-US" sz="1800" dirty="0" smtClean="0"/>
              <a:t>and back to original place </a:t>
            </a:r>
          </a:p>
          <a:p>
            <a:pPr lvl="1"/>
            <a:r>
              <a:rPr lang="en-US" sz="1800" dirty="0" smtClean="0"/>
              <a:t>end with 2 stomps in place</a:t>
            </a:r>
          </a:p>
          <a:p>
            <a:r>
              <a:rPr lang="en-US" sz="2200" dirty="0"/>
              <a:t>Part II: </a:t>
            </a:r>
          </a:p>
          <a:p>
            <a:pPr lvl="1"/>
            <a:r>
              <a:rPr lang="en-US" sz="1800" dirty="0"/>
              <a:t>7 brush steps moving </a:t>
            </a:r>
            <a:r>
              <a:rPr lang="en-US" sz="1800" dirty="0" smtClean="0"/>
              <a:t>toward </a:t>
            </a:r>
            <a:r>
              <a:rPr lang="en-US" sz="1800" dirty="0"/>
              <a:t>audience</a:t>
            </a:r>
          </a:p>
          <a:p>
            <a:pPr lvl="1"/>
            <a:r>
              <a:rPr lang="en-US" sz="1800" dirty="0"/>
              <a:t>End with two </a:t>
            </a:r>
            <a:r>
              <a:rPr lang="en-US" sz="1800" dirty="0" smtClean="0"/>
              <a:t>stomps </a:t>
            </a:r>
            <a:r>
              <a:rPr lang="en-US" sz="1800" dirty="0"/>
              <a:t>in place</a:t>
            </a:r>
          </a:p>
          <a:p>
            <a:pPr lvl="1"/>
            <a:r>
              <a:rPr lang="en-US" sz="1800" dirty="0"/>
              <a:t>REPEAT this going opposite direction (toward audience)</a:t>
            </a:r>
          </a:p>
          <a:p>
            <a:r>
              <a:rPr lang="en-US" sz="2200" dirty="0" smtClean="0"/>
              <a:t>Perform Parts I and II </a:t>
            </a:r>
            <a:r>
              <a:rPr lang="en-US" sz="2200" u="sng" dirty="0" smtClean="0"/>
              <a:t>THREE</a:t>
            </a:r>
            <a:r>
              <a:rPr lang="en-US" sz="2200" dirty="0" smtClean="0"/>
              <a:t> times through</a:t>
            </a:r>
          </a:p>
          <a:p>
            <a:r>
              <a:rPr lang="en-US" sz="2200" dirty="0"/>
              <a:t>Coda:</a:t>
            </a:r>
          </a:p>
          <a:p>
            <a:pPr lvl="1"/>
            <a:r>
              <a:rPr lang="en-US" sz="1800" dirty="0"/>
              <a:t>8 waltz steps toward partner</a:t>
            </a:r>
          </a:p>
          <a:p>
            <a:pPr lvl="1"/>
            <a:r>
              <a:rPr lang="en-US" sz="1800" dirty="0"/>
              <a:t>On these steps, right shoulders next to each other, circle around each other</a:t>
            </a:r>
          </a:p>
          <a:p>
            <a:pPr lvl="1"/>
            <a:r>
              <a:rPr lang="en-US" sz="1800" dirty="0"/>
              <a:t>Everyone ends in one straight line</a:t>
            </a:r>
          </a:p>
        </p:txBody>
      </p:sp>
      <p:pic>
        <p:nvPicPr>
          <p:cNvPr id="2050" name="Picture 2" descr="Image result for venezue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6462"/>
            <a:ext cx="2404671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803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worldatlas.com/webimage/countrys/samerica/bos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4387"/>
            <a:ext cx="2057400" cy="225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mapsofworld.com/images/world-countries-flags/bolivia-flag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957" y="608311"/>
            <a:ext cx="2782243" cy="200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Berlin Sans FB Demi" pitchFamily="34" charset="0"/>
                <a:cs typeface="Aharoni" pitchFamily="2" charset="-79"/>
              </a:rPr>
              <a:t>Chilili</a:t>
            </a:r>
            <a:r>
              <a:rPr lang="en-US" dirty="0" smtClean="0">
                <a:latin typeface="Berlin Sans FB Demi" pitchFamily="34" charset="0"/>
                <a:cs typeface="Aharoni" pitchFamily="2" charset="-79"/>
              </a:rPr>
              <a:t/>
            </a:r>
            <a:br>
              <a:rPr lang="en-US" dirty="0" smtClean="0">
                <a:latin typeface="Berlin Sans FB Demi" pitchFamily="34" charset="0"/>
                <a:cs typeface="Aharoni" pitchFamily="2" charset="-79"/>
              </a:rPr>
            </a:br>
            <a:r>
              <a:rPr lang="en-US" sz="1800" dirty="0" smtClean="0">
                <a:latin typeface="Berlin Sans FB Demi" pitchFamily="34" charset="0"/>
                <a:cs typeface="Aharoni" pitchFamily="2" charset="-79"/>
              </a:rPr>
              <a:t>Traditional Bolivian Dance</a:t>
            </a:r>
            <a:br>
              <a:rPr lang="en-US" sz="1800" dirty="0" smtClean="0">
                <a:latin typeface="Berlin Sans FB Demi" pitchFamily="34" charset="0"/>
                <a:cs typeface="Aharoni" pitchFamily="2" charset="-79"/>
              </a:rPr>
            </a:br>
            <a:r>
              <a:rPr lang="en-US" sz="1800" dirty="0" smtClean="0">
                <a:latin typeface="Berlin Sans FB Demi" pitchFamily="34" charset="0"/>
                <a:cs typeface="Aharoni" pitchFamily="2" charset="-79"/>
              </a:rPr>
              <a:t>LONG-WAYS SET</a:t>
            </a:r>
            <a:endParaRPr lang="en-US" sz="1800" dirty="0">
              <a:latin typeface="Berlin Sans FB Demi" pitchFamily="34" charset="0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478" y="1981200"/>
            <a:ext cx="8421043" cy="4373563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 smtClean="0">
                <a:latin typeface="Berlin Sans FB Demi" pitchFamily="34" charset="0"/>
                <a:cs typeface="Aharoni" pitchFamily="2" charset="-79"/>
              </a:rPr>
              <a:t>Basic move= </a:t>
            </a:r>
            <a:r>
              <a:rPr lang="en-US" dirty="0">
                <a:latin typeface="Berlin Sans FB Demi" pitchFamily="34" charset="0"/>
                <a:cs typeface="Aharoni" pitchFamily="2" charset="-79"/>
              </a:rPr>
              <a:t>3</a:t>
            </a:r>
            <a:r>
              <a:rPr lang="en-US" dirty="0" smtClean="0">
                <a:latin typeface="Berlin Sans FB Demi" pitchFamily="34" charset="0"/>
                <a:cs typeface="Aharoni" pitchFamily="2" charset="-79"/>
              </a:rPr>
              <a:t> steps, </a:t>
            </a:r>
            <a:r>
              <a:rPr lang="en-US" u="sng" dirty="0" smtClean="0">
                <a:latin typeface="Berlin Sans FB Demi" pitchFamily="34" charset="0"/>
                <a:cs typeface="Aharoni" pitchFamily="2" charset="-79"/>
              </a:rPr>
              <a:t>snap</a:t>
            </a:r>
            <a:r>
              <a:rPr lang="en-US" dirty="0" smtClean="0">
                <a:latin typeface="Berlin Sans FB Demi" pitchFamily="34" charset="0"/>
                <a:cs typeface="Aharoni" pitchFamily="2" charset="-79"/>
              </a:rPr>
              <a:t> (up), </a:t>
            </a:r>
            <a:r>
              <a:rPr lang="en-US" dirty="0">
                <a:latin typeface="Berlin Sans FB Demi" pitchFamily="34" charset="0"/>
                <a:cs typeface="Aharoni" pitchFamily="2" charset="-79"/>
              </a:rPr>
              <a:t>3</a:t>
            </a:r>
            <a:r>
              <a:rPr lang="en-US" dirty="0" smtClean="0">
                <a:latin typeface="Berlin Sans FB Demi" pitchFamily="34" charset="0"/>
                <a:cs typeface="Aharoni" pitchFamily="2" charset="-79"/>
              </a:rPr>
              <a:t> steps, </a:t>
            </a:r>
            <a:r>
              <a:rPr lang="en-US" u="sng" dirty="0" smtClean="0">
                <a:latin typeface="Berlin Sans FB Demi" pitchFamily="34" charset="0"/>
                <a:cs typeface="Aharoni" pitchFamily="2" charset="-79"/>
              </a:rPr>
              <a:t>clap</a:t>
            </a:r>
            <a:r>
              <a:rPr lang="en-US" dirty="0" smtClean="0">
                <a:latin typeface="Berlin Sans FB Demi" pitchFamily="34" charset="0"/>
                <a:cs typeface="Aharoni" pitchFamily="2" charset="-79"/>
              </a:rPr>
              <a:t> (down)</a:t>
            </a:r>
          </a:p>
          <a:p>
            <a:pPr algn="ctr"/>
            <a:endParaRPr lang="en-US" dirty="0" smtClean="0">
              <a:latin typeface="Berlin Sans FB Demi" pitchFamily="34" charset="0"/>
              <a:cs typeface="Aharoni" pitchFamily="2" charset="-79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en-US" dirty="0" smtClean="0">
                <a:latin typeface="Berlin Sans FB Demi" pitchFamily="34" charset="0"/>
                <a:cs typeface="Aharoni" pitchFamily="2" charset="-79"/>
              </a:rPr>
              <a:t>Right 3 and snap, Left 3 and clap [2 x’s!]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 smtClean="0">
                <a:latin typeface="Berlin Sans FB Demi" pitchFamily="34" charset="0"/>
                <a:cs typeface="Aharoni" pitchFamily="2" charset="-79"/>
              </a:rPr>
              <a:t>In 3 (snap, look away), Out 3 (clap) [2 x’s]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 smtClean="0">
                <a:latin typeface="Berlin Sans FB Demi" pitchFamily="34" charset="0"/>
                <a:cs typeface="Aharoni" pitchFamily="2" charset="-79"/>
              </a:rPr>
              <a:t>In 3 (snap, face partner), Forward 3 (add a half turn and cla</a:t>
            </a:r>
            <a:r>
              <a:rPr lang="en-US" dirty="0">
                <a:latin typeface="Berlin Sans FB Demi" pitchFamily="34" charset="0"/>
                <a:cs typeface="Aharoni" pitchFamily="2" charset="-79"/>
              </a:rPr>
              <a:t>p</a:t>
            </a:r>
            <a:r>
              <a:rPr lang="en-US" dirty="0" smtClean="0">
                <a:latin typeface="Berlin Sans FB Demi" pitchFamily="34" charset="0"/>
                <a:cs typeface="Aharoni" pitchFamily="2" charset="-79"/>
              </a:rPr>
              <a:t>)- You will be in the OPPOSITE line after this move!</a:t>
            </a:r>
            <a:endParaRPr lang="en-US" dirty="0">
              <a:latin typeface="Berlin Sans FB Demi" pitchFamily="34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7726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1.gstatic.com/images?q=tbn:ANd9GcSnWi3c8M37x1R6kA1_Q7JQWtkEZxZIC72KgF3s1ml4sdF7o-eVyQ:https://www.cia.gov/library/publications/resources/the-world-factbook/graphics/flags/large/mx-lgfla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971800"/>
            <a:ext cx="2677612" cy="160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Norteño </a:t>
            </a:r>
            <a:r>
              <a:rPr lang="en-US" dirty="0" smtClean="0"/>
              <a:t>Mixer</a:t>
            </a:r>
            <a:br>
              <a:rPr lang="en-US" dirty="0" smtClean="0"/>
            </a:br>
            <a:r>
              <a:rPr lang="en-US" sz="1600" dirty="0" smtClean="0"/>
              <a:t>Mexican Dance</a:t>
            </a:r>
            <a:br>
              <a:rPr lang="en-US" sz="1600" dirty="0" smtClean="0"/>
            </a:br>
            <a:r>
              <a:rPr lang="en-US" sz="1600" dirty="0" smtClean="0"/>
              <a:t>Double Circle with Partners </a:t>
            </a:r>
            <a:r>
              <a:rPr lang="en-US" sz="1600" dirty="0"/>
              <a:t>F</a:t>
            </a:r>
            <a:r>
              <a:rPr lang="en-US" sz="1600" dirty="0" smtClean="0"/>
              <a:t>acing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606" y="1401872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b="1" dirty="0" smtClean="0"/>
              <a:t>Truths </a:t>
            </a:r>
            <a:r>
              <a:rPr lang="en-US" sz="1400" b="1" dirty="0"/>
              <a:t>to remember</a:t>
            </a:r>
            <a:r>
              <a:rPr lang="en-US" sz="1400" dirty="0"/>
              <a:t>: stay light on your feet! Your partner will change- that’s why it’s called a mixer. </a:t>
            </a:r>
            <a:r>
              <a:rPr lang="en-US" sz="1400" dirty="0">
                <a:sym typeface="Wingdings"/>
              </a:rPr>
              <a:t></a:t>
            </a:r>
            <a:endParaRPr lang="en-US" sz="1400" dirty="0"/>
          </a:p>
          <a:p>
            <a:pPr marL="0" indent="0">
              <a:buNone/>
            </a:pPr>
            <a:r>
              <a:rPr lang="en-US" sz="1400" u="sng" dirty="0"/>
              <a:t>Part I</a:t>
            </a:r>
            <a:r>
              <a:rPr lang="en-US" sz="1400" dirty="0"/>
              <a:t>: </a:t>
            </a:r>
            <a:r>
              <a:rPr lang="en-US" sz="1400" dirty="0" smtClean="0"/>
              <a:t>inner circle moves CCW and outer circle moves CW</a:t>
            </a:r>
          </a:p>
          <a:p>
            <a:pPr marL="0" indent="0">
              <a:buNone/>
            </a:pPr>
            <a:r>
              <a:rPr lang="en-US" sz="1400" dirty="0"/>
              <a:t>	-step back on L, clap own hands</a:t>
            </a:r>
          </a:p>
          <a:p>
            <a:pPr marL="0" indent="0">
              <a:buNone/>
            </a:pPr>
            <a:r>
              <a:rPr lang="en-US" sz="1400" dirty="0" smtClean="0"/>
              <a:t>	-</a:t>
            </a:r>
            <a:r>
              <a:rPr lang="en-US" sz="1400" dirty="0"/>
              <a:t>cross over with R, clap hands with partner</a:t>
            </a:r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400" dirty="0" smtClean="0"/>
              <a:t>-repeat: will </a:t>
            </a:r>
            <a:r>
              <a:rPr lang="en-US" sz="1400" dirty="0"/>
              <a:t>clap hands with </a:t>
            </a:r>
            <a:r>
              <a:rPr lang="en-US" sz="1400" b="1" dirty="0"/>
              <a:t>eight</a:t>
            </a:r>
            <a:r>
              <a:rPr lang="en-US" sz="1400" dirty="0"/>
              <a:t> people </a:t>
            </a:r>
            <a:r>
              <a:rPr lang="en-US" sz="1400" dirty="0" smtClean="0"/>
              <a:t>*including </a:t>
            </a:r>
            <a:r>
              <a:rPr lang="en-US" sz="1400" dirty="0"/>
              <a:t>original </a:t>
            </a:r>
            <a:r>
              <a:rPr lang="en-US" sz="1400" dirty="0" smtClean="0"/>
              <a:t>partner*</a:t>
            </a:r>
            <a:endParaRPr lang="en-US" sz="1400" dirty="0"/>
          </a:p>
          <a:p>
            <a:pPr marL="0" indent="0">
              <a:buNone/>
            </a:pPr>
            <a:r>
              <a:rPr lang="en-US" sz="1400" u="sng" dirty="0"/>
              <a:t>Part II (</a:t>
            </a:r>
            <a:r>
              <a:rPr lang="en-US" sz="1400" u="sng" dirty="0" err="1"/>
              <a:t>corrido</a:t>
            </a:r>
            <a:r>
              <a:rPr lang="en-US" sz="1400" u="sng" dirty="0"/>
              <a:t>)</a:t>
            </a:r>
            <a:r>
              <a:rPr lang="en-US" sz="1400" dirty="0"/>
              <a:t>: in and out of the circle in rays like a sun or a bunch of “W’s”</a:t>
            </a:r>
          </a:p>
          <a:p>
            <a:pPr marL="0" indent="0">
              <a:buNone/>
            </a:pPr>
            <a:r>
              <a:rPr lang="en-US" sz="1400" dirty="0"/>
              <a:t>	-partners holding hands in front of you</a:t>
            </a:r>
          </a:p>
          <a:p>
            <a:pPr marL="0" indent="0">
              <a:buNone/>
            </a:pPr>
            <a:r>
              <a:rPr lang="en-US" sz="1400" dirty="0"/>
              <a:t>-inner person step back with L, R, L, R</a:t>
            </a:r>
          </a:p>
          <a:p>
            <a:pPr marL="0" indent="0">
              <a:buNone/>
            </a:pPr>
            <a:r>
              <a:rPr lang="en-US" sz="1400" dirty="0"/>
              <a:t>-at same time, outer person </a:t>
            </a:r>
            <a:r>
              <a:rPr lang="en-US" sz="1400" dirty="0" smtClean="0"/>
              <a:t>stepping forward </a:t>
            </a:r>
            <a:r>
              <a:rPr lang="en-US" sz="1400" dirty="0"/>
              <a:t>R, L, R, L</a:t>
            </a:r>
          </a:p>
          <a:p>
            <a:pPr marL="0" indent="0">
              <a:buNone/>
            </a:pPr>
            <a:r>
              <a:rPr lang="en-US" sz="1400" dirty="0" smtClean="0"/>
              <a:t>-while doing this, pair </a:t>
            </a:r>
            <a:r>
              <a:rPr lang="en-US" sz="1400" dirty="0"/>
              <a:t>moving in a zigzag </a:t>
            </a:r>
            <a:r>
              <a:rPr lang="en-US" sz="1400" dirty="0" smtClean="0"/>
              <a:t>fashion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	-</a:t>
            </a:r>
            <a:r>
              <a:rPr lang="en-US" sz="1400" dirty="0" smtClean="0"/>
              <a:t>repeat</a:t>
            </a:r>
            <a:endParaRPr lang="en-US" sz="1400" dirty="0"/>
          </a:p>
          <a:p>
            <a:pPr marL="0" indent="0">
              <a:buNone/>
            </a:pPr>
            <a:r>
              <a:rPr lang="en-US" sz="1400" u="sng" dirty="0"/>
              <a:t>Part III: </a:t>
            </a:r>
            <a:r>
              <a:rPr lang="en-US" sz="1400" dirty="0"/>
              <a:t>open circle, partners standing next to each other and facing </a:t>
            </a:r>
            <a:r>
              <a:rPr lang="en-US" sz="1400" dirty="0" smtClean="0"/>
              <a:t>CCW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	-step forward for 1, 2, 3, kick with outside feet</a:t>
            </a:r>
          </a:p>
          <a:p>
            <a:pPr marL="0" indent="0">
              <a:buNone/>
            </a:pPr>
            <a:r>
              <a:rPr lang="en-US" sz="1400" dirty="0"/>
              <a:t>	-step backward for 1, 2, 3, kick with inside feet</a:t>
            </a:r>
          </a:p>
          <a:p>
            <a:pPr marL="0" indent="0">
              <a:buNone/>
            </a:pPr>
            <a:r>
              <a:rPr lang="en-US" sz="1400" dirty="0"/>
              <a:t>	-repeat</a:t>
            </a:r>
          </a:p>
          <a:p>
            <a:pPr marL="0" indent="0">
              <a:buNone/>
            </a:pPr>
            <a:r>
              <a:rPr lang="en-US" sz="1400" u="sng" dirty="0"/>
              <a:t>Part IV:</a:t>
            </a:r>
            <a:r>
              <a:rPr lang="en-US" sz="1400" dirty="0"/>
              <a:t> polka steps</a:t>
            </a:r>
          </a:p>
          <a:p>
            <a:pPr marL="0" indent="0">
              <a:buNone/>
            </a:pPr>
            <a:r>
              <a:rPr lang="en-US" sz="1400" dirty="0"/>
              <a:t>	-eight polka steps forward</a:t>
            </a:r>
          </a:p>
          <a:p>
            <a:pPr marL="0" indent="0">
              <a:buNone/>
            </a:pPr>
            <a:r>
              <a:rPr lang="en-US" sz="1400" dirty="0"/>
              <a:t>		-polka step</a:t>
            </a:r>
            <a:r>
              <a:rPr lang="en-US" sz="1400" dirty="0" smtClean="0"/>
              <a:t>= R, L, R and L, R, L…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	-begin with inside foot</a:t>
            </a: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8442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dirty="0" smtClean="0"/>
              <a:t>De </a:t>
            </a:r>
            <a:r>
              <a:rPr lang="en-US" sz="4900" dirty="0" err="1" smtClean="0"/>
              <a:t>Strigat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Romanian Dance</a:t>
            </a:r>
            <a:br>
              <a:rPr lang="en-US" sz="1600" dirty="0" smtClean="0"/>
            </a:br>
            <a:r>
              <a:rPr lang="en-US" sz="1600" dirty="0" smtClean="0"/>
              <a:t>Circle formation, no partner</a:t>
            </a:r>
            <a:br>
              <a:rPr lang="en-US" sz="1600" dirty="0" smtClean="0"/>
            </a:br>
            <a:r>
              <a:rPr lang="en-US" sz="1600" dirty="0" smtClean="0"/>
              <a:t>Celebratory Wedding Preparation Dance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767" y="1619490"/>
            <a:ext cx="8686800" cy="5135562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Introduction (32 </a:t>
            </a:r>
            <a:r>
              <a:rPr lang="en-US" dirty="0" err="1" smtClean="0"/>
              <a:t>cts</a:t>
            </a:r>
            <a:r>
              <a:rPr lang="en-US" dirty="0" smtClean="0"/>
              <a:t>.)</a:t>
            </a:r>
          </a:p>
          <a:p>
            <a:r>
              <a:rPr lang="en-US" dirty="0" smtClean="0"/>
              <a:t>Part 1: (24 </a:t>
            </a:r>
            <a:r>
              <a:rPr lang="en-US" dirty="0" err="1" smtClean="0"/>
              <a:t>cts</a:t>
            </a:r>
            <a:r>
              <a:rPr lang="en-US" dirty="0" smtClean="0"/>
              <a:t>.)</a:t>
            </a:r>
          </a:p>
          <a:p>
            <a:pPr lvl="1"/>
            <a:r>
              <a:rPr lang="en-US" dirty="0" smtClean="0"/>
              <a:t>RF lead, walking around circle CCW facing direction of travel</a:t>
            </a:r>
          </a:p>
          <a:p>
            <a:pPr lvl="1"/>
            <a:r>
              <a:rPr lang="en-US" dirty="0" smtClean="0"/>
              <a:t>Girls pretend to swish skirt</a:t>
            </a:r>
          </a:p>
          <a:p>
            <a:r>
              <a:rPr lang="en-US" dirty="0" smtClean="0"/>
              <a:t>Part 2: (24 </a:t>
            </a:r>
            <a:r>
              <a:rPr lang="en-US" dirty="0" err="1" smtClean="0"/>
              <a:t>cts</a:t>
            </a:r>
            <a:r>
              <a:rPr lang="en-US" dirty="0" smtClean="0"/>
              <a:t>.)</a:t>
            </a:r>
          </a:p>
          <a:p>
            <a:pPr lvl="1"/>
            <a:r>
              <a:rPr lang="en-US" dirty="0" smtClean="0"/>
              <a:t>Continue walking around circle</a:t>
            </a:r>
          </a:p>
          <a:p>
            <a:pPr lvl="1"/>
            <a:r>
              <a:rPr lang="en-US" dirty="0" smtClean="0"/>
              <a:t>Add hands up in the air holding imaginary crown of flowers or loaf of bread</a:t>
            </a:r>
          </a:p>
          <a:p>
            <a:r>
              <a:rPr lang="en-US" dirty="0" smtClean="0"/>
              <a:t>Part 3:</a:t>
            </a:r>
          </a:p>
          <a:p>
            <a:pPr lvl="1"/>
            <a:r>
              <a:rPr lang="en-US" dirty="0" smtClean="0"/>
              <a:t>Move into circle</a:t>
            </a:r>
            <a:endParaRPr lang="en-US" dirty="0"/>
          </a:p>
          <a:p>
            <a:pPr lvl="1"/>
            <a:r>
              <a:rPr lang="en-US" dirty="0" smtClean="0"/>
              <a:t>Small Step: R, clap, L, clap, R, clap-clap-clap</a:t>
            </a:r>
          </a:p>
          <a:p>
            <a:pPr lvl="1"/>
            <a:r>
              <a:rPr lang="en-US" dirty="0" smtClean="0"/>
              <a:t>Small Step: L, clap, R, clap, L, clap-clap-clap</a:t>
            </a:r>
          </a:p>
          <a:p>
            <a:pPr lvl="1"/>
            <a:r>
              <a:rPr lang="en-US" dirty="0"/>
              <a:t>Small Step: R, clap, L, clap, R, clap-clap-clap</a:t>
            </a:r>
          </a:p>
          <a:p>
            <a:pPr lvl="1"/>
            <a:r>
              <a:rPr lang="en-US" dirty="0"/>
              <a:t>Small Step: L, clap, R, clap, L, </a:t>
            </a:r>
            <a:r>
              <a:rPr lang="en-US" dirty="0" smtClean="0"/>
              <a:t>clap-clap-clap</a:t>
            </a:r>
          </a:p>
          <a:p>
            <a:r>
              <a:rPr lang="en-US" dirty="0" smtClean="0"/>
              <a:t>Part 4: (rhythm for each of these moves is ta </a:t>
            </a:r>
            <a:r>
              <a:rPr lang="en-US" dirty="0" err="1" smtClean="0"/>
              <a:t>ta</a:t>
            </a:r>
            <a:r>
              <a:rPr lang="en-US" dirty="0" smtClean="0"/>
              <a:t> ta-di ta)</a:t>
            </a:r>
          </a:p>
          <a:p>
            <a:pPr lvl="1"/>
            <a:r>
              <a:rPr lang="en-US" dirty="0" smtClean="0"/>
              <a:t>Turn RF out, together, R, together, R</a:t>
            </a:r>
          </a:p>
          <a:p>
            <a:pPr lvl="1"/>
            <a:r>
              <a:rPr lang="en-US" dirty="0" smtClean="0"/>
              <a:t>Turn LF out, together, L, together, L</a:t>
            </a:r>
          </a:p>
          <a:p>
            <a:pPr lvl="1"/>
            <a:r>
              <a:rPr lang="en-US" dirty="0"/>
              <a:t>Turn RF out, together, R, together, R</a:t>
            </a:r>
          </a:p>
          <a:p>
            <a:pPr lvl="1"/>
            <a:r>
              <a:rPr lang="en-US" dirty="0"/>
              <a:t>Turn LF out, together, L, together, </a:t>
            </a:r>
            <a:r>
              <a:rPr lang="en-US" dirty="0" smtClean="0"/>
              <a:t>L</a:t>
            </a:r>
            <a:endParaRPr lang="en-US" dirty="0"/>
          </a:p>
        </p:txBody>
      </p:sp>
      <p:pic>
        <p:nvPicPr>
          <p:cNvPr id="1026" name="Picture 2" descr="Image result for flower crow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74638"/>
            <a:ext cx="1870075" cy="148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loaf of bread on woo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638"/>
            <a:ext cx="200025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42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ndara" pitchFamily="34" charset="0"/>
              </a:rPr>
              <a:t>Montego Bay</a:t>
            </a:r>
            <a:br>
              <a:rPr lang="en-US" dirty="0" smtClean="0">
                <a:latin typeface="Candara" pitchFamily="34" charset="0"/>
              </a:rPr>
            </a:br>
            <a:r>
              <a:rPr lang="en-US" sz="1600" dirty="0" smtClean="0">
                <a:latin typeface="Candara" pitchFamily="34" charset="0"/>
              </a:rPr>
              <a:t>American Dance</a:t>
            </a:r>
            <a:br>
              <a:rPr lang="en-US" sz="1600" dirty="0" smtClean="0">
                <a:latin typeface="Candara" pitchFamily="34" charset="0"/>
              </a:rPr>
            </a:br>
            <a:r>
              <a:rPr lang="en-US" sz="1600" dirty="0" smtClean="0">
                <a:latin typeface="Candara" pitchFamily="34" charset="0"/>
              </a:rPr>
              <a:t>FREE   FORMATION</a:t>
            </a:r>
            <a:endParaRPr lang="en-US" sz="1600" dirty="0">
              <a:latin typeface="Candar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pPr algn="ctr"/>
            <a:r>
              <a:rPr lang="en-US" dirty="0" smtClean="0">
                <a:latin typeface="Candara" pitchFamily="34" charset="0"/>
              </a:rPr>
              <a:t>Step together step to L for 4, clap</a:t>
            </a:r>
          </a:p>
          <a:p>
            <a:pPr algn="ctr"/>
            <a:r>
              <a:rPr lang="en-US" dirty="0" smtClean="0">
                <a:latin typeface="Candara" pitchFamily="34" charset="0"/>
              </a:rPr>
              <a:t>Step together step to R for 4, clap</a:t>
            </a:r>
          </a:p>
          <a:p>
            <a:pPr algn="ctr"/>
            <a:r>
              <a:rPr lang="en-US" dirty="0" smtClean="0">
                <a:latin typeface="Candara" pitchFamily="34" charset="0"/>
              </a:rPr>
              <a:t>Turn R, one- arm snaps over head: L, R, L</a:t>
            </a:r>
          </a:p>
          <a:p>
            <a:pPr algn="ctr"/>
            <a:r>
              <a:rPr lang="en-US" dirty="0" smtClean="0">
                <a:latin typeface="Candara" pitchFamily="34" charset="0"/>
              </a:rPr>
              <a:t>Three step turn to front</a:t>
            </a:r>
          </a:p>
          <a:p>
            <a:pPr algn="ctr"/>
            <a:r>
              <a:rPr lang="en-US" dirty="0" smtClean="0">
                <a:latin typeface="Candara" pitchFamily="34" charset="0"/>
              </a:rPr>
              <a:t>Forward: step (L), together, step, </a:t>
            </a:r>
          </a:p>
          <a:p>
            <a:pPr algn="ctr"/>
            <a:r>
              <a:rPr lang="en-US" dirty="0" smtClean="0">
                <a:latin typeface="Candara" pitchFamily="34" charset="0"/>
              </a:rPr>
              <a:t>R Kick, foot down, pat both thighs</a:t>
            </a:r>
            <a:endParaRPr lang="en-US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42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000" dirty="0" smtClean="0"/>
          </a:p>
          <a:p>
            <a:pPr marL="0" indent="0" algn="ctr">
              <a:buNone/>
            </a:pPr>
            <a:r>
              <a:rPr lang="en-US" sz="8000" b="1" dirty="0" smtClean="0">
                <a:latin typeface="Candara" panose="020E0502030303020204" pitchFamily="34" charset="0"/>
              </a:rPr>
              <a:t>Dances from past festivals…</a:t>
            </a:r>
            <a:endParaRPr lang="en-US" sz="80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2740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7116"/>
            <a:ext cx="5727865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Gün </a:t>
            </a:r>
            <a:r>
              <a:rPr lang="en-US" dirty="0" smtClean="0"/>
              <a:t>Ola</a:t>
            </a:r>
            <a:br>
              <a:rPr lang="en-US" dirty="0" smtClean="0"/>
            </a:br>
            <a:r>
              <a:rPr lang="en-US" sz="1400" dirty="0" smtClean="0"/>
              <a:t>Traditional Turkish Dance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>Close Crescent Moon or Circle 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524000"/>
            <a:ext cx="8382000" cy="5105400"/>
          </a:xfrm>
        </p:spPr>
        <p:txBody>
          <a:bodyPr>
            <a:normAutofit fontScale="62500" lnSpcReduction="20000"/>
          </a:bodyPr>
          <a:lstStyle/>
          <a:p>
            <a:r>
              <a:rPr lang="en-US" sz="2800" i="1" dirty="0" smtClean="0"/>
              <a:t>Dance begins after two phrases of the music.</a:t>
            </a:r>
          </a:p>
          <a:p>
            <a:r>
              <a:rPr lang="en-US" sz="2800" i="1" dirty="0" smtClean="0"/>
              <a:t>Hold hands up at elbow level with neighbors.</a:t>
            </a:r>
          </a:p>
          <a:p>
            <a:r>
              <a:rPr lang="en-US" sz="2800" i="1" dirty="0" smtClean="0"/>
              <a:t>All about left foot!</a:t>
            </a:r>
          </a:p>
          <a:p>
            <a:endParaRPr lang="en-US" sz="2800" i="1" dirty="0" smtClean="0"/>
          </a:p>
          <a:p>
            <a:pPr marL="0" indent="0">
              <a:buNone/>
            </a:pPr>
            <a:r>
              <a:rPr lang="en-US" u="sng" dirty="0" smtClean="0"/>
              <a:t>PART </a:t>
            </a:r>
            <a:r>
              <a:rPr lang="en-US" dirty="0" smtClean="0"/>
              <a:t>1: </a:t>
            </a:r>
          </a:p>
          <a:p>
            <a:pPr marL="0" indent="0">
              <a:buNone/>
            </a:pPr>
            <a:r>
              <a:rPr lang="en-US" dirty="0" smtClean="0"/>
              <a:t>LF over RF three times, bending knees during crossover</a:t>
            </a:r>
          </a:p>
          <a:p>
            <a:pPr marL="0" indent="0">
              <a:buNone/>
            </a:pPr>
            <a:r>
              <a:rPr lang="en-US" dirty="0" smtClean="0"/>
              <a:t>Then kick LF</a:t>
            </a:r>
          </a:p>
          <a:p>
            <a:pPr marL="0" indent="0">
              <a:buNone/>
            </a:pPr>
            <a:r>
              <a:rPr lang="en-US" dirty="0" smtClean="0"/>
              <a:t>Repeat until singing (eleven times through)</a:t>
            </a:r>
          </a:p>
          <a:p>
            <a:pPr marL="0" indent="0">
              <a:buNone/>
            </a:pPr>
            <a:r>
              <a:rPr lang="en-US" u="sng" dirty="0" smtClean="0"/>
              <a:t>Part 2: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-two two-steps forward twice (LRL, RLR)</a:t>
            </a:r>
          </a:p>
          <a:p>
            <a:pPr marL="0" indent="0">
              <a:buNone/>
            </a:pPr>
            <a:r>
              <a:rPr lang="en-US" dirty="0"/>
              <a:t>	-stomp, pause, stomp</a:t>
            </a:r>
          </a:p>
          <a:p>
            <a:pPr marL="0" indent="0">
              <a:buNone/>
            </a:pPr>
            <a:r>
              <a:rPr lang="en-US" dirty="0"/>
              <a:t>	-repeat</a:t>
            </a:r>
          </a:p>
          <a:p>
            <a:pPr marL="0" indent="0">
              <a:buNone/>
            </a:pPr>
            <a:r>
              <a:rPr lang="en-US" dirty="0"/>
              <a:t>	-turn over </a:t>
            </a:r>
            <a:r>
              <a:rPr lang="en-US" dirty="0" smtClean="0"/>
              <a:t>R </a:t>
            </a:r>
            <a:r>
              <a:rPr lang="en-US" dirty="0"/>
              <a:t>shoulder!</a:t>
            </a:r>
          </a:p>
          <a:p>
            <a:pPr marL="0" indent="0">
              <a:buNone/>
            </a:pPr>
            <a:r>
              <a:rPr lang="en-US" dirty="0"/>
              <a:t>	-three two-steps forward (LRL, RLR, LRL)</a:t>
            </a:r>
          </a:p>
          <a:p>
            <a:pPr marL="0" indent="0">
              <a:buNone/>
            </a:pPr>
            <a:r>
              <a:rPr lang="en-US" dirty="0"/>
              <a:t>	-step on R and turn over R shoulder while on this foot</a:t>
            </a:r>
          </a:p>
          <a:p>
            <a:pPr marL="0" indent="0">
              <a:buNone/>
            </a:pPr>
            <a:r>
              <a:rPr lang="en-US" dirty="0"/>
              <a:t>	-keep left foot lifted</a:t>
            </a:r>
          </a:p>
          <a:p>
            <a:pPr marL="0" indent="0">
              <a:buNone/>
            </a:pPr>
            <a:r>
              <a:rPr lang="en-US" dirty="0"/>
              <a:t>	-repeat all of Part </a:t>
            </a:r>
            <a:r>
              <a:rPr lang="en-US" dirty="0" smtClean="0"/>
              <a:t>II</a:t>
            </a:r>
            <a:endParaRPr lang="en-US" dirty="0"/>
          </a:p>
        </p:txBody>
      </p:sp>
      <p:pic>
        <p:nvPicPr>
          <p:cNvPr id="1026" name="Picture 2" descr="http://medias.photodeck.com/a301f6a6-4881-11e3-829a-37083dab46ff/IMG_1248_xgaplu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270" y="228600"/>
            <a:ext cx="35433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44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latin typeface="Andalus" pitchFamily="18" charset="-78"/>
                <a:cs typeface="Andalus" pitchFamily="18" charset="-78"/>
              </a:rPr>
              <a:t>Ibo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en-US" dirty="0" smtClean="0">
                <a:latin typeface="Andalus" pitchFamily="18" charset="-78"/>
                <a:cs typeface="Andalus" pitchFamily="18" charset="-78"/>
              </a:rPr>
            </a:b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Nigerian Dance</a:t>
            </a:r>
            <a:br>
              <a:rPr lang="en-US" sz="1600" dirty="0" smtClean="0">
                <a:latin typeface="Andalus" pitchFamily="18" charset="-78"/>
                <a:cs typeface="Andalus" pitchFamily="18" charset="-78"/>
              </a:rPr>
            </a:b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Long-ways Set, No Partners</a:t>
            </a:r>
            <a:endParaRPr lang="en-US" sz="16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092" y="1608083"/>
            <a:ext cx="5821907" cy="5334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Girl Part: </a:t>
            </a:r>
            <a:r>
              <a:rPr lang="en-US" i="1" dirty="0" smtClean="0">
                <a:latin typeface="Andalus" pitchFamily="18" charset="-78"/>
                <a:cs typeface="Andalus" pitchFamily="18" charset="-78"/>
              </a:rPr>
              <a:t>begins dance- each group dances to impress the other who is watching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 lvl="1"/>
            <a:r>
              <a:rPr lang="en-US" dirty="0" smtClean="0">
                <a:latin typeface="Andalus" pitchFamily="18" charset="-78"/>
                <a:cs typeface="Andalus" pitchFamily="18" charset="-78"/>
              </a:rPr>
              <a:t>Chopping motion with hands while two-step, side-to-side, starting RF (8 steps)</a:t>
            </a:r>
          </a:p>
          <a:p>
            <a:pPr lvl="1"/>
            <a:r>
              <a:rPr lang="en-US" dirty="0" smtClean="0">
                <a:latin typeface="Andalus" pitchFamily="18" charset="-78"/>
                <a:cs typeface="Andalus" pitchFamily="18" charset="-78"/>
              </a:rPr>
              <a:t>4 </a:t>
            </a:r>
            <a:r>
              <a:rPr lang="en-US" i="1" dirty="0" smtClean="0">
                <a:latin typeface="Andalus" pitchFamily="18" charset="-78"/>
                <a:cs typeface="Andalus" pitchFamily="18" charset="-78"/>
              </a:rPr>
              <a:t>Strong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steps (RF forward, L arm bent with fist up, then same on L side…)</a:t>
            </a:r>
          </a:p>
          <a:p>
            <a:pPr lvl="1"/>
            <a:r>
              <a:rPr lang="en-US" dirty="0" smtClean="0">
                <a:latin typeface="Andalus" pitchFamily="18" charset="-78"/>
                <a:cs typeface="Andalus" pitchFamily="18" charset="-78"/>
              </a:rPr>
              <a:t>Step back on RF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nd 360 spin/jump over 4 counts</a:t>
            </a:r>
          </a:p>
          <a:p>
            <a:pPr lvl="1"/>
            <a:r>
              <a:rPr lang="en-US" dirty="0" smtClean="0">
                <a:latin typeface="Andalus" pitchFamily="18" charset="-78"/>
                <a:cs typeface="Andalus" pitchFamily="18" charset="-78"/>
              </a:rPr>
              <a:t>In place, step R, L, R, L on balls of feet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Boy Part: </a:t>
            </a:r>
            <a:r>
              <a:rPr lang="en-US" sz="2900" i="1" dirty="0" smtClean="0">
                <a:latin typeface="Andalus" pitchFamily="18" charset="-78"/>
                <a:cs typeface="Andalus" pitchFamily="18" charset="-78"/>
              </a:rPr>
              <a:t>begin with back to audience/facing girl line, holding scarves low</a:t>
            </a:r>
            <a:endParaRPr lang="en-US" sz="2900" i="1" dirty="0">
              <a:latin typeface="Andalus" pitchFamily="18" charset="-78"/>
              <a:cs typeface="Andalus" pitchFamily="18" charset="-78"/>
            </a:endParaRPr>
          </a:p>
          <a:p>
            <a:pPr lvl="1"/>
            <a:r>
              <a:rPr lang="en-US" dirty="0">
                <a:latin typeface="Andalus" pitchFamily="18" charset="-78"/>
                <a:cs typeface="Andalus" pitchFamily="18" charset="-78"/>
              </a:rPr>
              <a:t>Step touch R, L for 8 beat (push scarf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forward over head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)</a:t>
            </a:r>
          </a:p>
          <a:p>
            <a:pPr lvl="1"/>
            <a:r>
              <a:rPr lang="en-US" dirty="0" smtClean="0">
                <a:latin typeface="Andalus" pitchFamily="18" charset="-78"/>
                <a:cs typeface="Andalus" pitchFamily="18" charset="-78"/>
              </a:rPr>
              <a:t>LF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grounded,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RF steps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in place 8 times while R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arm shakes scarf held above head</a:t>
            </a:r>
            <a:endParaRPr lang="en-US" dirty="0">
              <a:latin typeface="Andalus" pitchFamily="18" charset="-78"/>
              <a:cs typeface="Andalus" pitchFamily="18" charset="-78"/>
            </a:endParaRPr>
          </a:p>
          <a:p>
            <a:pPr lvl="1"/>
            <a:r>
              <a:rPr lang="en-US" dirty="0">
                <a:latin typeface="Andalus" pitchFamily="18" charset="-78"/>
                <a:cs typeface="Andalus" pitchFamily="18" charset="-78"/>
              </a:rPr>
              <a:t>Swing scarf back, half turn around (toward other line) and jump back 4 times with scarf in both hands</a:t>
            </a:r>
          </a:p>
          <a:p>
            <a:pPr lvl="1"/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 lvl="1"/>
            <a:endParaRPr lang="en-US" dirty="0"/>
          </a:p>
        </p:txBody>
      </p:sp>
      <p:pic>
        <p:nvPicPr>
          <p:cNvPr id="1026" name="Picture 2" descr="http://2.bp.blogspot.com/_wyPf_W-sDRo/TJU7J0RnDJI/AAAAAAAAAA8/Rm9EMLhhCSI/S1600-R/nigeria_in_africa%5B1%5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85800"/>
            <a:ext cx="1981200" cy="1981200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</a:effectLst>
        </p:spPr>
      </p:pic>
      <p:pic>
        <p:nvPicPr>
          <p:cNvPr id="2052" name="Picture 4" descr="Image result for sheke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99" y="3886200"/>
            <a:ext cx="2209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14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dirty="0" smtClean="0">
                <a:latin typeface="Gabriola" pitchFamily="82" charset="0"/>
              </a:rPr>
              <a:t>Tarantella</a:t>
            </a:r>
            <a:r>
              <a:rPr lang="en-US" dirty="0" smtClean="0">
                <a:latin typeface="Gabriola" pitchFamily="82" charset="0"/>
              </a:rPr>
              <a:t/>
            </a:r>
            <a:br>
              <a:rPr lang="en-US" dirty="0" smtClean="0">
                <a:latin typeface="Gabriola" pitchFamily="82" charset="0"/>
              </a:rPr>
            </a:br>
            <a:r>
              <a:rPr lang="en-US" sz="1800" dirty="0" smtClean="0">
                <a:latin typeface="Gabriola" pitchFamily="82" charset="0"/>
              </a:rPr>
              <a:t>Traditional Italian </a:t>
            </a:r>
            <a:br>
              <a:rPr lang="en-US" sz="1800" dirty="0" smtClean="0">
                <a:latin typeface="Gabriola" pitchFamily="82" charset="0"/>
              </a:rPr>
            </a:br>
            <a:r>
              <a:rPr lang="en-US" sz="1800" dirty="0" smtClean="0">
                <a:latin typeface="Gabriola" pitchFamily="82" charset="0"/>
              </a:rPr>
              <a:t>Circle Formation</a:t>
            </a:r>
            <a:endParaRPr lang="en-US" sz="1800" dirty="0">
              <a:latin typeface="Gabriola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02794"/>
            <a:ext cx="8382000" cy="5029200"/>
          </a:xfrm>
        </p:spPr>
        <p:txBody>
          <a:bodyPr>
            <a:noAutofit/>
          </a:bodyPr>
          <a:lstStyle/>
          <a:p>
            <a:r>
              <a:rPr lang="en-US" sz="2400" u="sng" dirty="0" smtClean="0">
                <a:latin typeface="Gabriola" pitchFamily="82" charset="0"/>
              </a:rPr>
              <a:t>1</a:t>
            </a:r>
            <a:r>
              <a:rPr lang="en-US" sz="2400" u="sng" baseline="30000" dirty="0" smtClean="0">
                <a:latin typeface="Gabriola" pitchFamily="82" charset="0"/>
              </a:rPr>
              <a:t>st</a:t>
            </a:r>
            <a:r>
              <a:rPr lang="en-US" sz="2400" u="sng" dirty="0" smtClean="0">
                <a:latin typeface="Gabriola" pitchFamily="82" charset="0"/>
              </a:rPr>
              <a:t> Section</a:t>
            </a:r>
            <a:r>
              <a:rPr lang="en-US" sz="2400" dirty="0" smtClean="0">
                <a:latin typeface="Gabriola" pitchFamily="82" charset="0"/>
              </a:rPr>
              <a:t>= Circle, Arm, Pivot, </a:t>
            </a:r>
            <a:r>
              <a:rPr lang="en-US" sz="2400" b="1" dirty="0" smtClean="0">
                <a:latin typeface="Gabriola" pitchFamily="82" charset="0"/>
              </a:rPr>
              <a:t>Do-</a:t>
            </a:r>
            <a:r>
              <a:rPr lang="en-US" sz="2400" b="1" dirty="0" err="1" smtClean="0">
                <a:latin typeface="Gabriola" pitchFamily="82" charset="0"/>
              </a:rPr>
              <a:t>si</a:t>
            </a:r>
            <a:r>
              <a:rPr lang="en-US" sz="2400" b="1" dirty="0" smtClean="0">
                <a:latin typeface="Gabriola" pitchFamily="82" charset="0"/>
              </a:rPr>
              <a:t>-do</a:t>
            </a:r>
          </a:p>
          <a:p>
            <a:pPr lvl="1"/>
            <a:r>
              <a:rPr lang="en-US" sz="2400" dirty="0" smtClean="0">
                <a:latin typeface="Gabriola" pitchFamily="82" charset="0"/>
              </a:rPr>
              <a:t>Circle (16 L, 16 R)</a:t>
            </a:r>
          </a:p>
          <a:p>
            <a:pPr lvl="1"/>
            <a:r>
              <a:rPr lang="en-US" sz="2400" dirty="0" smtClean="0">
                <a:latin typeface="Gabriola" pitchFamily="82" charset="0"/>
              </a:rPr>
              <a:t>Arm (8 R, 8L, 8R, 8L)</a:t>
            </a:r>
          </a:p>
          <a:p>
            <a:pPr lvl="1"/>
            <a:r>
              <a:rPr lang="en-US" sz="2400" dirty="0" smtClean="0">
                <a:latin typeface="Gabriola" pitchFamily="82" charset="0"/>
              </a:rPr>
              <a:t>Pivot (on your own 8R, 8L)</a:t>
            </a:r>
          </a:p>
          <a:p>
            <a:pPr lvl="1"/>
            <a:r>
              <a:rPr lang="en-US" sz="2400" dirty="0" smtClean="0">
                <a:latin typeface="Gabriola" pitchFamily="82" charset="0"/>
              </a:rPr>
              <a:t>Do-</a:t>
            </a:r>
            <a:r>
              <a:rPr lang="en-US" sz="2400" dirty="0" err="1" smtClean="0">
                <a:latin typeface="Gabriola" pitchFamily="82" charset="0"/>
              </a:rPr>
              <a:t>si</a:t>
            </a:r>
            <a:r>
              <a:rPr lang="en-US" sz="2400" dirty="0" smtClean="0">
                <a:latin typeface="Gabriola" pitchFamily="82" charset="0"/>
              </a:rPr>
              <a:t>-do (16 R, 16L)</a:t>
            </a:r>
          </a:p>
          <a:p>
            <a:r>
              <a:rPr lang="en-US" sz="2400" u="sng" dirty="0" smtClean="0">
                <a:latin typeface="Gabriola" pitchFamily="82" charset="0"/>
              </a:rPr>
              <a:t>Second section</a:t>
            </a:r>
            <a:r>
              <a:rPr lang="en-US" sz="2400" dirty="0" smtClean="0">
                <a:latin typeface="Gabriola" pitchFamily="82" charset="0"/>
              </a:rPr>
              <a:t>= Circle, Arm, Pivot, </a:t>
            </a:r>
            <a:r>
              <a:rPr lang="en-US" sz="2400" b="1" dirty="0" smtClean="0">
                <a:latin typeface="Gabriola" pitchFamily="82" charset="0"/>
              </a:rPr>
              <a:t>Kneel</a:t>
            </a:r>
          </a:p>
          <a:p>
            <a:pPr lvl="1"/>
            <a:r>
              <a:rPr lang="en-US" sz="2400" dirty="0" smtClean="0">
                <a:latin typeface="Gabriola" pitchFamily="82" charset="0"/>
              </a:rPr>
              <a:t>Circle </a:t>
            </a:r>
            <a:r>
              <a:rPr lang="en-US" sz="2400" dirty="0">
                <a:latin typeface="Gabriola" pitchFamily="82" charset="0"/>
              </a:rPr>
              <a:t>(16 L, 16 R)</a:t>
            </a:r>
          </a:p>
          <a:p>
            <a:pPr lvl="1"/>
            <a:r>
              <a:rPr lang="en-US" sz="2400" dirty="0">
                <a:latin typeface="Gabriola" pitchFamily="82" charset="0"/>
              </a:rPr>
              <a:t>Arm (8 R, 8L, 8R, 8L)</a:t>
            </a:r>
          </a:p>
          <a:p>
            <a:pPr lvl="1"/>
            <a:r>
              <a:rPr lang="en-US" sz="2400" dirty="0">
                <a:latin typeface="Gabriola" pitchFamily="82" charset="0"/>
              </a:rPr>
              <a:t>Pivot (on your own 8R, </a:t>
            </a:r>
            <a:r>
              <a:rPr lang="en-US" sz="2400" dirty="0" smtClean="0">
                <a:latin typeface="Gabriola" pitchFamily="82" charset="0"/>
              </a:rPr>
              <a:t>8L)</a:t>
            </a:r>
            <a:endParaRPr lang="en-US" sz="2400" dirty="0">
              <a:latin typeface="Gabriola" pitchFamily="82" charset="0"/>
            </a:endParaRPr>
          </a:p>
          <a:p>
            <a:pPr lvl="1"/>
            <a:r>
              <a:rPr lang="en-US" sz="2400" b="1" dirty="0" smtClean="0">
                <a:latin typeface="Gabriola" pitchFamily="82" charset="0"/>
              </a:rPr>
              <a:t>Kneel (16 around while partner A kneels, switch, 16 while B kneels)</a:t>
            </a:r>
          </a:p>
          <a:p>
            <a:r>
              <a:rPr lang="en-US" sz="2400" u="sng" dirty="0" smtClean="0">
                <a:latin typeface="Gabriola" pitchFamily="82" charset="0"/>
              </a:rPr>
              <a:t>Ending</a:t>
            </a:r>
            <a:r>
              <a:rPr lang="en-US" sz="2400" dirty="0" smtClean="0">
                <a:latin typeface="Gabriola" pitchFamily="82" charset="0"/>
              </a:rPr>
              <a:t>= </a:t>
            </a:r>
            <a:r>
              <a:rPr lang="en-US" sz="2400" b="1" dirty="0" smtClean="0">
                <a:latin typeface="Gabriola" pitchFamily="82" charset="0"/>
              </a:rPr>
              <a:t>Circle Outside (16 L and bow!)</a:t>
            </a:r>
            <a:endParaRPr lang="en-US" sz="2400" b="1" dirty="0">
              <a:latin typeface="Gabriola" pitchFamily="82" charset="0"/>
            </a:endParaRPr>
          </a:p>
        </p:txBody>
      </p:sp>
      <p:pic>
        <p:nvPicPr>
          <p:cNvPr id="1026" name="Picture 2" descr="http://www.operationworld.org/files/ow/flags/it-lgflag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4" b="-2924"/>
          <a:stretch/>
        </p:blipFill>
        <p:spPr bwMode="auto">
          <a:xfrm>
            <a:off x="5762530" y="1280160"/>
            <a:ext cx="2997993" cy="201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63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oneworld365.org/img/101/Canada%20Gap%20Year%20Program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592169"/>
            <a:ext cx="3305820" cy="1860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andara" panose="020E0502030303020204" pitchFamily="34" charset="0"/>
              </a:rPr>
              <a:t>La Bastringue</a:t>
            </a:r>
            <a:br>
              <a:rPr lang="en-US" dirty="0" smtClean="0">
                <a:latin typeface="Candara" panose="020E0502030303020204" pitchFamily="34" charset="0"/>
              </a:rPr>
            </a:br>
            <a:r>
              <a:rPr lang="en-US" sz="2200" dirty="0">
                <a:latin typeface="Candara" panose="020E0502030303020204" pitchFamily="34" charset="0"/>
              </a:rPr>
              <a:t>French Canadian </a:t>
            </a:r>
            <a:r>
              <a:rPr lang="en-US" sz="2200" dirty="0" smtClean="0">
                <a:latin typeface="Candara" panose="020E0502030303020204" pitchFamily="34" charset="0"/>
              </a:rPr>
              <a:t>Dance</a:t>
            </a:r>
            <a:endParaRPr lang="en-US" sz="2200" dirty="0">
              <a:latin typeface="Candara" panose="020E0502030303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8367478" cy="49530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000" i="1" dirty="0" smtClean="0">
                <a:latin typeface="Candara" panose="020E0502030303020204" pitchFamily="34" charset="0"/>
              </a:rPr>
              <a:t>Circle Formation standing next to partner (ABAB), take hands</a:t>
            </a:r>
          </a:p>
          <a:p>
            <a:r>
              <a:rPr lang="en-US" sz="2800" dirty="0" smtClean="0">
                <a:latin typeface="Candara" panose="020E0502030303020204" pitchFamily="34" charset="0"/>
              </a:rPr>
              <a:t>Part I:</a:t>
            </a:r>
          </a:p>
          <a:p>
            <a:pPr lvl="1"/>
            <a:r>
              <a:rPr lang="en-US" dirty="0" smtClean="0">
                <a:latin typeface="Candara" panose="020E0502030303020204" pitchFamily="34" charset="0"/>
              </a:rPr>
              <a:t>Three steps into circle (L, R, L, kick R)</a:t>
            </a:r>
          </a:p>
          <a:p>
            <a:pPr lvl="1"/>
            <a:r>
              <a:rPr lang="en-US" dirty="0" smtClean="0">
                <a:latin typeface="Candara" panose="020E0502030303020204" pitchFamily="34" charset="0"/>
              </a:rPr>
              <a:t>Three steps out of circle (L, R, L, kick R)</a:t>
            </a:r>
          </a:p>
          <a:p>
            <a:r>
              <a:rPr lang="en-US" sz="2800" dirty="0" smtClean="0">
                <a:latin typeface="Candara" panose="020E0502030303020204" pitchFamily="34" charset="0"/>
              </a:rPr>
              <a:t>Part II:</a:t>
            </a:r>
          </a:p>
          <a:p>
            <a:pPr lvl="1"/>
            <a:r>
              <a:rPr lang="en-US" dirty="0" smtClean="0">
                <a:latin typeface="Candara" panose="020E0502030303020204" pitchFamily="34" charset="0"/>
              </a:rPr>
              <a:t>Four two-steps to the left (bouncy)</a:t>
            </a:r>
          </a:p>
          <a:p>
            <a:pPr lvl="1"/>
            <a:r>
              <a:rPr lang="en-US" dirty="0" smtClean="0">
                <a:latin typeface="Candara" panose="020E0502030303020204" pitchFamily="34" charset="0"/>
              </a:rPr>
              <a:t>Four two-steps to the right (bouncy)</a:t>
            </a:r>
          </a:p>
          <a:p>
            <a:r>
              <a:rPr lang="en-US" sz="2800" dirty="0" smtClean="0">
                <a:latin typeface="Candara" panose="020E0502030303020204" pitchFamily="34" charset="0"/>
              </a:rPr>
              <a:t>Part III:</a:t>
            </a:r>
          </a:p>
          <a:p>
            <a:pPr lvl="1"/>
            <a:r>
              <a:rPr lang="en-US" sz="2400" dirty="0" smtClean="0">
                <a:latin typeface="Candara" panose="020E0502030303020204" pitchFamily="34" charset="0"/>
              </a:rPr>
              <a:t>Partner A (girls) drops LH, B (boys) drop RH</a:t>
            </a:r>
          </a:p>
          <a:p>
            <a:pPr lvl="1"/>
            <a:r>
              <a:rPr lang="en-US" sz="2400" dirty="0" smtClean="0">
                <a:latin typeface="Candara" panose="020E0502030303020204" pitchFamily="34" charset="0"/>
              </a:rPr>
              <a:t>B’s lift hand and turn partner once under arm, 4 counts</a:t>
            </a:r>
          </a:p>
          <a:p>
            <a:pPr lvl="1"/>
            <a:r>
              <a:rPr lang="en-US" sz="2400" dirty="0" smtClean="0">
                <a:latin typeface="Candara" panose="020E0502030303020204" pitchFamily="34" charset="0"/>
              </a:rPr>
              <a:t> two-hand swing around for 12 counts</a:t>
            </a:r>
          </a:p>
          <a:p>
            <a:pPr lvl="1"/>
            <a:r>
              <a:rPr lang="en-US" sz="2400" dirty="0">
                <a:latin typeface="Candara" panose="020E0502030303020204" pitchFamily="34" charset="0"/>
              </a:rPr>
              <a:t>O</a:t>
            </a:r>
            <a:r>
              <a:rPr lang="en-US" sz="2400" dirty="0" smtClean="0">
                <a:latin typeface="Candara" panose="020E0502030303020204" pitchFamily="34" charset="0"/>
              </a:rPr>
              <a:t>pen and partner A is beside and on the outside of B going around the circle counterclockwise</a:t>
            </a:r>
          </a:p>
          <a:p>
            <a:pPr lvl="1"/>
            <a:r>
              <a:rPr lang="en-US" sz="2400" dirty="0">
                <a:latin typeface="Candara" panose="020E0502030303020204" pitchFamily="34" charset="0"/>
              </a:rPr>
              <a:t>P</a:t>
            </a:r>
            <a:r>
              <a:rPr lang="en-US" sz="2400" dirty="0" smtClean="0">
                <a:latin typeface="Candara" panose="020E0502030303020204" pitchFamily="34" charset="0"/>
              </a:rPr>
              <a:t>romenade around (8 two-steps)</a:t>
            </a:r>
          </a:p>
          <a:p>
            <a:pPr lvl="1"/>
            <a:r>
              <a:rPr lang="en-US" sz="2400" dirty="0">
                <a:latin typeface="Candara" panose="020E0502030303020204" pitchFamily="34" charset="0"/>
              </a:rPr>
              <a:t>R</a:t>
            </a:r>
            <a:r>
              <a:rPr lang="en-US" sz="2400" dirty="0" smtClean="0">
                <a:latin typeface="Candara" panose="020E0502030303020204" pitchFamily="34" charset="0"/>
              </a:rPr>
              <a:t>eform a circle, and everyone will have a new partner!</a:t>
            </a:r>
          </a:p>
        </p:txBody>
      </p:sp>
    </p:spTree>
    <p:extLst>
      <p:ext uri="{BB962C8B-B14F-4D97-AF65-F5344CB8AC3E}">
        <p14:creationId xmlns:p14="http://schemas.microsoft.com/office/powerpoint/2010/main" val="12113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807" y="397137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Robin Ddiog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>“Lazy Robin”</a:t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 smtClean="0">
                <a:solidFill>
                  <a:schemeClr val="bg1"/>
                </a:solidFill>
              </a:rPr>
              <a:t>Welsh Dance</a:t>
            </a:r>
            <a:br>
              <a:rPr lang="en-US" sz="2200" dirty="0" smtClean="0">
                <a:solidFill>
                  <a:schemeClr val="bg1"/>
                </a:solidFill>
              </a:rPr>
            </a:br>
            <a:r>
              <a:rPr lang="en-US" sz="2200" dirty="0" smtClean="0">
                <a:solidFill>
                  <a:schemeClr val="bg1"/>
                </a:solidFill>
              </a:rPr>
              <a:t>Sicilian Circle Formation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5436"/>
            <a:ext cx="84582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Intro: one sustained note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Part I: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Right hand star, circle around for 8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Left hand star, circle around for 8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Part II: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Couples facing CCW go under, over, under (8, 8, 8)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Right hands join with two new people in another partner pair</a:t>
            </a:r>
            <a:endParaRPr lang="en-US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*TIP: Whichever direction you begin moving (CCW or CW, you always travel around the circle that way)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*During chorus, you can sing the translated Welsh lyrics: “Hi, di-ho, di-hi-di-hi-di-ho- and the wind blows through the doorway.” </a:t>
            </a:r>
            <a:r>
              <a:rPr lang="en-US" dirty="0" smtClean="0">
                <a:solidFill>
                  <a:schemeClr val="bg1"/>
                </a:solidFill>
                <a:sym typeface="Wingdings" panose="05000000000000000000" pitchFamily="2" charset="2"/>
              </a:rPr>
              <a:t></a:t>
            </a: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4" name="Picture 2" descr="Image result for wales not whal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947616"/>
            <a:ext cx="1344423" cy="1568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wales not wha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735" y="397137"/>
            <a:ext cx="2047477" cy="321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61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Garamond" pitchFamily="18" charset="0"/>
              </a:rPr>
              <a:t>Iko</a:t>
            </a:r>
            <a:r>
              <a:rPr lang="en-US" b="1" dirty="0">
                <a:latin typeface="Garamond" pitchFamily="18" charset="0"/>
              </a:rPr>
              <a:t> </a:t>
            </a:r>
            <a:r>
              <a:rPr lang="en-US" b="1" dirty="0" err="1" smtClean="0">
                <a:latin typeface="Garamond" pitchFamily="18" charset="0"/>
              </a:rPr>
              <a:t>Iko</a:t>
            </a:r>
            <a:r>
              <a:rPr lang="en-US" b="1" dirty="0" smtClean="0">
                <a:latin typeface="Garamond" pitchFamily="18" charset="0"/>
              </a:rPr>
              <a:t/>
            </a:r>
            <a:br>
              <a:rPr lang="en-US" b="1" dirty="0" smtClean="0">
                <a:latin typeface="Garamond" pitchFamily="18" charset="0"/>
              </a:rPr>
            </a:br>
            <a:r>
              <a:rPr lang="en-US" sz="1800" b="1" dirty="0" smtClean="0">
                <a:latin typeface="Garamond" pitchFamily="18" charset="0"/>
              </a:rPr>
              <a:t>Traditional New Orleans Mardi Gras Parade Song and Dance</a:t>
            </a:r>
            <a:r>
              <a:rPr lang="en-US" sz="1800" b="1" dirty="0">
                <a:latin typeface="Garamond" pitchFamily="18" charset="0"/>
              </a:rPr>
              <a:t/>
            </a:r>
            <a:br>
              <a:rPr lang="en-US" sz="1800" b="1" dirty="0">
                <a:latin typeface="Garamond" pitchFamily="18" charset="0"/>
              </a:rPr>
            </a:br>
            <a:r>
              <a:rPr lang="en-US" sz="1800" b="1" dirty="0" smtClean="0">
                <a:latin typeface="Garamond" pitchFamily="18" charset="0"/>
              </a:rPr>
              <a:t>FREE FORMATION</a:t>
            </a:r>
            <a:endParaRPr lang="en-US" b="1" dirty="0"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Garamond" pitchFamily="18" charset="0"/>
              </a:rPr>
              <a:t>4 two-steps (going to right first)</a:t>
            </a:r>
          </a:p>
          <a:p>
            <a:pPr algn="ctr"/>
            <a:r>
              <a:rPr lang="en-US" b="1" dirty="0" smtClean="0">
                <a:latin typeface="Garamond" pitchFamily="18" charset="0"/>
              </a:rPr>
              <a:t>2 pivots (right foot first)</a:t>
            </a:r>
          </a:p>
          <a:p>
            <a:pPr algn="ctr"/>
            <a:r>
              <a:rPr lang="en-US" b="1" dirty="0" smtClean="0">
                <a:latin typeface="Garamond" pitchFamily="18" charset="0"/>
              </a:rPr>
              <a:t>R, L   </a:t>
            </a:r>
            <a:r>
              <a:rPr lang="en-US" b="1" dirty="0" err="1" smtClean="0">
                <a:latin typeface="Garamond" pitchFamily="18" charset="0"/>
              </a:rPr>
              <a:t>rlr</a:t>
            </a:r>
            <a:endParaRPr lang="en-US" b="1" dirty="0" smtClean="0">
              <a:latin typeface="Garamond" pitchFamily="18" charset="0"/>
            </a:endParaRPr>
          </a:p>
          <a:p>
            <a:pPr algn="ctr"/>
            <a:r>
              <a:rPr lang="en-US" b="1" dirty="0" smtClean="0">
                <a:latin typeface="Garamond" pitchFamily="18" charset="0"/>
              </a:rPr>
              <a:t>Samba with left foot forward (to the </a:t>
            </a:r>
            <a:r>
              <a:rPr lang="en-US" b="1" dirty="0">
                <a:latin typeface="Garamond" pitchFamily="18" charset="0"/>
              </a:rPr>
              <a:t>R</a:t>
            </a:r>
            <a:r>
              <a:rPr lang="en-US" b="1" dirty="0" smtClean="0">
                <a:latin typeface="Garamond" pitchFamily="18" charset="0"/>
              </a:rPr>
              <a:t>) </a:t>
            </a:r>
            <a:r>
              <a:rPr lang="en-US" b="1" u="sng" dirty="0" smtClean="0">
                <a:latin typeface="Garamond" pitchFamily="18" charset="0"/>
              </a:rPr>
              <a:t>4 x’s</a:t>
            </a:r>
          </a:p>
          <a:p>
            <a:pPr algn="ctr"/>
            <a:r>
              <a:rPr lang="en-US" b="1" dirty="0" smtClean="0">
                <a:latin typeface="Garamond" pitchFamily="18" charset="0"/>
              </a:rPr>
              <a:t>Step left</a:t>
            </a:r>
          </a:p>
          <a:p>
            <a:pPr algn="ctr"/>
            <a:r>
              <a:rPr lang="en-US" b="1" dirty="0" smtClean="0">
                <a:latin typeface="Garamond" pitchFamily="18" charset="0"/>
              </a:rPr>
              <a:t>Right foot forward and back </a:t>
            </a:r>
            <a:r>
              <a:rPr lang="en-US" b="1" u="sng" dirty="0" smtClean="0">
                <a:latin typeface="Garamond" pitchFamily="18" charset="0"/>
              </a:rPr>
              <a:t>3 x’s</a:t>
            </a:r>
            <a:endParaRPr lang="en-US" b="1" dirty="0" smtClean="0">
              <a:latin typeface="Garamond" pitchFamily="18" charset="0"/>
            </a:endParaRPr>
          </a:p>
          <a:p>
            <a:pPr algn="ctr"/>
            <a:r>
              <a:rPr lang="en-US" b="1" dirty="0" smtClean="0">
                <a:latin typeface="Garamond" pitchFamily="18" charset="0"/>
              </a:rPr>
              <a:t>R, L</a:t>
            </a:r>
            <a:endParaRPr lang="en-US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9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700" dirty="0" smtClean="0">
                <a:cs typeface="Arabic Typesetting" pitchFamily="66" charset="-78"/>
              </a:rPr>
              <a:t>Los Machetes</a:t>
            </a:r>
            <a:r>
              <a:rPr lang="en-US" dirty="0" smtClean="0">
                <a:cs typeface="Arabic Typesetting" pitchFamily="66" charset="-78"/>
              </a:rPr>
              <a:t/>
            </a:r>
            <a:br>
              <a:rPr lang="en-US" dirty="0" smtClean="0">
                <a:cs typeface="Arabic Typesetting" pitchFamily="66" charset="-78"/>
              </a:rPr>
            </a:br>
            <a:r>
              <a:rPr lang="en-US" sz="2700" dirty="0" smtClean="0">
                <a:cs typeface="Arabic Typesetting" pitchFamily="66" charset="-78"/>
              </a:rPr>
              <a:t>Traditional Mexican Dance</a:t>
            </a:r>
            <a:br>
              <a:rPr lang="en-US" sz="2700" dirty="0" smtClean="0">
                <a:cs typeface="Arabic Typesetting" pitchFamily="66" charset="-78"/>
              </a:rPr>
            </a:br>
            <a:r>
              <a:rPr lang="en-US" sz="2700" dirty="0" smtClean="0">
                <a:cs typeface="Arabic Typesetting" pitchFamily="66" charset="-78"/>
              </a:rPr>
              <a:t>Long-ways Set, Facing Down Line</a:t>
            </a:r>
            <a:endParaRPr lang="en-US" sz="2700" dirty="0">
              <a:cs typeface="Arabic Typesetting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057400"/>
            <a:ext cx="58293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cs typeface="Arabic Typesetting" pitchFamily="66" charset="-78"/>
              </a:rPr>
              <a:t>16 steps toward </a:t>
            </a:r>
            <a:r>
              <a:rPr lang="en-US" u="sng" dirty="0" smtClean="0">
                <a:cs typeface="Arabic Typesetting" pitchFamily="66" charset="-78"/>
              </a:rPr>
              <a:t>front</a:t>
            </a:r>
            <a:r>
              <a:rPr lang="en-US" dirty="0" smtClean="0">
                <a:cs typeface="Arabic Typesetting" pitchFamily="66" charset="-78"/>
              </a:rPr>
              <a:t> with machete hands</a:t>
            </a:r>
          </a:p>
          <a:p>
            <a:pPr lvl="1"/>
            <a:r>
              <a:rPr lang="en-US" dirty="0" smtClean="0">
                <a:cs typeface="Arabic Typesetting" pitchFamily="66" charset="-78"/>
              </a:rPr>
              <a:t>Turn around (toward partner turn)</a:t>
            </a:r>
          </a:p>
          <a:p>
            <a:r>
              <a:rPr lang="en-US" dirty="0" smtClean="0">
                <a:cs typeface="Arabic Typesetting" pitchFamily="66" charset="-78"/>
              </a:rPr>
              <a:t>16 steps toward </a:t>
            </a:r>
            <a:r>
              <a:rPr lang="en-US" u="sng" dirty="0" smtClean="0">
                <a:cs typeface="Arabic Typesetting" pitchFamily="66" charset="-78"/>
              </a:rPr>
              <a:t>back</a:t>
            </a:r>
            <a:r>
              <a:rPr lang="en-US" dirty="0" smtClean="0">
                <a:cs typeface="Arabic Typesetting" pitchFamily="66" charset="-78"/>
              </a:rPr>
              <a:t> with machete hands</a:t>
            </a:r>
          </a:p>
          <a:p>
            <a:pPr lvl="1"/>
            <a:r>
              <a:rPr lang="en-US" dirty="0" smtClean="0">
                <a:cs typeface="Arabic Typesetting" pitchFamily="66" charset="-78"/>
              </a:rPr>
              <a:t>Face partner</a:t>
            </a:r>
          </a:p>
          <a:p>
            <a:r>
              <a:rPr lang="en-US" dirty="0" smtClean="0">
                <a:cs typeface="Arabic Typesetting" pitchFamily="66" charset="-78"/>
              </a:rPr>
              <a:t>4 steps </a:t>
            </a:r>
            <a:r>
              <a:rPr lang="en-US" u="sng" dirty="0" smtClean="0">
                <a:cs typeface="Arabic Typesetting" pitchFamily="66" charset="-78"/>
              </a:rPr>
              <a:t>out</a:t>
            </a:r>
            <a:r>
              <a:rPr lang="en-US" dirty="0" smtClean="0">
                <a:cs typeface="Arabic Typesetting" pitchFamily="66" charset="-78"/>
              </a:rPr>
              <a:t>, 4 steps </a:t>
            </a:r>
            <a:r>
              <a:rPr lang="en-US" u="sng" dirty="0" smtClean="0">
                <a:cs typeface="Arabic Typesetting" pitchFamily="66" charset="-78"/>
              </a:rPr>
              <a:t>in</a:t>
            </a:r>
            <a:r>
              <a:rPr lang="en-US" dirty="0" smtClean="0">
                <a:cs typeface="Arabic Typesetting" pitchFamily="66" charset="-78"/>
              </a:rPr>
              <a:t> (2x’s)</a:t>
            </a:r>
          </a:p>
          <a:p>
            <a:r>
              <a:rPr lang="en-US" dirty="0" smtClean="0">
                <a:cs typeface="Arabic Typesetting" pitchFamily="66" charset="-78"/>
              </a:rPr>
              <a:t>Clapping sequence</a:t>
            </a:r>
          </a:p>
          <a:p>
            <a:pPr marL="457200" lvl="1" indent="0">
              <a:buNone/>
            </a:pPr>
            <a:r>
              <a:rPr lang="en-US" dirty="0" smtClean="0">
                <a:cs typeface="Arabic Typesetting" pitchFamily="66" charset="-78"/>
              </a:rPr>
              <a:t>1. Partner  2. Rt. Knee  3. Own  4. Left Knee</a:t>
            </a:r>
          </a:p>
          <a:p>
            <a:pPr marL="457200" lvl="1" indent="0">
              <a:buNone/>
            </a:pPr>
            <a:r>
              <a:rPr lang="en-US" dirty="0" smtClean="0">
                <a:cs typeface="Arabic Typesetting" pitchFamily="66" charset="-78"/>
              </a:rPr>
              <a:t>5. Front  6. Back  7. Clap, clap, clap (front)</a:t>
            </a:r>
          </a:p>
          <a:p>
            <a:r>
              <a:rPr lang="en-US" dirty="0" smtClean="0">
                <a:cs typeface="Arabic Typesetting" pitchFamily="66" charset="-78"/>
              </a:rPr>
              <a:t>Hand turn with partner 8 to the rt., 8 to the left (2x’s)</a:t>
            </a:r>
            <a:endParaRPr lang="en-US" dirty="0">
              <a:cs typeface="Arabic Typesetting" pitchFamily="66" charset="-78"/>
            </a:endParaRPr>
          </a:p>
          <a:p>
            <a:r>
              <a:rPr lang="en-US" dirty="0" smtClean="0">
                <a:cs typeface="Arabic Typesetting" pitchFamily="66" charset="-78"/>
              </a:rPr>
              <a:t>Begin again!</a:t>
            </a:r>
            <a:endParaRPr lang="en-US" dirty="0">
              <a:cs typeface="Arabic Typesetting" pitchFamily="66" charset="-78"/>
            </a:endParaRPr>
          </a:p>
        </p:txBody>
      </p:sp>
      <p:pic>
        <p:nvPicPr>
          <p:cNvPr id="1026" name="Picture 2" descr="http://rexburgchamber.org/wp-content/uploads/2012/04/mexic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813" y="1948929"/>
            <a:ext cx="3086102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 result for los machetes mexican da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813" y="4384018"/>
            <a:ext cx="3238501" cy="182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63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andara" panose="020E0502030303020204" pitchFamily="34" charset="0"/>
              </a:rPr>
              <a:t>Things to know and do:</a:t>
            </a:r>
            <a:endParaRPr lang="en-US" dirty="0">
              <a:latin typeface="Candara" panose="020E0502030303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382000" cy="5211762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en-US" dirty="0" smtClean="0">
                <a:latin typeface="Candara" panose="020E0502030303020204" pitchFamily="34" charset="0"/>
              </a:rPr>
              <a:t>Quick look at pointers for today to be successful:</a:t>
            </a:r>
          </a:p>
          <a:p>
            <a:pPr lvl="2"/>
            <a:r>
              <a:rPr lang="en-US" u="sng" dirty="0" smtClean="0">
                <a:latin typeface="Candara" panose="020E0502030303020204" pitchFamily="34" charset="0"/>
              </a:rPr>
              <a:t>Tanko Bushi </a:t>
            </a:r>
            <a:r>
              <a:rPr lang="en-US" dirty="0" smtClean="0">
                <a:latin typeface="Candara" panose="020E0502030303020204" pitchFamily="34" charset="0"/>
              </a:rPr>
              <a:t>(will not go full time)- clap together!</a:t>
            </a:r>
          </a:p>
          <a:p>
            <a:pPr lvl="2"/>
            <a:r>
              <a:rPr lang="en-US" i="1" u="sng" dirty="0" smtClean="0">
                <a:latin typeface="Candara" panose="020E0502030303020204" pitchFamily="34" charset="0"/>
              </a:rPr>
              <a:t>Trip to Town-O- </a:t>
            </a:r>
            <a:r>
              <a:rPr lang="en-US" i="1" dirty="0" smtClean="0">
                <a:latin typeface="Candara" panose="020E0502030303020204" pitchFamily="34" charset="0"/>
              </a:rPr>
              <a:t>Always keep in mind if you are going CW or CCW around circle and don’t go too fast</a:t>
            </a:r>
          </a:p>
          <a:p>
            <a:pPr lvl="2"/>
            <a:r>
              <a:rPr lang="en-US" i="1" dirty="0" err="1" smtClean="0">
                <a:latin typeface="Candara" panose="020E0502030303020204" pitchFamily="34" charset="0"/>
              </a:rPr>
              <a:t>Danse</a:t>
            </a:r>
            <a:r>
              <a:rPr lang="en-US" i="1" dirty="0" smtClean="0">
                <a:latin typeface="Candara" panose="020E0502030303020204" pitchFamily="34" charset="0"/>
              </a:rPr>
              <a:t> a Trois: focus and game today?</a:t>
            </a:r>
          </a:p>
          <a:p>
            <a:pPr lvl="2"/>
            <a:r>
              <a:rPr lang="en-US" u="sng" dirty="0" smtClean="0">
                <a:latin typeface="Candara" panose="020E0502030303020204" pitchFamily="34" charset="0"/>
              </a:rPr>
              <a:t>Norwegian Mountain March- </a:t>
            </a:r>
            <a:r>
              <a:rPr lang="en-US" dirty="0" smtClean="0">
                <a:latin typeface="Candara" panose="020E0502030303020204" pitchFamily="34" charset="0"/>
              </a:rPr>
              <a:t>everything happens twice + VOLUNTEER?</a:t>
            </a:r>
          </a:p>
          <a:p>
            <a:pPr lvl="2"/>
            <a:r>
              <a:rPr lang="en-US" u="sng" dirty="0" smtClean="0">
                <a:latin typeface="Candara" panose="020E0502030303020204" pitchFamily="34" charset="0"/>
              </a:rPr>
              <a:t>Chinese Ribbon Dance- </a:t>
            </a:r>
            <a:r>
              <a:rPr lang="en-US" dirty="0" smtClean="0">
                <a:latin typeface="Candara" panose="020E0502030303020204" pitchFamily="34" charset="0"/>
              </a:rPr>
              <a:t>keep momentum going with ribbons and will perform this dance in long ways set</a:t>
            </a:r>
          </a:p>
          <a:p>
            <a:pPr lvl="2"/>
            <a:r>
              <a:rPr lang="en-US" u="sng" dirty="0" smtClean="0">
                <a:latin typeface="Candara" panose="020E0502030303020204" pitchFamily="34" charset="0"/>
              </a:rPr>
              <a:t>Virginia Reel: </a:t>
            </a:r>
            <a:r>
              <a:rPr lang="en-US" dirty="0" smtClean="0">
                <a:latin typeface="Candara" panose="020E0502030303020204" pitchFamily="34" charset="0"/>
              </a:rPr>
              <a:t>careful peeling banana of students nearby, take time with forward and back AND clap in time!</a:t>
            </a:r>
          </a:p>
          <a:p>
            <a:pPr lvl="2"/>
            <a:r>
              <a:rPr lang="en-US" u="sng" dirty="0" err="1" smtClean="0">
                <a:latin typeface="Candara" panose="020E0502030303020204" pitchFamily="34" charset="0"/>
              </a:rPr>
              <a:t>Chilili</a:t>
            </a:r>
            <a:r>
              <a:rPr lang="en-US" u="sng" dirty="0" smtClean="0">
                <a:latin typeface="Candara" panose="020E0502030303020204" pitchFamily="34" charset="0"/>
              </a:rPr>
              <a:t>: </a:t>
            </a:r>
            <a:r>
              <a:rPr lang="en-US" dirty="0" smtClean="0">
                <a:latin typeface="Candara" panose="020E0502030303020204" pitchFamily="34" charset="0"/>
              </a:rPr>
              <a:t>keep up the good work!</a:t>
            </a:r>
          </a:p>
          <a:p>
            <a:pPr lvl="1"/>
            <a:r>
              <a:rPr lang="en-US" dirty="0" smtClean="0">
                <a:latin typeface="Candara" panose="020E0502030303020204" pitchFamily="34" charset="0"/>
              </a:rPr>
              <a:t>Ribbons and scarves placed against wall opposite the bleachers</a:t>
            </a:r>
          </a:p>
          <a:p>
            <a:pPr lvl="1"/>
            <a:r>
              <a:rPr lang="en-US" dirty="0" smtClean="0">
                <a:latin typeface="Candara" panose="020E0502030303020204" pitchFamily="34" charset="0"/>
              </a:rPr>
              <a:t>Quiet between songs- set the example for the rest of the school</a:t>
            </a:r>
          </a:p>
          <a:p>
            <a:endParaRPr 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9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Friday School Performance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5435367"/>
              </p:ext>
            </p:extLst>
          </p:nvPr>
        </p:nvGraphicFramePr>
        <p:xfrm>
          <a:off x="457200" y="1600200"/>
          <a:ext cx="8229596" cy="2524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07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724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6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67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School Performance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Time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74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Tanko Bushi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3:00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74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Danse a Trois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4:30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74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Norwegian Mountain March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2:45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74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Chinese Ribbon Dance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2:30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74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Virginia Reel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6:45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74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Chilili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2:45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974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7</a:t>
                      </a:r>
                      <a:endParaRPr lang="en-US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Trip to Town-O</a:t>
                      </a:r>
                      <a:endParaRPr lang="en-US" sz="11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3:30</a:t>
                      </a:r>
                      <a:endParaRPr lang="en-US" sz="11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71" marR="27071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767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Folk Dance Ensemble: FYI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r>
              <a:rPr lang="en-US" u="sng" dirty="0" smtClean="0"/>
              <a:t>Backpacks by the closet or on sides of piano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*Please try to keep these up against a wall to maximize dancing space.</a:t>
            </a:r>
          </a:p>
          <a:p>
            <a:r>
              <a:rPr lang="en-US" smtClean="0"/>
              <a:t>Sign-in!</a:t>
            </a:r>
          </a:p>
          <a:p>
            <a:r>
              <a:rPr lang="en-US" smtClean="0"/>
              <a:t>Always </a:t>
            </a:r>
            <a:r>
              <a:rPr lang="en-US" dirty="0" smtClean="0"/>
              <a:t>meet on THURSDAYS!</a:t>
            </a:r>
          </a:p>
          <a:p>
            <a:r>
              <a:rPr lang="en-US" dirty="0" smtClean="0"/>
              <a:t>Thank you for your communication!</a:t>
            </a:r>
          </a:p>
          <a:p>
            <a:r>
              <a:rPr lang="en-US" b="1" dirty="0" smtClean="0"/>
              <a:t>Today’s plan= trio dances! BAILAMOS!!!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3107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13913</TotalTime>
  <Words>2072</Words>
  <Application>Microsoft Office PowerPoint</Application>
  <PresentationFormat>On-screen Show (4:3)</PresentationFormat>
  <Paragraphs>306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4" baseType="lpstr">
      <vt:lpstr>Aharoni</vt:lpstr>
      <vt:lpstr>Algerian</vt:lpstr>
      <vt:lpstr>Andalus</vt:lpstr>
      <vt:lpstr>Arabic Typesetting</vt:lpstr>
      <vt:lpstr>Arial</vt:lpstr>
      <vt:lpstr>Berlin Sans FB Demi</vt:lpstr>
      <vt:lpstr>Calibri</vt:lpstr>
      <vt:lpstr>Candara</vt:lpstr>
      <vt:lpstr>Castellar</vt:lpstr>
      <vt:lpstr>Gabriola</vt:lpstr>
      <vt:lpstr>Garamond</vt:lpstr>
      <vt:lpstr>Wingdings</vt:lpstr>
      <vt:lpstr>Office Theme</vt:lpstr>
      <vt:lpstr>North Grove  Folk Dance Ensemble</vt:lpstr>
      <vt:lpstr>Long-ways Set</vt:lpstr>
      <vt:lpstr>Partner Scattered/Free Formation</vt:lpstr>
      <vt:lpstr>Partner Circle Formation</vt:lpstr>
      <vt:lpstr>Trio Circle Formations</vt:lpstr>
      <vt:lpstr>Sicilian Circle Formation!</vt:lpstr>
      <vt:lpstr>Dancing Terms</vt:lpstr>
      <vt:lpstr>Tanko Bushi Japanese Coal Miners’ Dance Single Circle Facing CCW</vt:lpstr>
      <vt:lpstr>Trip to Town-O English Country Dance</vt:lpstr>
      <vt:lpstr>Troika Russian Dance Trio Formation (in rays from center); CCW movement</vt:lpstr>
      <vt:lpstr>Norwegian Mountain March Traditional Norwegian Dance – Trios in Circle Formation</vt:lpstr>
      <vt:lpstr>Dans a Trois French Canadian Dance and Game Trios in a Circle</vt:lpstr>
      <vt:lpstr>Lerikos Greek Dance Circle Formation, No Partner</vt:lpstr>
      <vt:lpstr>Chinese Ribbon Dance FREE FORMATION</vt:lpstr>
      <vt:lpstr>Virginia Reel Dates back to the 17th century! Most popular dance in America in the 1800’s. LONG-WAYS SET (8 is the magic number!)</vt:lpstr>
      <vt:lpstr>El Llanero Venezuelan Dance Long-ways set with lines facing each other</vt:lpstr>
      <vt:lpstr>Chilili Traditional Bolivian Dance LONG-WAYS SET</vt:lpstr>
      <vt:lpstr>Norteño Mixer Mexican Dance Double Circle with Partners Facing </vt:lpstr>
      <vt:lpstr>De Strigat Romanian Dance Circle formation, no partner Celebratory Wedding Preparation Dance</vt:lpstr>
      <vt:lpstr>Montego Bay American Dance FREE   FORMATION</vt:lpstr>
      <vt:lpstr>PowerPoint Presentation</vt:lpstr>
      <vt:lpstr>Gün Ola Traditional Turkish Dance Close Crescent Moon or Circle Formation</vt:lpstr>
      <vt:lpstr>Ibo Nigerian Dance Long-ways Set, No Partners</vt:lpstr>
      <vt:lpstr>Tarantella Traditional Italian  Circle Formation</vt:lpstr>
      <vt:lpstr>La Bastringue French Canadian Dance</vt:lpstr>
      <vt:lpstr>Robin Ddiog “Lazy Robin” Welsh Dance Sicilian Circle Formation</vt:lpstr>
      <vt:lpstr>Iko Iko Traditional New Orleans Mardi Gras Parade Song and Dance FREE FORMATION</vt:lpstr>
      <vt:lpstr>Los Machetes Traditional Mexican Dance Long-ways Set, Facing Down Line</vt:lpstr>
      <vt:lpstr>Things to know and do:</vt:lpstr>
      <vt:lpstr>Friday School Performance</vt:lpstr>
      <vt:lpstr>Folk Dance Ensemble: FYI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 Grove  Folk Dance Ensemble</dc:title>
  <dc:creator>Amanda Gainey</dc:creator>
  <cp:lastModifiedBy>%username%</cp:lastModifiedBy>
  <cp:revision>151</cp:revision>
  <cp:lastPrinted>2017-04-11T20:06:56Z</cp:lastPrinted>
  <dcterms:created xsi:type="dcterms:W3CDTF">2014-02-25T13:07:00Z</dcterms:created>
  <dcterms:modified xsi:type="dcterms:W3CDTF">2017-04-14T00:06:19Z</dcterms:modified>
</cp:coreProperties>
</file>