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0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81" d="100"/>
          <a:sy n="81" d="100"/>
        </p:scale>
        <p:origin x="96" y="5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8A769-E78B-7F4B-B2B7-BD1CD78139EB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56285-89AB-4F4C-8B14-C051D17F3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757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8A769-E78B-7F4B-B2B7-BD1CD78139EB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56285-89AB-4F4C-8B14-C051D17F3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659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8A769-E78B-7F4B-B2B7-BD1CD78139EB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56285-89AB-4F4C-8B14-C051D17F3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014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8A769-E78B-7F4B-B2B7-BD1CD78139EB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56285-89AB-4F4C-8B14-C051D17F3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710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8A769-E78B-7F4B-B2B7-BD1CD78139EB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56285-89AB-4F4C-8B14-C051D17F3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646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8A769-E78B-7F4B-B2B7-BD1CD78139EB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56285-89AB-4F4C-8B14-C051D17F3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767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8A769-E78B-7F4B-B2B7-BD1CD78139EB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56285-89AB-4F4C-8B14-C051D17F3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898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8A769-E78B-7F4B-B2B7-BD1CD78139EB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56285-89AB-4F4C-8B14-C051D17F3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463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56285-89AB-4F4C-8B14-C051D17F3057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8A769-E78B-7F4B-B2B7-BD1CD78139EB}" type="datetimeFigureOut">
              <a:rPr lang="en-US" smtClean="0"/>
              <a:t>8/19/2019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992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8A769-E78B-7F4B-B2B7-BD1CD78139EB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56285-89AB-4F4C-8B14-C051D17F3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28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8A769-E78B-7F4B-B2B7-BD1CD78139EB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56285-89AB-4F4C-8B14-C051D17F3057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883382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8A769-E78B-7F4B-B2B7-BD1CD78139EB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56285-89AB-4F4C-8B14-C051D17F3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1629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8A769-E78B-7F4B-B2B7-BD1CD78139EB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56285-89AB-4F4C-8B14-C051D17F3057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877103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8A769-E78B-7F4B-B2B7-BD1CD78139EB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56285-89AB-4F4C-8B14-C051D17F3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047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8A769-E78B-7F4B-B2B7-BD1CD78139EB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56285-89AB-4F4C-8B14-C051D17F3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005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8A769-E78B-7F4B-B2B7-BD1CD78139EB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56285-89AB-4F4C-8B14-C051D17F3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785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8A769-E78B-7F4B-B2B7-BD1CD78139EB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E956285-89AB-4F4C-8B14-C051D17F3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490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5" r:id="rId1"/>
    <p:sldLayoutId id="2147484006" r:id="rId2"/>
    <p:sldLayoutId id="2147484007" r:id="rId3"/>
    <p:sldLayoutId id="2147484008" r:id="rId4"/>
    <p:sldLayoutId id="2147484009" r:id="rId5"/>
    <p:sldLayoutId id="2147484010" r:id="rId6"/>
    <p:sldLayoutId id="2147484011" r:id="rId7"/>
    <p:sldLayoutId id="2147484012" r:id="rId8"/>
    <p:sldLayoutId id="2147484013" r:id="rId9"/>
    <p:sldLayoutId id="2147484014" r:id="rId10"/>
    <p:sldLayoutId id="2147484015" r:id="rId11"/>
    <p:sldLayoutId id="2147484016" r:id="rId12"/>
    <p:sldLayoutId id="2147484017" r:id="rId13"/>
    <p:sldLayoutId id="2147484018" r:id="rId14"/>
    <p:sldLayoutId id="2147484019" r:id="rId15"/>
    <p:sldLayoutId id="214748402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FB158-20E0-0343-9FCD-10E4F93E21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8883" y="2404531"/>
            <a:ext cx="9732579" cy="1646302"/>
          </a:xfrm>
        </p:spPr>
        <p:txBody>
          <a:bodyPr/>
          <a:lstStyle/>
          <a:p>
            <a:r>
              <a:rPr lang="en-US" dirty="0"/>
              <a:t>Introduction to Library Science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5FE3F0-53A4-D240-BFF8-170295B464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Moore High School Library</a:t>
            </a:r>
          </a:p>
          <a:p>
            <a:r>
              <a:rPr lang="en-US" dirty="0"/>
              <a:t>2019-2020</a:t>
            </a:r>
          </a:p>
        </p:txBody>
      </p:sp>
    </p:spTree>
    <p:extLst>
      <p:ext uri="{BB962C8B-B14F-4D97-AF65-F5344CB8AC3E}">
        <p14:creationId xmlns:p14="http://schemas.microsoft.com/office/powerpoint/2010/main" val="4157742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B29E2-11EA-1F4A-B337-5E4F5CAE0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Welcome! You are a vital part of the Library/Media Center Staff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07855-FB67-BF41-AA67-A1AD37E7C3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You will be assisting the MHS Media Center librarians/media specialists this semester. There are two Librarians/Teachers and one Assistant.</a:t>
            </a:r>
          </a:p>
          <a:p>
            <a:pPr lvl="1"/>
            <a:r>
              <a:rPr lang="en-US" sz="2800" dirty="0"/>
              <a:t>Ms. Haskins – School Librarian/Media Specialist</a:t>
            </a:r>
          </a:p>
          <a:p>
            <a:pPr lvl="1"/>
            <a:r>
              <a:rPr lang="en-US" sz="2800" dirty="0"/>
              <a:t>Mr. Sanders – School Librarian/Media Specialist</a:t>
            </a:r>
          </a:p>
          <a:p>
            <a:pPr lvl="1"/>
            <a:r>
              <a:rPr lang="en-US" sz="2800" dirty="0"/>
              <a:t>Ms. </a:t>
            </a:r>
            <a:r>
              <a:rPr lang="en-US" sz="2800" dirty="0" err="1"/>
              <a:t>Poorman</a:t>
            </a:r>
            <a:r>
              <a:rPr lang="en-US" sz="2800" dirty="0"/>
              <a:t> – Media Assistant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428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B29E2-11EA-1F4A-B337-5E4F5CAE0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Circulation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07855-FB67-BF41-AA67-A1AD37E7C3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A student must have his/her own valid student ID in order to check out library books.</a:t>
            </a:r>
          </a:p>
          <a:p>
            <a:r>
              <a:rPr lang="en-US" sz="2800" dirty="0"/>
              <a:t>A student may check out a maximum of two library books. A student may have a maximum of two books checked out at any time.</a:t>
            </a:r>
          </a:p>
          <a:p>
            <a:r>
              <a:rPr lang="en-US" sz="2800" dirty="0"/>
              <a:t>A student may keep library books for two weeks at a time.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531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B29E2-11EA-1F4A-B337-5E4F5CAE0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Circulation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07855-FB67-BF41-AA67-A1AD37E7C3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If a student is not finished with a library book by the due date, the book may be renewed for an additional two weeks.</a:t>
            </a:r>
          </a:p>
          <a:p>
            <a:r>
              <a:rPr lang="en-US" sz="2800" dirty="0"/>
              <a:t>While MHS students are not charged late fees for returning their books after the due date, there is a charge for lost books (the cost of the book).</a:t>
            </a:r>
          </a:p>
        </p:txBody>
      </p:sp>
    </p:spTree>
    <p:extLst>
      <p:ext uri="{BB962C8B-B14F-4D97-AF65-F5344CB8AC3E}">
        <p14:creationId xmlns:p14="http://schemas.microsoft.com/office/powerpoint/2010/main" val="3790942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B29E2-11EA-1F4A-B337-5E4F5CAE0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Checking OUT a 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07855-FB67-BF41-AA67-A1AD37E7C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08386"/>
            <a:ext cx="8596668" cy="5307723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Follow these steps to check out a book:</a:t>
            </a:r>
          </a:p>
          <a:p>
            <a:pPr lvl="1"/>
            <a:r>
              <a:rPr lang="en-US" sz="2600" dirty="0"/>
              <a:t>Greet the student and verify the student ID matches the student checking out the book(s).</a:t>
            </a:r>
          </a:p>
          <a:p>
            <a:pPr lvl="1"/>
            <a:r>
              <a:rPr lang="en-US" sz="2600" dirty="0"/>
              <a:t>From the CHECK-OUT computer screen, use the handheld scanner to scan the student ID barcode. (You will hear a confirmation sound.)</a:t>
            </a:r>
          </a:p>
          <a:p>
            <a:pPr lvl="1"/>
            <a:r>
              <a:rPr lang="en-US" sz="2600" dirty="0"/>
              <a:t>Next, scan the barcode on the front cover of the book.</a:t>
            </a:r>
          </a:p>
          <a:p>
            <a:pPr lvl="1"/>
            <a:r>
              <a:rPr lang="en-US" sz="2600" dirty="0"/>
              <a:t>Open the book and stamp the due date on the slip inside the front cover.</a:t>
            </a:r>
          </a:p>
          <a:p>
            <a:pPr lvl="1"/>
            <a:r>
              <a:rPr lang="en-US" sz="2600" dirty="0"/>
              <a:t>Click RESET, then tell the student when the book is due, and thank them for visiting the library.</a:t>
            </a:r>
          </a:p>
          <a:p>
            <a:pPr lvl="1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30386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B29E2-11EA-1F4A-B337-5E4F5CAE0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Checking OUT a 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07855-FB67-BF41-AA67-A1AD37E7C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08386"/>
            <a:ext cx="8596668" cy="5307723"/>
          </a:xfrm>
        </p:spPr>
        <p:txBody>
          <a:bodyPr>
            <a:normAutofit/>
          </a:bodyPr>
          <a:lstStyle/>
          <a:p>
            <a:r>
              <a:rPr lang="en-US" sz="2800" dirty="0"/>
              <a:t>Things to remember when scanning books:</a:t>
            </a:r>
          </a:p>
          <a:p>
            <a:pPr lvl="1"/>
            <a:r>
              <a:rPr lang="en-US" sz="2600" dirty="0"/>
              <a:t>A student may not check out a book if he/she has an overdue book. A warning notice will appear on the screen. You may not complete the check out transaction.</a:t>
            </a:r>
          </a:p>
          <a:p>
            <a:pPr lvl="1"/>
            <a:r>
              <a:rPr lang="en-US" sz="2600" dirty="0"/>
              <a:t>The student will need to return the overdue book before being able to check out additional books.</a:t>
            </a:r>
          </a:p>
          <a:p>
            <a:pPr lvl="1"/>
            <a:r>
              <a:rPr lang="en-US" sz="2600" dirty="0"/>
              <a:t>Ask Ms. Haskins, Mr. Sanders, or Ms. </a:t>
            </a:r>
            <a:r>
              <a:rPr lang="en-US" sz="2600" dirty="0" err="1"/>
              <a:t>Poorman</a:t>
            </a:r>
            <a:r>
              <a:rPr lang="en-US" sz="2600" dirty="0"/>
              <a:t> for assistance, if necessary, when explaining the situation to the student.</a:t>
            </a:r>
          </a:p>
          <a:p>
            <a:pPr lvl="1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91745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B29E2-11EA-1F4A-B337-5E4F5CAE0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The Book Drop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07855-FB67-BF41-AA67-A1AD37E7C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828800"/>
            <a:ext cx="8596668" cy="4887309"/>
          </a:xfrm>
        </p:spPr>
        <p:txBody>
          <a:bodyPr>
            <a:normAutofit/>
          </a:bodyPr>
          <a:lstStyle/>
          <a:p>
            <a:r>
              <a:rPr lang="en-US" sz="3200" dirty="0"/>
              <a:t>The Book Drop is where students may return library books. It is the slot on the front of the Circulation Desk. </a:t>
            </a:r>
          </a:p>
          <a:p>
            <a:r>
              <a:rPr lang="en-US" sz="3200" dirty="0"/>
              <a:t>You should check the Book Drop at the beginning of your shift every day.</a:t>
            </a:r>
          </a:p>
          <a:p>
            <a:r>
              <a:rPr lang="en-US" sz="3200" dirty="0"/>
              <a:t>All books in the Book Drop should be checked in and placed in the proper location for </a:t>
            </a:r>
            <a:r>
              <a:rPr lang="en-US" sz="3200" dirty="0" err="1"/>
              <a:t>reshelving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8441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B29E2-11EA-1F4A-B337-5E4F5CAE0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Checking IN a 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07855-FB67-BF41-AA67-A1AD37E7C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4785709"/>
          </a:xfrm>
        </p:spPr>
        <p:txBody>
          <a:bodyPr>
            <a:normAutofit/>
          </a:bodyPr>
          <a:lstStyle/>
          <a:p>
            <a:r>
              <a:rPr lang="en-US" sz="3200" dirty="0"/>
              <a:t>Follow these steps to check in a book:</a:t>
            </a:r>
          </a:p>
          <a:p>
            <a:pPr lvl="1"/>
            <a:r>
              <a:rPr lang="en-US" sz="3200" dirty="0"/>
              <a:t>While on the CHECK-IN screen, scan the barcode on the front cover of the book.</a:t>
            </a:r>
          </a:p>
          <a:p>
            <a:pPr lvl="1"/>
            <a:r>
              <a:rPr lang="en-US" sz="3200" dirty="0"/>
              <a:t>Place the book in the proper location on the returned books shelf or shelving cart. </a:t>
            </a:r>
          </a:p>
          <a:p>
            <a:pPr lvl="1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88221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B29E2-11EA-1F4A-B337-5E4F5CAE0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Returned Books Shelf / Shelving Cart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07855-FB67-BF41-AA67-A1AD37E7C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83559"/>
            <a:ext cx="8596668" cy="4785709"/>
          </a:xfrm>
        </p:spPr>
        <p:txBody>
          <a:bodyPr>
            <a:normAutofit/>
          </a:bodyPr>
          <a:lstStyle/>
          <a:p>
            <a:r>
              <a:rPr lang="en-US" sz="3200" dirty="0"/>
              <a:t>As books are returned, they will be placed on either the Returned Books Shelf or on the Shelving Cart.</a:t>
            </a:r>
          </a:p>
          <a:p>
            <a:r>
              <a:rPr lang="en-US" sz="3200" dirty="0"/>
              <a:t>Check the Returned Books Shelf and the Shelving Cart as part of your opening duties every day.</a:t>
            </a:r>
          </a:p>
          <a:p>
            <a:r>
              <a:rPr lang="en-US" sz="3200" dirty="0"/>
              <a:t>Shelve books that are in your assigned area each day. You may be asked to assist in shelving books in other areas as needed.</a:t>
            </a:r>
          </a:p>
          <a:p>
            <a:pPr lvl="1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8468329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B29E2-11EA-1F4A-B337-5E4F5CAE0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Assigned Shelves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07855-FB67-BF41-AA67-A1AD37E7C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83559"/>
            <a:ext cx="8596668" cy="4785709"/>
          </a:xfrm>
        </p:spPr>
        <p:txBody>
          <a:bodyPr>
            <a:normAutofit/>
          </a:bodyPr>
          <a:lstStyle/>
          <a:p>
            <a:r>
              <a:rPr lang="en-US" sz="3200" dirty="0"/>
              <a:t>Each student aide will be assigned a particular set of shelves.</a:t>
            </a:r>
          </a:p>
          <a:p>
            <a:r>
              <a:rPr lang="en-US" sz="3200" dirty="0"/>
              <a:t>It will be your responsibility to shelve all returned books for your assigned area.</a:t>
            </a:r>
          </a:p>
          <a:p>
            <a:r>
              <a:rPr lang="en-US" sz="3200" dirty="0"/>
              <a:t>Check your shelves daily to make sure books are in order, faced to the edge of the shelf, and have a tidy, neat appearance.</a:t>
            </a:r>
          </a:p>
          <a:p>
            <a:pPr lvl="1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327463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B29E2-11EA-1F4A-B337-5E4F5CAE0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Assigned Shelves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07855-FB67-BF41-AA67-A1AD37E7C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83559"/>
            <a:ext cx="8596668" cy="4785709"/>
          </a:xfrm>
        </p:spPr>
        <p:txBody>
          <a:bodyPr>
            <a:normAutofit/>
          </a:bodyPr>
          <a:lstStyle/>
          <a:p>
            <a:r>
              <a:rPr lang="en-US" sz="3200" dirty="0"/>
              <a:t>If your shelves are messy or books are out of order, it is difficult for students, other aides, or librarians to locate books for our customers.</a:t>
            </a:r>
          </a:p>
          <a:p>
            <a:pPr lvl="1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1596040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B29E2-11EA-1F4A-B337-5E4F5CAE0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Checking Your Shelves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07855-FB67-BF41-AA67-A1AD37E7C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83559"/>
            <a:ext cx="8596668" cy="4785709"/>
          </a:xfrm>
        </p:spPr>
        <p:txBody>
          <a:bodyPr>
            <a:normAutofit fontScale="85000" lnSpcReduction="10000"/>
          </a:bodyPr>
          <a:lstStyle/>
          <a:p>
            <a:r>
              <a:rPr lang="en-US" sz="3200" dirty="0"/>
              <a:t>Each Library Science student will be responsible for an assigned shelf area.</a:t>
            </a:r>
          </a:p>
          <a:p>
            <a:r>
              <a:rPr lang="en-US" sz="3200" dirty="0"/>
              <a:t>Each Library Science student is personally responsible for the appearance and proper shelving of all materials in that area on a daily basis.</a:t>
            </a:r>
          </a:p>
          <a:p>
            <a:r>
              <a:rPr lang="en-US" sz="3200" dirty="0"/>
              <a:t>The librarians will perform weekly shelf checks to assure the shelves are in proper order.</a:t>
            </a:r>
          </a:p>
          <a:p>
            <a:r>
              <a:rPr lang="en-US" sz="3200" dirty="0"/>
              <a:t>Each Library Science student will be graded on the appearance and proper shelving of his/her assigned area.</a:t>
            </a:r>
          </a:p>
          <a:p>
            <a:pPr lvl="1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035200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B29E2-11EA-1F4A-B337-5E4F5CAE0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Assignments and Modules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07855-FB67-BF41-AA67-A1AD37E7C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83559"/>
            <a:ext cx="8596668" cy="4785709"/>
          </a:xfrm>
        </p:spPr>
        <p:txBody>
          <a:bodyPr>
            <a:normAutofit/>
          </a:bodyPr>
          <a:lstStyle/>
          <a:p>
            <a:r>
              <a:rPr lang="en-US" sz="3200" dirty="0"/>
              <a:t>Library Science students will be expected to complete weekly assignments and modules.</a:t>
            </a:r>
          </a:p>
          <a:p>
            <a:r>
              <a:rPr lang="en-US" sz="3200" dirty="0"/>
              <a:t>Assignments and Modules will focus on:</a:t>
            </a:r>
          </a:p>
          <a:p>
            <a:pPr lvl="1"/>
            <a:r>
              <a:rPr lang="en-US" sz="3000" dirty="0"/>
              <a:t>The daily operation of the media center.</a:t>
            </a:r>
          </a:p>
          <a:p>
            <a:pPr lvl="1"/>
            <a:r>
              <a:rPr lang="en-US" sz="3000" dirty="0"/>
              <a:t>Reading and Information Literacy skills.</a:t>
            </a:r>
          </a:p>
          <a:p>
            <a:pPr lvl="1"/>
            <a:r>
              <a:rPr lang="en-US" sz="3000" dirty="0"/>
              <a:t>Proper shelving techniques.</a:t>
            </a:r>
          </a:p>
          <a:p>
            <a:pPr lvl="1"/>
            <a:r>
              <a:rPr lang="en-US" sz="3000" dirty="0"/>
              <a:t>Customer service and communication skills.</a:t>
            </a:r>
          </a:p>
          <a:p>
            <a:pPr lvl="1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4282242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B29E2-11EA-1F4A-B337-5E4F5CAE0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Assignments and Modules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07855-FB67-BF41-AA67-A1AD37E7C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83559"/>
            <a:ext cx="8596668" cy="4785709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New Assignments and Modules will be made available weekly and must be completed in a timely manner (usually by the end of each week, unless otherwise directed).</a:t>
            </a:r>
          </a:p>
          <a:p>
            <a:r>
              <a:rPr lang="en-US" sz="3200" dirty="0"/>
              <a:t>Modules and quizzes may be retaken to gain understanding of the material and to improve the grade.</a:t>
            </a:r>
          </a:p>
          <a:p>
            <a:r>
              <a:rPr lang="en-US" sz="3200" dirty="0"/>
              <a:t>You will need to make up any assignments, modules, quizzes, etc., missed due to an absence.</a:t>
            </a:r>
            <a:endParaRPr lang="en-US" sz="3000" dirty="0"/>
          </a:p>
          <a:p>
            <a:pPr lvl="1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3286468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B29E2-11EA-1F4A-B337-5E4F5CAE0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Grading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07855-FB67-BF41-AA67-A1AD37E7C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83559"/>
            <a:ext cx="8596668" cy="4785709"/>
          </a:xfrm>
        </p:spPr>
        <p:txBody>
          <a:bodyPr>
            <a:normAutofit/>
          </a:bodyPr>
          <a:lstStyle/>
          <a:p>
            <a:r>
              <a:rPr lang="en-US" sz="3200" dirty="0"/>
              <a:t>A minimum of two grades will be earned each week (completing modules and quizzes, shelf checks, participation, cooperation, etc.).</a:t>
            </a:r>
          </a:p>
          <a:p>
            <a:r>
              <a:rPr lang="en-US" sz="3200" dirty="0"/>
              <a:t>The grading breakdown is as follows:</a:t>
            </a:r>
          </a:p>
          <a:p>
            <a:pPr lvl="1"/>
            <a:r>
              <a:rPr lang="en-US" sz="2800" dirty="0"/>
              <a:t>Daily grades (45%)</a:t>
            </a:r>
          </a:p>
          <a:p>
            <a:pPr lvl="1"/>
            <a:r>
              <a:rPr lang="en-US" sz="2800" dirty="0"/>
              <a:t>Shelf Checks (45%)</a:t>
            </a:r>
          </a:p>
          <a:p>
            <a:pPr lvl="1"/>
            <a:r>
              <a:rPr lang="en-US" sz="2800" dirty="0"/>
              <a:t>Mid-term and Semester Tests (10%)</a:t>
            </a:r>
          </a:p>
          <a:p>
            <a:pPr lvl="1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0240011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B29E2-11EA-1F4A-B337-5E4F5CAE0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Grading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07855-FB67-BF41-AA67-A1AD37E7C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83559"/>
            <a:ext cx="8596668" cy="4785709"/>
          </a:xfrm>
        </p:spPr>
        <p:txBody>
          <a:bodyPr>
            <a:normAutofit/>
          </a:bodyPr>
          <a:lstStyle/>
          <a:p>
            <a:r>
              <a:rPr lang="en-US" sz="3200" dirty="0"/>
              <a:t>Participation and cooperation are two vital elements in Library Science class. To earn daily twenty-point participation points, Library Science students must:</a:t>
            </a:r>
          </a:p>
          <a:p>
            <a:pPr lvl="1"/>
            <a:r>
              <a:rPr lang="en-US" sz="2600" dirty="0"/>
              <a:t>Wear student ID.</a:t>
            </a:r>
          </a:p>
          <a:p>
            <a:pPr lvl="1"/>
            <a:r>
              <a:rPr lang="en-US" sz="2600" dirty="0"/>
              <a:t>Check in books from the book drop.</a:t>
            </a:r>
          </a:p>
          <a:p>
            <a:pPr lvl="1"/>
            <a:r>
              <a:rPr lang="en-US" sz="2600" dirty="0"/>
              <a:t>Shelve all of the books for your section and maintain neat shelves.</a:t>
            </a:r>
          </a:p>
          <a:p>
            <a:pPr lvl="1"/>
            <a:r>
              <a:rPr lang="en-US" sz="2600" dirty="0"/>
              <a:t>Complete other tasks as assigned.</a:t>
            </a:r>
          </a:p>
          <a:p>
            <a:pPr lvl="1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2492294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B29E2-11EA-1F4A-B337-5E4F5CAE0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Other Tasks as Assigned…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07855-FB67-BF41-AA67-A1AD37E7C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83559"/>
            <a:ext cx="8596668" cy="4785709"/>
          </a:xfrm>
        </p:spPr>
        <p:txBody>
          <a:bodyPr>
            <a:normAutofit/>
          </a:bodyPr>
          <a:lstStyle/>
          <a:p>
            <a:r>
              <a:rPr lang="en-US" sz="2800" dirty="0"/>
              <a:t>For the hour you are in Library Science class, you should treat it as you would a part-time job outside of school. This includes:</a:t>
            </a:r>
          </a:p>
          <a:p>
            <a:pPr lvl="1"/>
            <a:r>
              <a:rPr lang="en-US" sz="2400" dirty="0"/>
              <a:t>Providing excellent customer service to students, teachers, administrators, and other guests.</a:t>
            </a:r>
          </a:p>
          <a:p>
            <a:pPr lvl="1"/>
            <a:r>
              <a:rPr lang="en-US" sz="2400" dirty="0"/>
              <a:t>Keeping the Circulation Desk area and the other areas of the Media Center neat and clean.</a:t>
            </a:r>
          </a:p>
          <a:p>
            <a:pPr lvl="1"/>
            <a:r>
              <a:rPr lang="en-US" sz="2400" dirty="0"/>
              <a:t>Delivering Media Center equipment, messages, etc. around campus as requested.</a:t>
            </a:r>
          </a:p>
          <a:p>
            <a:pPr lvl="1"/>
            <a:r>
              <a:rPr lang="en-US" sz="2400" dirty="0"/>
              <a:t>Maintaining a cheerful and welcoming attitude.</a:t>
            </a:r>
          </a:p>
          <a:p>
            <a:pPr lvl="1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8476095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B29E2-11EA-1F4A-B337-5E4F5CAE0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Miscellaneous Items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07855-FB67-BF41-AA67-A1AD37E7C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83559"/>
            <a:ext cx="8596668" cy="4785709"/>
          </a:xfrm>
        </p:spPr>
        <p:txBody>
          <a:bodyPr>
            <a:normAutofit/>
          </a:bodyPr>
          <a:lstStyle/>
          <a:p>
            <a:r>
              <a:rPr lang="en-US" sz="2800" dirty="0"/>
              <a:t>Obey all school rules as posted in the Student Handbook.</a:t>
            </a:r>
          </a:p>
          <a:p>
            <a:r>
              <a:rPr lang="en-US" sz="2800" dirty="0"/>
              <a:t>Personal phones should be put away and used only with permission.</a:t>
            </a:r>
          </a:p>
          <a:p>
            <a:r>
              <a:rPr lang="en-US" sz="2800" dirty="0"/>
              <a:t>Remain in the Media Center unless permission is given to leave.</a:t>
            </a:r>
          </a:p>
          <a:p>
            <a:r>
              <a:rPr lang="en-US" sz="2800" dirty="0"/>
              <a:t>Have a great semester!</a:t>
            </a:r>
            <a:endParaRPr lang="en-US" sz="2400" dirty="0"/>
          </a:p>
          <a:p>
            <a:pPr lvl="1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17197483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{7D1BC35D-6767-2D41-9F66-39C742E631C1}tf10001060</Template>
  <TotalTime>302</TotalTime>
  <Words>1067</Words>
  <Application>Microsoft Office PowerPoint</Application>
  <PresentationFormat>Widescreen</PresentationFormat>
  <Paragraphs>84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Trebuchet MS</vt:lpstr>
      <vt:lpstr>Wingdings 3</vt:lpstr>
      <vt:lpstr>Facet</vt:lpstr>
      <vt:lpstr>Introduction to Library Science</vt:lpstr>
      <vt:lpstr>Welcome! You are a vital part of the Library/Media Center Staff</vt:lpstr>
      <vt:lpstr>Circulation Basics</vt:lpstr>
      <vt:lpstr>Circulation Basics</vt:lpstr>
      <vt:lpstr>Checking OUT a Book</vt:lpstr>
      <vt:lpstr>Checking OUT a Book</vt:lpstr>
      <vt:lpstr>The Book Drop</vt:lpstr>
      <vt:lpstr>Checking IN a Book</vt:lpstr>
      <vt:lpstr>Returned Books Shelf / Shelving Cart</vt:lpstr>
      <vt:lpstr>Assigned Shelves</vt:lpstr>
      <vt:lpstr>Assigned Shelves</vt:lpstr>
      <vt:lpstr>Checking Your Shelves</vt:lpstr>
      <vt:lpstr>Assignments and Modules</vt:lpstr>
      <vt:lpstr>Assignments and Modules</vt:lpstr>
      <vt:lpstr>Grading Information</vt:lpstr>
      <vt:lpstr>Grading Information</vt:lpstr>
      <vt:lpstr>Other Tasks as Assigned…</vt:lpstr>
      <vt:lpstr>Miscellaneous Items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Library Science</dc:title>
  <dc:creator>Jessie Dauz</dc:creator>
  <cp:lastModifiedBy>Danny Sanders</cp:lastModifiedBy>
  <cp:revision>12</cp:revision>
  <dcterms:created xsi:type="dcterms:W3CDTF">2019-07-15T11:37:43Z</dcterms:created>
  <dcterms:modified xsi:type="dcterms:W3CDTF">2019-08-19T20:00:03Z</dcterms:modified>
</cp:coreProperties>
</file>