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5"/>
  </p:notesMasterIdLst>
  <p:sldIdLst>
    <p:sldId id="256" r:id="rId5"/>
    <p:sldId id="257" r:id="rId6"/>
    <p:sldId id="258" r:id="rId7"/>
    <p:sldId id="259" r:id="rId8"/>
    <p:sldId id="275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6858000" cy="9144000"/>
  <p:embeddedFontLst>
    <p:embeddedFont>
      <p:font typeface="Barlow Condensed" panose="00000506000000000000" pitchFamily="2" charset="0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Chelsea Market" panose="020B0604020202020204" charset="0"/>
      <p:regular r:id="rId34"/>
    </p:embeddedFont>
    <p:embeddedFont>
      <p:font typeface="Coming Soon" panose="020B0604020202020204" charset="0"/>
      <p:regular r:id="rId35"/>
    </p:embeddedFont>
    <p:embeddedFont>
      <p:font typeface="Homemade Apple" panose="020B0604020202020204" charset="0"/>
      <p:regular r:id="rId36"/>
    </p:embeddedFont>
    <p:embeddedFont>
      <p:font typeface="Oswald" panose="00000500000000000000" pitchFamily="2" charset="0"/>
      <p:regular r:id="rId37"/>
      <p:bold r:id="rId38"/>
    </p:embeddedFont>
    <p:embeddedFont>
      <p:font typeface="Poppins" panose="00000500000000000000" pitchFamily="2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220A0B-5944-63A6-CA47-844962EBD1E4}" name="Brandy Corcoran" initials="BC" userId="S::brandycorcoran@mooreschools.com::efd0279f-6df7-437f-a0b2-b513b7d00449" providerId="AD"/>
  <p188:author id="{12EC4839-D82A-F453-13EE-C075AB798EBF}" name="Kimberly Martinez" initials="KM" userId="S::kimberlymartinez@mooreschools.com::6378a2e2-0e0f-4256-8cd5-546079fc5472" providerId="AD"/>
  <p188:author id="{C9F02747-DB79-3018-D1B6-F491052FC5A7}" name="Rhonda King" initials="RK" userId="S::rhondaking@mooreschools.com::2ef97bb6-cda1-4d31-8df6-b89d4fe773c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41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6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5" name="Google Shape;2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be14727f5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2" name="Google Shape;262;gbe14727f5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be14727f58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gbe14727f58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be14727f58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9" name="Google Shape;339;gbe14727f58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be14727f58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gbe14727f58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be14727f58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1" name="Google Shape;381;gbe14727f58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be14727f58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gbe14727f58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be14727f58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gbe14727f58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4" name="Google Shape;42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hyperlink" Target="https://twitter.com/SlidesManiaSM/" TargetMode="External"/><Relationship Id="rId12" Type="http://schemas.openxmlformats.org/officeDocument/2006/relationships/image" Target="../media/image7.png"/><Relationship Id="rId2" Type="http://schemas.openxmlformats.org/officeDocument/2006/relationships/hyperlink" Target="https://slidesmania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www.facebook.com/SlidesManiaSM/" TargetMode="External"/><Relationship Id="rId10" Type="http://schemas.openxmlformats.org/officeDocument/2006/relationships/image" Target="../media/image6.png"/><Relationship Id="rId4" Type="http://schemas.openxmlformats.org/officeDocument/2006/relationships/hyperlink" Target="https://slidesmania.com/questions-powerpoint-google-slides/can-i-use-these-templates/" TargetMode="External"/><Relationship Id="rId9" Type="http://schemas.openxmlformats.org/officeDocument/2006/relationships/hyperlink" Target="https://www.pinterest.com/slidesmania/" TargetMode="Externa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CUSTOM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3498300" y="1591025"/>
            <a:ext cx="51954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496175" y="5663050"/>
            <a:ext cx="112812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CUSTOM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6072725" y="1583975"/>
            <a:ext cx="53226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6072700" y="2988275"/>
            <a:ext cx="53226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3 Talking Points">
  <p:cSld name="CUSTOM_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73675" y="898175"/>
            <a:ext cx="104361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2657025" y="3153925"/>
            <a:ext cx="8955600" cy="28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4 Section Title">
  <p:cSld name="CUSTOM_3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481867" y="965000"/>
            <a:ext cx="3653700" cy="46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4406700" y="2031800"/>
            <a:ext cx="6831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3600"/>
              <a:buNone/>
              <a:defRPr sz="36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body" idx="2"/>
          </p:nvPr>
        </p:nvSpPr>
        <p:spPr>
          <a:xfrm>
            <a:off x="4386975" y="2965625"/>
            <a:ext cx="6820500" cy="20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CUSTOM_5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subTitle" idx="1"/>
          </p:nvPr>
        </p:nvSpPr>
        <p:spPr>
          <a:xfrm>
            <a:off x="3268277" y="2024175"/>
            <a:ext cx="47688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3235000" y="593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body" idx="2"/>
          </p:nvPr>
        </p:nvSpPr>
        <p:spPr>
          <a:xfrm>
            <a:off x="4048050" y="2684350"/>
            <a:ext cx="4907400" cy="34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CUSTOM_4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subTitle" idx="1"/>
          </p:nvPr>
        </p:nvSpPr>
        <p:spPr>
          <a:xfrm>
            <a:off x="4488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ubTitle" idx="2"/>
          </p:nvPr>
        </p:nvSpPr>
        <p:spPr>
          <a:xfrm>
            <a:off x="6096467" y="2024167"/>
            <a:ext cx="39897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1327200" y="2961200"/>
            <a:ext cx="44103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4"/>
          </p:nvPr>
        </p:nvSpPr>
        <p:spPr>
          <a:xfrm>
            <a:off x="6770523" y="2949450"/>
            <a:ext cx="4410600" cy="31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CUSTOM_6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558100" y="187352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ubTitle" idx="1"/>
          </p:nvPr>
        </p:nvSpPr>
        <p:spPr>
          <a:xfrm>
            <a:off x="1009450" y="5614675"/>
            <a:ext cx="106224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8 Three columns">
  <p:cSld name="CUSTOM_8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113405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ubTitle" idx="2"/>
          </p:nvPr>
        </p:nvSpPr>
        <p:spPr>
          <a:xfrm>
            <a:off x="4609603" y="2237200"/>
            <a:ext cx="2767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3"/>
          </p:nvPr>
        </p:nvSpPr>
        <p:spPr>
          <a:xfrm>
            <a:off x="8085153" y="2237200"/>
            <a:ext cx="27669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1134050" y="593375"/>
            <a:ext cx="97182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4"/>
          </p:nvPr>
        </p:nvSpPr>
        <p:spPr>
          <a:xfrm>
            <a:off x="1134050" y="2979950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5"/>
          </p:nvPr>
        </p:nvSpPr>
        <p:spPr>
          <a:xfrm>
            <a:off x="4609600" y="2979926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6"/>
          </p:nvPr>
        </p:nvSpPr>
        <p:spPr>
          <a:xfrm>
            <a:off x="8085150" y="2979925"/>
            <a:ext cx="2767200" cy="28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9 Big Title">
  <p:cSld name="CUSTOM_7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title"/>
          </p:nvPr>
        </p:nvSpPr>
        <p:spPr>
          <a:xfrm>
            <a:off x="548200" y="544275"/>
            <a:ext cx="110955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1"/>
          </p:nvPr>
        </p:nvSpPr>
        <p:spPr>
          <a:xfrm>
            <a:off x="633475" y="4813250"/>
            <a:ext cx="10909200" cy="15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0 Text and Image">
  <p:cSld name="CUSTOM_9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11275" y="1727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0"/>
              <a:buNone/>
              <a:defRPr sz="150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ubTitle" idx="1"/>
          </p:nvPr>
        </p:nvSpPr>
        <p:spPr>
          <a:xfrm>
            <a:off x="411275" y="5029775"/>
            <a:ext cx="44583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2 Percentages">
  <p:cSld name="CUSTOM_1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2703038" y="1918250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title" idx="2"/>
          </p:nvPr>
        </p:nvSpPr>
        <p:spPr>
          <a:xfrm>
            <a:off x="774875" y="440975"/>
            <a:ext cx="11001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riffy"/>
              <a:buNone/>
              <a:defRPr sz="6000">
                <a:solidFill>
                  <a:schemeClr val="dk1"/>
                </a:solidFill>
                <a:latin typeface="Griffy"/>
                <a:ea typeface="Griffy"/>
                <a:cs typeface="Griffy"/>
                <a:sym typeface="Griffy"/>
              </a:defRPr>
            </a:lvl9pPr>
          </a:lstStyle>
          <a:p>
            <a:endParaRPr/>
          </a:p>
        </p:txBody>
      </p:sp>
      <p:sp>
        <p:nvSpPr>
          <p:cNvPr id="55" name="Google Shape;55;p12"/>
          <p:cNvSpPr txBox="1">
            <a:spLocks noGrp="1"/>
          </p:cNvSpPr>
          <p:nvPr>
            <p:ph type="title" idx="3"/>
          </p:nvPr>
        </p:nvSpPr>
        <p:spPr>
          <a:xfrm>
            <a:off x="2703038" y="3582888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title" idx="4"/>
          </p:nvPr>
        </p:nvSpPr>
        <p:spPr>
          <a:xfrm>
            <a:off x="2703038" y="5247525"/>
            <a:ext cx="3510300" cy="12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1"/>
          </p:nvPr>
        </p:nvSpPr>
        <p:spPr>
          <a:xfrm>
            <a:off x="6269900" y="53999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body" idx="5"/>
          </p:nvPr>
        </p:nvSpPr>
        <p:spPr>
          <a:xfrm>
            <a:off x="6269900" y="36576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body" idx="6"/>
          </p:nvPr>
        </p:nvSpPr>
        <p:spPr>
          <a:xfrm>
            <a:off x="6269900" y="1915325"/>
            <a:ext cx="5448600" cy="9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marL="914400" lvl="1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3 Six columns">
  <p:cSld name="CUSTOM_12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subTitle" idx="1"/>
          </p:nvPr>
        </p:nvSpPr>
        <p:spPr>
          <a:xfrm>
            <a:off x="2910425" y="185880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2"/>
          </p:nvPr>
        </p:nvSpPr>
        <p:spPr>
          <a:xfrm>
            <a:off x="2910425" y="3410725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3"/>
          </p:nvPr>
        </p:nvSpPr>
        <p:spPr>
          <a:xfrm>
            <a:off x="5807197" y="3363243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ubTitle" idx="4"/>
          </p:nvPr>
        </p:nvSpPr>
        <p:spPr>
          <a:xfrm>
            <a:off x="5807207" y="187615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subTitle" idx="5"/>
          </p:nvPr>
        </p:nvSpPr>
        <p:spPr>
          <a:xfrm>
            <a:off x="8823328" y="1840350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6"/>
          </p:nvPr>
        </p:nvSpPr>
        <p:spPr>
          <a:xfrm>
            <a:off x="8823328" y="3345805"/>
            <a:ext cx="25452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7"/>
          </p:nvPr>
        </p:nvSpPr>
        <p:spPr>
          <a:xfrm>
            <a:off x="5807207" y="2285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8"/>
          </p:nvPr>
        </p:nvSpPr>
        <p:spPr>
          <a:xfrm>
            <a:off x="8823328" y="3762625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9"/>
          </p:nvPr>
        </p:nvSpPr>
        <p:spPr>
          <a:xfrm>
            <a:off x="8823328" y="2238625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3"/>
          </p:nvPr>
        </p:nvSpPr>
        <p:spPr>
          <a:xfrm>
            <a:off x="2910425" y="2285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body" idx="14"/>
          </p:nvPr>
        </p:nvSpPr>
        <p:spPr>
          <a:xfrm>
            <a:off x="5807197" y="3780063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body" idx="15"/>
          </p:nvPr>
        </p:nvSpPr>
        <p:spPr>
          <a:xfrm>
            <a:off x="2910425" y="3809000"/>
            <a:ext cx="25452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4 Map">
  <p:cSld name="CUSTOM_13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8225931" y="1882375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subTitle" idx="2"/>
          </p:nvPr>
        </p:nvSpPr>
        <p:spPr>
          <a:xfrm>
            <a:off x="8225931" y="4102757"/>
            <a:ext cx="33978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800"/>
              <a:buNone/>
              <a:defRPr sz="18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800"/>
              <a:buNone/>
              <a:defRPr sz="1800" b="1"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body" idx="3"/>
          </p:nvPr>
        </p:nvSpPr>
        <p:spPr>
          <a:xfrm>
            <a:off x="8225925" y="2318375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body" idx="4"/>
          </p:nvPr>
        </p:nvSpPr>
        <p:spPr>
          <a:xfrm>
            <a:off x="8225925" y="4506700"/>
            <a:ext cx="3397800" cy="155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5 Timeline">
  <p:cSld name="CUSTOM_14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>
            <a:spLocks noGrp="1"/>
          </p:cNvSpPr>
          <p:nvPr>
            <p:ph type="subTitle" idx="1"/>
          </p:nvPr>
        </p:nvSpPr>
        <p:spPr>
          <a:xfrm>
            <a:off x="415600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2" name="Google Shape;82;p15"/>
          <p:cNvSpPr txBox="1">
            <a:spLocks noGrp="1"/>
          </p:cNvSpPr>
          <p:nvPr>
            <p:ph type="subTitle" idx="2"/>
          </p:nvPr>
        </p:nvSpPr>
        <p:spPr>
          <a:xfrm>
            <a:off x="277537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subTitle" idx="3"/>
          </p:nvPr>
        </p:nvSpPr>
        <p:spPr>
          <a:xfrm>
            <a:off x="5135153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subTitle" idx="4"/>
          </p:nvPr>
        </p:nvSpPr>
        <p:spPr>
          <a:xfrm>
            <a:off x="7494930" y="23425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subTitle" idx="5"/>
          </p:nvPr>
        </p:nvSpPr>
        <p:spPr>
          <a:xfrm>
            <a:off x="9854707" y="2316000"/>
            <a:ext cx="1997700" cy="6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 b="1"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200"/>
              <a:buNone/>
              <a:defRPr sz="2200" b="1"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200"/>
              <a:buNone/>
              <a:defRPr sz="2200" b="1"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title"/>
          </p:nvPr>
        </p:nvSpPr>
        <p:spPr>
          <a:xfrm>
            <a:off x="415600" y="974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87" name="Google Shape;87;p15"/>
          <p:cNvSpPr txBox="1">
            <a:spLocks noGrp="1"/>
          </p:cNvSpPr>
          <p:nvPr>
            <p:ph type="body" idx="6"/>
          </p:nvPr>
        </p:nvSpPr>
        <p:spPr>
          <a:xfrm>
            <a:off x="4156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7"/>
          </p:nvPr>
        </p:nvSpPr>
        <p:spPr>
          <a:xfrm>
            <a:off x="277537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8"/>
          </p:nvPr>
        </p:nvSpPr>
        <p:spPr>
          <a:xfrm>
            <a:off x="513515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9"/>
          </p:nvPr>
        </p:nvSpPr>
        <p:spPr>
          <a:xfrm>
            <a:off x="7494925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13"/>
          </p:nvPr>
        </p:nvSpPr>
        <p:spPr>
          <a:xfrm>
            <a:off x="9854700" y="3238625"/>
            <a:ext cx="1997700" cy="23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30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6 Title and text left">
  <p:cSld name="CUSTOM_15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644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644050" y="2097700"/>
            <a:ext cx="5581500" cy="35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7 Title and text right">
  <p:cSld name="CUSTOM_16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59782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5978300" y="2508425"/>
            <a:ext cx="5581500" cy="31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8 Custom Layout 1">
  <p:cSld name="CUSTOM_17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subTitle" idx="1"/>
          </p:nvPr>
        </p:nvSpPr>
        <p:spPr>
          <a:xfrm>
            <a:off x="6130600" y="2516825"/>
            <a:ext cx="55815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 b="1"/>
            </a:lvl1pPr>
            <a:lvl2pPr lvl="1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2pPr>
            <a:lvl3pPr lvl="2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3pPr>
            <a:lvl4pPr lvl="3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4pPr>
            <a:lvl5pPr lvl="4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5pPr>
            <a:lvl6pPr lvl="5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6pPr>
            <a:lvl7pPr lvl="6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7pPr>
            <a:lvl8pPr lvl="7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100"/>
              <a:buNone/>
              <a:defRPr sz="2100" b="1"/>
            </a:lvl8pPr>
            <a:lvl9pPr lvl="8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2100"/>
              <a:buNone/>
              <a:defRPr sz="2100" b="1"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title"/>
          </p:nvPr>
        </p:nvSpPr>
        <p:spPr>
          <a:xfrm>
            <a:off x="6130600" y="974375"/>
            <a:ext cx="5581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bril Fatface"/>
              <a:buNone/>
              <a:defRPr sz="8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body" idx="2"/>
          </p:nvPr>
        </p:nvSpPr>
        <p:spPr>
          <a:xfrm>
            <a:off x="6130650" y="3381625"/>
            <a:ext cx="5581500" cy="13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">
  <p:cSld name="CUSTOM_18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1 Background image">
  <p:cSld name="CUSTOM_10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0"/>
          <p:cNvSpPr txBox="1">
            <a:spLocks noGrp="1"/>
          </p:cNvSpPr>
          <p:nvPr>
            <p:ph type="title"/>
          </p:nvPr>
        </p:nvSpPr>
        <p:spPr>
          <a:xfrm>
            <a:off x="7223375" y="2088000"/>
            <a:ext cx="44583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0"/>
              <a:buNone/>
              <a:defRPr sz="15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0 DO NOT REMOVE · SlidesMania">
  <p:cSld name="CUSTOM_19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8" name="Google Shape;108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9" name="Google Shape;109;p21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2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lang="en" sz="3600" b="1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lang="en" sz="3600" b="1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lang="en" sz="3600" b="1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sz="3600" b="1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en" sz="3000" b="1" i="0" u="none" strike="noStrike" cap="non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sz="3000" b="1" i="0" u="none" strike="noStrike" cap="none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lang="en" sz="27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b="0" i="0" u="sng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FAQ</a:t>
              </a:r>
              <a:r>
                <a:rPr lang="en" sz="4400" b="1" i="0" u="none" strike="noStrike" cap="none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 b="0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" sz="2000" b="0" i="0" u="none" strike="noStrike" cap="none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 b="0" i="0" u="none" strike="noStrike" cap="none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11" name="Google Shape;111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w="38100" cap="flat" cmpd="sng">
              <a:solidFill>
                <a:srgbClr val="FFCB25"/>
              </a:solidFill>
              <a:prstDash val="solid"/>
              <a:round/>
              <a:headEnd type="none" w="sm" len="sm"/>
              <a:tailEnd type="none" w="sm" len="sm"/>
            </a:ln>
          </p:spPr>
        </p:cxnSp>
        <p:pic>
          <p:nvPicPr>
            <p:cNvPr id="112" name="Google Shape;112;p21">
              <a:hlinkClick r:id="rId5"/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21">
              <a:hlinkClick r:id="rId7"/>
            </p:cNvPr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21">
              <a:hlinkClick r:id="rId9"/>
            </p:cNvPr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21">
              <a:hlinkClick r:id="rId11"/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" sz="2400" b="1" i="0" u="none" strike="noStrike" cap="none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sz="2400" b="1" i="0" u="none" strike="noStrike" cap="none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">
  <p:cSld name="CUSTOM_18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pic>
        <p:nvPicPr>
          <p:cNvPr id="119" name="Google Shape;119;p22"/>
          <p:cNvPicPr preferRelativeResize="0"/>
          <p:nvPr/>
        </p:nvPicPr>
        <p:blipFill rotWithShape="1">
          <a:blip r:embed="rId2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ust title 1 1">
  <p:cSld name="CUSTOM_18_1_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22" name="Google Shape;122;p23"/>
          <p:cNvSpPr/>
          <p:nvPr/>
        </p:nvSpPr>
        <p:spPr>
          <a:xfrm>
            <a:off x="0" y="6563875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62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3"/>
          <p:cNvSpPr/>
          <p:nvPr/>
        </p:nvSpPr>
        <p:spPr>
          <a:xfrm rot="5400000">
            <a:off x="-328200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3"/>
          <p:cNvSpPr/>
          <p:nvPr/>
        </p:nvSpPr>
        <p:spPr>
          <a:xfrm rot="10800000">
            <a:off x="0" y="0"/>
            <a:ext cx="12192000" cy="294000"/>
          </a:xfrm>
          <a:prstGeom prst="trapezoid">
            <a:avLst>
              <a:gd name="adj" fmla="val 107636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23"/>
          <p:cNvSpPr/>
          <p:nvPr/>
        </p:nvSpPr>
        <p:spPr>
          <a:xfrm rot="-5400000" flipH="1">
            <a:off x="8615950" y="3282000"/>
            <a:ext cx="6858000" cy="294000"/>
          </a:xfrm>
          <a:prstGeom prst="trapezoid">
            <a:avLst>
              <a:gd name="adj" fmla="val 93614"/>
            </a:avLst>
          </a:prstGeom>
          <a:solidFill>
            <a:srgbClr val="3B3B3B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8E8E8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4">
            <a:alphaModFix/>
          </a:blip>
          <a:srcRect/>
          <a:stretch/>
        </p:blipFill>
        <p:spPr>
          <a:xfrm>
            <a:off x="200578" y="189420"/>
            <a:ext cx="11830683" cy="6470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25">
            <a:alphaModFix/>
          </a:blip>
          <a:srcRect t="289"/>
          <a:stretch/>
        </p:blipFill>
        <p:spPr>
          <a:xfrm rot="5400000">
            <a:off x="2697455" y="-2702130"/>
            <a:ext cx="6853373" cy="12257636"/>
          </a:xfrm>
          <a:custGeom>
            <a:avLst/>
            <a:gdLst/>
            <a:ahLst/>
            <a:cxnLst/>
            <a:rect l="l" t="t" r="r" b="b"/>
            <a:pathLst>
              <a:path w="6853373" h="12288357" extrusionOk="0">
                <a:moveTo>
                  <a:pt x="300866" y="11963891"/>
                </a:moveTo>
                <a:lnTo>
                  <a:pt x="6565981" y="11963891"/>
                </a:lnTo>
                <a:lnTo>
                  <a:pt x="6565981" y="324464"/>
                </a:lnTo>
                <a:lnTo>
                  <a:pt x="300866" y="324464"/>
                </a:lnTo>
                <a:close/>
                <a:moveTo>
                  <a:pt x="0" y="12288357"/>
                </a:moveTo>
                <a:lnTo>
                  <a:pt x="0" y="0"/>
                </a:lnTo>
                <a:lnTo>
                  <a:pt x="6853373" y="0"/>
                </a:lnTo>
                <a:lnTo>
                  <a:pt x="6853373" y="12288357"/>
                </a:lnTo>
                <a:close/>
              </a:path>
            </a:pathLst>
          </a:custGeom>
          <a:noFill/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</p:pic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Chelsea Market"/>
              <a:buNone/>
              <a:defRPr sz="4000" b="0" i="0" u="none" strike="noStrike" cap="none">
                <a:solidFill>
                  <a:schemeClr val="accent6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1pPr>
            <a:lvl2pPr marL="914400" marR="0" lvl="1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●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Coming Soon"/>
              <a:buChar char="○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accent6"/>
              </a:buClr>
              <a:buSzPts val="2000"/>
              <a:buFont typeface="Coming Soon"/>
              <a:buChar char="■"/>
              <a:defRPr sz="2000" b="1" i="0" u="none" strike="noStrike" cap="none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 rot="5400000">
            <a:off x="-374550" y="589370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0" u="none" strike="noStrike" cap="none">
                <a:solidFill>
                  <a:srgbClr val="99999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400" b="0" i="0" u="none" strike="noStrike" cap="none">
              <a:solidFill>
                <a:srgbClr val="99999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www.mooreschools.com/domain/5435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mooreschools.com/cms/lib/OK01000367/Centricity/Domain/25/2021-2022%20Jr%20High%20Course%20Catalog_1-29.pdf" TargetMode="Externa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mooreschools.com/Page/57004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d-cwYpccLWk&amp;feature=youtu.be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30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33.png"/><Relationship Id="rId4" Type="http://schemas.openxmlformats.org/officeDocument/2006/relationships/hyperlink" Target="mailto:jamesrobb@mooreschools.com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5" Type="http://schemas.openxmlformats.org/officeDocument/2006/relationships/hyperlink" Target="mailto:kimberlymartinez@mooreschools.com" TargetMode="Externa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title"/>
          </p:nvPr>
        </p:nvSpPr>
        <p:spPr>
          <a:xfrm>
            <a:off x="2838726" y="1511810"/>
            <a:ext cx="5786100" cy="3463662"/>
          </a:xfrm>
          <a:prstGeom prst="rect">
            <a:avLst/>
          </a:prstGeom>
          <a:noFill/>
          <a:ln>
            <a:noFill/>
          </a:ln>
          <a:effectLst>
            <a:outerShdw blurRad="57150" dist="95250" dir="702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7000"/>
            </a:pPr>
            <a:r>
              <a:rPr lang="en" sz="5500"/>
              <a:t>WELCOME </a:t>
            </a:r>
            <a:br>
              <a:rPr lang="en" sz="5500"/>
            </a:br>
            <a:r>
              <a:rPr lang="en" sz="5500"/>
              <a:t>TO BRINK, </a:t>
            </a:r>
            <a:br>
              <a:rPr lang="en" sz="5500"/>
            </a:br>
            <a:r>
              <a:rPr lang="en" sz="5500"/>
              <a:t>FUTURE BOBCATS!</a:t>
            </a:r>
            <a:endParaRPr sz="5500"/>
          </a:p>
        </p:txBody>
      </p:sp>
      <p:sp>
        <p:nvSpPr>
          <p:cNvPr id="131" name="Google Shape;131;p24"/>
          <p:cNvSpPr txBox="1">
            <a:spLocks noGrp="1"/>
          </p:cNvSpPr>
          <p:nvPr>
            <p:ph type="subTitle" idx="1"/>
          </p:nvPr>
        </p:nvSpPr>
        <p:spPr>
          <a:xfrm>
            <a:off x="381786" y="5598018"/>
            <a:ext cx="11425286" cy="614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900"/>
              <a:buNone/>
            </a:pPr>
            <a:r>
              <a:rPr lang="en" dirty="0"/>
              <a:t>New Student Information for 2023-2024 School Year</a:t>
            </a:r>
            <a:endParaRPr dirty="0"/>
          </a:p>
        </p:txBody>
      </p:sp>
      <p:pic>
        <p:nvPicPr>
          <p:cNvPr id="132" name="Google Shape;132;p24" descr="A picture containing plan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28678" t="45968" r="60320" b="25889"/>
          <a:stretch/>
        </p:blipFill>
        <p:spPr>
          <a:xfrm rot="465910">
            <a:off x="1212671" y="948797"/>
            <a:ext cx="1123354" cy="815520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3" name="Google Shape;133;p24" descr="A picture containing plan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28678" t="45968" r="60320" b="25889"/>
          <a:stretch/>
        </p:blipFill>
        <p:spPr>
          <a:xfrm rot="6375612">
            <a:off x="9168618" y="948382"/>
            <a:ext cx="1124296" cy="81620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4" name="Google Shape;134;p24" descr="A picture containing plan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8678" t="45968" r="60320" b="25889"/>
          <a:stretch/>
        </p:blipFill>
        <p:spPr>
          <a:xfrm rot="-10064114">
            <a:off x="9097506" y="4119593"/>
            <a:ext cx="1124668" cy="816474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135" name="Google Shape;135;p24" descr="A picture containing plan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8678" t="45968" r="60320" b="25889"/>
          <a:stretch/>
        </p:blipFill>
        <p:spPr>
          <a:xfrm rot="-3509744">
            <a:off x="1237563" y="3865563"/>
            <a:ext cx="1124162" cy="81610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6" name="Google Shape;136;p24"/>
          <p:cNvGrpSpPr/>
          <p:nvPr/>
        </p:nvGrpSpPr>
        <p:grpSpPr>
          <a:xfrm>
            <a:off x="2667579" y="1387308"/>
            <a:ext cx="6335021" cy="3722019"/>
            <a:chOff x="1017885" y="2820184"/>
            <a:chExt cx="3386040" cy="2926172"/>
          </a:xfrm>
        </p:grpSpPr>
        <p:pic>
          <p:nvPicPr>
            <p:cNvPr id="137" name="Google Shape;137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Google Shape;139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Google Shape;140;p2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25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932509">
            <a:off x="859936" y="363626"/>
            <a:ext cx="5294534" cy="604110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accent6">
                <a:alpha val="40000"/>
              </a:schemeClr>
            </a:outerShdw>
          </a:effectLst>
        </p:spPr>
      </p:pic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6294700" y="3329075"/>
            <a:ext cx="5024400" cy="17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2600" dirty="0"/>
              <a:t>Meet Your Brink Counselors!</a:t>
            </a:r>
            <a:endParaRPr lang="en-US" sz="2600" dirty="0"/>
          </a:p>
          <a:p>
            <a:pPr marL="0" lvl="0" indent="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r>
              <a:rPr lang="en" dirty="0"/>
              <a:t>Mrs. Roberts-7th Grade Counselor</a:t>
            </a:r>
            <a:endParaRPr dirty="0"/>
          </a:p>
          <a:p>
            <a:pPr marL="0" indent="0">
              <a:spcBef>
                <a:spcPts val="2100"/>
              </a:spcBef>
              <a:spcAft>
                <a:spcPts val="2100"/>
              </a:spcAft>
              <a:buNone/>
            </a:pPr>
            <a:r>
              <a:rPr lang="en" dirty="0"/>
              <a:t>Mrs. Martinez-8th Grade Counselor</a:t>
            </a:r>
            <a:endParaRPr dirty="0"/>
          </a:p>
        </p:txBody>
      </p:sp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7797712" y="1809350"/>
            <a:ext cx="3521400" cy="1324800"/>
          </a:xfrm>
          <a:prstGeom prst="rect">
            <a:avLst/>
          </a:prstGeom>
          <a:noFill/>
          <a:ln>
            <a:noFill/>
          </a:ln>
          <a:effectLst>
            <a:outerShdw blurRad="57150" dist="85725" dir="7200000" algn="bl" rotWithShape="0">
              <a:srgbClr val="FF0000">
                <a:alpha val="95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>
                <a:solidFill>
                  <a:srgbClr val="FFFFFF"/>
                </a:solidFill>
              </a:rPr>
              <a:t>Hello!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49" name="Google Shape;149;p25"/>
          <p:cNvSpPr/>
          <p:nvPr/>
        </p:nvSpPr>
        <p:spPr>
          <a:xfrm rot="8321483">
            <a:off x="4588482" y="4818007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25"/>
          <p:cNvSpPr/>
          <p:nvPr/>
        </p:nvSpPr>
        <p:spPr>
          <a:xfrm rot="8321483">
            <a:off x="516457" y="1347857"/>
            <a:ext cx="1682451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 descr="A picture containing person, posing&#10;&#10;Description automatically generated">
            <a:extLst>
              <a:ext uri="{FF2B5EF4-FFF2-40B4-BE49-F238E27FC236}">
                <a16:creationId xmlns:a16="http://schemas.microsoft.com/office/drawing/2014/main" id="{4B1100BF-A5B5-2F7B-D19C-B26B468F54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734" y="1664380"/>
            <a:ext cx="4408310" cy="33175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8564498">
            <a:off x="420426" y="196338"/>
            <a:ext cx="6294843" cy="6388221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>
            <a:spLocks noGrp="1"/>
          </p:cNvSpPr>
          <p:nvPr>
            <p:ph type="title"/>
          </p:nvPr>
        </p:nvSpPr>
        <p:spPr>
          <a:xfrm>
            <a:off x="5825775" y="875250"/>
            <a:ext cx="6297000" cy="1962000"/>
          </a:xfrm>
          <a:prstGeom prst="rect">
            <a:avLst/>
          </a:prstGeom>
          <a:noFill/>
          <a:ln>
            <a:noFill/>
          </a:ln>
          <a:effectLst>
            <a:outerShdw blurRad="57150" dist="76200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>
                <a:solidFill>
                  <a:srgbClr val="FFFFFF"/>
                </a:solidFill>
              </a:rPr>
              <a:t>Moore Public Schools </a:t>
            </a:r>
            <a:endParaRPr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>
                <a:solidFill>
                  <a:srgbClr val="FFFFFF"/>
                </a:solidFill>
              </a:rPr>
              <a:t>Online Registration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57" name="Google Shape;157;p26"/>
          <p:cNvSpPr txBox="1">
            <a:spLocks noGrp="1"/>
          </p:cNvSpPr>
          <p:nvPr>
            <p:ph type="body" idx="1"/>
          </p:nvPr>
        </p:nvSpPr>
        <p:spPr>
          <a:xfrm>
            <a:off x="6710925" y="2473620"/>
            <a:ext cx="4712377" cy="3587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" sz="2400"/>
              <a:t>Login to Parent Portal account</a:t>
            </a:r>
            <a:endParaRPr lang="en-US" sz="2400"/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" sz="2400"/>
              <a:t>Look on bottom left side for options and click on “More.”</a:t>
            </a:r>
            <a:endParaRPr sz="2400"/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" sz="2400"/>
              <a:t>Then, click on “Online Registration” link.</a:t>
            </a:r>
          </a:p>
          <a:p>
            <a:pPr>
              <a:lnSpc>
                <a:spcPct val="114999"/>
              </a:lnSpc>
              <a:buAutoNum type="arabicPeriod"/>
            </a:pPr>
            <a:r>
              <a:rPr lang="en" sz="2400"/>
              <a:t>Visit the MPS Enrollment website for more information by clicking </a:t>
            </a:r>
            <a:r>
              <a:rPr lang="en" sz="2400">
                <a:hlinkClick r:id="rId4"/>
              </a:rPr>
              <a:t>here</a:t>
            </a:r>
            <a:r>
              <a:rPr lang="en" sz="2400"/>
              <a:t>.</a:t>
            </a:r>
          </a:p>
        </p:txBody>
      </p:sp>
      <p:grpSp>
        <p:nvGrpSpPr>
          <p:cNvPr id="158" name="Google Shape;158;p26"/>
          <p:cNvGrpSpPr/>
          <p:nvPr/>
        </p:nvGrpSpPr>
        <p:grpSpPr>
          <a:xfrm>
            <a:off x="1302475" y="1621760"/>
            <a:ext cx="4572451" cy="3793690"/>
            <a:chOff x="1552241" y="478651"/>
            <a:chExt cx="419608" cy="338282"/>
          </a:xfrm>
        </p:grpSpPr>
        <p:sp>
          <p:nvSpPr>
            <p:cNvPr id="159" name="Google Shape;159;p26"/>
            <p:cNvSpPr/>
            <p:nvPr/>
          </p:nvSpPr>
          <p:spPr>
            <a:xfrm>
              <a:off x="1552241" y="478651"/>
              <a:ext cx="405944" cy="271800"/>
            </a:xfrm>
            <a:custGeom>
              <a:avLst/>
              <a:gdLst/>
              <a:ahLst/>
              <a:cxnLst/>
              <a:rect l="l" t="t" r="r" b="b"/>
              <a:pathLst>
                <a:path w="401432" h="271800" extrusionOk="0">
                  <a:moveTo>
                    <a:pt x="247968" y="62"/>
                  </a:moveTo>
                  <a:lnTo>
                    <a:pt x="359124" y="62"/>
                  </a:lnTo>
                  <a:cubicBezTo>
                    <a:pt x="366506" y="-146"/>
                    <a:pt x="373888" y="172"/>
                    <a:pt x="381222" y="1014"/>
                  </a:cubicBezTo>
                  <a:cubicBezTo>
                    <a:pt x="396748" y="3205"/>
                    <a:pt x="401701" y="9110"/>
                    <a:pt x="401415" y="24541"/>
                  </a:cubicBezTo>
                  <a:cubicBezTo>
                    <a:pt x="401549" y="31953"/>
                    <a:pt x="400911" y="39359"/>
                    <a:pt x="399510" y="46639"/>
                  </a:cubicBezTo>
                  <a:cubicBezTo>
                    <a:pt x="389852" y="99074"/>
                    <a:pt x="386023" y="152423"/>
                    <a:pt x="388080" y="205706"/>
                  </a:cubicBezTo>
                  <a:cubicBezTo>
                    <a:pt x="388080" y="209421"/>
                    <a:pt x="388080" y="213136"/>
                    <a:pt x="388080" y="216755"/>
                  </a:cubicBezTo>
                  <a:cubicBezTo>
                    <a:pt x="386842" y="235805"/>
                    <a:pt x="383032" y="239711"/>
                    <a:pt x="364172" y="242187"/>
                  </a:cubicBezTo>
                  <a:cubicBezTo>
                    <a:pt x="353124" y="243616"/>
                    <a:pt x="341979" y="243425"/>
                    <a:pt x="330835" y="244187"/>
                  </a:cubicBezTo>
                  <a:cubicBezTo>
                    <a:pt x="271113" y="248473"/>
                    <a:pt x="211201" y="252093"/>
                    <a:pt x="151479" y="257427"/>
                  </a:cubicBezTo>
                  <a:cubicBezTo>
                    <a:pt x="126524" y="259713"/>
                    <a:pt x="101949" y="265714"/>
                    <a:pt x="77184" y="270095"/>
                  </a:cubicBezTo>
                  <a:cubicBezTo>
                    <a:pt x="49562" y="275048"/>
                    <a:pt x="39084" y="270095"/>
                    <a:pt x="33084" y="243425"/>
                  </a:cubicBezTo>
                  <a:cubicBezTo>
                    <a:pt x="25368" y="210373"/>
                    <a:pt x="20701" y="176750"/>
                    <a:pt x="15176" y="143127"/>
                  </a:cubicBezTo>
                  <a:cubicBezTo>
                    <a:pt x="10509" y="115409"/>
                    <a:pt x="5651" y="87692"/>
                    <a:pt x="2604" y="59783"/>
                  </a:cubicBezTo>
                  <a:cubicBezTo>
                    <a:pt x="-1778" y="21683"/>
                    <a:pt x="-5969" y="18159"/>
                    <a:pt x="37751" y="13396"/>
                  </a:cubicBezTo>
                  <a:cubicBezTo>
                    <a:pt x="98711" y="6824"/>
                    <a:pt x="160338" y="5491"/>
                    <a:pt x="221679" y="2062"/>
                  </a:cubicBezTo>
                  <a:cubicBezTo>
                    <a:pt x="230537" y="1586"/>
                    <a:pt x="239395" y="2062"/>
                    <a:pt x="248253" y="2062"/>
                  </a:cubicBezTo>
                  <a:close/>
                  <a:moveTo>
                    <a:pt x="361505" y="218089"/>
                  </a:moveTo>
                  <a:cubicBezTo>
                    <a:pt x="365316" y="152176"/>
                    <a:pt x="369030" y="89787"/>
                    <a:pt x="372745" y="25684"/>
                  </a:cubicBezTo>
                  <a:cubicBezTo>
                    <a:pt x="364268" y="25684"/>
                    <a:pt x="356362" y="24636"/>
                    <a:pt x="348361" y="24636"/>
                  </a:cubicBezTo>
                  <a:cubicBezTo>
                    <a:pt x="286925" y="25208"/>
                    <a:pt x="225489" y="24636"/>
                    <a:pt x="164052" y="26731"/>
                  </a:cubicBezTo>
                  <a:cubicBezTo>
                    <a:pt x="124143" y="27875"/>
                    <a:pt x="84328" y="31304"/>
                    <a:pt x="44418" y="34352"/>
                  </a:cubicBezTo>
                  <a:cubicBezTo>
                    <a:pt x="28797" y="35590"/>
                    <a:pt x="25368" y="39019"/>
                    <a:pt x="27845" y="53402"/>
                  </a:cubicBezTo>
                  <a:cubicBezTo>
                    <a:pt x="36227" y="110552"/>
                    <a:pt x="45276" y="167702"/>
                    <a:pt x="54515" y="224280"/>
                  </a:cubicBezTo>
                  <a:cubicBezTo>
                    <a:pt x="56544" y="232405"/>
                    <a:pt x="59182" y="240368"/>
                    <a:pt x="62421" y="248093"/>
                  </a:cubicBezTo>
                  <a:cubicBezTo>
                    <a:pt x="161957" y="224661"/>
                    <a:pt x="262064" y="223994"/>
                    <a:pt x="361505" y="2180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6"/>
            <p:cNvSpPr/>
            <p:nvPr/>
          </p:nvSpPr>
          <p:spPr>
            <a:xfrm>
              <a:off x="1557988" y="742745"/>
              <a:ext cx="413861" cy="74188"/>
            </a:xfrm>
            <a:custGeom>
              <a:avLst/>
              <a:gdLst/>
              <a:ahLst/>
              <a:cxnLst/>
              <a:rect l="l" t="t" r="r" b="b"/>
              <a:pathLst>
                <a:path w="413861" h="74188" extrusionOk="0">
                  <a:moveTo>
                    <a:pt x="150400" y="14192"/>
                  </a:moveTo>
                  <a:lnTo>
                    <a:pt x="163163" y="34861"/>
                  </a:lnTo>
                  <a:cubicBezTo>
                    <a:pt x="190690" y="31528"/>
                    <a:pt x="219361" y="28861"/>
                    <a:pt x="247650" y="23908"/>
                  </a:cubicBezTo>
                  <a:cubicBezTo>
                    <a:pt x="252793" y="22955"/>
                    <a:pt x="256222" y="12573"/>
                    <a:pt x="263366" y="2381"/>
                  </a:cubicBezTo>
                  <a:cubicBezTo>
                    <a:pt x="306134" y="1619"/>
                    <a:pt x="354139" y="476"/>
                    <a:pt x="402241" y="0"/>
                  </a:cubicBezTo>
                  <a:cubicBezTo>
                    <a:pt x="405765" y="0"/>
                    <a:pt x="409480" y="4096"/>
                    <a:pt x="413861" y="6763"/>
                  </a:cubicBezTo>
                  <a:cubicBezTo>
                    <a:pt x="411861" y="10287"/>
                    <a:pt x="410623" y="12859"/>
                    <a:pt x="409099" y="15145"/>
                  </a:cubicBezTo>
                  <a:cubicBezTo>
                    <a:pt x="400336" y="28670"/>
                    <a:pt x="394240" y="47530"/>
                    <a:pt x="381762" y="54102"/>
                  </a:cubicBezTo>
                  <a:cubicBezTo>
                    <a:pt x="369284" y="60674"/>
                    <a:pt x="350044" y="55531"/>
                    <a:pt x="334137" y="55150"/>
                  </a:cubicBezTo>
                  <a:cubicBezTo>
                    <a:pt x="248888" y="53350"/>
                    <a:pt x="163639" y="58569"/>
                    <a:pt x="79248" y="70771"/>
                  </a:cubicBezTo>
                  <a:cubicBezTo>
                    <a:pt x="31623" y="77629"/>
                    <a:pt x="31623" y="77533"/>
                    <a:pt x="4096" y="37909"/>
                  </a:cubicBezTo>
                  <a:cubicBezTo>
                    <a:pt x="2534" y="35147"/>
                    <a:pt x="1162" y="32290"/>
                    <a:pt x="0" y="29337"/>
                  </a:cubicBezTo>
                  <a:cubicBezTo>
                    <a:pt x="7382" y="26813"/>
                    <a:pt x="14964" y="24898"/>
                    <a:pt x="22669" y="23622"/>
                  </a:cubicBezTo>
                  <a:cubicBezTo>
                    <a:pt x="64389" y="19907"/>
                    <a:pt x="106585" y="17335"/>
                    <a:pt x="150400" y="1419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646AEBD-DBED-40E7-9CA8-82396AD4EF7B}"/>
              </a:ext>
            </a:extLst>
          </p:cNvPr>
          <p:cNvSpPr txBox="1"/>
          <p:nvPr/>
        </p:nvSpPr>
        <p:spPr>
          <a:xfrm rot="21420000">
            <a:off x="1860704" y="2804956"/>
            <a:ext cx="352978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Coming Soon"/>
              </a:rPr>
              <a:t>February 27th-March 3rd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7"/>
          <p:cNvSpPr txBox="1">
            <a:spLocks noGrp="1"/>
          </p:cNvSpPr>
          <p:nvPr>
            <p:ph type="body" idx="4294967295"/>
          </p:nvPr>
        </p:nvSpPr>
        <p:spPr>
          <a:xfrm>
            <a:off x="4698725" y="2549575"/>
            <a:ext cx="5461200" cy="382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/>
              <a:t>English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/>
              <a:t>Math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/>
              <a:t>Reading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/>
              <a:t>Science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600"/>
              <a:t>Geography</a:t>
            </a: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6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200"/>
          </a:p>
        </p:txBody>
      </p:sp>
      <p:sp>
        <p:nvSpPr>
          <p:cNvPr id="166" name="Google Shape;166;p27"/>
          <p:cNvSpPr txBox="1">
            <a:spLocks noGrp="1"/>
          </p:cNvSpPr>
          <p:nvPr>
            <p:ph type="title"/>
          </p:nvPr>
        </p:nvSpPr>
        <p:spPr>
          <a:xfrm>
            <a:off x="1389100" y="992525"/>
            <a:ext cx="65613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100"/>
              <a:t>Every student will enroll in 5 core courses</a:t>
            </a:r>
            <a:endParaRPr sz="3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endParaRPr sz="1300"/>
          </a:p>
        </p:txBody>
      </p:sp>
      <p:pic>
        <p:nvPicPr>
          <p:cNvPr id="167" name="Google Shape;167;p27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20" r="45730" b="33970"/>
          <a:stretch/>
        </p:blipFill>
        <p:spPr>
          <a:xfrm>
            <a:off x="3594000" y="2549575"/>
            <a:ext cx="696592" cy="566475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04775" dir="5400000" algn="bl" rotWithShape="0">
              <a:srgbClr val="FF0000">
                <a:alpha val="86000"/>
              </a:srgbClr>
            </a:outerShdw>
          </a:effectLst>
        </p:spPr>
      </p:pic>
      <p:pic>
        <p:nvPicPr>
          <p:cNvPr id="168" name="Google Shape;168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7496" y="2066071"/>
            <a:ext cx="7119228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7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19" r="45730" b="33971"/>
          <a:stretch/>
        </p:blipFill>
        <p:spPr>
          <a:xfrm>
            <a:off x="3650600" y="3364600"/>
            <a:ext cx="696592" cy="566475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04775" dir="5400000" algn="bl" rotWithShape="0">
              <a:srgbClr val="FF0000">
                <a:alpha val="86000"/>
              </a:srgbClr>
            </a:outerShdw>
          </a:effectLst>
        </p:spPr>
      </p:pic>
      <p:pic>
        <p:nvPicPr>
          <p:cNvPr id="170" name="Google Shape;170;p27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19" r="45730" b="33971"/>
          <a:stretch/>
        </p:blipFill>
        <p:spPr>
          <a:xfrm>
            <a:off x="3650600" y="4179625"/>
            <a:ext cx="696592" cy="566475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04775" dir="5400000" algn="bl" rotWithShape="0">
              <a:srgbClr val="FF0000">
                <a:alpha val="86000"/>
              </a:srgbClr>
            </a:outerShdw>
          </a:effectLst>
        </p:spPr>
      </p:pic>
      <p:pic>
        <p:nvPicPr>
          <p:cNvPr id="171" name="Google Shape;171;p27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19" r="45730" b="33971"/>
          <a:stretch/>
        </p:blipFill>
        <p:spPr>
          <a:xfrm>
            <a:off x="3650600" y="4994650"/>
            <a:ext cx="696592" cy="566475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04775" dir="5400000" algn="bl" rotWithShape="0">
              <a:srgbClr val="FF0000">
                <a:alpha val="86000"/>
              </a:srgbClr>
            </a:outerShdw>
          </a:effectLst>
        </p:spPr>
      </p:pic>
      <p:pic>
        <p:nvPicPr>
          <p:cNvPr id="172" name="Google Shape;172;p27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19" r="45730" b="33971"/>
          <a:stretch/>
        </p:blipFill>
        <p:spPr>
          <a:xfrm>
            <a:off x="3650600" y="5809675"/>
            <a:ext cx="696592" cy="566475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04775" dir="5400000" algn="bl" rotWithShape="0">
              <a:srgbClr val="FF0000">
                <a:alpha val="86000"/>
              </a:srgbClr>
            </a:outerShdw>
          </a:effectLst>
        </p:spPr>
      </p:pic>
      <p:grpSp>
        <p:nvGrpSpPr>
          <p:cNvPr id="173" name="Google Shape;173;p27"/>
          <p:cNvGrpSpPr/>
          <p:nvPr/>
        </p:nvGrpSpPr>
        <p:grpSpPr>
          <a:xfrm rot="911719">
            <a:off x="7839152" y="3114651"/>
            <a:ext cx="3385907" cy="2926057"/>
            <a:chOff x="1017885" y="2820184"/>
            <a:chExt cx="3386040" cy="2926172"/>
          </a:xfrm>
        </p:grpSpPr>
        <p:pic>
          <p:nvPicPr>
            <p:cNvPr id="174" name="Google Shape;174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7" name="Google Shape;177;p2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8" name="Google Shape;178;p27"/>
          <p:cNvSpPr txBox="1"/>
          <p:nvPr/>
        </p:nvSpPr>
        <p:spPr>
          <a:xfrm rot="887526">
            <a:off x="8153183" y="3744939"/>
            <a:ext cx="2757797" cy="1569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18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For more information about each course, please review each Course Description by clicking </a:t>
            </a:r>
            <a:r>
              <a:rPr lang="en" sz="18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  <a:hlinkClick r:id="rId5"/>
              </a:rPr>
              <a:t>here</a:t>
            </a:r>
            <a:r>
              <a:rPr lang="en" sz="1800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.</a:t>
            </a:r>
            <a:endParaRPr lang="en" sz="1800">
              <a:solidFill>
                <a:srgbClr val="FFFFFF"/>
              </a:solidFill>
              <a:latin typeface="Coming Soon"/>
              <a:ea typeface="Coming Soon"/>
              <a:cs typeface="Coming Soo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imeline&#10;&#10;Description automatically generated">
            <a:extLst>
              <a:ext uri="{FF2B5EF4-FFF2-40B4-BE49-F238E27FC236}">
                <a16:creationId xmlns:a16="http://schemas.microsoft.com/office/drawing/2014/main" id="{14A1774E-5CC0-4D14-A9E9-5B3D6D11A3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03" y="1714312"/>
            <a:ext cx="10117392" cy="4412601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8402910D-ADD2-4EFD-8F77-CB03E411EDEF}"/>
              </a:ext>
            </a:extLst>
          </p:cNvPr>
          <p:cNvSpPr/>
          <p:nvPr/>
        </p:nvSpPr>
        <p:spPr>
          <a:xfrm>
            <a:off x="7499505" y="4182200"/>
            <a:ext cx="897193" cy="479322"/>
          </a:xfrm>
          <a:prstGeom prst="leftArrow">
            <a:avLst/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76969A-F90B-4123-AA25-5DD6FDB21270}"/>
              </a:ext>
            </a:extLst>
          </p:cNvPr>
          <p:cNvSpPr txBox="1"/>
          <p:nvPr/>
        </p:nvSpPr>
        <p:spPr>
          <a:xfrm>
            <a:off x="2118852" y="619431"/>
            <a:ext cx="10068231" cy="830997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800">
                <a:solidFill>
                  <a:schemeClr val="bg1"/>
                </a:solidFill>
                <a:latin typeface="Chelsea Market"/>
              </a:rPr>
              <a:t>Brink Junior High Website</a:t>
            </a:r>
          </a:p>
        </p:txBody>
      </p:sp>
    </p:spTree>
    <p:extLst>
      <p:ext uri="{BB962C8B-B14F-4D97-AF65-F5344CB8AC3E}">
        <p14:creationId xmlns:p14="http://schemas.microsoft.com/office/powerpoint/2010/main" val="764221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subTitle" idx="1"/>
          </p:nvPr>
        </p:nvSpPr>
        <p:spPr>
          <a:xfrm>
            <a:off x="3613075" y="871225"/>
            <a:ext cx="69960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" sz="4000" b="0">
                <a:solidFill>
                  <a:srgbClr val="FF0000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Available Honors Courses:</a:t>
            </a:r>
            <a:endParaRPr sz="4000" b="0">
              <a:solidFill>
                <a:srgbClr val="FF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84" name="Google Shape;184;p28"/>
          <p:cNvSpPr txBox="1">
            <a:spLocks noGrp="1"/>
          </p:cNvSpPr>
          <p:nvPr>
            <p:ph type="body" idx="2"/>
          </p:nvPr>
        </p:nvSpPr>
        <p:spPr>
          <a:xfrm>
            <a:off x="4509000" y="1938650"/>
            <a:ext cx="31740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2400"/>
              <a:buChar char="➔"/>
            </a:pPr>
            <a:r>
              <a:rPr lang="en" sz="2500"/>
              <a:t>English</a:t>
            </a:r>
            <a:endParaRPr sz="25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" sz="2500"/>
              <a:t>Math</a:t>
            </a:r>
            <a:endParaRPr sz="25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" sz="2500"/>
              <a:t>Reading</a:t>
            </a:r>
            <a:endParaRPr sz="25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" sz="2500"/>
              <a:t>Science</a:t>
            </a:r>
            <a:endParaRPr sz="25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en" sz="2500"/>
              <a:t>Geography</a:t>
            </a:r>
            <a:endParaRPr sz="2500"/>
          </a:p>
        </p:txBody>
      </p:sp>
      <p:pic>
        <p:nvPicPr>
          <p:cNvPr id="185" name="Google Shape;185;p28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-2100" t="540" r="2100" b="-540"/>
          <a:stretch/>
        </p:blipFill>
        <p:spPr>
          <a:xfrm rot="-4533882">
            <a:off x="1044051" y="1771683"/>
            <a:ext cx="2831822" cy="2854558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8"/>
          <p:cNvSpPr txBox="1"/>
          <p:nvPr/>
        </p:nvSpPr>
        <p:spPr>
          <a:xfrm>
            <a:off x="1245775" y="2471725"/>
            <a:ext cx="25947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Honors Courses</a:t>
            </a:r>
            <a:endParaRPr sz="39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187" name="Google Shape;187;p28"/>
          <p:cNvSpPr txBox="1"/>
          <p:nvPr/>
        </p:nvSpPr>
        <p:spPr>
          <a:xfrm rot="1073947">
            <a:off x="8333286" y="3148942"/>
            <a:ext cx="1937581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>
                <a:solidFill>
                  <a:schemeClr val="accent6"/>
                </a:solidFill>
              </a:rPr>
              <a:t>For more information about Honors Courses, please click </a:t>
            </a:r>
            <a:r>
              <a:rPr lang="en">
                <a:solidFill>
                  <a:schemeClr val="accent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">
                <a:solidFill>
                  <a:schemeClr val="accent6"/>
                </a:solidFill>
              </a:rPr>
              <a:t>.</a:t>
            </a:r>
          </a:p>
        </p:txBody>
      </p:sp>
      <p:sp>
        <p:nvSpPr>
          <p:cNvPr id="188" name="Google Shape;188;p28"/>
          <p:cNvSpPr/>
          <p:nvPr/>
        </p:nvSpPr>
        <p:spPr>
          <a:xfrm rot="1236319">
            <a:off x="7960613" y="2100151"/>
            <a:ext cx="2520888" cy="3509367"/>
          </a:xfrm>
          <a:custGeom>
            <a:avLst/>
            <a:gdLst/>
            <a:ahLst/>
            <a:cxnLst/>
            <a:rect l="l" t="t" r="r" b="b"/>
            <a:pathLst>
              <a:path w="249768" h="380547" extrusionOk="0">
                <a:moveTo>
                  <a:pt x="0" y="192238"/>
                </a:moveTo>
                <a:cubicBezTo>
                  <a:pt x="1524" y="139756"/>
                  <a:pt x="2858" y="87463"/>
                  <a:pt x="4477" y="34695"/>
                </a:cubicBezTo>
                <a:cubicBezTo>
                  <a:pt x="5048" y="13740"/>
                  <a:pt x="8382" y="10025"/>
                  <a:pt x="28861" y="8882"/>
                </a:cubicBezTo>
                <a:cubicBezTo>
                  <a:pt x="90297" y="5643"/>
                  <a:pt x="151638" y="2595"/>
                  <a:pt x="212979" y="119"/>
                </a:cubicBezTo>
                <a:cubicBezTo>
                  <a:pt x="239268" y="-929"/>
                  <a:pt x="244602" y="4596"/>
                  <a:pt x="243459" y="30694"/>
                </a:cubicBezTo>
                <a:cubicBezTo>
                  <a:pt x="241364" y="79558"/>
                  <a:pt x="238030" y="128230"/>
                  <a:pt x="236220" y="177093"/>
                </a:cubicBezTo>
                <a:cubicBezTo>
                  <a:pt x="232877" y="231043"/>
                  <a:pt x="236430" y="285202"/>
                  <a:pt x="246793" y="338256"/>
                </a:cubicBezTo>
                <a:cubicBezTo>
                  <a:pt x="254508" y="373404"/>
                  <a:pt x="248602" y="378166"/>
                  <a:pt x="212598" y="378261"/>
                </a:cubicBezTo>
                <a:cubicBezTo>
                  <a:pt x="157163" y="378261"/>
                  <a:pt x="101632" y="379690"/>
                  <a:pt x="46196" y="380547"/>
                </a:cubicBezTo>
                <a:cubicBezTo>
                  <a:pt x="42481" y="380547"/>
                  <a:pt x="38767" y="380547"/>
                  <a:pt x="35147" y="380547"/>
                </a:cubicBezTo>
                <a:cubicBezTo>
                  <a:pt x="9335" y="380547"/>
                  <a:pt x="4286" y="375499"/>
                  <a:pt x="4096" y="349496"/>
                </a:cubicBezTo>
                <a:cubicBezTo>
                  <a:pt x="4096" y="297013"/>
                  <a:pt x="4096" y="244721"/>
                  <a:pt x="4096" y="191952"/>
                </a:cubicBezTo>
                <a:close/>
                <a:moveTo>
                  <a:pt x="29432" y="319206"/>
                </a:moveTo>
                <a:cubicBezTo>
                  <a:pt x="93536" y="323779"/>
                  <a:pt x="154781" y="313301"/>
                  <a:pt x="214598" y="315301"/>
                </a:cubicBezTo>
                <a:cubicBezTo>
                  <a:pt x="213360" y="269391"/>
                  <a:pt x="210884" y="226528"/>
                  <a:pt x="211455" y="183666"/>
                </a:cubicBezTo>
                <a:cubicBezTo>
                  <a:pt x="212027" y="140803"/>
                  <a:pt x="215551" y="97083"/>
                  <a:pt x="217837" y="54221"/>
                </a:cubicBezTo>
                <a:cubicBezTo>
                  <a:pt x="196596" y="49268"/>
                  <a:pt x="46387" y="56888"/>
                  <a:pt x="29432" y="62889"/>
                </a:cubicBezTo>
                <a:close/>
                <a:moveTo>
                  <a:pt x="153257" y="34695"/>
                </a:moveTo>
                <a:cubicBezTo>
                  <a:pt x="150686" y="20312"/>
                  <a:pt x="141351" y="22884"/>
                  <a:pt x="134207" y="22503"/>
                </a:cubicBezTo>
                <a:cubicBezTo>
                  <a:pt x="104585" y="20883"/>
                  <a:pt x="103061" y="21360"/>
                  <a:pt x="94298" y="33075"/>
                </a:cubicBezTo>
                <a:cubicBezTo>
                  <a:pt x="113555" y="36962"/>
                  <a:pt x="133338" y="37509"/>
                  <a:pt x="152781" y="3469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9"/>
          <p:cNvSpPr txBox="1">
            <a:spLocks noGrp="1"/>
          </p:cNvSpPr>
          <p:nvPr>
            <p:ph type="title"/>
          </p:nvPr>
        </p:nvSpPr>
        <p:spPr>
          <a:xfrm>
            <a:off x="3207250" y="909925"/>
            <a:ext cx="82854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000"/>
              <a:t>Honors Enrollment Guidelines</a:t>
            </a:r>
            <a:endParaRPr sz="4000"/>
          </a:p>
        </p:txBody>
      </p:sp>
      <p:sp>
        <p:nvSpPr>
          <p:cNvPr id="194" name="Google Shape;194;p29"/>
          <p:cNvSpPr txBox="1">
            <a:spLocks noGrp="1"/>
          </p:cNvSpPr>
          <p:nvPr>
            <p:ph type="subTitle" idx="1"/>
          </p:nvPr>
        </p:nvSpPr>
        <p:spPr>
          <a:xfrm>
            <a:off x="3566500" y="1863200"/>
            <a:ext cx="5581500" cy="576600"/>
          </a:xfrm>
          <a:prstGeom prst="rect">
            <a:avLst/>
          </a:prstGeom>
          <a:noFill/>
          <a:ln>
            <a:noFill/>
          </a:ln>
          <a:effectLst>
            <a:outerShdw blurRad="57150" dist="57150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100"/>
              <a:buNone/>
            </a:pPr>
            <a:r>
              <a:rPr lang="en" sz="2900"/>
              <a:t>The Purpose of Honors Courses:</a:t>
            </a:r>
            <a:endParaRPr sz="2900"/>
          </a:p>
        </p:txBody>
      </p:sp>
      <p:sp>
        <p:nvSpPr>
          <p:cNvPr id="195" name="Google Shape;195;p29"/>
          <p:cNvSpPr txBox="1">
            <a:spLocks noGrp="1"/>
          </p:cNvSpPr>
          <p:nvPr>
            <p:ph type="body" idx="2"/>
          </p:nvPr>
        </p:nvSpPr>
        <p:spPr>
          <a:xfrm>
            <a:off x="4841850" y="3134800"/>
            <a:ext cx="6531000" cy="30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➔"/>
            </a:pPr>
            <a:r>
              <a:rPr lang="en" sz="2800"/>
              <a:t>Prepares students for future high school Honors &amp; AP Courses</a:t>
            </a:r>
            <a:endParaRPr sz="280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➔"/>
            </a:pPr>
            <a:r>
              <a:rPr lang="en" sz="2800"/>
              <a:t>Provides college and career readiness</a:t>
            </a:r>
            <a:endParaRPr sz="2800"/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➔"/>
            </a:pPr>
            <a:r>
              <a:rPr lang="en" sz="2800"/>
              <a:t>Advances higher-level thinking skills</a:t>
            </a:r>
            <a:endParaRPr sz="2800"/>
          </a:p>
          <a:p>
            <a:pPr marL="45720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endParaRPr/>
          </a:p>
        </p:txBody>
      </p:sp>
      <p:grpSp>
        <p:nvGrpSpPr>
          <p:cNvPr id="196" name="Google Shape;196;p29"/>
          <p:cNvGrpSpPr/>
          <p:nvPr/>
        </p:nvGrpSpPr>
        <p:grpSpPr>
          <a:xfrm rot="918571">
            <a:off x="1081511" y="3409664"/>
            <a:ext cx="2385249" cy="2516268"/>
            <a:chOff x="2368761" y="841731"/>
            <a:chExt cx="3148926" cy="3321893"/>
          </a:xfrm>
        </p:grpSpPr>
        <p:sp>
          <p:nvSpPr>
            <p:cNvPr id="197" name="Google Shape;197;p29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19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9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9" name="Google Shape;199;p29"/>
          <p:cNvSpPr/>
          <p:nvPr/>
        </p:nvSpPr>
        <p:spPr>
          <a:xfrm>
            <a:off x="1862977" y="851054"/>
            <a:ext cx="236191" cy="881253"/>
          </a:xfrm>
          <a:custGeom>
            <a:avLst/>
            <a:gdLst/>
            <a:ahLst/>
            <a:cxnLst/>
            <a:rect l="l" t="t" r="r" b="b"/>
            <a:pathLst>
              <a:path w="521969" h="1958339" extrusionOk="0">
                <a:moveTo>
                  <a:pt x="510540" y="0"/>
                </a:moveTo>
                <a:lnTo>
                  <a:pt x="437198" y="0"/>
                </a:lnTo>
                <a:cubicBezTo>
                  <a:pt x="196215" y="0"/>
                  <a:pt x="0" y="196215"/>
                  <a:pt x="0" y="437197"/>
                </a:cubicBezTo>
                <a:lnTo>
                  <a:pt x="0" y="1521143"/>
                </a:lnTo>
                <a:cubicBezTo>
                  <a:pt x="0" y="1762125"/>
                  <a:pt x="196215" y="1958340"/>
                  <a:pt x="437198" y="1958340"/>
                </a:cubicBezTo>
                <a:lnTo>
                  <a:pt x="521970" y="1958340"/>
                </a:lnTo>
                <a:lnTo>
                  <a:pt x="510540" y="0"/>
                </a:lnTo>
                <a:close/>
              </a:path>
            </a:pathLst>
          </a:custGeom>
          <a:solidFill>
            <a:srgbClr val="000000">
              <a:alpha val="3529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9"/>
          <p:cNvSpPr/>
          <p:nvPr/>
        </p:nvSpPr>
        <p:spPr>
          <a:xfrm rot="8335811">
            <a:off x="299788" y="3444541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9"/>
          <p:cNvSpPr/>
          <p:nvPr/>
        </p:nvSpPr>
        <p:spPr>
          <a:xfrm rot="8335811">
            <a:off x="2912363" y="5451991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6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29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20" r="45730" b="33970"/>
          <a:stretch/>
        </p:blipFill>
        <p:spPr>
          <a:xfrm>
            <a:off x="1818520" y="597340"/>
            <a:ext cx="1320553" cy="1265866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203" name="Google Shape;20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06002" y="2512496"/>
            <a:ext cx="2743201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877424" y="3428998"/>
            <a:ext cx="2793425" cy="24242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279750" y="689700"/>
            <a:ext cx="9090900" cy="1032600"/>
          </a:xfrm>
          <a:prstGeom prst="rect">
            <a:avLst/>
          </a:prstGeom>
          <a:noFill/>
          <a:ln>
            <a:noFill/>
          </a:ln>
          <a:effectLst>
            <a:outerShdw blurRad="57150" dist="76200" dir="5400000" algn="bl" rotWithShape="0">
              <a:srgbClr val="FF0000">
                <a:alpha val="98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000"/>
              <a:t>Characteristics of Honors Courses</a:t>
            </a:r>
            <a:endParaRPr sz="4000"/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4"/>
          </p:nvPr>
        </p:nvSpPr>
        <p:spPr>
          <a:xfrm>
            <a:off x="6527500" y="2311681"/>
            <a:ext cx="3767700" cy="3043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2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➔"/>
            </a:pPr>
            <a:r>
              <a:rPr lang="en" sz="1900"/>
              <a:t>Independent reading and research</a:t>
            </a:r>
            <a:endParaRPr sz="1900"/>
          </a:p>
          <a:p>
            <a:pPr marL="457200" lvl="0" indent="-3492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ming Soon,Sans-Serif"/>
              <a:buChar char="➔"/>
            </a:pPr>
            <a:r>
              <a:rPr lang="en" sz="1900"/>
              <a:t>Requires various projects</a:t>
            </a:r>
          </a:p>
        </p:txBody>
      </p:sp>
      <p:sp>
        <p:nvSpPr>
          <p:cNvPr id="211" name="Google Shape;211;p30"/>
          <p:cNvSpPr txBox="1">
            <a:spLocks noGrp="1"/>
          </p:cNvSpPr>
          <p:nvPr>
            <p:ph type="body" idx="3"/>
          </p:nvPr>
        </p:nvSpPr>
        <p:spPr>
          <a:xfrm>
            <a:off x="1557196" y="2388654"/>
            <a:ext cx="4065300" cy="36498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49250" algn="l" rtl="0">
              <a:lnSpc>
                <a:spcPct val="2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➔"/>
            </a:pPr>
            <a:r>
              <a:rPr lang="en" sz="1900"/>
              <a:t>Moves at an </a:t>
            </a:r>
            <a:r>
              <a:rPr lang="en" sz="1900" u="sng"/>
              <a:t>accelerated</a:t>
            </a:r>
            <a:r>
              <a:rPr lang="en" sz="1900" b="0"/>
              <a:t> </a:t>
            </a:r>
            <a:r>
              <a:rPr lang="en" sz="1900"/>
              <a:t>pace</a:t>
            </a:r>
            <a:endParaRPr sz="1900"/>
          </a:p>
          <a:p>
            <a:pPr indent="-349250">
              <a:lnSpc>
                <a:spcPct val="200000"/>
              </a:lnSpc>
              <a:buSzPts val="1900"/>
              <a:buChar char="➔"/>
            </a:pPr>
            <a:r>
              <a:rPr lang="en" sz="1900"/>
              <a:t>More time demanding</a:t>
            </a:r>
            <a:endParaRPr lang="en-US" sz="1900" b="0"/>
          </a:p>
          <a:p>
            <a:pPr marL="457200" lvl="0" indent="-34925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900"/>
              <a:buChar char="➔"/>
            </a:pPr>
            <a:r>
              <a:rPr lang="en" sz="1900"/>
              <a:t>Requires work outside of class</a:t>
            </a:r>
            <a:endParaRPr lang="en-US" sz="1900" b="0"/>
          </a:p>
          <a:p>
            <a:pPr marL="107950" indent="0">
              <a:lnSpc>
                <a:spcPct val="200000"/>
              </a:lnSpc>
              <a:buSzPts val="1900"/>
              <a:buNone/>
            </a:pPr>
            <a:endParaRPr lang="en" sz="1900"/>
          </a:p>
        </p:txBody>
      </p:sp>
      <p:grpSp>
        <p:nvGrpSpPr>
          <p:cNvPr id="212" name="Google Shape;212;p30"/>
          <p:cNvGrpSpPr/>
          <p:nvPr/>
        </p:nvGrpSpPr>
        <p:grpSpPr>
          <a:xfrm>
            <a:off x="1336523" y="2029535"/>
            <a:ext cx="4560657" cy="3907610"/>
            <a:chOff x="1017885" y="2820184"/>
            <a:chExt cx="3386040" cy="2926172"/>
          </a:xfrm>
        </p:grpSpPr>
        <p:pic>
          <p:nvPicPr>
            <p:cNvPr id="213" name="Google Shape;213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4" name="Google Shape;214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6" name="Google Shape;216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7" name="Google Shape;217;p30"/>
          <p:cNvGrpSpPr/>
          <p:nvPr/>
        </p:nvGrpSpPr>
        <p:grpSpPr>
          <a:xfrm>
            <a:off x="6294621" y="1953236"/>
            <a:ext cx="4341580" cy="3920747"/>
            <a:chOff x="1017885" y="2820184"/>
            <a:chExt cx="3386040" cy="2926172"/>
          </a:xfrm>
        </p:grpSpPr>
        <p:pic>
          <p:nvPicPr>
            <p:cNvPr id="218" name="Google Shape;218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9" name="Google Shape;219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3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2" name="Google Shape;222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42226" y="1495088"/>
            <a:ext cx="7119229" cy="173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xfrm>
            <a:off x="1090350" y="2146900"/>
            <a:ext cx="100113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Rigorous independent work 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Strong study skills​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Self-motivated​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Read on or above grade level​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Self-disciplined​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Organized​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Turn in assignments on time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</p:txBody>
      </p:sp>
      <p:grpSp>
        <p:nvGrpSpPr>
          <p:cNvPr id="228" name="Google Shape;228;p31"/>
          <p:cNvGrpSpPr/>
          <p:nvPr/>
        </p:nvGrpSpPr>
        <p:grpSpPr>
          <a:xfrm>
            <a:off x="2277545" y="1445624"/>
            <a:ext cx="7605385" cy="4540025"/>
            <a:chOff x="1017886" y="2820184"/>
            <a:chExt cx="3386040" cy="2900233"/>
          </a:xfrm>
        </p:grpSpPr>
        <p:pic>
          <p:nvPicPr>
            <p:cNvPr id="229" name="Google Shape;229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83899" y="5538245"/>
              <a:ext cx="3320027" cy="182172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230" name="Google Shape;230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231" name="Google Shape;231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70439" y="4230296"/>
              <a:ext cx="2830034" cy="53384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232" name="Google Shape;232;p3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72948" y="4246539"/>
              <a:ext cx="2830034" cy="711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</p:grpSp>
      <p:sp>
        <p:nvSpPr>
          <p:cNvPr id="233" name="Google Shape;233;p31"/>
          <p:cNvSpPr txBox="1"/>
          <p:nvPr/>
        </p:nvSpPr>
        <p:spPr>
          <a:xfrm>
            <a:off x="2573688" y="604025"/>
            <a:ext cx="7013100" cy="692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Expectations of Honors Students:</a:t>
            </a:r>
            <a:endParaRPr sz="33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2489950" y="1139350"/>
            <a:ext cx="66972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000"/>
              <a:t>Honors Math Specifics</a:t>
            </a:r>
            <a:endParaRPr sz="4000"/>
          </a:p>
        </p:txBody>
      </p:sp>
      <p:sp>
        <p:nvSpPr>
          <p:cNvPr id="239" name="Google Shape;239;p32"/>
          <p:cNvSpPr txBox="1">
            <a:spLocks noGrp="1"/>
          </p:cNvSpPr>
          <p:nvPr>
            <p:ph type="body" idx="5"/>
          </p:nvPr>
        </p:nvSpPr>
        <p:spPr>
          <a:xfrm>
            <a:off x="4712389" y="3333352"/>
            <a:ext cx="2767200" cy="1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Except for math, you do not have to be in Honors one year to take it the next year.</a:t>
            </a:r>
            <a:endParaRPr sz="1900"/>
          </a:p>
        </p:txBody>
      </p:sp>
      <p:sp>
        <p:nvSpPr>
          <p:cNvPr id="240" name="Google Shape;240;p32"/>
          <p:cNvSpPr txBox="1">
            <a:spLocks noGrp="1"/>
          </p:cNvSpPr>
          <p:nvPr>
            <p:ph type="body" idx="6"/>
          </p:nvPr>
        </p:nvSpPr>
        <p:spPr>
          <a:xfrm>
            <a:off x="8180914" y="3079539"/>
            <a:ext cx="27672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3 years of math must still be taken in 9th-12th grade regardless of math taken in junior high.</a:t>
            </a:r>
            <a:endParaRPr sz="1900"/>
          </a:p>
        </p:txBody>
      </p:sp>
      <p:sp>
        <p:nvSpPr>
          <p:cNvPr id="241" name="Google Shape;241;p32"/>
          <p:cNvSpPr txBox="1">
            <a:spLocks noGrp="1"/>
          </p:cNvSpPr>
          <p:nvPr>
            <p:ph type="body" idx="4"/>
          </p:nvPr>
        </p:nvSpPr>
        <p:spPr>
          <a:xfrm>
            <a:off x="1159189" y="2901139"/>
            <a:ext cx="2767200" cy="1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400"/>
              <a:buNone/>
            </a:pPr>
            <a:r>
              <a:rPr lang="en" sz="1900"/>
              <a:t>Math Honors Pre-Algebra advances </a:t>
            </a:r>
            <a:r>
              <a:rPr lang="en" sz="1900" u="sng"/>
              <a:t>one year ahead</a:t>
            </a:r>
            <a:r>
              <a:rPr lang="en" sz="1900"/>
              <a:t> and must begin in 7th grade. Algebra I is only available to those who test into it.</a:t>
            </a:r>
            <a:endParaRPr sz="1900"/>
          </a:p>
        </p:txBody>
      </p:sp>
      <p:grpSp>
        <p:nvGrpSpPr>
          <p:cNvPr id="242" name="Google Shape;242;p32"/>
          <p:cNvGrpSpPr/>
          <p:nvPr/>
        </p:nvGrpSpPr>
        <p:grpSpPr>
          <a:xfrm>
            <a:off x="848199" y="2709748"/>
            <a:ext cx="3386040" cy="2926172"/>
            <a:chOff x="1017885" y="2820184"/>
            <a:chExt cx="3386040" cy="2926172"/>
          </a:xfrm>
        </p:grpSpPr>
        <p:pic>
          <p:nvPicPr>
            <p:cNvPr id="243" name="Google Shape;243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4" name="Google Shape;244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p32"/>
          <p:cNvGrpSpPr/>
          <p:nvPr/>
        </p:nvGrpSpPr>
        <p:grpSpPr>
          <a:xfrm>
            <a:off x="4384827" y="2619078"/>
            <a:ext cx="3386040" cy="2926172"/>
            <a:chOff x="1017885" y="2820184"/>
            <a:chExt cx="3386040" cy="2926172"/>
          </a:xfrm>
        </p:grpSpPr>
        <p:pic>
          <p:nvPicPr>
            <p:cNvPr id="248" name="Google Shape;248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0" name="Google Shape;250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1" name="Google Shape;251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52" name="Google Shape;252;p32"/>
          <p:cNvGrpSpPr/>
          <p:nvPr/>
        </p:nvGrpSpPr>
        <p:grpSpPr>
          <a:xfrm>
            <a:off x="7921449" y="2568802"/>
            <a:ext cx="3386040" cy="2926172"/>
            <a:chOff x="1017885" y="2820184"/>
            <a:chExt cx="3386040" cy="2926172"/>
          </a:xfrm>
        </p:grpSpPr>
        <p:pic>
          <p:nvPicPr>
            <p:cNvPr id="253" name="Google Shape;253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p3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7" name="Google Shape;257;p32" descr="A black and white outline of a city&#10;&#10;Description automatically generated with medium confidence"/>
          <p:cNvPicPr preferRelativeResize="0"/>
          <p:nvPr/>
        </p:nvPicPr>
        <p:blipFill rotWithShape="1">
          <a:blip r:embed="rId4">
            <a:alphaModFix/>
          </a:blip>
          <a:srcRect l="36449" t="26820" r="45730" b="33971"/>
          <a:stretch/>
        </p:blipFill>
        <p:spPr>
          <a:xfrm>
            <a:off x="1380174" y="1120528"/>
            <a:ext cx="1009307" cy="967509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61925" dir="4320000" algn="bl" rotWithShape="0">
              <a:srgbClr val="FF0000"/>
            </a:outerShdw>
          </a:effectLst>
        </p:spPr>
      </p:pic>
      <p:sp>
        <p:nvSpPr>
          <p:cNvPr id="258" name="Google Shape;258;p32"/>
          <p:cNvSpPr txBox="1"/>
          <p:nvPr/>
        </p:nvSpPr>
        <p:spPr>
          <a:xfrm>
            <a:off x="4041800" y="5874900"/>
            <a:ext cx="425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259" name="Google Shape;259;p32"/>
          <p:cNvSpPr txBox="1"/>
          <p:nvPr/>
        </p:nvSpPr>
        <p:spPr>
          <a:xfrm>
            <a:off x="2749925" y="1922900"/>
            <a:ext cx="63633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>
            <a:spLocks noGrp="1"/>
          </p:cNvSpPr>
          <p:nvPr>
            <p:ph type="title"/>
          </p:nvPr>
        </p:nvSpPr>
        <p:spPr>
          <a:xfrm>
            <a:off x="2751900" y="2058288"/>
            <a:ext cx="6688200" cy="33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ming Soon"/>
              <a:buChar char="➔"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Special Education needs will be addressed on an individual basis.​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ming Soon"/>
              <a:buChar char="➔"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Your elementary school will forward student information to us.  ​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49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Coming Soon"/>
              <a:buChar char="➔"/>
            </a:pPr>
            <a:r>
              <a:rPr lang="en" sz="1900" b="1">
                <a:latin typeface="Coming Soon"/>
                <a:ea typeface="Coming Soon"/>
                <a:cs typeface="Coming Soon"/>
                <a:sym typeface="Coming Soon"/>
              </a:rPr>
              <a:t>If you have questions, please contact our Special Education Department Chair, Rhonda Pfenning at rhondapfenning@mooreschools.com.</a:t>
            </a:r>
            <a:endParaRPr sz="1900" b="1">
              <a:latin typeface="Coming Soon"/>
              <a:ea typeface="Coming Soon"/>
              <a:cs typeface="Coming Soon"/>
              <a:sym typeface="Coming Soon"/>
            </a:endParaRPr>
          </a:p>
        </p:txBody>
      </p:sp>
      <p:grpSp>
        <p:nvGrpSpPr>
          <p:cNvPr id="265" name="Google Shape;265;p33"/>
          <p:cNvGrpSpPr/>
          <p:nvPr/>
        </p:nvGrpSpPr>
        <p:grpSpPr>
          <a:xfrm>
            <a:off x="2277546" y="1445624"/>
            <a:ext cx="7605387" cy="4540025"/>
            <a:chOff x="1017886" y="2820184"/>
            <a:chExt cx="3386041" cy="2900233"/>
          </a:xfrm>
        </p:grpSpPr>
        <p:pic>
          <p:nvPicPr>
            <p:cNvPr id="266" name="Google Shape;266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83899" y="5538245"/>
              <a:ext cx="3320028" cy="182172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267" name="Google Shape;267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268" name="Google Shape;268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70439" y="4230297"/>
              <a:ext cx="2830033" cy="53384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269" name="Google Shape;269;p3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72948" y="4246539"/>
              <a:ext cx="2830033" cy="711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</p:grpSp>
      <p:sp>
        <p:nvSpPr>
          <p:cNvPr id="270" name="Google Shape;270;p33"/>
          <p:cNvSpPr txBox="1"/>
          <p:nvPr/>
        </p:nvSpPr>
        <p:spPr>
          <a:xfrm>
            <a:off x="2589450" y="655700"/>
            <a:ext cx="7013100" cy="754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Special Education</a:t>
            </a:r>
            <a:endParaRPr sz="37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34"/>
          <p:cNvGrpSpPr/>
          <p:nvPr/>
        </p:nvGrpSpPr>
        <p:grpSpPr>
          <a:xfrm>
            <a:off x="5896258" y="1269474"/>
            <a:ext cx="2588904" cy="2237297"/>
            <a:chOff x="1017885" y="2820184"/>
            <a:chExt cx="3386040" cy="2926172"/>
          </a:xfrm>
        </p:grpSpPr>
        <p:pic>
          <p:nvPicPr>
            <p:cNvPr id="276" name="Google Shape;276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7" name="Google Shape;277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9" name="Google Shape;279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0" name="Google Shape;280;p34"/>
          <p:cNvGrpSpPr/>
          <p:nvPr/>
        </p:nvGrpSpPr>
        <p:grpSpPr>
          <a:xfrm>
            <a:off x="2765758" y="1270571"/>
            <a:ext cx="2734764" cy="2434404"/>
            <a:chOff x="1017885" y="2820184"/>
            <a:chExt cx="3386040" cy="2926172"/>
          </a:xfrm>
        </p:grpSpPr>
        <p:pic>
          <p:nvPicPr>
            <p:cNvPr id="281" name="Google Shape;281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2" name="Google Shape;282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3" name="Google Shape;283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4" name="Google Shape;284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85" name="Google Shape;285;p34"/>
          <p:cNvGrpSpPr/>
          <p:nvPr/>
        </p:nvGrpSpPr>
        <p:grpSpPr>
          <a:xfrm>
            <a:off x="8805998" y="1176777"/>
            <a:ext cx="2588905" cy="2323329"/>
            <a:chOff x="1017885" y="2820184"/>
            <a:chExt cx="3386041" cy="3038694"/>
          </a:xfrm>
        </p:grpSpPr>
        <p:pic>
          <p:nvPicPr>
            <p:cNvPr id="286" name="Google Shape;286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51703" y="5522172"/>
              <a:ext cx="3252223" cy="3367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8" name="Google Shape;288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9" name="Google Shape;289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0" name="Google Shape;290;p34"/>
          <p:cNvGrpSpPr/>
          <p:nvPr/>
        </p:nvGrpSpPr>
        <p:grpSpPr>
          <a:xfrm>
            <a:off x="7491591" y="3755060"/>
            <a:ext cx="2588967" cy="2237351"/>
            <a:chOff x="1017885" y="2820184"/>
            <a:chExt cx="3386040" cy="2926172"/>
          </a:xfrm>
        </p:grpSpPr>
        <p:pic>
          <p:nvPicPr>
            <p:cNvPr id="291" name="Google Shape;291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2" name="Google Shape;292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3" name="Google Shape;293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4" name="Google Shape;294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5" name="Google Shape;295;p34"/>
          <p:cNvGrpSpPr/>
          <p:nvPr/>
        </p:nvGrpSpPr>
        <p:grpSpPr>
          <a:xfrm>
            <a:off x="4204876" y="3807061"/>
            <a:ext cx="2588967" cy="2237351"/>
            <a:chOff x="1017885" y="2820184"/>
            <a:chExt cx="3386040" cy="2926172"/>
          </a:xfrm>
        </p:grpSpPr>
        <p:pic>
          <p:nvPicPr>
            <p:cNvPr id="296" name="Google Shape;296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199926" y="5538246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10800000" flipH="1">
              <a:off x="1064808" y="2820184"/>
              <a:ext cx="3204000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8" name="Google Shape;298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-305220" y="4165076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9" name="Google Shape;299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 rot="5400000" flipH="1">
              <a:off x="2816624" y="4190215"/>
              <a:ext cx="2830034" cy="183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0" name="Google Shape;300;p34"/>
          <p:cNvSpPr txBox="1">
            <a:spLocks noGrp="1"/>
          </p:cNvSpPr>
          <p:nvPr>
            <p:ph type="title"/>
          </p:nvPr>
        </p:nvSpPr>
        <p:spPr>
          <a:xfrm>
            <a:off x="504826" y="2724550"/>
            <a:ext cx="2311500" cy="1030500"/>
          </a:xfrm>
          <a:prstGeom prst="rect">
            <a:avLst/>
          </a:prstGeom>
          <a:noFill/>
          <a:ln>
            <a:noFill/>
          </a:ln>
          <a:effectLst>
            <a:outerShdw blurRad="57150" dist="66675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700"/>
              <a:t>Electives</a:t>
            </a:r>
            <a:endParaRPr sz="3700"/>
          </a:p>
        </p:txBody>
      </p:sp>
      <p:sp>
        <p:nvSpPr>
          <p:cNvPr id="301" name="Google Shape;301;p34"/>
          <p:cNvSpPr txBox="1">
            <a:spLocks noGrp="1"/>
          </p:cNvSpPr>
          <p:nvPr>
            <p:ph type="subTitle" idx="1"/>
          </p:nvPr>
        </p:nvSpPr>
        <p:spPr>
          <a:xfrm>
            <a:off x="2819477" y="1377019"/>
            <a:ext cx="2118000" cy="606900"/>
          </a:xfrm>
          <a:prstGeom prst="rect">
            <a:avLst/>
          </a:prstGeom>
          <a:noFill/>
          <a:ln>
            <a:noFill/>
          </a:ln>
          <a:effectLst>
            <a:outerShdw blurRad="57150" dist="38100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" sz="2200"/>
              <a:t>Band</a:t>
            </a:r>
            <a:endParaRPr sz="2200"/>
          </a:p>
        </p:txBody>
      </p:sp>
      <p:sp>
        <p:nvSpPr>
          <p:cNvPr id="302" name="Google Shape;302;p34"/>
          <p:cNvSpPr txBox="1">
            <a:spLocks noGrp="1"/>
          </p:cNvSpPr>
          <p:nvPr>
            <p:ph type="subTitle" idx="2"/>
          </p:nvPr>
        </p:nvSpPr>
        <p:spPr>
          <a:xfrm>
            <a:off x="4395213" y="4055345"/>
            <a:ext cx="2208300" cy="606900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" sz="2200"/>
              <a:t>S.T.E.M.</a:t>
            </a:r>
            <a:endParaRPr sz="2200"/>
          </a:p>
        </p:txBody>
      </p:sp>
      <p:sp>
        <p:nvSpPr>
          <p:cNvPr id="303" name="Google Shape;303;p34"/>
          <p:cNvSpPr txBox="1">
            <a:spLocks noGrp="1"/>
          </p:cNvSpPr>
          <p:nvPr>
            <p:ph type="body" idx="13"/>
          </p:nvPr>
        </p:nvSpPr>
        <p:spPr>
          <a:xfrm>
            <a:off x="2892592" y="1886985"/>
            <a:ext cx="2596488" cy="886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Brass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Woodwind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/>
              <a:t>Percussion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/>
          </a:p>
          <a:p>
            <a:pPr marL="0" indent="0">
              <a:buNone/>
            </a:pPr>
            <a:r>
              <a:rPr lang="en" sz="1200"/>
              <a:t>No previous musical experience is required. Click </a:t>
            </a:r>
            <a:r>
              <a:rPr lang="en" sz="1200">
                <a:hlinkClick r:id="rId8"/>
              </a:rPr>
              <a:t>here</a:t>
            </a:r>
            <a:r>
              <a:rPr lang="en" sz="1200"/>
              <a:t> for a short video!</a:t>
            </a:r>
            <a:endParaRPr sz="1200"/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None/>
            </a:pPr>
            <a:endParaRPr/>
          </a:p>
        </p:txBody>
      </p:sp>
      <p:sp>
        <p:nvSpPr>
          <p:cNvPr id="304" name="Google Shape;304;p34"/>
          <p:cNvSpPr txBox="1">
            <a:spLocks noGrp="1"/>
          </p:cNvSpPr>
          <p:nvPr>
            <p:ph type="subTitle" idx="3"/>
          </p:nvPr>
        </p:nvSpPr>
        <p:spPr>
          <a:xfrm>
            <a:off x="7681927" y="4003669"/>
            <a:ext cx="2208300" cy="606900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" sz="2200"/>
              <a:t>Physical Education</a:t>
            </a:r>
            <a:endParaRPr sz="2200"/>
          </a:p>
        </p:txBody>
      </p:sp>
      <p:sp>
        <p:nvSpPr>
          <p:cNvPr id="305" name="Google Shape;305;p34"/>
          <p:cNvSpPr txBox="1">
            <a:spLocks noGrp="1"/>
          </p:cNvSpPr>
          <p:nvPr>
            <p:ph type="body" idx="15"/>
          </p:nvPr>
        </p:nvSpPr>
        <p:spPr>
          <a:xfrm>
            <a:off x="4395213" y="4716023"/>
            <a:ext cx="22083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400"/>
              <a:buNone/>
            </a:pPr>
            <a:r>
              <a:rPr lang="en"/>
              <a:t>Science, Technology, Engineering, &amp; Math</a:t>
            </a:r>
            <a:endParaRPr/>
          </a:p>
        </p:txBody>
      </p:sp>
      <p:sp>
        <p:nvSpPr>
          <p:cNvPr id="306" name="Google Shape;306;p34"/>
          <p:cNvSpPr txBox="1">
            <a:spLocks noGrp="1"/>
          </p:cNvSpPr>
          <p:nvPr>
            <p:ph type="subTitle" idx="4"/>
          </p:nvPr>
        </p:nvSpPr>
        <p:spPr>
          <a:xfrm>
            <a:off x="6112001" y="1418950"/>
            <a:ext cx="2118000" cy="606900"/>
          </a:xfrm>
          <a:prstGeom prst="rect">
            <a:avLst/>
          </a:prstGeom>
          <a:noFill/>
          <a:ln>
            <a:noFill/>
          </a:ln>
          <a:effectLst>
            <a:outerShdw blurRad="57150" dist="38100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" sz="2200"/>
              <a:t>Chorus</a:t>
            </a:r>
            <a:endParaRPr sz="2200"/>
          </a:p>
        </p:txBody>
      </p:sp>
      <p:sp>
        <p:nvSpPr>
          <p:cNvPr id="307" name="Google Shape;307;p34"/>
          <p:cNvSpPr txBox="1">
            <a:spLocks noGrp="1"/>
          </p:cNvSpPr>
          <p:nvPr>
            <p:ph type="subTitle" idx="5"/>
          </p:nvPr>
        </p:nvSpPr>
        <p:spPr>
          <a:xfrm>
            <a:off x="9128126" y="1272537"/>
            <a:ext cx="2118000" cy="606900"/>
          </a:xfrm>
          <a:prstGeom prst="rect">
            <a:avLst/>
          </a:prstGeom>
          <a:noFill/>
          <a:ln>
            <a:noFill/>
          </a:ln>
          <a:effectLst>
            <a:outerShdw blurRad="57150" dist="47625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800"/>
              <a:buNone/>
            </a:pPr>
            <a:r>
              <a:rPr lang="en" sz="2200"/>
              <a:t>Art</a:t>
            </a:r>
            <a:endParaRPr sz="2200"/>
          </a:p>
        </p:txBody>
      </p:sp>
      <p:sp>
        <p:nvSpPr>
          <p:cNvPr id="308" name="Google Shape;308;p34"/>
          <p:cNvSpPr txBox="1">
            <a:spLocks noGrp="1"/>
          </p:cNvSpPr>
          <p:nvPr>
            <p:ph type="body" idx="7"/>
          </p:nvPr>
        </p:nvSpPr>
        <p:spPr>
          <a:xfrm>
            <a:off x="6112001" y="1980200"/>
            <a:ext cx="2118000" cy="8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400"/>
              <a:buNone/>
            </a:pPr>
            <a:r>
              <a:rPr lang="en"/>
              <a:t>Additional fee &amp; supplies required</a:t>
            </a:r>
            <a:endParaRPr/>
          </a:p>
        </p:txBody>
      </p:sp>
      <p:sp>
        <p:nvSpPr>
          <p:cNvPr id="309" name="Google Shape;309;p34"/>
          <p:cNvSpPr txBox="1">
            <a:spLocks noGrp="1"/>
          </p:cNvSpPr>
          <p:nvPr>
            <p:ph type="body" idx="9"/>
          </p:nvPr>
        </p:nvSpPr>
        <p:spPr>
          <a:xfrm>
            <a:off x="9128125" y="1749470"/>
            <a:ext cx="2118000" cy="1300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2D &amp; 3D art</a:t>
            </a:r>
            <a:endParaRPr/>
          </a:p>
          <a:p>
            <a:pPr marL="0" indent="0">
              <a:lnSpc>
                <a:spcPct val="114999"/>
              </a:lnSpc>
              <a:buSzPts val="1100"/>
              <a:buNone/>
            </a:pPr>
            <a:r>
              <a:rPr lang="en"/>
              <a:t>Art is a 1 or 2 semester course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endParaRPr lang="en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Additional fee &amp; supplies required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None/>
            </a:pPr>
            <a:endParaRPr/>
          </a:p>
        </p:txBody>
      </p:sp>
      <p:pic>
        <p:nvPicPr>
          <p:cNvPr id="310" name="Google Shape;310;p34" descr="A picture containing plan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l="28678" t="45968" r="60320" b="25889"/>
          <a:stretch/>
        </p:blipFill>
        <p:spPr>
          <a:xfrm rot="5918228">
            <a:off x="1315262" y="1314350"/>
            <a:ext cx="1122978" cy="815247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11" name="Google Shape;311;p34" descr="A picture containing plant&#10;&#10;Description automatically generated"/>
          <p:cNvPicPr preferRelativeResize="0"/>
          <p:nvPr/>
        </p:nvPicPr>
        <p:blipFill rotWithShape="1">
          <a:blip r:embed="rId9">
            <a:alphaModFix/>
          </a:blip>
          <a:srcRect l="28678" t="45968" r="60320" b="25889"/>
          <a:stretch/>
        </p:blipFill>
        <p:spPr>
          <a:xfrm rot="-7488241">
            <a:off x="906821" y="4194261"/>
            <a:ext cx="1122777" cy="815101"/>
          </a:xfrm>
          <a:custGeom>
            <a:avLst/>
            <a:gdLst/>
            <a:ahLst/>
            <a:cxnLst/>
            <a:rect l="l" t="t" r="r" b="b"/>
            <a:pathLst>
              <a:path w="1124296" h="816204" extrusionOk="0">
                <a:moveTo>
                  <a:pt x="623587" y="793775"/>
                </a:moveTo>
                <a:cubicBezTo>
                  <a:pt x="625711" y="793188"/>
                  <a:pt x="624606" y="793588"/>
                  <a:pt x="622953" y="794023"/>
                </a:cubicBezTo>
                <a:lnTo>
                  <a:pt x="622653" y="794057"/>
                </a:lnTo>
                <a:close/>
                <a:moveTo>
                  <a:pt x="96379" y="25278"/>
                </a:moveTo>
                <a:lnTo>
                  <a:pt x="102845" y="29493"/>
                </a:lnTo>
                <a:cubicBezTo>
                  <a:pt x="115280" y="37613"/>
                  <a:pt x="131184" y="48024"/>
                  <a:pt x="150538" y="60755"/>
                </a:cubicBezTo>
                <a:cubicBezTo>
                  <a:pt x="161187" y="66714"/>
                  <a:pt x="223532" y="101487"/>
                  <a:pt x="231295" y="106339"/>
                </a:cubicBezTo>
                <a:cubicBezTo>
                  <a:pt x="234480" y="108329"/>
                  <a:pt x="236403" y="111417"/>
                  <a:pt x="239261" y="113762"/>
                </a:cubicBezTo>
                <a:cubicBezTo>
                  <a:pt x="244758" y="118273"/>
                  <a:pt x="250614" y="122488"/>
                  <a:pt x="256291" y="126851"/>
                </a:cubicBezTo>
                <a:cubicBezTo>
                  <a:pt x="306283" y="158911"/>
                  <a:pt x="355899" y="191551"/>
                  <a:pt x="406268" y="223031"/>
                </a:cubicBezTo>
                <a:lnTo>
                  <a:pt x="487025" y="268615"/>
                </a:lnTo>
                <a:cubicBezTo>
                  <a:pt x="518614" y="287543"/>
                  <a:pt x="550098" y="306665"/>
                  <a:pt x="581791" y="325399"/>
                </a:cubicBezTo>
                <a:lnTo>
                  <a:pt x="631234" y="353856"/>
                </a:lnTo>
                <a:lnTo>
                  <a:pt x="692764" y="389867"/>
                </a:lnTo>
                <a:cubicBezTo>
                  <a:pt x="700455" y="395488"/>
                  <a:pt x="708312" y="400949"/>
                  <a:pt x="715837" y="406732"/>
                </a:cubicBezTo>
                <a:cubicBezTo>
                  <a:pt x="719685" y="409690"/>
                  <a:pt x="722908" y="413152"/>
                  <a:pt x="726824" y="416044"/>
                </a:cubicBezTo>
                <a:cubicBezTo>
                  <a:pt x="737316" y="423792"/>
                  <a:pt x="748249" y="431065"/>
                  <a:pt x="758962" y="438575"/>
                </a:cubicBezTo>
                <a:cubicBezTo>
                  <a:pt x="762350" y="439878"/>
                  <a:pt x="765736" y="441269"/>
                  <a:pt x="769125" y="442482"/>
                </a:cubicBezTo>
                <a:cubicBezTo>
                  <a:pt x="774896" y="444548"/>
                  <a:pt x="780870" y="447484"/>
                  <a:pt x="786430" y="448408"/>
                </a:cubicBezTo>
                <a:cubicBezTo>
                  <a:pt x="800642" y="450771"/>
                  <a:pt x="808417" y="432303"/>
                  <a:pt x="810878" y="429460"/>
                </a:cubicBezTo>
                <a:cubicBezTo>
                  <a:pt x="816470" y="405314"/>
                  <a:pt x="809124" y="434796"/>
                  <a:pt x="820219" y="401070"/>
                </a:cubicBezTo>
                <a:cubicBezTo>
                  <a:pt x="821342" y="397657"/>
                  <a:pt x="821519" y="393776"/>
                  <a:pt x="822691" y="390390"/>
                </a:cubicBezTo>
                <a:cubicBezTo>
                  <a:pt x="825003" y="383716"/>
                  <a:pt x="828003" y="377411"/>
                  <a:pt x="830659" y="370921"/>
                </a:cubicBezTo>
                <a:cubicBezTo>
                  <a:pt x="832347" y="363627"/>
                  <a:pt x="834240" y="354613"/>
                  <a:pt x="836703" y="347805"/>
                </a:cubicBezTo>
                <a:cubicBezTo>
                  <a:pt x="840162" y="338239"/>
                  <a:pt x="851054" y="313546"/>
                  <a:pt x="854833" y="305349"/>
                </a:cubicBezTo>
                <a:cubicBezTo>
                  <a:pt x="868866" y="274910"/>
                  <a:pt x="855435" y="279150"/>
                  <a:pt x="877634" y="275591"/>
                </a:cubicBezTo>
                <a:cubicBezTo>
                  <a:pt x="877057" y="290643"/>
                  <a:pt x="876625" y="273573"/>
                  <a:pt x="882028" y="295452"/>
                </a:cubicBezTo>
                <a:cubicBezTo>
                  <a:pt x="883398" y="300996"/>
                  <a:pt x="883676" y="306261"/>
                  <a:pt x="884500" y="311666"/>
                </a:cubicBezTo>
                <a:cubicBezTo>
                  <a:pt x="895459" y="332450"/>
                  <a:pt x="890755" y="321519"/>
                  <a:pt x="897683" y="344355"/>
                </a:cubicBezTo>
                <a:cubicBezTo>
                  <a:pt x="910908" y="362036"/>
                  <a:pt x="899567" y="345080"/>
                  <a:pt x="907298" y="362588"/>
                </a:cubicBezTo>
                <a:cubicBezTo>
                  <a:pt x="909432" y="367422"/>
                  <a:pt x="912795" y="372334"/>
                  <a:pt x="914988" y="377174"/>
                </a:cubicBezTo>
                <a:cubicBezTo>
                  <a:pt x="916926" y="381452"/>
                  <a:pt x="917771" y="385599"/>
                  <a:pt x="919657" y="389872"/>
                </a:cubicBezTo>
                <a:cubicBezTo>
                  <a:pt x="931919" y="417641"/>
                  <a:pt x="918865" y="379191"/>
                  <a:pt x="930918" y="418914"/>
                </a:cubicBezTo>
                <a:cubicBezTo>
                  <a:pt x="937866" y="429054"/>
                  <a:pt x="941115" y="432805"/>
                  <a:pt x="945476" y="442682"/>
                </a:cubicBezTo>
                <a:cubicBezTo>
                  <a:pt x="958866" y="473006"/>
                  <a:pt x="941601" y="439174"/>
                  <a:pt x="955914" y="466320"/>
                </a:cubicBezTo>
                <a:cubicBezTo>
                  <a:pt x="960446" y="474914"/>
                  <a:pt x="967633" y="483424"/>
                  <a:pt x="973493" y="491976"/>
                </a:cubicBezTo>
                <a:cubicBezTo>
                  <a:pt x="979294" y="500442"/>
                  <a:pt x="982465" y="508993"/>
                  <a:pt x="986952" y="517502"/>
                </a:cubicBezTo>
                <a:cubicBezTo>
                  <a:pt x="991484" y="526097"/>
                  <a:pt x="999055" y="534575"/>
                  <a:pt x="1004531" y="543158"/>
                </a:cubicBezTo>
                <a:cubicBezTo>
                  <a:pt x="1006854" y="546799"/>
                  <a:pt x="1008066" y="550452"/>
                  <a:pt x="1010299" y="554098"/>
                </a:cubicBezTo>
                <a:cubicBezTo>
                  <a:pt x="1012931" y="558394"/>
                  <a:pt x="1016392" y="562632"/>
                  <a:pt x="1019088" y="566926"/>
                </a:cubicBezTo>
                <a:cubicBezTo>
                  <a:pt x="1024820" y="576055"/>
                  <a:pt x="1029119" y="585274"/>
                  <a:pt x="1035569" y="594340"/>
                </a:cubicBezTo>
                <a:cubicBezTo>
                  <a:pt x="1039638" y="600061"/>
                  <a:pt x="1045688" y="605345"/>
                  <a:pt x="1050401" y="610945"/>
                </a:cubicBezTo>
                <a:cubicBezTo>
                  <a:pt x="1055515" y="617023"/>
                  <a:pt x="1061989" y="627234"/>
                  <a:pt x="1066058" y="632955"/>
                </a:cubicBezTo>
                <a:cubicBezTo>
                  <a:pt x="1068246" y="636030"/>
                  <a:pt x="1070636" y="639077"/>
                  <a:pt x="1072924" y="642137"/>
                </a:cubicBezTo>
                <a:cubicBezTo>
                  <a:pt x="1091520" y="659466"/>
                  <a:pt x="1068449" y="637153"/>
                  <a:pt x="1094624" y="667924"/>
                </a:cubicBezTo>
                <a:cubicBezTo>
                  <a:pt x="1098441" y="672411"/>
                  <a:pt x="1103379" y="676502"/>
                  <a:pt x="1107534" y="680882"/>
                </a:cubicBezTo>
                <a:cubicBezTo>
                  <a:pt x="1107560" y="680909"/>
                  <a:pt x="1124678" y="699458"/>
                  <a:pt x="1124290" y="701134"/>
                </a:cubicBezTo>
                <a:cubicBezTo>
                  <a:pt x="1123707" y="703651"/>
                  <a:pt x="1118135" y="702231"/>
                  <a:pt x="1114950" y="702631"/>
                </a:cubicBezTo>
                <a:cubicBezTo>
                  <a:pt x="1110533" y="703186"/>
                  <a:pt x="1105977" y="703542"/>
                  <a:pt x="1101490" y="703998"/>
                </a:cubicBezTo>
                <a:cubicBezTo>
                  <a:pt x="1090417" y="701885"/>
                  <a:pt x="1088310" y="700926"/>
                  <a:pt x="1077867" y="701458"/>
                </a:cubicBezTo>
                <a:cubicBezTo>
                  <a:pt x="1074528" y="701628"/>
                  <a:pt x="1071893" y="702828"/>
                  <a:pt x="1068528" y="702956"/>
                </a:cubicBezTo>
                <a:cubicBezTo>
                  <a:pt x="1063247" y="703156"/>
                  <a:pt x="1057357" y="702284"/>
                  <a:pt x="1052046" y="702434"/>
                </a:cubicBezTo>
                <a:cubicBezTo>
                  <a:pt x="1047352" y="702567"/>
                  <a:pt x="1043254" y="703625"/>
                  <a:pt x="1038586" y="703801"/>
                </a:cubicBezTo>
                <a:cubicBezTo>
                  <a:pt x="1034626" y="703951"/>
                  <a:pt x="1030185" y="703261"/>
                  <a:pt x="1026225" y="703410"/>
                </a:cubicBezTo>
                <a:cubicBezTo>
                  <a:pt x="1021557" y="703587"/>
                  <a:pt x="1017433" y="704601"/>
                  <a:pt x="1012765" y="704777"/>
                </a:cubicBezTo>
                <a:cubicBezTo>
                  <a:pt x="1008805" y="704927"/>
                  <a:pt x="1004128" y="703881"/>
                  <a:pt x="1000404" y="704386"/>
                </a:cubicBezTo>
                <a:cubicBezTo>
                  <a:pt x="993329" y="705347"/>
                  <a:pt x="987749" y="708245"/>
                  <a:pt x="980626" y="709140"/>
                </a:cubicBezTo>
                <a:cubicBezTo>
                  <a:pt x="972481" y="710163"/>
                  <a:pt x="963078" y="709275"/>
                  <a:pt x="954806" y="710116"/>
                </a:cubicBezTo>
                <a:cubicBezTo>
                  <a:pt x="942231" y="711393"/>
                  <a:pt x="938439" y="714027"/>
                  <a:pt x="928710" y="718255"/>
                </a:cubicBezTo>
                <a:cubicBezTo>
                  <a:pt x="925139" y="719806"/>
                  <a:pt x="919737" y="719166"/>
                  <a:pt x="915250" y="719622"/>
                </a:cubicBezTo>
                <a:cubicBezTo>
                  <a:pt x="906277" y="720533"/>
                  <a:pt x="896964" y="720972"/>
                  <a:pt x="888330" y="722356"/>
                </a:cubicBezTo>
                <a:cubicBezTo>
                  <a:pt x="884469" y="722975"/>
                  <a:pt x="881905" y="725204"/>
                  <a:pt x="877892" y="725612"/>
                </a:cubicBezTo>
                <a:cubicBezTo>
                  <a:pt x="872816" y="726127"/>
                  <a:pt x="866487" y="724575"/>
                  <a:pt x="861411" y="725091"/>
                </a:cubicBezTo>
                <a:cubicBezTo>
                  <a:pt x="857398" y="725498"/>
                  <a:pt x="854452" y="727261"/>
                  <a:pt x="850972" y="728346"/>
                </a:cubicBezTo>
                <a:cubicBezTo>
                  <a:pt x="841898" y="731175"/>
                  <a:pt x="831152" y="732021"/>
                  <a:pt x="821855" y="734597"/>
                </a:cubicBezTo>
                <a:cubicBezTo>
                  <a:pt x="817562" y="735786"/>
                  <a:pt x="814507" y="738303"/>
                  <a:pt x="810317" y="739610"/>
                </a:cubicBezTo>
                <a:cubicBezTo>
                  <a:pt x="805781" y="741025"/>
                  <a:pt x="800612" y="741694"/>
                  <a:pt x="795759" y="742735"/>
                </a:cubicBezTo>
                <a:cubicBezTo>
                  <a:pt x="786454" y="744733"/>
                  <a:pt x="778531" y="748354"/>
                  <a:pt x="769663" y="750874"/>
                </a:cubicBezTo>
                <a:cubicBezTo>
                  <a:pt x="761497" y="753195"/>
                  <a:pt x="753148" y="755309"/>
                  <a:pt x="744666" y="757255"/>
                </a:cubicBezTo>
                <a:cubicBezTo>
                  <a:pt x="726499" y="761424"/>
                  <a:pt x="744817" y="755681"/>
                  <a:pt x="721867" y="760120"/>
                </a:cubicBezTo>
                <a:cubicBezTo>
                  <a:pt x="680580" y="768106"/>
                  <a:pt x="734480" y="758977"/>
                  <a:pt x="705110" y="766761"/>
                </a:cubicBezTo>
                <a:cubicBezTo>
                  <a:pt x="697527" y="768771"/>
                  <a:pt x="689178" y="769843"/>
                  <a:pt x="681212" y="771384"/>
                </a:cubicBezTo>
                <a:cubicBezTo>
                  <a:pt x="670196" y="773515"/>
                  <a:pt x="647692" y="782846"/>
                  <a:pt x="638360" y="786164"/>
                </a:cubicBezTo>
                <a:cubicBezTo>
                  <a:pt x="634985" y="787364"/>
                  <a:pt x="631037" y="787955"/>
                  <a:pt x="627922" y="789420"/>
                </a:cubicBezTo>
                <a:cubicBezTo>
                  <a:pt x="621038" y="792659"/>
                  <a:pt x="618970" y="794026"/>
                  <a:pt x="619036" y="794476"/>
                </a:cubicBezTo>
                <a:lnTo>
                  <a:pt x="622653" y="794057"/>
                </a:lnTo>
                <a:lnTo>
                  <a:pt x="604847" y="799447"/>
                </a:lnTo>
                <a:cubicBezTo>
                  <a:pt x="599927" y="800982"/>
                  <a:pt x="596800" y="804329"/>
                  <a:pt x="592211" y="806219"/>
                </a:cubicBezTo>
                <a:cubicBezTo>
                  <a:pt x="587345" y="808224"/>
                  <a:pt x="581586" y="809271"/>
                  <a:pt x="576554" y="811103"/>
                </a:cubicBezTo>
                <a:cubicBezTo>
                  <a:pt x="572514" y="812573"/>
                  <a:pt x="569774" y="815519"/>
                  <a:pt x="565017" y="816117"/>
                </a:cubicBezTo>
                <a:cubicBezTo>
                  <a:pt x="558171" y="816977"/>
                  <a:pt x="547637" y="811279"/>
                  <a:pt x="540569" y="808172"/>
                </a:cubicBezTo>
                <a:cubicBezTo>
                  <a:pt x="551251" y="775707"/>
                  <a:pt x="540495" y="805759"/>
                  <a:pt x="568590" y="749893"/>
                </a:cubicBezTo>
                <a:cubicBezTo>
                  <a:pt x="572650" y="741820"/>
                  <a:pt x="576099" y="733397"/>
                  <a:pt x="579853" y="725149"/>
                </a:cubicBezTo>
                <a:cubicBezTo>
                  <a:pt x="584496" y="714949"/>
                  <a:pt x="587842" y="704032"/>
                  <a:pt x="591391" y="693242"/>
                </a:cubicBezTo>
                <a:cubicBezTo>
                  <a:pt x="592514" y="689830"/>
                  <a:pt x="592946" y="686077"/>
                  <a:pt x="593864" y="682563"/>
                </a:cubicBezTo>
                <a:cubicBezTo>
                  <a:pt x="594961" y="678371"/>
                  <a:pt x="596246" y="674272"/>
                  <a:pt x="597435" y="670126"/>
                </a:cubicBezTo>
                <a:cubicBezTo>
                  <a:pt x="602734" y="651674"/>
                  <a:pt x="613023" y="635869"/>
                  <a:pt x="621061" y="618880"/>
                </a:cubicBezTo>
                <a:cubicBezTo>
                  <a:pt x="626118" y="608194"/>
                  <a:pt x="642326" y="601562"/>
                  <a:pt x="636719" y="587103"/>
                </a:cubicBezTo>
                <a:cubicBezTo>
                  <a:pt x="632427" y="576033"/>
                  <a:pt x="611265" y="569565"/>
                  <a:pt x="598539" y="560795"/>
                </a:cubicBezTo>
                <a:cubicBezTo>
                  <a:pt x="590115" y="556346"/>
                  <a:pt x="581664" y="551968"/>
                  <a:pt x="573268" y="547446"/>
                </a:cubicBezTo>
                <a:cubicBezTo>
                  <a:pt x="562801" y="541809"/>
                  <a:pt x="552494" y="535749"/>
                  <a:pt x="541954" y="530320"/>
                </a:cubicBezTo>
                <a:cubicBezTo>
                  <a:pt x="537629" y="528092"/>
                  <a:pt x="533137" y="526595"/>
                  <a:pt x="528769" y="524524"/>
                </a:cubicBezTo>
                <a:cubicBezTo>
                  <a:pt x="522324" y="521468"/>
                  <a:pt x="515949" y="518142"/>
                  <a:pt x="509541" y="514951"/>
                </a:cubicBezTo>
                <a:cubicBezTo>
                  <a:pt x="485101" y="502783"/>
                  <a:pt x="461189" y="488959"/>
                  <a:pt x="436749" y="476791"/>
                </a:cubicBezTo>
                <a:cubicBezTo>
                  <a:pt x="424547" y="470716"/>
                  <a:pt x="419208" y="468521"/>
                  <a:pt x="407358" y="463312"/>
                </a:cubicBezTo>
                <a:cubicBezTo>
                  <a:pt x="396920" y="457603"/>
                  <a:pt x="386527" y="451780"/>
                  <a:pt x="376044" y="446185"/>
                </a:cubicBezTo>
                <a:cubicBezTo>
                  <a:pt x="368668" y="442249"/>
                  <a:pt x="361148" y="438717"/>
                  <a:pt x="353794" y="434724"/>
                </a:cubicBezTo>
                <a:cubicBezTo>
                  <a:pt x="341271" y="427924"/>
                  <a:pt x="328978" y="420575"/>
                  <a:pt x="316438" y="413821"/>
                </a:cubicBezTo>
                <a:cubicBezTo>
                  <a:pt x="303382" y="406789"/>
                  <a:pt x="293976" y="402931"/>
                  <a:pt x="281003" y="396564"/>
                </a:cubicBezTo>
                <a:cubicBezTo>
                  <a:pt x="268162" y="390262"/>
                  <a:pt x="255325" y="383935"/>
                  <a:pt x="242547" y="377419"/>
                </a:cubicBezTo>
                <a:cubicBezTo>
                  <a:pt x="184792" y="347969"/>
                  <a:pt x="256795" y="382976"/>
                  <a:pt x="172777" y="341148"/>
                </a:cubicBezTo>
                <a:cubicBezTo>
                  <a:pt x="164724" y="337139"/>
                  <a:pt x="157488" y="334543"/>
                  <a:pt x="149429" y="331445"/>
                </a:cubicBezTo>
                <a:cubicBezTo>
                  <a:pt x="142654" y="328840"/>
                  <a:pt x="135872" y="326345"/>
                  <a:pt x="129102" y="323630"/>
                </a:cubicBezTo>
                <a:cubicBezTo>
                  <a:pt x="79125" y="303585"/>
                  <a:pt x="123652" y="320808"/>
                  <a:pt x="95591" y="310020"/>
                </a:cubicBezTo>
                <a:lnTo>
                  <a:pt x="75264" y="302205"/>
                </a:lnTo>
                <a:cubicBezTo>
                  <a:pt x="66430" y="298809"/>
                  <a:pt x="57728" y="294010"/>
                  <a:pt x="48894" y="290614"/>
                </a:cubicBezTo>
                <a:cubicBezTo>
                  <a:pt x="44103" y="288772"/>
                  <a:pt x="39403" y="288292"/>
                  <a:pt x="34610" y="286577"/>
                </a:cubicBezTo>
                <a:cubicBezTo>
                  <a:pt x="25817" y="283429"/>
                  <a:pt x="19889" y="279312"/>
                  <a:pt x="11262" y="276874"/>
                </a:cubicBezTo>
                <a:cubicBezTo>
                  <a:pt x="7423" y="275788"/>
                  <a:pt x="3754" y="275441"/>
                  <a:pt x="0" y="274725"/>
                </a:cubicBezTo>
                <a:cubicBezTo>
                  <a:pt x="1744" y="229341"/>
                  <a:pt x="-1228" y="276689"/>
                  <a:pt x="58237" y="181544"/>
                </a:cubicBezTo>
                <a:cubicBezTo>
                  <a:pt x="63378" y="173318"/>
                  <a:pt x="66479" y="163876"/>
                  <a:pt x="70600" y="155042"/>
                </a:cubicBezTo>
                <a:cubicBezTo>
                  <a:pt x="76609" y="136776"/>
                  <a:pt x="73886" y="145666"/>
                  <a:pt x="78842" y="128410"/>
                </a:cubicBezTo>
                <a:cubicBezTo>
                  <a:pt x="79649" y="125600"/>
                  <a:pt x="79757" y="122463"/>
                  <a:pt x="80215" y="119489"/>
                </a:cubicBezTo>
                <a:cubicBezTo>
                  <a:pt x="80903" y="115021"/>
                  <a:pt x="84334" y="92740"/>
                  <a:pt x="84337" y="92726"/>
                </a:cubicBezTo>
                <a:cubicBezTo>
                  <a:pt x="85002" y="89093"/>
                  <a:pt x="86100" y="85660"/>
                  <a:pt x="86809" y="82047"/>
                </a:cubicBezTo>
                <a:cubicBezTo>
                  <a:pt x="87382" y="79125"/>
                  <a:pt x="87609" y="76048"/>
                  <a:pt x="88183" y="73126"/>
                </a:cubicBezTo>
                <a:cubicBezTo>
                  <a:pt x="88892" y="69513"/>
                  <a:pt x="90050" y="66107"/>
                  <a:pt x="90655" y="62447"/>
                </a:cubicBezTo>
                <a:close/>
                <a:moveTo>
                  <a:pt x="100272" y="0"/>
                </a:moveTo>
                <a:lnTo>
                  <a:pt x="96379" y="25278"/>
                </a:lnTo>
                <a:lnTo>
                  <a:pt x="75971" y="11975"/>
                </a:lnTo>
                <a:cubicBezTo>
                  <a:pt x="65021" y="4838"/>
                  <a:pt x="68031" y="6744"/>
                  <a:pt x="85163" y="1745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EA70E65-9CAE-4E15-B1CA-F5918D5703F8}"/>
              </a:ext>
            </a:extLst>
          </p:cNvPr>
          <p:cNvSpPr txBox="1"/>
          <p:nvPr/>
        </p:nvSpPr>
        <p:spPr>
          <a:xfrm>
            <a:off x="7959305" y="5069456"/>
            <a:ext cx="166489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Coming Soon"/>
              </a:rPr>
              <a:t>PE can be a 1 or 2 semester course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5"/>
          <p:cNvSpPr txBox="1">
            <a:spLocks noGrp="1"/>
          </p:cNvSpPr>
          <p:nvPr>
            <p:ph type="title"/>
          </p:nvPr>
        </p:nvSpPr>
        <p:spPr>
          <a:xfrm>
            <a:off x="2689250" y="1159825"/>
            <a:ext cx="88161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000"/>
              <a:t>Before School Starts in August...</a:t>
            </a:r>
            <a:endParaRPr sz="4000"/>
          </a:p>
        </p:txBody>
      </p:sp>
      <p:sp>
        <p:nvSpPr>
          <p:cNvPr id="317" name="Google Shape;317;p35"/>
          <p:cNvSpPr txBox="1">
            <a:spLocks noGrp="1"/>
          </p:cNvSpPr>
          <p:nvPr>
            <p:ph type="body" idx="5"/>
          </p:nvPr>
        </p:nvSpPr>
        <p:spPr>
          <a:xfrm>
            <a:off x="4694250" y="2746125"/>
            <a:ext cx="2767200" cy="24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/>
              <a:t>You will need a new current proof of residence to pick up your student’s schedule in August.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en" sz="1600" dirty="0"/>
              <a:t>Gas Bill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en" sz="1600" dirty="0"/>
              <a:t>Water Bill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en" sz="1600" dirty="0"/>
              <a:t>Electric Bill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➔"/>
            </a:pPr>
            <a:r>
              <a:rPr lang="en" sz="1600" dirty="0"/>
              <a:t>Lease/Mortgage Contract</a:t>
            </a:r>
            <a:endParaRPr sz="1600" dirty="0"/>
          </a:p>
        </p:txBody>
      </p:sp>
      <p:sp>
        <p:nvSpPr>
          <p:cNvPr id="318" name="Google Shape;318;p35"/>
          <p:cNvSpPr txBox="1">
            <a:spLocks noGrp="1"/>
          </p:cNvSpPr>
          <p:nvPr>
            <p:ph type="body" idx="6"/>
          </p:nvPr>
        </p:nvSpPr>
        <p:spPr>
          <a:xfrm>
            <a:off x="8180914" y="3079539"/>
            <a:ext cx="27672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All students entering 7th grade are required to have a Tdap vaccination.</a:t>
            </a:r>
            <a:endParaRPr sz="1900"/>
          </a:p>
        </p:txBody>
      </p:sp>
      <p:sp>
        <p:nvSpPr>
          <p:cNvPr id="319" name="Google Shape;319;p35"/>
          <p:cNvSpPr txBox="1">
            <a:spLocks noGrp="1"/>
          </p:cNvSpPr>
          <p:nvPr>
            <p:ph type="body" idx="4"/>
          </p:nvPr>
        </p:nvSpPr>
        <p:spPr>
          <a:xfrm>
            <a:off x="1159189" y="2901139"/>
            <a:ext cx="2767200" cy="149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1400"/>
              <a:buNone/>
            </a:pPr>
            <a:r>
              <a:rPr lang="en" sz="1900"/>
              <a:t>Bus Information - bus information will be provided on our Brink Website. Look for the bus icon towards the bottom of our homepage. </a:t>
            </a:r>
            <a:endParaRPr sz="1900"/>
          </a:p>
        </p:txBody>
      </p:sp>
      <p:grpSp>
        <p:nvGrpSpPr>
          <p:cNvPr id="320" name="Google Shape;320;p35"/>
          <p:cNvGrpSpPr/>
          <p:nvPr/>
        </p:nvGrpSpPr>
        <p:grpSpPr>
          <a:xfrm>
            <a:off x="848199" y="2709748"/>
            <a:ext cx="3386040" cy="2926172"/>
            <a:chOff x="1017885" y="2820184"/>
            <a:chExt cx="3386040" cy="2926172"/>
          </a:xfrm>
        </p:grpSpPr>
        <p:pic>
          <p:nvPicPr>
            <p:cNvPr id="321" name="Google Shape;321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2" name="Google Shape;322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4" name="Google Shape;324;p3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25" name="Google Shape;325;p35"/>
          <p:cNvGrpSpPr/>
          <p:nvPr/>
        </p:nvGrpSpPr>
        <p:grpSpPr>
          <a:xfrm>
            <a:off x="4384826" y="2619078"/>
            <a:ext cx="3386040" cy="2926172"/>
            <a:chOff x="1017885" y="2820184"/>
            <a:chExt cx="3386040" cy="2926172"/>
          </a:xfrm>
        </p:grpSpPr>
        <p:pic>
          <p:nvPicPr>
            <p:cNvPr id="326" name="Google Shape;326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3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30" name="Google Shape;330;p35"/>
          <p:cNvGrpSpPr/>
          <p:nvPr/>
        </p:nvGrpSpPr>
        <p:grpSpPr>
          <a:xfrm>
            <a:off x="7921449" y="2568802"/>
            <a:ext cx="3386040" cy="2926172"/>
            <a:chOff x="1017885" y="2820184"/>
            <a:chExt cx="3386040" cy="2926172"/>
          </a:xfrm>
        </p:grpSpPr>
        <p:pic>
          <p:nvPicPr>
            <p:cNvPr id="331" name="Google Shape;331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4" name="Google Shape;334;p3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35" name="Google Shape;335;p35" descr="A black and white outline of a city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 l="36449" t="26818" r="45730" b="33973"/>
          <a:stretch/>
        </p:blipFill>
        <p:spPr>
          <a:xfrm>
            <a:off x="1380174" y="1120528"/>
            <a:ext cx="1010223" cy="968387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61925" dir="4320000" algn="bl" rotWithShape="0">
              <a:srgbClr val="FF0000"/>
            </a:outerShdw>
          </a:effectLst>
        </p:spPr>
      </p:pic>
      <p:sp>
        <p:nvSpPr>
          <p:cNvPr id="336" name="Google Shape;336;p35"/>
          <p:cNvSpPr txBox="1"/>
          <p:nvPr/>
        </p:nvSpPr>
        <p:spPr>
          <a:xfrm>
            <a:off x="4041800" y="5874900"/>
            <a:ext cx="425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6"/>
          <p:cNvSpPr txBox="1">
            <a:spLocks noGrp="1"/>
          </p:cNvSpPr>
          <p:nvPr>
            <p:ph type="title"/>
          </p:nvPr>
        </p:nvSpPr>
        <p:spPr>
          <a:xfrm>
            <a:off x="3207250" y="909925"/>
            <a:ext cx="82854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5100"/>
              <a:t>BRINK CREW</a:t>
            </a:r>
            <a:endParaRPr sz="5100"/>
          </a:p>
        </p:txBody>
      </p:sp>
      <p:sp>
        <p:nvSpPr>
          <p:cNvPr id="342" name="Google Shape;342;p36"/>
          <p:cNvSpPr txBox="1">
            <a:spLocks noGrp="1"/>
          </p:cNvSpPr>
          <p:nvPr>
            <p:ph type="subTitle" idx="1"/>
          </p:nvPr>
        </p:nvSpPr>
        <p:spPr>
          <a:xfrm>
            <a:off x="3089575" y="1862375"/>
            <a:ext cx="8445000" cy="576600"/>
          </a:xfrm>
          <a:prstGeom prst="rect">
            <a:avLst/>
          </a:prstGeom>
          <a:noFill/>
          <a:ln>
            <a:noFill/>
          </a:ln>
          <a:effectLst>
            <a:outerShdw blurRad="57150" dist="57150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100"/>
              <a:buNone/>
            </a:pPr>
            <a:r>
              <a:rPr lang="en" sz="2400"/>
              <a:t>Creating Relationships through Encouragement &amp; Wisdom</a:t>
            </a:r>
            <a:endParaRPr sz="2400"/>
          </a:p>
        </p:txBody>
      </p:sp>
      <p:sp>
        <p:nvSpPr>
          <p:cNvPr id="343" name="Google Shape;343;p36"/>
          <p:cNvSpPr txBox="1">
            <a:spLocks noGrp="1"/>
          </p:cNvSpPr>
          <p:nvPr>
            <p:ph type="body" idx="2"/>
          </p:nvPr>
        </p:nvSpPr>
        <p:spPr>
          <a:xfrm>
            <a:off x="4834450" y="2774225"/>
            <a:ext cx="6658200" cy="3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700"/>
              <a:buChar char="➔"/>
            </a:pPr>
            <a:r>
              <a:rPr lang="en" sz="2800"/>
              <a:t>Led by 8th Grade Brink Crew Leaders in August </a:t>
            </a:r>
            <a:endParaRPr sz="2800"/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n" sz="2800"/>
              <a:t>Creates an easier transition into a new school</a:t>
            </a:r>
            <a:endParaRPr sz="2800"/>
          </a:p>
          <a:p>
            <a:pPr marL="45720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➔"/>
            </a:pPr>
            <a:r>
              <a:rPr lang="en" sz="2800"/>
              <a:t>Introduces students to their new school, classmates, and 8th grade leaders</a:t>
            </a:r>
            <a:endParaRPr sz="2800"/>
          </a:p>
          <a:p>
            <a:pPr marL="45720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endParaRPr/>
          </a:p>
        </p:txBody>
      </p:sp>
      <p:grpSp>
        <p:nvGrpSpPr>
          <p:cNvPr id="344" name="Google Shape;344;p36"/>
          <p:cNvGrpSpPr/>
          <p:nvPr/>
        </p:nvGrpSpPr>
        <p:grpSpPr>
          <a:xfrm rot="918571">
            <a:off x="1081511" y="3409664"/>
            <a:ext cx="2385249" cy="2516268"/>
            <a:chOff x="2368761" y="841731"/>
            <a:chExt cx="3148926" cy="3321893"/>
          </a:xfrm>
        </p:grpSpPr>
        <p:sp>
          <p:nvSpPr>
            <p:cNvPr id="345" name="Google Shape;345;p36"/>
            <p:cNvSpPr/>
            <p:nvPr/>
          </p:nvSpPr>
          <p:spPr>
            <a:xfrm rot="-5400000">
              <a:off x="2281268" y="934270"/>
              <a:ext cx="3321893" cy="3136815"/>
            </a:xfrm>
            <a:custGeom>
              <a:avLst/>
              <a:gdLst/>
              <a:ahLst/>
              <a:cxnLst/>
              <a:rect l="l" t="t" r="r" b="b"/>
              <a:pathLst>
                <a:path w="3321893" h="3136815" extrusionOk="0">
                  <a:moveTo>
                    <a:pt x="15340" y="3136815"/>
                  </a:moveTo>
                  <a:lnTo>
                    <a:pt x="7823" y="3136815"/>
                  </a:lnTo>
                  <a:lnTo>
                    <a:pt x="7246" y="3128385"/>
                  </a:lnTo>
                  <a:cubicBezTo>
                    <a:pt x="6349" y="3090892"/>
                    <a:pt x="7943" y="3056246"/>
                    <a:pt x="7943" y="3056246"/>
                  </a:cubicBezTo>
                  <a:close/>
                  <a:moveTo>
                    <a:pt x="3321893" y="1"/>
                  </a:moveTo>
                  <a:lnTo>
                    <a:pt x="3321893" y="3136815"/>
                  </a:lnTo>
                  <a:lnTo>
                    <a:pt x="17984" y="3136815"/>
                  </a:lnTo>
                  <a:lnTo>
                    <a:pt x="17230" y="3124210"/>
                  </a:lnTo>
                  <a:cubicBezTo>
                    <a:pt x="10841" y="3016343"/>
                    <a:pt x="1548" y="2851636"/>
                    <a:pt x="1548" y="2806198"/>
                  </a:cubicBezTo>
                  <a:cubicBezTo>
                    <a:pt x="1548" y="2736959"/>
                    <a:pt x="16347" y="2543684"/>
                    <a:pt x="16347" y="2543684"/>
                  </a:cubicBezTo>
                  <a:cubicBezTo>
                    <a:pt x="16347" y="2543684"/>
                    <a:pt x="-3275" y="2373088"/>
                    <a:pt x="1253" y="2303722"/>
                  </a:cubicBezTo>
                  <a:cubicBezTo>
                    <a:pt x="5782" y="2234348"/>
                    <a:pt x="45026" y="2187485"/>
                    <a:pt x="45026" y="2187485"/>
                  </a:cubicBezTo>
                  <a:lnTo>
                    <a:pt x="11470" y="2153021"/>
                  </a:lnTo>
                  <a:cubicBezTo>
                    <a:pt x="11470" y="2153021"/>
                    <a:pt x="-12796" y="1873544"/>
                    <a:pt x="9264" y="1796828"/>
                  </a:cubicBezTo>
                  <a:cubicBezTo>
                    <a:pt x="31324" y="1720106"/>
                    <a:pt x="64414" y="1714619"/>
                    <a:pt x="64414" y="1714619"/>
                  </a:cubicBezTo>
                  <a:cubicBezTo>
                    <a:pt x="64414" y="1714619"/>
                    <a:pt x="44560" y="1646127"/>
                    <a:pt x="64414" y="1558439"/>
                  </a:cubicBezTo>
                  <a:cubicBezTo>
                    <a:pt x="84269" y="1470764"/>
                    <a:pt x="84269" y="1435149"/>
                    <a:pt x="84269" y="1435149"/>
                  </a:cubicBezTo>
                  <a:lnTo>
                    <a:pt x="15882" y="1402265"/>
                  </a:lnTo>
                  <a:cubicBezTo>
                    <a:pt x="15882" y="1402265"/>
                    <a:pt x="5737" y="1346056"/>
                    <a:pt x="7945" y="1296678"/>
                  </a:cubicBezTo>
                  <a:cubicBezTo>
                    <a:pt x="10155" y="1247287"/>
                    <a:pt x="-890" y="948244"/>
                    <a:pt x="3528" y="843983"/>
                  </a:cubicBezTo>
                  <a:cubicBezTo>
                    <a:pt x="7945" y="739728"/>
                    <a:pt x="14320" y="614408"/>
                    <a:pt x="20563" y="573690"/>
                  </a:cubicBezTo>
                  <a:cubicBezTo>
                    <a:pt x="26805" y="532993"/>
                    <a:pt x="4957" y="211218"/>
                    <a:pt x="4957" y="211218"/>
                  </a:cubicBezTo>
                  <a:cubicBezTo>
                    <a:pt x="4957" y="211218"/>
                    <a:pt x="100156" y="224786"/>
                    <a:pt x="107958" y="158882"/>
                  </a:cubicBezTo>
                  <a:cubicBezTo>
                    <a:pt x="115762" y="92978"/>
                    <a:pt x="26805" y="77467"/>
                    <a:pt x="26805" y="77467"/>
                  </a:cubicBezTo>
                  <a:lnTo>
                    <a:pt x="223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902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36"/>
            <p:cNvSpPr/>
            <p:nvPr/>
          </p:nvSpPr>
          <p:spPr>
            <a:xfrm rot="-5400000">
              <a:off x="2321639" y="901972"/>
              <a:ext cx="3243170" cy="3148926"/>
            </a:xfrm>
            <a:custGeom>
              <a:avLst/>
              <a:gdLst/>
              <a:ahLst/>
              <a:cxnLst/>
              <a:rect l="l" t="t" r="r" b="b"/>
              <a:pathLst>
                <a:path w="3243170" h="3148926" extrusionOk="0">
                  <a:moveTo>
                    <a:pt x="20529" y="3148926"/>
                  </a:moveTo>
                  <a:lnTo>
                    <a:pt x="13055" y="3148926"/>
                  </a:lnTo>
                  <a:lnTo>
                    <a:pt x="10969" y="3138376"/>
                  </a:lnTo>
                  <a:cubicBezTo>
                    <a:pt x="4356" y="3089791"/>
                    <a:pt x="7943" y="3011837"/>
                    <a:pt x="7943" y="3011837"/>
                  </a:cubicBezTo>
                  <a:close/>
                  <a:moveTo>
                    <a:pt x="3243170" y="0"/>
                  </a:moveTo>
                  <a:lnTo>
                    <a:pt x="3243170" y="3148926"/>
                  </a:lnTo>
                  <a:lnTo>
                    <a:pt x="21390" y="3148926"/>
                  </a:lnTo>
                  <a:lnTo>
                    <a:pt x="20126" y="3128183"/>
                  </a:lnTo>
                  <a:cubicBezTo>
                    <a:pt x="14197" y="3030150"/>
                    <a:pt x="1548" y="2814800"/>
                    <a:pt x="1548" y="2761789"/>
                  </a:cubicBezTo>
                  <a:cubicBezTo>
                    <a:pt x="1548" y="2692550"/>
                    <a:pt x="16347" y="2499275"/>
                    <a:pt x="16347" y="2499275"/>
                  </a:cubicBezTo>
                  <a:cubicBezTo>
                    <a:pt x="16347" y="2499275"/>
                    <a:pt x="-3275" y="2328679"/>
                    <a:pt x="1253" y="2259313"/>
                  </a:cubicBezTo>
                  <a:cubicBezTo>
                    <a:pt x="5782" y="2189939"/>
                    <a:pt x="45026" y="2143076"/>
                    <a:pt x="45026" y="2143076"/>
                  </a:cubicBezTo>
                  <a:lnTo>
                    <a:pt x="11470" y="2108612"/>
                  </a:lnTo>
                  <a:cubicBezTo>
                    <a:pt x="11470" y="2108612"/>
                    <a:pt x="-12796" y="1829135"/>
                    <a:pt x="9264" y="1752419"/>
                  </a:cubicBezTo>
                  <a:cubicBezTo>
                    <a:pt x="31324" y="1675697"/>
                    <a:pt x="64414" y="1670210"/>
                    <a:pt x="64414" y="1670210"/>
                  </a:cubicBezTo>
                  <a:cubicBezTo>
                    <a:pt x="64414" y="1670210"/>
                    <a:pt x="44560" y="1601718"/>
                    <a:pt x="64414" y="1514030"/>
                  </a:cubicBezTo>
                  <a:cubicBezTo>
                    <a:pt x="84269" y="1426355"/>
                    <a:pt x="84269" y="1390740"/>
                    <a:pt x="84269" y="1390740"/>
                  </a:cubicBezTo>
                  <a:lnTo>
                    <a:pt x="15882" y="1357856"/>
                  </a:lnTo>
                  <a:cubicBezTo>
                    <a:pt x="15882" y="1357856"/>
                    <a:pt x="5737" y="1301647"/>
                    <a:pt x="7945" y="1252269"/>
                  </a:cubicBezTo>
                  <a:cubicBezTo>
                    <a:pt x="10155" y="1202878"/>
                    <a:pt x="-890" y="903835"/>
                    <a:pt x="3528" y="799574"/>
                  </a:cubicBezTo>
                  <a:cubicBezTo>
                    <a:pt x="7945" y="695319"/>
                    <a:pt x="14320" y="569999"/>
                    <a:pt x="20563" y="529281"/>
                  </a:cubicBezTo>
                  <a:cubicBezTo>
                    <a:pt x="26805" y="488584"/>
                    <a:pt x="4957" y="166809"/>
                    <a:pt x="4957" y="166809"/>
                  </a:cubicBezTo>
                  <a:cubicBezTo>
                    <a:pt x="4957" y="166809"/>
                    <a:pt x="100156" y="180377"/>
                    <a:pt x="107958" y="114473"/>
                  </a:cubicBezTo>
                  <a:cubicBezTo>
                    <a:pt x="115762" y="48569"/>
                    <a:pt x="26805" y="33058"/>
                    <a:pt x="26805" y="33058"/>
                  </a:cubicBezTo>
                  <a:lnTo>
                    <a:pt x="24891" y="0"/>
                  </a:ln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	</a:t>
              </a: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7" name="Google Shape;347;p36"/>
          <p:cNvSpPr/>
          <p:nvPr/>
        </p:nvSpPr>
        <p:spPr>
          <a:xfrm>
            <a:off x="1862977" y="851054"/>
            <a:ext cx="236191" cy="881253"/>
          </a:xfrm>
          <a:custGeom>
            <a:avLst/>
            <a:gdLst/>
            <a:ahLst/>
            <a:cxnLst/>
            <a:rect l="l" t="t" r="r" b="b"/>
            <a:pathLst>
              <a:path w="521969" h="1958339" extrusionOk="0">
                <a:moveTo>
                  <a:pt x="510540" y="0"/>
                </a:moveTo>
                <a:lnTo>
                  <a:pt x="437198" y="0"/>
                </a:lnTo>
                <a:cubicBezTo>
                  <a:pt x="196215" y="0"/>
                  <a:pt x="0" y="196215"/>
                  <a:pt x="0" y="437197"/>
                </a:cubicBezTo>
                <a:lnTo>
                  <a:pt x="0" y="1521143"/>
                </a:lnTo>
                <a:cubicBezTo>
                  <a:pt x="0" y="1762125"/>
                  <a:pt x="196215" y="1958340"/>
                  <a:pt x="437198" y="1958340"/>
                </a:cubicBezTo>
                <a:lnTo>
                  <a:pt x="521970" y="1958340"/>
                </a:lnTo>
                <a:lnTo>
                  <a:pt x="510540" y="0"/>
                </a:lnTo>
                <a:close/>
              </a:path>
            </a:pathLst>
          </a:custGeom>
          <a:solidFill>
            <a:srgbClr val="000000">
              <a:alpha val="353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36"/>
          <p:cNvSpPr/>
          <p:nvPr/>
        </p:nvSpPr>
        <p:spPr>
          <a:xfrm rot="8335811">
            <a:off x="627634" y="3075925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9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9" name="Google Shape;349;p36" descr="A black and white outline of a city&#10;&#10;Description automatically generated with medium confidence"/>
          <p:cNvPicPr preferRelativeResize="0"/>
          <p:nvPr/>
        </p:nvPicPr>
        <p:blipFill rotWithShape="1">
          <a:blip r:embed="rId3">
            <a:alphaModFix/>
          </a:blip>
          <a:srcRect l="36449" t="26819" r="45730" b="33971"/>
          <a:stretch/>
        </p:blipFill>
        <p:spPr>
          <a:xfrm>
            <a:off x="1818525" y="851050"/>
            <a:ext cx="1056442" cy="1012693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47625" dir="5400000" algn="bl" rotWithShape="0">
              <a:srgbClr val="FF0000"/>
            </a:outerShdw>
          </a:effectLst>
        </p:spPr>
      </p:pic>
      <p:pic>
        <p:nvPicPr>
          <p:cNvPr id="350" name="Google Shape;350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80502" y="2519871"/>
            <a:ext cx="2743201" cy="17345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6"/>
          <p:cNvSpPr txBox="1"/>
          <p:nvPr/>
        </p:nvSpPr>
        <p:spPr>
          <a:xfrm>
            <a:off x="-8" y="2972559"/>
            <a:ext cx="3495300" cy="38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352" name="Google Shape;352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09237" y="3079746"/>
            <a:ext cx="2475025" cy="3630313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6"/>
          <p:cNvSpPr/>
          <p:nvPr/>
        </p:nvSpPr>
        <p:spPr>
          <a:xfrm rot="8335811">
            <a:off x="2205059" y="5566925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9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7"/>
          <p:cNvSpPr txBox="1">
            <a:spLocks noGrp="1"/>
          </p:cNvSpPr>
          <p:nvPr>
            <p:ph type="title"/>
          </p:nvPr>
        </p:nvSpPr>
        <p:spPr>
          <a:xfrm>
            <a:off x="2689250" y="1159825"/>
            <a:ext cx="8816100" cy="88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000"/>
              <a:t>Bobcat Lunch Options</a:t>
            </a:r>
            <a:endParaRPr sz="4000"/>
          </a:p>
        </p:txBody>
      </p:sp>
      <p:sp>
        <p:nvSpPr>
          <p:cNvPr id="359" name="Google Shape;359;p37"/>
          <p:cNvSpPr txBox="1">
            <a:spLocks noGrp="1"/>
          </p:cNvSpPr>
          <p:nvPr>
            <p:ph type="body" idx="5"/>
          </p:nvPr>
        </p:nvSpPr>
        <p:spPr>
          <a:xfrm>
            <a:off x="4694250" y="2805937"/>
            <a:ext cx="2767200" cy="24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Student Store: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Cash Only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Eagle One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Taco Bueno</a:t>
            </a:r>
            <a:endParaRPr sz="1600"/>
          </a:p>
        </p:txBody>
      </p:sp>
      <p:sp>
        <p:nvSpPr>
          <p:cNvPr id="360" name="Google Shape;360;p37"/>
          <p:cNvSpPr txBox="1">
            <a:spLocks noGrp="1"/>
          </p:cNvSpPr>
          <p:nvPr>
            <p:ph type="body" idx="6"/>
          </p:nvPr>
        </p:nvSpPr>
        <p:spPr>
          <a:xfrm>
            <a:off x="8113775" y="2769500"/>
            <a:ext cx="2834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Bring Your Own Lunch: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Students may bring their own lunch and eat in the cafeteria or under our Pavillion.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Breakfast is available at 7:10 a.m.</a:t>
            </a:r>
            <a:endParaRPr sz="1600"/>
          </a:p>
        </p:txBody>
      </p:sp>
      <p:sp>
        <p:nvSpPr>
          <p:cNvPr id="361" name="Google Shape;361;p37"/>
          <p:cNvSpPr txBox="1">
            <a:spLocks noGrp="1"/>
          </p:cNvSpPr>
          <p:nvPr>
            <p:ph type="body" idx="4"/>
          </p:nvPr>
        </p:nvSpPr>
        <p:spPr>
          <a:xfrm>
            <a:off x="1089025" y="2901150"/>
            <a:ext cx="2952900" cy="24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/>
              <a:t>Cafeteria:</a:t>
            </a:r>
            <a:endParaRPr sz="22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SzPts val="1400"/>
              <a:buNone/>
            </a:pPr>
            <a:r>
              <a:rPr lang="en" sz="1600"/>
              <a:t>Traditional hot lunch/sandwich line/salad line​</a:t>
            </a:r>
            <a:endParaRPr sz="1600"/>
          </a:p>
          <a:p>
            <a:pPr marL="0" lvl="0" indent="0" algn="l" rtl="0">
              <a:spcBef>
                <a:spcPts val="2100"/>
              </a:spcBef>
              <a:spcAft>
                <a:spcPts val="0"/>
              </a:spcAft>
              <a:buSzPts val="1400"/>
              <a:buNone/>
            </a:pPr>
            <a:r>
              <a:rPr lang="en" sz="1600"/>
              <a:t>Snack bar- single items</a:t>
            </a:r>
            <a:endParaRPr sz="1600"/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400"/>
              <a:buNone/>
            </a:pPr>
            <a:endParaRPr sz="1100"/>
          </a:p>
          <a:p>
            <a:pPr marL="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400"/>
              <a:buNone/>
            </a:pPr>
            <a:endParaRPr sz="1900"/>
          </a:p>
        </p:txBody>
      </p:sp>
      <p:grpSp>
        <p:nvGrpSpPr>
          <p:cNvPr id="362" name="Google Shape;362;p37"/>
          <p:cNvGrpSpPr/>
          <p:nvPr/>
        </p:nvGrpSpPr>
        <p:grpSpPr>
          <a:xfrm>
            <a:off x="783554" y="2709734"/>
            <a:ext cx="3450713" cy="3016883"/>
            <a:chOff x="1017885" y="2820184"/>
            <a:chExt cx="3386040" cy="2926172"/>
          </a:xfrm>
        </p:grpSpPr>
        <p:pic>
          <p:nvPicPr>
            <p:cNvPr id="363" name="Google Shape;363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4" name="Google Shape;364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5" name="Google Shape;365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6" name="Google Shape;366;p3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7" name="Google Shape;367;p37"/>
          <p:cNvGrpSpPr/>
          <p:nvPr/>
        </p:nvGrpSpPr>
        <p:grpSpPr>
          <a:xfrm>
            <a:off x="4320147" y="2619107"/>
            <a:ext cx="3450713" cy="3016883"/>
            <a:chOff x="1017885" y="2820184"/>
            <a:chExt cx="3386040" cy="2926172"/>
          </a:xfrm>
        </p:grpSpPr>
        <p:pic>
          <p:nvPicPr>
            <p:cNvPr id="368" name="Google Shape;368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9" name="Google Shape;369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0" name="Google Shape;370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1" name="Google Shape;371;p3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72" name="Google Shape;372;p37"/>
          <p:cNvGrpSpPr/>
          <p:nvPr/>
        </p:nvGrpSpPr>
        <p:grpSpPr>
          <a:xfrm>
            <a:off x="7806757" y="2568912"/>
            <a:ext cx="3450713" cy="3121640"/>
            <a:chOff x="1017885" y="2820184"/>
            <a:chExt cx="3386040" cy="2926172"/>
          </a:xfrm>
        </p:grpSpPr>
        <p:pic>
          <p:nvPicPr>
            <p:cNvPr id="373" name="Google Shape;373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199926" y="5538246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4" name="Google Shape;374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5" name="Google Shape;375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-305220" y="4165077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6" name="Google Shape;376;p3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 rot="5400000" flipH="1">
              <a:off x="2816624" y="4190215"/>
              <a:ext cx="2830033" cy="18382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77" name="Google Shape;377;p37" descr="A black and white outline of a city&#10;&#10;Description automatically generated with medium confidence"/>
          <p:cNvPicPr preferRelativeResize="0"/>
          <p:nvPr/>
        </p:nvPicPr>
        <p:blipFill rotWithShape="1">
          <a:blip r:embed="rId6">
            <a:alphaModFix/>
          </a:blip>
          <a:srcRect l="36449" t="26818" r="45730" b="33973"/>
          <a:stretch/>
        </p:blipFill>
        <p:spPr>
          <a:xfrm>
            <a:off x="1380174" y="1120528"/>
            <a:ext cx="1010223" cy="968387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161925" dir="4320000" algn="bl" rotWithShape="0">
              <a:srgbClr val="FF0000"/>
            </a:outerShdw>
          </a:effectLst>
        </p:spPr>
      </p:pic>
      <p:sp>
        <p:nvSpPr>
          <p:cNvPr id="378" name="Google Shape;378;p37"/>
          <p:cNvSpPr txBox="1"/>
          <p:nvPr/>
        </p:nvSpPr>
        <p:spPr>
          <a:xfrm>
            <a:off x="4041800" y="5874900"/>
            <a:ext cx="425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4" name="Google Shape;384;p38"/>
          <p:cNvGrpSpPr/>
          <p:nvPr/>
        </p:nvGrpSpPr>
        <p:grpSpPr>
          <a:xfrm>
            <a:off x="1753399" y="1844306"/>
            <a:ext cx="8777296" cy="4148784"/>
            <a:chOff x="1017886" y="2820184"/>
            <a:chExt cx="3386041" cy="2900233"/>
          </a:xfrm>
        </p:grpSpPr>
        <p:pic>
          <p:nvPicPr>
            <p:cNvPr id="385" name="Google Shape;385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83899" y="5538245"/>
              <a:ext cx="3320028" cy="182172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386" name="Google Shape;386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10800000" flipH="1">
              <a:off x="1064808" y="2820184"/>
              <a:ext cx="3203999" cy="208110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387" name="Google Shape;387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-370439" y="4230297"/>
              <a:ext cx="2830033" cy="53384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  <p:pic>
          <p:nvPicPr>
            <p:cNvPr id="388" name="Google Shape;388;p3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 rot="5400000" flipH="1">
              <a:off x="2872948" y="4246539"/>
              <a:ext cx="2830033" cy="71175"/>
            </a:xfrm>
            <a:prstGeom prst="rect">
              <a:avLst/>
            </a:prstGeom>
            <a:noFill/>
            <a:ln>
              <a:noFill/>
            </a:ln>
            <a:effectLst>
              <a:outerShdw blurRad="57150" dist="95250" dir="5400000" algn="bl" rotWithShape="0">
                <a:srgbClr val="FF0000"/>
              </a:outerShdw>
            </a:effectLst>
          </p:spPr>
        </p:pic>
      </p:grpSp>
      <p:sp>
        <p:nvSpPr>
          <p:cNvPr id="389" name="Google Shape;389;p38"/>
          <p:cNvSpPr txBox="1"/>
          <p:nvPr/>
        </p:nvSpPr>
        <p:spPr>
          <a:xfrm>
            <a:off x="2589450" y="891875"/>
            <a:ext cx="7013100" cy="754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Clubs and Organizations</a:t>
            </a:r>
            <a:endParaRPr sz="37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90" name="Google Shape;390;p38"/>
          <p:cNvSpPr txBox="1"/>
          <p:nvPr/>
        </p:nvSpPr>
        <p:spPr>
          <a:xfrm>
            <a:off x="2173377" y="2810803"/>
            <a:ext cx="2886895" cy="2252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>
              <a:lnSpc>
                <a:spcPct val="115000"/>
              </a:lnSpc>
              <a:buClr>
                <a:schemeClr val="lt1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Academic Team      </a:t>
            </a:r>
          </a:p>
          <a:p>
            <a:pPr marL="457200" lvl="0" indent="-381000">
              <a:buClr>
                <a:schemeClr val="lt1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Art Club</a:t>
            </a:r>
          </a:p>
          <a:p>
            <a:pPr marL="457200" lvl="0" indent="-381000">
              <a:lnSpc>
                <a:spcPct val="115000"/>
              </a:lnSpc>
              <a:buClr>
                <a:schemeClr val="lt1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Band</a:t>
            </a:r>
          </a:p>
          <a:p>
            <a:pPr marL="457200" lvl="0" indent="-381000">
              <a:lnSpc>
                <a:spcPct val="115000"/>
              </a:lnSpc>
              <a:buClr>
                <a:schemeClr val="lt1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Choir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chemeClr val="lt1"/>
                </a:solidFill>
                <a:latin typeface="Coming Soon"/>
                <a:ea typeface="Coming Soon"/>
                <a:cs typeface="Coming Soon"/>
                <a:sym typeface="Coming Soon"/>
              </a:rPr>
              <a:t>FCA</a:t>
            </a:r>
            <a:endParaRPr lang="en" sz="2400" b="1">
              <a:solidFill>
                <a:schemeClr val="lt1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039CDE-CE8D-41B5-9471-DDF40B5FCFEE}"/>
              </a:ext>
            </a:extLst>
          </p:cNvPr>
          <p:cNvSpPr txBox="1"/>
          <p:nvPr/>
        </p:nvSpPr>
        <p:spPr>
          <a:xfrm>
            <a:off x="5181923" y="2825140"/>
            <a:ext cx="492318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81000">
              <a:lnSpc>
                <a:spcPct val="115000"/>
              </a:lnSpc>
              <a:buClr>
                <a:srgbClr val="FFFFFF"/>
              </a:buClr>
              <a:buSzPts val="2400"/>
              <a:buFont typeface="Wingdings" panose="05000000000000000000" pitchFamily="2" charset="2"/>
              <a:buChar char="q"/>
            </a:pPr>
            <a:r>
              <a:rPr lang="en" sz="2400" b="1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Multicultural Club</a:t>
            </a:r>
          </a:p>
          <a:p>
            <a:pPr marL="457200" lvl="0" indent="-381000">
              <a:lnSpc>
                <a:spcPct val="115000"/>
              </a:lnSpc>
              <a:buClr>
                <a:srgbClr val="FFFFFF"/>
              </a:buClr>
              <a:buSzPts val="2400"/>
              <a:buFont typeface="Wingdings" panose="05000000000000000000" pitchFamily="2" charset="2"/>
              <a:buChar char="q"/>
            </a:pPr>
            <a:r>
              <a:rPr lang="en" sz="2400" b="1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National Junior Honor Society</a:t>
            </a:r>
          </a:p>
          <a:p>
            <a:pPr marL="457200" lvl="0" indent="-381000">
              <a:lnSpc>
                <a:spcPct val="115000"/>
              </a:lnSpc>
              <a:buClr>
                <a:srgbClr val="FFFFFF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Robotics Club</a:t>
            </a:r>
          </a:p>
          <a:p>
            <a:pPr marL="457200" lvl="0" indent="-381000">
              <a:lnSpc>
                <a:spcPct val="115000"/>
              </a:lnSpc>
              <a:buClr>
                <a:srgbClr val="FFFFFF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STUCO</a:t>
            </a:r>
          </a:p>
          <a:p>
            <a:pPr marL="457200" lvl="0" indent="-381000">
              <a:lnSpc>
                <a:spcPct val="115000"/>
              </a:lnSpc>
              <a:buClr>
                <a:srgbClr val="FFFFFF"/>
              </a:buClr>
              <a:buSzPts val="2400"/>
              <a:buFont typeface="Wingdings" panose="05000000000000000000" pitchFamily="2" charset="2"/>
              <a:buChar char="q"/>
            </a:pPr>
            <a:r>
              <a:rPr lang="en-US" sz="2400" b="1">
                <a:solidFill>
                  <a:srgbClr val="FFFFFF"/>
                </a:solidFill>
                <a:latin typeface="Coming Soon"/>
                <a:ea typeface="Coming Soon"/>
                <a:cs typeface="Coming Soon"/>
                <a:sym typeface="Coming Soon"/>
              </a:rPr>
              <a:t>Technology Student Assistance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81089">
            <a:off x="1379900" y="3192700"/>
            <a:ext cx="2423327" cy="2713797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39"/>
          <p:cNvSpPr txBox="1">
            <a:spLocks noGrp="1"/>
          </p:cNvSpPr>
          <p:nvPr>
            <p:ph type="title"/>
          </p:nvPr>
        </p:nvSpPr>
        <p:spPr>
          <a:xfrm>
            <a:off x="3207250" y="909925"/>
            <a:ext cx="82854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4400"/>
              <a:t>Brink Athletics </a:t>
            </a:r>
            <a:endParaRPr sz="4400"/>
          </a:p>
        </p:txBody>
      </p:sp>
      <p:sp>
        <p:nvSpPr>
          <p:cNvPr id="397" name="Google Shape;397;p39"/>
          <p:cNvSpPr txBox="1">
            <a:spLocks noGrp="1"/>
          </p:cNvSpPr>
          <p:nvPr>
            <p:ph type="subTitle" idx="1"/>
          </p:nvPr>
        </p:nvSpPr>
        <p:spPr>
          <a:xfrm>
            <a:off x="3559125" y="1774625"/>
            <a:ext cx="5581500" cy="576600"/>
          </a:xfrm>
          <a:prstGeom prst="rect">
            <a:avLst/>
          </a:prstGeom>
          <a:noFill/>
          <a:ln>
            <a:noFill/>
          </a:ln>
          <a:effectLst>
            <a:outerShdw blurRad="57150" dist="57150" dir="5400000" algn="bl" rotWithShape="0">
              <a:srgbClr val="00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100"/>
              <a:buNone/>
            </a:pPr>
            <a:r>
              <a:rPr lang="en" sz="3500" b="0">
                <a:solidFill>
                  <a:srgbClr val="DC143C"/>
                </a:solidFill>
                <a:latin typeface="Oswald"/>
                <a:ea typeface="Oswald"/>
                <a:cs typeface="Oswald"/>
                <a:sym typeface="Oswald"/>
              </a:rPr>
              <a:t>"WE over me"</a:t>
            </a:r>
            <a:endParaRPr sz="4000"/>
          </a:p>
        </p:txBody>
      </p:sp>
      <p:sp>
        <p:nvSpPr>
          <p:cNvPr id="398" name="Google Shape;398;p39"/>
          <p:cNvSpPr txBox="1">
            <a:spLocks noGrp="1"/>
          </p:cNvSpPr>
          <p:nvPr>
            <p:ph type="body" idx="2"/>
          </p:nvPr>
        </p:nvSpPr>
        <p:spPr>
          <a:xfrm>
            <a:off x="4519166" y="2784810"/>
            <a:ext cx="7148482" cy="282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➔"/>
            </a:pPr>
            <a:r>
              <a:rPr lang="en" sz="2300"/>
              <a:t>Considered an after-school activity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➔"/>
            </a:pPr>
            <a:r>
              <a:rPr lang="en" sz="2300"/>
              <a:t>Health physical required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➔"/>
            </a:pPr>
            <a:r>
              <a:rPr lang="en" sz="2300"/>
              <a:t>Must hold passing grades in all classes to be eligible to participate</a:t>
            </a:r>
            <a:endParaRPr sz="2300"/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300"/>
              <a:buChar char="➔"/>
            </a:pPr>
            <a:r>
              <a:rPr lang="en" sz="2300"/>
              <a:t>Attendance is mandatory</a:t>
            </a:r>
            <a:endParaRPr sz="2300"/>
          </a:p>
          <a:p>
            <a:pPr indent="-374650">
              <a:buSzPts val="2300"/>
              <a:buChar char="➔"/>
            </a:pPr>
            <a:r>
              <a:rPr lang="en" sz="2300"/>
              <a:t>For more information: Please contact James Robb, Brink Athletic Director, at </a:t>
            </a:r>
            <a:r>
              <a:rPr lang="en" sz="2300">
                <a:solidFill>
                  <a:schemeClr val="hlink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jamesrobb@mooreschools.com</a:t>
            </a:r>
            <a:r>
              <a:rPr lang="en" sz="2300"/>
              <a:t>. </a:t>
            </a:r>
          </a:p>
          <a:p>
            <a:pPr marL="82550" indent="0">
              <a:lnSpc>
                <a:spcPct val="114999"/>
              </a:lnSpc>
              <a:buSzPts val="2300"/>
              <a:buNone/>
            </a:pPr>
            <a:endParaRPr lang="en" sz="23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457200" lvl="0" indent="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None/>
            </a:pPr>
            <a:endParaRPr sz="1500"/>
          </a:p>
        </p:txBody>
      </p:sp>
      <p:sp>
        <p:nvSpPr>
          <p:cNvPr id="399" name="Google Shape;399;p39"/>
          <p:cNvSpPr/>
          <p:nvPr/>
        </p:nvSpPr>
        <p:spPr>
          <a:xfrm>
            <a:off x="1862977" y="851054"/>
            <a:ext cx="236191" cy="881253"/>
          </a:xfrm>
          <a:custGeom>
            <a:avLst/>
            <a:gdLst/>
            <a:ahLst/>
            <a:cxnLst/>
            <a:rect l="l" t="t" r="r" b="b"/>
            <a:pathLst>
              <a:path w="521969" h="1958339" extrusionOk="0">
                <a:moveTo>
                  <a:pt x="510540" y="0"/>
                </a:moveTo>
                <a:lnTo>
                  <a:pt x="437198" y="0"/>
                </a:lnTo>
                <a:cubicBezTo>
                  <a:pt x="196215" y="0"/>
                  <a:pt x="0" y="196215"/>
                  <a:pt x="0" y="437197"/>
                </a:cubicBezTo>
                <a:lnTo>
                  <a:pt x="0" y="1521143"/>
                </a:lnTo>
                <a:cubicBezTo>
                  <a:pt x="0" y="1762125"/>
                  <a:pt x="196215" y="1958340"/>
                  <a:pt x="437198" y="1958340"/>
                </a:cubicBezTo>
                <a:lnTo>
                  <a:pt x="521970" y="1958340"/>
                </a:lnTo>
                <a:lnTo>
                  <a:pt x="510540" y="0"/>
                </a:lnTo>
                <a:close/>
              </a:path>
            </a:pathLst>
          </a:custGeom>
          <a:solidFill>
            <a:srgbClr val="000000">
              <a:alpha val="353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0" name="Google Shape;400;p39" descr="A black and white outline of a city&#10;&#10;Description automatically generated with medium confidence"/>
          <p:cNvPicPr preferRelativeResize="0"/>
          <p:nvPr/>
        </p:nvPicPr>
        <p:blipFill rotWithShape="1">
          <a:blip r:embed="rId5">
            <a:alphaModFix/>
          </a:blip>
          <a:srcRect l="36449" t="26819" r="45730" b="33971"/>
          <a:stretch/>
        </p:blipFill>
        <p:spPr>
          <a:xfrm>
            <a:off x="1818525" y="794824"/>
            <a:ext cx="1115867" cy="1069657"/>
          </a:xfrm>
          <a:custGeom>
            <a:avLst/>
            <a:gdLst/>
            <a:ahLst/>
            <a:cxnLst/>
            <a:rect l="l" t="t" r="r" b="b"/>
            <a:pathLst>
              <a:path w="1320553" h="1265866" extrusionOk="0">
                <a:moveTo>
                  <a:pt x="583958" y="0"/>
                </a:moveTo>
                <a:cubicBezTo>
                  <a:pt x="624904" y="0"/>
                  <a:pt x="663694" y="13792"/>
                  <a:pt x="695589" y="40084"/>
                </a:cubicBezTo>
                <a:lnTo>
                  <a:pt x="1255035" y="495227"/>
                </a:lnTo>
                <a:cubicBezTo>
                  <a:pt x="1296842" y="529276"/>
                  <a:pt x="1320979" y="579273"/>
                  <a:pt x="1320548" y="633149"/>
                </a:cubicBezTo>
                <a:cubicBezTo>
                  <a:pt x="1320548" y="687024"/>
                  <a:pt x="1296842" y="737021"/>
                  <a:pt x="1255035" y="771071"/>
                </a:cubicBezTo>
                <a:lnTo>
                  <a:pt x="695157" y="1225782"/>
                </a:lnTo>
                <a:cubicBezTo>
                  <a:pt x="662832" y="1252074"/>
                  <a:pt x="624472" y="1265866"/>
                  <a:pt x="583527" y="1265866"/>
                </a:cubicBezTo>
                <a:cubicBezTo>
                  <a:pt x="485258" y="1265866"/>
                  <a:pt x="405090" y="1186130"/>
                  <a:pt x="405090" y="1088292"/>
                </a:cubicBezTo>
                <a:cubicBezTo>
                  <a:pt x="330957" y="1124065"/>
                  <a:pt x="219327" y="1130961"/>
                  <a:pt x="219327" y="1130961"/>
                </a:cubicBezTo>
                <a:lnTo>
                  <a:pt x="219310" y="1129432"/>
                </a:lnTo>
                <a:lnTo>
                  <a:pt x="197832" y="1129432"/>
                </a:lnTo>
                <a:cubicBezTo>
                  <a:pt x="88788" y="1129432"/>
                  <a:pt x="0" y="1041333"/>
                  <a:pt x="0" y="933134"/>
                </a:cubicBezTo>
                <a:lnTo>
                  <a:pt x="0" y="446449"/>
                </a:lnTo>
                <a:cubicBezTo>
                  <a:pt x="0" y="338250"/>
                  <a:pt x="88788" y="250151"/>
                  <a:pt x="197832" y="250151"/>
                </a:cubicBezTo>
                <a:lnTo>
                  <a:pt x="209902" y="250151"/>
                </a:lnTo>
                <a:lnTo>
                  <a:pt x="209844" y="244812"/>
                </a:lnTo>
                <a:cubicBezTo>
                  <a:pt x="284839" y="243950"/>
                  <a:pt x="405521" y="202142"/>
                  <a:pt x="405521" y="202142"/>
                </a:cubicBezTo>
                <a:lnTo>
                  <a:pt x="405521" y="178006"/>
                </a:lnTo>
                <a:cubicBezTo>
                  <a:pt x="405521" y="79737"/>
                  <a:pt x="485688" y="0"/>
                  <a:pt x="583958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7150" dist="95250" dir="5400000" algn="bl" rotWithShape="0">
              <a:srgbClr val="FF0000"/>
            </a:outerShdw>
          </a:effectLst>
        </p:spPr>
      </p:pic>
      <p:pic>
        <p:nvPicPr>
          <p:cNvPr id="401" name="Google Shape;401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444952" y="2527271"/>
            <a:ext cx="2743201" cy="17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605541">
            <a:off x="1675562" y="3842925"/>
            <a:ext cx="1920545" cy="1184325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39"/>
          <p:cNvSpPr/>
          <p:nvPr/>
        </p:nvSpPr>
        <p:spPr>
          <a:xfrm rot="8335811">
            <a:off x="2479059" y="5501325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9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39"/>
          <p:cNvSpPr/>
          <p:nvPr/>
        </p:nvSpPr>
        <p:spPr>
          <a:xfrm rot="8335811">
            <a:off x="824909" y="3188738"/>
            <a:ext cx="1777922" cy="480542"/>
          </a:xfrm>
          <a:custGeom>
            <a:avLst/>
            <a:gdLst/>
            <a:ahLst/>
            <a:cxnLst/>
            <a:rect l="l" t="t" r="r" b="b"/>
            <a:pathLst>
              <a:path w="7659384" h="1673412" extrusionOk="0">
                <a:moveTo>
                  <a:pt x="197437" y="0"/>
                </a:moveTo>
                <a:lnTo>
                  <a:pt x="7604587" y="0"/>
                </a:lnTo>
                <a:lnTo>
                  <a:pt x="7349060" y="196414"/>
                </a:lnTo>
                <a:lnTo>
                  <a:pt x="7659384" y="434947"/>
                </a:lnTo>
                <a:lnTo>
                  <a:pt x="7659384" y="462083"/>
                </a:lnTo>
                <a:lnTo>
                  <a:pt x="7349061" y="700616"/>
                </a:lnTo>
                <a:lnTo>
                  <a:pt x="7658358" y="938359"/>
                </a:lnTo>
                <a:lnTo>
                  <a:pt x="7349060" y="1176104"/>
                </a:lnTo>
                <a:lnTo>
                  <a:pt x="7659384" y="1414637"/>
                </a:lnTo>
                <a:lnTo>
                  <a:pt x="7659384" y="1441774"/>
                </a:lnTo>
                <a:lnTo>
                  <a:pt x="7358029" y="1673412"/>
                </a:lnTo>
                <a:lnTo>
                  <a:pt x="211955" y="1673412"/>
                </a:lnTo>
                <a:lnTo>
                  <a:pt x="327976" y="1584232"/>
                </a:lnTo>
                <a:lnTo>
                  <a:pt x="0" y="1332130"/>
                </a:lnTo>
                <a:lnTo>
                  <a:pt x="327975" y="1080030"/>
                </a:lnTo>
                <a:lnTo>
                  <a:pt x="18678" y="842286"/>
                </a:lnTo>
                <a:lnTo>
                  <a:pt x="327976" y="604542"/>
                </a:lnTo>
                <a:lnTo>
                  <a:pt x="0" y="352440"/>
                </a:lnTo>
                <a:lnTo>
                  <a:pt x="327975" y="100340"/>
                </a:lnTo>
                <a:close/>
              </a:path>
            </a:pathLst>
          </a:custGeom>
          <a:solidFill>
            <a:schemeClr val="lt1">
              <a:alpha val="50199"/>
            </a:schemeClr>
          </a:solidFill>
          <a:ln>
            <a:noFill/>
          </a:ln>
        </p:spPr>
        <p:txBody>
          <a:bodyPr spcFirstLastPara="1" wrap="square" lIns="245700" tIns="122825" rIns="245700" bIns="1228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0"/>
          <p:cNvSpPr txBox="1">
            <a:spLocks noGrp="1"/>
          </p:cNvSpPr>
          <p:nvPr>
            <p:ph type="subTitle" idx="1"/>
          </p:nvPr>
        </p:nvSpPr>
        <p:spPr>
          <a:xfrm>
            <a:off x="4278300" y="797400"/>
            <a:ext cx="6996000" cy="823800"/>
          </a:xfrm>
          <a:prstGeom prst="rect">
            <a:avLst/>
          </a:prstGeom>
          <a:noFill/>
          <a:ln>
            <a:noFill/>
          </a:ln>
          <a:effectLst>
            <a:outerShdw blurRad="57150" dist="66675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3600"/>
              <a:buNone/>
            </a:pPr>
            <a:r>
              <a:rPr lang="en" sz="4000" b="0">
                <a:solidFill>
                  <a:srgbClr val="FFFFFF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BRINK ATHLETICS</a:t>
            </a:r>
            <a:endParaRPr sz="4000" b="0">
              <a:solidFill>
                <a:srgbClr val="FFFFFF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410" name="Google Shape;410;p40"/>
          <p:cNvSpPr txBox="1">
            <a:spLocks noGrp="1"/>
          </p:cNvSpPr>
          <p:nvPr>
            <p:ph type="body" idx="2"/>
          </p:nvPr>
        </p:nvSpPr>
        <p:spPr>
          <a:xfrm>
            <a:off x="3813225" y="2248700"/>
            <a:ext cx="2841900" cy="3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457200" lvl="0" indent="-381000" algn="l" rtl="0">
              <a:lnSpc>
                <a:spcPct val="150000"/>
              </a:lnSpc>
              <a:spcBef>
                <a:spcPts val="2100"/>
              </a:spcBef>
              <a:spcAft>
                <a:spcPts val="0"/>
              </a:spcAft>
              <a:buSzPts val="2400"/>
              <a:buChar char="➔"/>
            </a:pPr>
            <a:r>
              <a:rPr lang="en" sz="2500"/>
              <a:t>Archery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➔"/>
            </a:pPr>
            <a:r>
              <a:rPr lang="en" sz="2500"/>
              <a:t>Basketball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➔"/>
            </a:pPr>
            <a:r>
              <a:rPr lang="en" sz="2500"/>
              <a:t>Cheer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➔"/>
            </a:pPr>
            <a:r>
              <a:rPr lang="en" sz="2500"/>
              <a:t>Cross Country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➔"/>
            </a:pPr>
            <a:r>
              <a:rPr lang="en" sz="2500"/>
              <a:t>Football</a:t>
            </a:r>
            <a:endParaRPr sz="2500"/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500"/>
              <a:buChar char="➔"/>
            </a:pPr>
            <a:r>
              <a:rPr lang="en" sz="2500"/>
              <a:t>Golf</a:t>
            </a:r>
            <a:endParaRPr sz="2500"/>
          </a:p>
        </p:txBody>
      </p:sp>
      <p:pic>
        <p:nvPicPr>
          <p:cNvPr id="411" name="Google Shape;411;p40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-2100" t="540" r="2100" b="-540"/>
          <a:stretch/>
        </p:blipFill>
        <p:spPr>
          <a:xfrm rot="-4533880">
            <a:off x="605220" y="1592588"/>
            <a:ext cx="2953886" cy="297760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40"/>
          <p:cNvSpPr txBox="1"/>
          <p:nvPr/>
        </p:nvSpPr>
        <p:spPr>
          <a:xfrm>
            <a:off x="784813" y="2388688"/>
            <a:ext cx="2594700" cy="1385400"/>
          </a:xfrm>
          <a:prstGeom prst="rect">
            <a:avLst/>
          </a:prstGeom>
          <a:noFill/>
          <a:ln>
            <a:noFill/>
          </a:ln>
          <a:effectLst>
            <a:outerShdw blurRad="57150" dist="57150" dir="5400000" algn="bl" rotWithShape="0">
              <a:schemeClr val="dk1"/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rgbClr val="FF0000"/>
                </a:solidFill>
                <a:latin typeface="Coming Soon"/>
                <a:ea typeface="Coming Soon"/>
                <a:cs typeface="Coming Soon"/>
                <a:sym typeface="Coming Soon"/>
              </a:rPr>
              <a:t>WE ARE BRINK!</a:t>
            </a:r>
            <a:endParaRPr sz="3900" b="1">
              <a:solidFill>
                <a:srgbClr val="FF0000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sp>
        <p:nvSpPr>
          <p:cNvPr id="413" name="Google Shape;413;p40"/>
          <p:cNvSpPr txBox="1"/>
          <p:nvPr/>
        </p:nvSpPr>
        <p:spPr>
          <a:xfrm>
            <a:off x="6966768" y="2242117"/>
            <a:ext cx="4857300" cy="34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oming Soon"/>
              <a:buChar char="➔"/>
            </a:pPr>
            <a:r>
              <a:rPr lang="en" sz="2500" b="1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rPr>
              <a:t>Pom</a:t>
            </a:r>
            <a:endParaRPr sz="2500" b="1">
              <a:solidFill>
                <a:schemeClr val="accent6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oming Soon"/>
              <a:buChar char="➔"/>
            </a:pPr>
            <a:r>
              <a:rPr lang="en" sz="2500" b="1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rPr>
              <a:t>Softball- Fastpitch (Fall)</a:t>
            </a:r>
            <a:endParaRPr sz="2500" b="1">
              <a:solidFill>
                <a:schemeClr val="accent6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oming Soon"/>
              <a:buChar char="➔"/>
            </a:pPr>
            <a:r>
              <a:rPr lang="en" sz="2500" b="1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rPr>
              <a:t>Softball- Slow Pitch (Spring)</a:t>
            </a:r>
            <a:endParaRPr sz="2500" b="1">
              <a:solidFill>
                <a:schemeClr val="accent6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oming Soon"/>
              <a:buChar char="➔"/>
            </a:pPr>
            <a:r>
              <a:rPr lang="en" sz="2500" b="1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rPr>
              <a:t>Track</a:t>
            </a:r>
            <a:endParaRPr sz="2500" b="1">
              <a:solidFill>
                <a:schemeClr val="accent6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oming Soon"/>
              <a:buChar char="➔"/>
            </a:pPr>
            <a:r>
              <a:rPr lang="en" sz="2500" b="1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rPr>
              <a:t>Volleyball</a:t>
            </a:r>
            <a:endParaRPr sz="2500" b="1">
              <a:solidFill>
                <a:schemeClr val="accent6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457200" lvl="0" indent="-387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500"/>
              <a:buFont typeface="Coming Soon"/>
              <a:buChar char="➔"/>
            </a:pPr>
            <a:r>
              <a:rPr lang="en" sz="2500" b="1">
                <a:solidFill>
                  <a:schemeClr val="accent6"/>
                </a:solidFill>
                <a:latin typeface="Coming Soon"/>
                <a:ea typeface="Coming Soon"/>
                <a:cs typeface="Coming Soon"/>
                <a:sym typeface="Coming Soon"/>
              </a:rPr>
              <a:t>Wrestling</a:t>
            </a:r>
            <a:endParaRPr sz="2500" b="1">
              <a:solidFill>
                <a:schemeClr val="accent6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41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2014704">
            <a:off x="5838808" y="842314"/>
            <a:ext cx="5015405" cy="4803564"/>
          </a:xfrm>
          <a:prstGeom prst="rect">
            <a:avLst/>
          </a:prstGeom>
          <a:noFill/>
          <a:ln>
            <a:noFill/>
          </a:ln>
          <a:effectLst>
            <a:outerShdw blurRad="200025" dist="123825" algn="bl" rotWithShape="0">
              <a:srgbClr val="FF0000"/>
            </a:outerShdw>
          </a:effectLst>
        </p:spPr>
      </p:pic>
      <p:sp>
        <p:nvSpPr>
          <p:cNvPr id="419" name="Google Shape;419;p41"/>
          <p:cNvSpPr txBox="1">
            <a:spLocks noGrp="1"/>
          </p:cNvSpPr>
          <p:nvPr>
            <p:ph type="title"/>
          </p:nvPr>
        </p:nvSpPr>
        <p:spPr>
          <a:xfrm>
            <a:off x="572300" y="656150"/>
            <a:ext cx="5898300" cy="763500"/>
          </a:xfrm>
          <a:prstGeom prst="rect">
            <a:avLst/>
          </a:prstGeom>
          <a:noFill/>
          <a:ln>
            <a:noFill/>
          </a:ln>
          <a:effectLst>
            <a:outerShdw blurRad="57150" dist="76200" dir="5400000" algn="bl" rotWithShape="0">
              <a:srgbClr val="FF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>
                <a:solidFill>
                  <a:srgbClr val="FFFFFF"/>
                </a:solidFill>
              </a:rPr>
              <a:t>Brink Communication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0" name="Google Shape;420;p41"/>
          <p:cNvSpPr txBox="1">
            <a:spLocks noGrp="1"/>
          </p:cNvSpPr>
          <p:nvPr>
            <p:ph type="body" idx="1"/>
          </p:nvPr>
        </p:nvSpPr>
        <p:spPr>
          <a:xfrm>
            <a:off x="638575" y="1530800"/>
            <a:ext cx="4909200" cy="48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800"/>
              <a:t>FOLLOW US ON </a:t>
            </a:r>
            <a:r>
              <a:rPr lang="en-US" sz="1800"/>
              <a:t>INSTAGRAM &amp; </a:t>
            </a:r>
            <a:r>
              <a:rPr lang="en" sz="1800"/>
              <a:t>TWITTER: @THEBRINKBOBCATS​</a:t>
            </a:r>
            <a:endParaRPr sz="1800"/>
          </a:p>
          <a:p>
            <a:pPr marL="0" lvl="0" indent="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r>
              <a:rPr lang="en" sz="1800"/>
              <a:t>LISTEN TO OUR PODCAST: BOBCAT BUZZ- YOU CAN FIND THE LINK TO OUR PODCAST ON THE BRINK WEBSITE UNDER "BOBCAT LINKS".</a:t>
            </a:r>
            <a:endParaRPr sz="1800"/>
          </a:p>
          <a:p>
            <a:pPr marL="0" lvl="0" indent="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r>
              <a:rPr lang="en" sz="1800"/>
              <a:t>CHECK OUT OUR CALENDAR ON THE BRINK WEBSITE TO STAY UP-TO-DATE ON ALL OF OUR EVENTS.</a:t>
            </a:r>
            <a:endParaRPr sz="1800"/>
          </a:p>
          <a:p>
            <a:pPr marL="0" lvl="0" indent="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r>
              <a:rPr lang="en" sz="1800"/>
              <a:t>LOOK AT THE FLYERS ON PEACHJAR- THESE FLYERS CAN BE FOUND BY CLICKING THE PEACH ICON ON OUR WEBSITE.</a:t>
            </a:r>
            <a:endParaRPr sz="1800"/>
          </a:p>
          <a:p>
            <a:pPr marL="0" lvl="0" indent="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/>
          </a:p>
          <a:p>
            <a:pPr marL="0" lvl="0" indent="0" algn="r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/>
          </a:p>
          <a:p>
            <a:pPr marL="0" lvl="0" indent="0" algn="ctr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</a:pPr>
            <a:endParaRPr/>
          </a:p>
        </p:txBody>
      </p:sp>
      <p:sp>
        <p:nvSpPr>
          <p:cNvPr id="421" name="Google Shape;421;p41"/>
          <p:cNvSpPr/>
          <p:nvPr/>
        </p:nvSpPr>
        <p:spPr>
          <a:xfrm>
            <a:off x="6217325" y="1847075"/>
            <a:ext cx="4151130" cy="3454695"/>
          </a:xfrm>
          <a:custGeom>
            <a:avLst/>
            <a:gdLst/>
            <a:ahLst/>
            <a:cxnLst/>
            <a:rect l="l" t="t" r="r" b="b"/>
            <a:pathLst>
              <a:path w="411003" h="342049" extrusionOk="0">
                <a:moveTo>
                  <a:pt x="255937" y="280518"/>
                </a:moveTo>
                <a:lnTo>
                  <a:pt x="258032" y="304425"/>
                </a:lnTo>
                <a:cubicBezTo>
                  <a:pt x="270415" y="304902"/>
                  <a:pt x="282035" y="305187"/>
                  <a:pt x="293656" y="305759"/>
                </a:cubicBezTo>
                <a:cubicBezTo>
                  <a:pt x="302609" y="306330"/>
                  <a:pt x="312706" y="306997"/>
                  <a:pt x="313182" y="318999"/>
                </a:cubicBezTo>
                <a:cubicBezTo>
                  <a:pt x="312820" y="330505"/>
                  <a:pt x="303362" y="339630"/>
                  <a:pt x="291846" y="339573"/>
                </a:cubicBezTo>
                <a:cubicBezTo>
                  <a:pt x="243745" y="340620"/>
                  <a:pt x="195548" y="341287"/>
                  <a:pt x="147447" y="342049"/>
                </a:cubicBezTo>
                <a:cubicBezTo>
                  <a:pt x="135922" y="342049"/>
                  <a:pt x="128397" y="335382"/>
                  <a:pt x="119825" y="326428"/>
                </a:cubicBezTo>
                <a:cubicBezTo>
                  <a:pt x="135636" y="305092"/>
                  <a:pt x="160592" y="316903"/>
                  <a:pt x="180308" y="306521"/>
                </a:cubicBezTo>
                <a:lnTo>
                  <a:pt x="174784" y="279946"/>
                </a:lnTo>
                <a:cubicBezTo>
                  <a:pt x="164116" y="279946"/>
                  <a:pt x="153924" y="279089"/>
                  <a:pt x="143923" y="279946"/>
                </a:cubicBezTo>
                <a:cubicBezTo>
                  <a:pt x="112995" y="282804"/>
                  <a:pt x="82077" y="285976"/>
                  <a:pt x="51149" y="289471"/>
                </a:cubicBezTo>
                <a:cubicBezTo>
                  <a:pt x="29051" y="292043"/>
                  <a:pt x="17526" y="285756"/>
                  <a:pt x="15907" y="263468"/>
                </a:cubicBezTo>
                <a:cubicBezTo>
                  <a:pt x="11335" y="202984"/>
                  <a:pt x="-1810" y="143262"/>
                  <a:pt x="476" y="82493"/>
                </a:cubicBezTo>
                <a:cubicBezTo>
                  <a:pt x="953" y="69253"/>
                  <a:pt x="0" y="55918"/>
                  <a:pt x="0" y="42583"/>
                </a:cubicBezTo>
                <a:cubicBezTo>
                  <a:pt x="0" y="20580"/>
                  <a:pt x="10858" y="8484"/>
                  <a:pt x="33433" y="7626"/>
                </a:cubicBezTo>
                <a:cubicBezTo>
                  <a:pt x="60770" y="6483"/>
                  <a:pt x="88202" y="6198"/>
                  <a:pt x="115633" y="6198"/>
                </a:cubicBezTo>
                <a:cubicBezTo>
                  <a:pt x="166021" y="6198"/>
                  <a:pt x="216313" y="7626"/>
                  <a:pt x="266700" y="6960"/>
                </a:cubicBezTo>
                <a:cubicBezTo>
                  <a:pt x="294037" y="6960"/>
                  <a:pt x="321278" y="3340"/>
                  <a:pt x="348615" y="768"/>
                </a:cubicBezTo>
                <a:cubicBezTo>
                  <a:pt x="380238" y="-2184"/>
                  <a:pt x="387763" y="2292"/>
                  <a:pt x="395669" y="33439"/>
                </a:cubicBezTo>
                <a:cubicBezTo>
                  <a:pt x="398250" y="45057"/>
                  <a:pt x="399783" y="56884"/>
                  <a:pt x="400241" y="68777"/>
                </a:cubicBezTo>
                <a:cubicBezTo>
                  <a:pt x="404050" y="127832"/>
                  <a:pt x="407575" y="186954"/>
                  <a:pt x="410813" y="246132"/>
                </a:cubicBezTo>
                <a:cubicBezTo>
                  <a:pt x="411956" y="267849"/>
                  <a:pt x="408432" y="273088"/>
                  <a:pt x="386715" y="274707"/>
                </a:cubicBezTo>
                <a:cubicBezTo>
                  <a:pt x="351377" y="277374"/>
                  <a:pt x="315849" y="278041"/>
                  <a:pt x="280321" y="279565"/>
                </a:cubicBezTo>
                <a:close/>
                <a:moveTo>
                  <a:pt x="40386" y="264706"/>
                </a:moveTo>
                <a:cubicBezTo>
                  <a:pt x="155353" y="248990"/>
                  <a:pt x="267176" y="248609"/>
                  <a:pt x="379381" y="247561"/>
                </a:cubicBezTo>
                <a:cubicBezTo>
                  <a:pt x="379781" y="244113"/>
                  <a:pt x="379781" y="240627"/>
                  <a:pt x="379381" y="237179"/>
                </a:cubicBezTo>
                <a:cubicBezTo>
                  <a:pt x="372542" y="207594"/>
                  <a:pt x="369656" y="177229"/>
                  <a:pt x="370808" y="146882"/>
                </a:cubicBezTo>
                <a:cubicBezTo>
                  <a:pt x="372056" y="108353"/>
                  <a:pt x="368856" y="69808"/>
                  <a:pt x="361283" y="32010"/>
                </a:cubicBezTo>
                <a:lnTo>
                  <a:pt x="27908" y="38868"/>
                </a:lnTo>
                <a:cubicBezTo>
                  <a:pt x="23813" y="115735"/>
                  <a:pt x="31528" y="189459"/>
                  <a:pt x="40386" y="2647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2"/>
          <p:cNvSpPr txBox="1">
            <a:spLocks noGrp="1"/>
          </p:cNvSpPr>
          <p:nvPr>
            <p:ph type="title"/>
          </p:nvPr>
        </p:nvSpPr>
        <p:spPr>
          <a:xfrm>
            <a:off x="4369200" y="1076875"/>
            <a:ext cx="6848700" cy="1779300"/>
          </a:xfrm>
          <a:prstGeom prst="rect">
            <a:avLst/>
          </a:prstGeom>
          <a:noFill/>
          <a:ln>
            <a:noFill/>
          </a:ln>
          <a:effectLst>
            <a:outerShdw dist="76200" dir="9780000" algn="bl" rotWithShape="0">
              <a:srgbClr val="00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</a:pPr>
            <a:r>
              <a:rPr lang="en" sz="4400" dirty="0">
                <a:solidFill>
                  <a:srgbClr val="FF0000"/>
                </a:solidFill>
              </a:rPr>
              <a:t>We look forward to seeing you soon!</a:t>
            </a:r>
            <a:endParaRPr sz="4400" dirty="0">
              <a:solidFill>
                <a:srgbClr val="FF0000"/>
              </a:solidFill>
            </a:endParaRPr>
          </a:p>
        </p:txBody>
      </p:sp>
      <p:sp>
        <p:nvSpPr>
          <p:cNvPr id="427" name="Google Shape;427;p42"/>
          <p:cNvSpPr txBox="1">
            <a:spLocks noGrp="1"/>
          </p:cNvSpPr>
          <p:nvPr>
            <p:ph type="subTitle" idx="1"/>
          </p:nvPr>
        </p:nvSpPr>
        <p:spPr>
          <a:xfrm>
            <a:off x="4280586" y="2856176"/>
            <a:ext cx="6630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2100"/>
              </a:spcAft>
              <a:buSzPts val="2100"/>
              <a:buNone/>
            </a:pPr>
            <a:r>
              <a:rPr lang="en" sz="3600"/>
              <a:t>Do you have any questions?</a:t>
            </a:r>
            <a:endParaRPr sz="3600"/>
          </a:p>
        </p:txBody>
      </p:sp>
      <p:sp>
        <p:nvSpPr>
          <p:cNvPr id="428" name="Google Shape;428;p42"/>
          <p:cNvSpPr txBox="1">
            <a:spLocks noGrp="1"/>
          </p:cNvSpPr>
          <p:nvPr>
            <p:ph type="body" idx="2"/>
          </p:nvPr>
        </p:nvSpPr>
        <p:spPr>
          <a:xfrm>
            <a:off x="3688708" y="4233436"/>
            <a:ext cx="4018910" cy="1863322"/>
          </a:xfrm>
          <a:prstGeom prst="rect">
            <a:avLst/>
          </a:prstGeom>
          <a:noFill/>
          <a:ln>
            <a:noFill/>
          </a:ln>
          <a:effectLst>
            <a:outerShdw blurRad="57150" dist="19050" algn="bl" rotWithShape="0">
              <a:srgbClr val="252525">
                <a:alpha val="78000"/>
              </a:srgbClr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en" sz="1800" dirty="0">
                <a:solidFill>
                  <a:srgbClr val="FF0000"/>
                </a:solidFill>
              </a:rPr>
              <a:t>Mary Beth Roberts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rPr lang="en" sz="1800" dirty="0">
                <a:solidFill>
                  <a:srgbClr val="FF0000"/>
                </a:solidFill>
                <a:uFill>
                  <a:noFill/>
                </a:uFill>
              </a:rPr>
              <a:t>Marybethroberts@mooreschools.com</a:t>
            </a:r>
          </a:p>
          <a:p>
            <a:pPr marL="0" indent="0">
              <a:buNone/>
            </a:pPr>
            <a:r>
              <a:rPr lang="en" sz="1800" dirty="0">
                <a:solidFill>
                  <a:srgbClr val="FF0000"/>
                </a:solidFill>
              </a:rPr>
              <a:t>7th Grade Counselor 23-24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4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40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endParaRPr sz="2400"/>
          </a:p>
        </p:txBody>
      </p:sp>
      <p:pic>
        <p:nvPicPr>
          <p:cNvPr id="429" name="Google Shape;429;p42" descr="A picture containing accessor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533880">
            <a:off x="993638" y="1855833"/>
            <a:ext cx="2953886" cy="297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3831377" y="5470105"/>
            <a:ext cx="7521794" cy="245341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42"/>
          <p:cNvSpPr txBox="1"/>
          <p:nvPr/>
        </p:nvSpPr>
        <p:spPr>
          <a:xfrm>
            <a:off x="7706820" y="4239937"/>
            <a:ext cx="4252200" cy="1015800"/>
          </a:xfrm>
          <a:prstGeom prst="rect">
            <a:avLst/>
          </a:prstGeom>
          <a:noFill/>
          <a:ln>
            <a:noFill/>
          </a:ln>
          <a:effectLst>
            <a:outerShdw blurRad="57150" dist="19050" dir="876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0000"/>
                </a:solidFill>
                <a:latin typeface="Coming Soon"/>
                <a:ea typeface="Coming Soon"/>
                <a:cs typeface="Coming Soon"/>
                <a:sym typeface="Coming Soon"/>
              </a:rPr>
              <a:t>Kimberly Martinez</a:t>
            </a:r>
            <a:endParaRPr sz="1800" b="1" dirty="0">
              <a:solidFill>
                <a:srgbClr val="FF0000"/>
              </a:solidFill>
              <a:latin typeface="Coming Soon"/>
              <a:ea typeface="Coming Soon"/>
              <a:cs typeface="Coming Soon"/>
              <a:sym typeface="Coming So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0000"/>
                </a:solidFill>
                <a:uFill>
                  <a:noFill/>
                </a:uFill>
                <a:latin typeface="Coming Soon"/>
                <a:ea typeface="Coming Soon"/>
                <a:cs typeface="Coming Soon"/>
                <a:sym typeface="Coming Soon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kimberlymartinez@mooreschools.com</a:t>
            </a:r>
            <a:endParaRPr sz="1800" b="1" u="sng" dirty="0">
              <a:solidFill>
                <a:srgbClr val="FF0000"/>
              </a:solidFill>
              <a:latin typeface="Coming Soon"/>
              <a:ea typeface="Coming Soon"/>
              <a:cs typeface="Coming Soo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rgbClr val="FF0000"/>
                </a:solidFill>
                <a:latin typeface="Coming Soon"/>
                <a:ea typeface="Coming Soon"/>
                <a:cs typeface="Coming Soon"/>
                <a:sym typeface="Coming Soon"/>
              </a:rPr>
              <a:t>8th Grade Counselor 23-24</a:t>
            </a:r>
            <a:endParaRPr sz="1800" b="1" dirty="0">
              <a:solidFill>
                <a:srgbClr val="FF0000"/>
              </a:solidFill>
              <a:latin typeface="Coming Soon"/>
              <a:ea typeface="Coming Soon"/>
              <a:cs typeface="Coming Soon"/>
              <a:sym typeface="Coming Soon"/>
            </a:endParaRPr>
          </a:p>
        </p:txBody>
      </p:sp>
      <p:pic>
        <p:nvPicPr>
          <p:cNvPr id="432" name="Google Shape;43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40925" y="2856183"/>
            <a:ext cx="2185650" cy="1237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FFFFF"/>
      </a:lt1>
      <a:dk2>
        <a:srgbClr val="3B3B3B"/>
      </a:dk2>
      <a:lt2>
        <a:srgbClr val="D8D8D8"/>
      </a:lt2>
      <a:accent1>
        <a:srgbClr val="E39AD2"/>
      </a:accent1>
      <a:accent2>
        <a:srgbClr val="FFC6AB"/>
      </a:accent2>
      <a:accent3>
        <a:srgbClr val="B1FFB5"/>
      </a:accent3>
      <a:accent4>
        <a:srgbClr val="8DDAE3"/>
      </a:accent4>
      <a:accent5>
        <a:srgbClr val="978CFA"/>
      </a:accent5>
      <a:accent6>
        <a:srgbClr val="F3F3F3"/>
      </a:accent6>
      <a:hlink>
        <a:srgbClr val="F6F6F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8D68EE5F8A1641A833F077095DDC27" ma:contentTypeVersion="9" ma:contentTypeDescription="Create a new document." ma:contentTypeScope="" ma:versionID="47ccf0148cfcb172fd7b35fc583f409d">
  <xsd:schema xmlns:xsd="http://www.w3.org/2001/XMLSchema" xmlns:xs="http://www.w3.org/2001/XMLSchema" xmlns:p="http://schemas.microsoft.com/office/2006/metadata/properties" xmlns:ns3="ed8304d2-0ada-43fa-9211-3679a512c2ee" xmlns:ns4="c53de8c8-aa16-4945-b9af-46bbf856deca" targetNamespace="http://schemas.microsoft.com/office/2006/metadata/properties" ma:root="true" ma:fieldsID="6f5105dc0eaeeb0b5365289fb452a389" ns3:_="" ns4:_="">
    <xsd:import namespace="ed8304d2-0ada-43fa-9211-3679a512c2ee"/>
    <xsd:import namespace="c53de8c8-aa16-4945-b9af-46bbf856dec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304d2-0ada-43fa-9211-3679a512c2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de8c8-aa16-4945-b9af-46bbf856de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D423D0-8D4C-4A70-91E9-EC962B429CBE}">
  <ds:schemaRefs>
    <ds:schemaRef ds:uri="c53de8c8-aa16-4945-b9af-46bbf856deca"/>
    <ds:schemaRef ds:uri="ed8304d2-0ada-43fa-9211-3679a512c2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71701ED-7CC1-42F1-ABB3-CBC0FD44E557}">
  <ds:schemaRefs>
    <ds:schemaRef ds:uri="c53de8c8-aa16-4945-b9af-46bbf856deca"/>
    <ds:schemaRef ds:uri="ed8304d2-0ada-43fa-9211-3679a512c2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8BB68AA-D6E3-4901-A98B-23820864DB8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785</Words>
  <Application>Microsoft Office PowerPoint</Application>
  <PresentationFormat>Widescreen</PresentationFormat>
  <Paragraphs>167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4" baseType="lpstr">
      <vt:lpstr>Oswald</vt:lpstr>
      <vt:lpstr>Abril Fatface</vt:lpstr>
      <vt:lpstr>Calibri</vt:lpstr>
      <vt:lpstr>Wingdings</vt:lpstr>
      <vt:lpstr>Griffy</vt:lpstr>
      <vt:lpstr>Barlow Condensed</vt:lpstr>
      <vt:lpstr>Aldrich</vt:lpstr>
      <vt:lpstr>Chelsea Market</vt:lpstr>
      <vt:lpstr>Arial</vt:lpstr>
      <vt:lpstr>Poppins</vt:lpstr>
      <vt:lpstr>Homemade Apple</vt:lpstr>
      <vt:lpstr>Coming Soon</vt:lpstr>
      <vt:lpstr>Coming Soon,Sans-Serif</vt:lpstr>
      <vt:lpstr>SlidesMania</vt:lpstr>
      <vt:lpstr>WELCOME  TO BRINK,  FUTURE BOBCATS!</vt:lpstr>
      <vt:lpstr>Hello!</vt:lpstr>
      <vt:lpstr>Moore Public Schools  Online Registration</vt:lpstr>
      <vt:lpstr>Every student will enroll in 5 core courses </vt:lpstr>
      <vt:lpstr>PowerPoint Presentation</vt:lpstr>
      <vt:lpstr>PowerPoint Presentation</vt:lpstr>
      <vt:lpstr>Honors Enrollment Guidelines</vt:lpstr>
      <vt:lpstr>Characteristics of Honors Courses</vt:lpstr>
      <vt:lpstr>Rigorous independent work ​  Strong study skills​  Self-motivated​  Read on or above grade level​  Self-disciplined​  Organized​  Turn in assignments on time</vt:lpstr>
      <vt:lpstr>Honors Math Specifics</vt:lpstr>
      <vt:lpstr>Special Education needs will be addressed on an individual basis.​  Your elementary school will forward student information to us.  ​  If you have questions, please contact our Special Education Department Chair, Rhonda Pfenning at rhondapfenning@mooreschools.com.</vt:lpstr>
      <vt:lpstr>Electives</vt:lpstr>
      <vt:lpstr>Before School Starts in August...</vt:lpstr>
      <vt:lpstr>BRINK CREW</vt:lpstr>
      <vt:lpstr>Bobcat Lunch Options</vt:lpstr>
      <vt:lpstr>PowerPoint Presentation</vt:lpstr>
      <vt:lpstr>Brink Athletics </vt:lpstr>
      <vt:lpstr>PowerPoint Presentation</vt:lpstr>
      <vt:lpstr>Brink Communication</vt:lpstr>
      <vt:lpstr>We look forward to seeing you soon!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BRINK, FUTURE BOBCATS!</dc:title>
  <dc:creator>Kimberly Martinez</dc:creator>
  <cp:lastModifiedBy>Kimberly Martinez</cp:lastModifiedBy>
  <cp:revision>55</cp:revision>
  <dcterms:modified xsi:type="dcterms:W3CDTF">2023-02-14T14:46:16Z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0x010100E78D68EE5F8A1641A833F077095DDC27</vt:lpwstr>
  </property>
</Properties>
</file>