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97" r:id="rId4"/>
    <p:sldId id="279" r:id="rId5"/>
    <p:sldId id="258" r:id="rId6"/>
    <p:sldId id="290" r:id="rId7"/>
    <p:sldId id="273" r:id="rId8"/>
    <p:sldId id="262" r:id="rId9"/>
    <p:sldId id="263" r:id="rId10"/>
    <p:sldId id="264" r:id="rId11"/>
    <p:sldId id="265" r:id="rId12"/>
    <p:sldId id="266" r:id="rId13"/>
    <p:sldId id="261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93197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88102D-F9A2-4153-BE30-F468956B03F2}" v="297" dt="2019-09-10T18:05:46.526"/>
    <p1510:client id="{5DAE5628-9CE3-4FE9-A73F-A3EA42440C0E}" v="14" dt="2019-09-10T18:08:52.8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44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ah Willeford" userId="e64a67e3-d3a7-41b0-80c0-3fd21b60bf40" providerId="ADAL" clId="{5DAE5628-9CE3-4FE9-A73F-A3EA42440C0E}"/>
    <pc:docChg chg="delSld">
      <pc:chgData name="Micah Willeford" userId="e64a67e3-d3a7-41b0-80c0-3fd21b60bf40" providerId="ADAL" clId="{5DAE5628-9CE3-4FE9-A73F-A3EA42440C0E}" dt="2019-09-10T18:08:52.898" v="13" actId="2696"/>
      <pc:docMkLst>
        <pc:docMk/>
      </pc:docMkLst>
      <pc:sldChg chg="del">
        <pc:chgData name="Micah Willeford" userId="e64a67e3-d3a7-41b0-80c0-3fd21b60bf40" providerId="ADAL" clId="{5DAE5628-9CE3-4FE9-A73F-A3EA42440C0E}" dt="2019-09-10T18:08:52.898" v="12" actId="2696"/>
        <pc:sldMkLst>
          <pc:docMk/>
          <pc:sldMk cId="2071200626" sldId="260"/>
        </pc:sldMkLst>
      </pc:sldChg>
      <pc:sldChg chg="del">
        <pc:chgData name="Micah Willeford" userId="e64a67e3-d3a7-41b0-80c0-3fd21b60bf40" providerId="ADAL" clId="{5DAE5628-9CE3-4FE9-A73F-A3EA42440C0E}" dt="2019-09-10T18:08:07.508" v="8" actId="2696"/>
        <pc:sldMkLst>
          <pc:docMk/>
          <pc:sldMk cId="48435313" sldId="268"/>
        </pc:sldMkLst>
      </pc:sldChg>
      <pc:sldChg chg="del">
        <pc:chgData name="Micah Willeford" userId="e64a67e3-d3a7-41b0-80c0-3fd21b60bf40" providerId="ADAL" clId="{5DAE5628-9CE3-4FE9-A73F-A3EA42440C0E}" dt="2019-09-10T18:08:07.524" v="9" actId="2696"/>
        <pc:sldMkLst>
          <pc:docMk/>
          <pc:sldMk cId="989977284" sldId="272"/>
        </pc:sldMkLst>
      </pc:sldChg>
      <pc:sldChg chg="del">
        <pc:chgData name="Micah Willeford" userId="e64a67e3-d3a7-41b0-80c0-3fd21b60bf40" providerId="ADAL" clId="{5DAE5628-9CE3-4FE9-A73F-A3EA42440C0E}" dt="2019-09-10T18:08:07.477" v="3" actId="2696"/>
        <pc:sldMkLst>
          <pc:docMk/>
          <pc:sldMk cId="661382428" sldId="280"/>
        </pc:sldMkLst>
      </pc:sldChg>
      <pc:sldChg chg="del">
        <pc:chgData name="Micah Willeford" userId="e64a67e3-d3a7-41b0-80c0-3fd21b60bf40" providerId="ADAL" clId="{5DAE5628-9CE3-4FE9-A73F-A3EA42440C0E}" dt="2019-09-10T18:08:07.477" v="4" actId="2696"/>
        <pc:sldMkLst>
          <pc:docMk/>
          <pc:sldMk cId="3143978830" sldId="281"/>
        </pc:sldMkLst>
      </pc:sldChg>
      <pc:sldChg chg="del">
        <pc:chgData name="Micah Willeford" userId="e64a67e3-d3a7-41b0-80c0-3fd21b60bf40" providerId="ADAL" clId="{5DAE5628-9CE3-4FE9-A73F-A3EA42440C0E}" dt="2019-09-10T18:08:07.492" v="5" actId="2696"/>
        <pc:sldMkLst>
          <pc:docMk/>
          <pc:sldMk cId="658208601" sldId="282"/>
        </pc:sldMkLst>
      </pc:sldChg>
      <pc:sldChg chg="del">
        <pc:chgData name="Micah Willeford" userId="e64a67e3-d3a7-41b0-80c0-3fd21b60bf40" providerId="ADAL" clId="{5DAE5628-9CE3-4FE9-A73F-A3EA42440C0E}" dt="2019-09-10T18:08:07.492" v="6" actId="2696"/>
        <pc:sldMkLst>
          <pc:docMk/>
          <pc:sldMk cId="3716418650" sldId="283"/>
        </pc:sldMkLst>
      </pc:sldChg>
      <pc:sldChg chg="del">
        <pc:chgData name="Micah Willeford" userId="e64a67e3-d3a7-41b0-80c0-3fd21b60bf40" providerId="ADAL" clId="{5DAE5628-9CE3-4FE9-A73F-A3EA42440C0E}" dt="2019-09-10T18:08:07.508" v="7" actId="2696"/>
        <pc:sldMkLst>
          <pc:docMk/>
          <pc:sldMk cId="820301471" sldId="284"/>
        </pc:sldMkLst>
      </pc:sldChg>
      <pc:sldChg chg="del">
        <pc:chgData name="Micah Willeford" userId="e64a67e3-d3a7-41b0-80c0-3fd21b60bf40" providerId="ADAL" clId="{5DAE5628-9CE3-4FE9-A73F-A3EA42440C0E}" dt="2019-09-10T18:08:07.457" v="0" actId="2696"/>
        <pc:sldMkLst>
          <pc:docMk/>
          <pc:sldMk cId="1648103587" sldId="285"/>
        </pc:sldMkLst>
      </pc:sldChg>
      <pc:sldChg chg="del">
        <pc:chgData name="Micah Willeford" userId="e64a67e3-d3a7-41b0-80c0-3fd21b60bf40" providerId="ADAL" clId="{5DAE5628-9CE3-4FE9-A73F-A3EA42440C0E}" dt="2019-09-10T18:08:07.461" v="1" actId="2696"/>
        <pc:sldMkLst>
          <pc:docMk/>
          <pc:sldMk cId="371209318" sldId="286"/>
        </pc:sldMkLst>
      </pc:sldChg>
      <pc:sldChg chg="del">
        <pc:chgData name="Micah Willeford" userId="e64a67e3-d3a7-41b0-80c0-3fd21b60bf40" providerId="ADAL" clId="{5DAE5628-9CE3-4FE9-A73F-A3EA42440C0E}" dt="2019-09-10T18:08:07.461" v="2" actId="2696"/>
        <pc:sldMkLst>
          <pc:docMk/>
          <pc:sldMk cId="669422938" sldId="287"/>
        </pc:sldMkLst>
      </pc:sldChg>
      <pc:sldChg chg="del">
        <pc:chgData name="Micah Willeford" userId="e64a67e3-d3a7-41b0-80c0-3fd21b60bf40" providerId="ADAL" clId="{5DAE5628-9CE3-4FE9-A73F-A3EA42440C0E}" dt="2019-09-10T18:08:52.898" v="13" actId="2696"/>
        <pc:sldMkLst>
          <pc:docMk/>
          <pc:sldMk cId="3164910370" sldId="289"/>
        </pc:sldMkLst>
      </pc:sldChg>
      <pc:sldChg chg="del">
        <pc:chgData name="Micah Willeford" userId="e64a67e3-d3a7-41b0-80c0-3fd21b60bf40" providerId="ADAL" clId="{5DAE5628-9CE3-4FE9-A73F-A3EA42440C0E}" dt="2019-09-10T18:08:07.539" v="11" actId="2696"/>
        <pc:sldMkLst>
          <pc:docMk/>
          <pc:sldMk cId="2524810799" sldId="291"/>
        </pc:sldMkLst>
      </pc:sldChg>
      <pc:sldChg chg="del">
        <pc:chgData name="Micah Willeford" userId="e64a67e3-d3a7-41b0-80c0-3fd21b60bf40" providerId="ADAL" clId="{5DAE5628-9CE3-4FE9-A73F-A3EA42440C0E}" dt="2019-09-10T18:08:07.539" v="10" actId="2696"/>
        <pc:sldMkLst>
          <pc:docMk/>
          <pc:sldMk cId="2545011370" sldId="292"/>
        </pc:sldMkLst>
      </pc:sldChg>
    </pc:docChg>
  </pc:docChgLst>
  <pc:docChgLst>
    <pc:chgData name="Micah Willeford" userId="e64a67e3-d3a7-41b0-80c0-3fd21b60bf40" providerId="ADAL" clId="{FB88102D-F9A2-4153-BE30-F468956B03F2}"/>
    <pc:docChg chg="undo custSel addSld delSld modSld sldOrd">
      <pc:chgData name="Micah Willeford" userId="e64a67e3-d3a7-41b0-80c0-3fd21b60bf40" providerId="ADAL" clId="{FB88102D-F9A2-4153-BE30-F468956B03F2}" dt="2019-09-10T18:05:46.526" v="296" actId="1076"/>
      <pc:docMkLst>
        <pc:docMk/>
      </pc:docMkLst>
      <pc:sldChg chg="addSp delSp modSp">
        <pc:chgData name="Micah Willeford" userId="e64a67e3-d3a7-41b0-80c0-3fd21b60bf40" providerId="ADAL" clId="{FB88102D-F9A2-4153-BE30-F468956B03F2}" dt="2019-09-10T18:04:03.111" v="196"/>
        <pc:sldMkLst>
          <pc:docMk/>
          <pc:sldMk cId="2685251879" sldId="256"/>
        </pc:sldMkLst>
        <pc:spChg chg="del mod">
          <ac:chgData name="Micah Willeford" userId="e64a67e3-d3a7-41b0-80c0-3fd21b60bf40" providerId="ADAL" clId="{FB88102D-F9A2-4153-BE30-F468956B03F2}" dt="2019-09-10T18:04:03.111" v="196"/>
          <ac:spMkLst>
            <pc:docMk/>
            <pc:sldMk cId="2685251879" sldId="256"/>
            <ac:spMk id="3" creationId="{00000000-0000-0000-0000-000000000000}"/>
          </ac:spMkLst>
        </pc:spChg>
        <pc:spChg chg="add mod">
          <ac:chgData name="Micah Willeford" userId="e64a67e3-d3a7-41b0-80c0-3fd21b60bf40" providerId="ADAL" clId="{FB88102D-F9A2-4153-BE30-F468956B03F2}" dt="2019-09-10T18:04:03.111" v="196"/>
          <ac:spMkLst>
            <pc:docMk/>
            <pc:sldMk cId="2685251879" sldId="256"/>
            <ac:spMk id="4" creationId="{E8D66A59-0163-43C3-9FFA-5BC612D432E7}"/>
          </ac:spMkLst>
        </pc:spChg>
      </pc:sldChg>
      <pc:sldChg chg="add del ord">
        <pc:chgData name="Micah Willeford" userId="e64a67e3-d3a7-41b0-80c0-3fd21b60bf40" providerId="ADAL" clId="{FB88102D-F9A2-4153-BE30-F468956B03F2}" dt="2019-09-10T18:04:14.698" v="199"/>
        <pc:sldMkLst>
          <pc:docMk/>
          <pc:sldMk cId="2321934263" sldId="258"/>
        </pc:sldMkLst>
      </pc:sldChg>
      <pc:sldChg chg="add del">
        <pc:chgData name="Micah Willeford" userId="e64a67e3-d3a7-41b0-80c0-3fd21b60bf40" providerId="ADAL" clId="{FB88102D-F9A2-4153-BE30-F468956B03F2}" dt="2019-09-10T18:03:41.408" v="176" actId="2696"/>
        <pc:sldMkLst>
          <pc:docMk/>
          <pc:sldMk cId="2071200626" sldId="260"/>
        </pc:sldMkLst>
      </pc:sldChg>
      <pc:sldChg chg="modSp">
        <pc:chgData name="Micah Willeford" userId="e64a67e3-d3a7-41b0-80c0-3fd21b60bf40" providerId="ADAL" clId="{FB88102D-F9A2-4153-BE30-F468956B03F2}" dt="2019-09-10T18:05:46.526" v="296" actId="1076"/>
        <pc:sldMkLst>
          <pc:docMk/>
          <pc:sldMk cId="3919390053" sldId="273"/>
        </pc:sldMkLst>
        <pc:spChg chg="mod">
          <ac:chgData name="Micah Willeford" userId="e64a67e3-d3a7-41b0-80c0-3fd21b60bf40" providerId="ADAL" clId="{FB88102D-F9A2-4153-BE30-F468956B03F2}" dt="2019-09-10T18:05:46.526" v="296" actId="1076"/>
          <ac:spMkLst>
            <pc:docMk/>
            <pc:sldMk cId="3919390053" sldId="273"/>
            <ac:spMk id="8" creationId="{00000000-0000-0000-0000-000000000000}"/>
          </ac:spMkLst>
        </pc:spChg>
        <pc:picChg chg="mod">
          <ac:chgData name="Micah Willeford" userId="e64a67e3-d3a7-41b0-80c0-3fd21b60bf40" providerId="ADAL" clId="{FB88102D-F9A2-4153-BE30-F468956B03F2}" dt="2019-09-10T18:05:42.003" v="295" actId="1076"/>
          <ac:picMkLst>
            <pc:docMk/>
            <pc:sldMk cId="3919390053" sldId="273"/>
            <ac:picMk id="4" creationId="{00000000-0000-0000-0000-000000000000}"/>
          </ac:picMkLst>
        </pc:picChg>
      </pc:sldChg>
      <pc:sldChg chg="modSp add del">
        <pc:chgData name="Micah Willeford" userId="e64a67e3-d3a7-41b0-80c0-3fd21b60bf40" providerId="ADAL" clId="{FB88102D-F9A2-4153-BE30-F468956B03F2}" dt="2019-09-10T18:04:45.932" v="277" actId="20577"/>
        <pc:sldMkLst>
          <pc:docMk/>
          <pc:sldMk cId="3989574230" sldId="279"/>
        </pc:sldMkLst>
        <pc:spChg chg="mod">
          <ac:chgData name="Micah Willeford" userId="e64a67e3-d3a7-41b0-80c0-3fd21b60bf40" providerId="ADAL" clId="{FB88102D-F9A2-4153-BE30-F468956B03F2}" dt="2019-09-10T18:04:45.932" v="277" actId="20577"/>
          <ac:spMkLst>
            <pc:docMk/>
            <pc:sldMk cId="3989574230" sldId="279"/>
            <ac:spMk id="2" creationId="{00000000-0000-0000-0000-000000000000}"/>
          </ac:spMkLst>
        </pc:spChg>
      </pc:sldChg>
      <pc:sldChg chg="add del">
        <pc:chgData name="Micah Willeford" userId="e64a67e3-d3a7-41b0-80c0-3fd21b60bf40" providerId="ADAL" clId="{FB88102D-F9A2-4153-BE30-F468956B03F2}" dt="2019-09-10T18:03:41.801" v="177" actId="2696"/>
        <pc:sldMkLst>
          <pc:docMk/>
          <pc:sldMk cId="3164910370" sldId="289"/>
        </pc:sldMkLst>
      </pc:sldChg>
      <pc:sldChg chg="add del">
        <pc:chgData name="Micah Willeford" userId="e64a67e3-d3a7-41b0-80c0-3fd21b60bf40" providerId="ADAL" clId="{FB88102D-F9A2-4153-BE30-F468956B03F2}" dt="2019-09-10T18:05:12.854" v="289" actId="2696"/>
        <pc:sldMkLst>
          <pc:docMk/>
          <pc:sldMk cId="2025092292" sldId="296"/>
        </pc:sldMkLst>
      </pc:sldChg>
      <pc:sldChg chg="addSp delSp modSp add">
        <pc:chgData name="Micah Willeford" userId="e64a67e3-d3a7-41b0-80c0-3fd21b60bf40" providerId="ADAL" clId="{FB88102D-F9A2-4153-BE30-F468956B03F2}" dt="2019-09-10T18:05:08.715" v="288" actId="20577"/>
        <pc:sldMkLst>
          <pc:docMk/>
          <pc:sldMk cId="1350710428" sldId="297"/>
        </pc:sldMkLst>
        <pc:spChg chg="mod">
          <ac:chgData name="Micah Willeford" userId="e64a67e3-d3a7-41b0-80c0-3fd21b60bf40" providerId="ADAL" clId="{FB88102D-F9A2-4153-BE30-F468956B03F2}" dt="2019-09-10T18:05:08.715" v="288" actId="20577"/>
          <ac:spMkLst>
            <pc:docMk/>
            <pc:sldMk cId="1350710428" sldId="297"/>
            <ac:spMk id="2" creationId="{F52E9F80-2549-499D-850E-E45A84C6B804}"/>
          </ac:spMkLst>
        </pc:spChg>
        <pc:spChg chg="del">
          <ac:chgData name="Micah Willeford" userId="e64a67e3-d3a7-41b0-80c0-3fd21b60bf40" providerId="ADAL" clId="{FB88102D-F9A2-4153-BE30-F468956B03F2}" dt="2019-09-10T18:04:06.464" v="197"/>
          <ac:spMkLst>
            <pc:docMk/>
            <pc:sldMk cId="1350710428" sldId="297"/>
            <ac:spMk id="3" creationId="{7D155E6F-52DD-4A27-98DC-372D689BAF2D}"/>
          </ac:spMkLst>
        </pc:spChg>
        <pc:spChg chg="add mod">
          <ac:chgData name="Micah Willeford" userId="e64a67e3-d3a7-41b0-80c0-3fd21b60bf40" providerId="ADAL" clId="{FB88102D-F9A2-4153-BE30-F468956B03F2}" dt="2019-09-10T18:04:09.455" v="198" actId="20577"/>
          <ac:spMkLst>
            <pc:docMk/>
            <pc:sldMk cId="1350710428" sldId="297"/>
            <ac:spMk id="4" creationId="{4E9A9DC3-C9F4-46F5-BD52-C1408BA24859}"/>
          </ac:spMkLst>
        </pc:spChg>
      </pc:sldChg>
    </pc:docChg>
  </pc:docChgLst>
  <pc:docChgLst>
    <pc:chgData name="Micah Willeford" userId="e64a67e3-d3a7-41b0-80c0-3fd21b60bf40" providerId="ADAL" clId="{AEF552C6-07C7-475D-A845-81CF6B344065}"/>
  </pc:docChgLst>
  <pc:docChgLst>
    <pc:chgData name="Micah Willeford" userId="e64a67e3-d3a7-41b0-80c0-3fd21b60bf40" providerId="ADAL" clId="{80272CBE-4526-4442-80FD-90200ECB5BBC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9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0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7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13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5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2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2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9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4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6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7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A9CE0-B9C1-47AE-9976-BF56B460C328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4E710-CBD6-4524-A799-0A634DB13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03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790" y="555435"/>
            <a:ext cx="9144000" cy="1700085"/>
          </a:xfrm>
        </p:spPr>
        <p:txBody>
          <a:bodyPr>
            <a:noAutofit/>
          </a:bodyPr>
          <a:lstStyle/>
          <a:p>
            <a:r>
              <a:rPr lang="en-US" sz="8000" dirty="0">
                <a:latin typeface="Baskerville Old Face" panose="02020602080505020303" pitchFamily="18" charset="0"/>
              </a:rPr>
              <a:t>OKCareerGuide.org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8D66A59-0163-43C3-9FFA-5BC612D432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51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074" y="243455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6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E9F80-2549-499D-850E-E45A84C6B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askerville Old Face" panose="02020602080505020303" pitchFamily="18" charset="0"/>
              </a:rPr>
              <a:t>Using Clever to Login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E9A9DC3-C9F4-46F5-BD52-C1408BA2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r>
              <a:rPr lang="en-US" sz="3200" b="1" dirty="0"/>
              <a:t>Go to OKCareerGuide.org</a:t>
            </a:r>
          </a:p>
          <a:p>
            <a:r>
              <a:rPr lang="en-US" sz="3200" b="1" dirty="0"/>
              <a:t>Click ‘Login’ </a:t>
            </a:r>
          </a:p>
          <a:p>
            <a:r>
              <a:rPr lang="en-US" sz="3200" b="1" dirty="0"/>
              <a:t> Select ‘Log In with Clever’</a:t>
            </a:r>
          </a:p>
          <a:p>
            <a:r>
              <a:rPr lang="en-US" sz="3200" b="1" dirty="0"/>
              <a:t>Enter your school</a:t>
            </a:r>
          </a:p>
          <a:p>
            <a:r>
              <a:rPr lang="en-US" sz="3200" b="1" dirty="0"/>
              <a:t>365 Login</a:t>
            </a:r>
          </a:p>
        </p:txBody>
      </p:sp>
    </p:spTree>
    <p:extLst>
      <p:ext uri="{BB962C8B-B14F-4D97-AF65-F5344CB8AC3E}">
        <p14:creationId xmlns:p14="http://schemas.microsoft.com/office/powerpoint/2010/main" val="1350710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422" y="0"/>
            <a:ext cx="10515600" cy="1050325"/>
          </a:xfrm>
        </p:spPr>
        <p:txBody>
          <a:bodyPr>
            <a:normAutofit/>
          </a:bodyPr>
          <a:lstStyle/>
          <a:p>
            <a:r>
              <a:rPr lang="en-US" b="1" dirty="0">
                <a:latin typeface="Baskerville Old Face" panose="02020602080505020303" pitchFamily="18" charset="0"/>
              </a:rPr>
              <a:t>Creating an Account without Clever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422" y="1050325"/>
            <a:ext cx="11131378" cy="54864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latin typeface="+mj-lt"/>
              </a:rPr>
              <a:t>Create an account</a:t>
            </a:r>
            <a:r>
              <a:rPr lang="en-US" sz="32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2000" dirty="0">
                <a:latin typeface="+mj-lt"/>
                <a:sym typeface="Wingdings" panose="05000000000000000000" pitchFamily="2" charset="2"/>
              </a:rPr>
              <a:t>choose the appropriate category (middle or high school student)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Select and Fill in your information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For your username use your </a:t>
            </a:r>
            <a:r>
              <a:rPr lang="en-US" sz="3200" b="1" u="sng" dirty="0">
                <a:latin typeface="+mj-lt"/>
              </a:rPr>
              <a:t>1</a:t>
            </a:r>
            <a:r>
              <a:rPr lang="en-US" sz="3200" b="1" u="sng" baseline="30000" dirty="0">
                <a:latin typeface="+mj-lt"/>
              </a:rPr>
              <a:t>st</a:t>
            </a:r>
            <a:r>
              <a:rPr lang="en-US" sz="3200" b="1" u="sng" dirty="0">
                <a:latin typeface="+mj-lt"/>
              </a:rPr>
              <a:t> &amp; last name</a:t>
            </a:r>
          </a:p>
          <a:p>
            <a:r>
              <a:rPr lang="en-US" sz="3200" dirty="0">
                <a:latin typeface="+mj-lt"/>
              </a:rPr>
              <a:t>For your password use your </a:t>
            </a:r>
            <a:r>
              <a:rPr lang="en-US" sz="3200" b="1" u="sng" dirty="0">
                <a:latin typeface="+mj-lt"/>
              </a:rPr>
              <a:t>student ID number</a:t>
            </a:r>
          </a:p>
          <a:p>
            <a:r>
              <a:rPr lang="en-US" sz="3200" dirty="0">
                <a:latin typeface="+mj-lt"/>
              </a:rPr>
              <a:t>Click next step </a:t>
            </a:r>
          </a:p>
          <a:p>
            <a:pPr marL="0" indent="0">
              <a:buNone/>
            </a:pPr>
            <a:r>
              <a:rPr lang="en-US" dirty="0">
                <a:latin typeface="+mj-lt"/>
              </a:rPr>
              <a:t>*If at this point is says ‘username already taken’ then add a 1 to the end of your user name</a:t>
            </a:r>
          </a:p>
          <a:p>
            <a:r>
              <a:rPr lang="en-US" sz="3200" dirty="0">
                <a:latin typeface="+mj-lt"/>
              </a:rPr>
              <a:t>Fill in the remaining information</a:t>
            </a:r>
          </a:p>
          <a:p>
            <a:r>
              <a:rPr lang="en-US" sz="3200" dirty="0">
                <a:latin typeface="+mj-lt"/>
              </a:rPr>
              <a:t>Click ‘Sign Me up’ </a:t>
            </a:r>
            <a:r>
              <a:rPr lang="en-US" sz="3200" b="1" u="sng" dirty="0">
                <a:latin typeface="+mj-lt"/>
              </a:rPr>
              <a:t>one</a:t>
            </a:r>
            <a:r>
              <a:rPr lang="en-US" sz="3200" dirty="0">
                <a:latin typeface="+mj-lt"/>
              </a:rPr>
              <a:t> time</a:t>
            </a:r>
          </a:p>
          <a:p>
            <a:pPr marL="0" indent="0">
              <a:buNone/>
            </a:pPr>
            <a:r>
              <a:rPr lang="en-US" dirty="0">
                <a:latin typeface="+mj-lt"/>
              </a:rPr>
              <a:t>*If at this point is says ‘username already taken’ then open okcareerguide.org in a </a:t>
            </a:r>
            <a:r>
              <a:rPr lang="en-US" b="1" dirty="0">
                <a:latin typeface="+mj-lt"/>
              </a:rPr>
              <a:t>separate</a:t>
            </a:r>
            <a:r>
              <a:rPr lang="en-US" dirty="0">
                <a:latin typeface="+mj-lt"/>
              </a:rPr>
              <a:t> browser window and sign in using your newly created log 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74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If you can’t get logged in DO NOT create a new account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331269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Try logging in with your 1</a:t>
            </a:r>
            <a:r>
              <a:rPr lang="en-US" sz="2400" baseline="30000" dirty="0">
                <a:latin typeface="+mj-lt"/>
              </a:rPr>
              <a:t>st</a:t>
            </a:r>
            <a:r>
              <a:rPr lang="en-US" sz="2400" dirty="0">
                <a:latin typeface="+mj-lt"/>
              </a:rPr>
              <a:t> and last name and then add a 1 to the end</a:t>
            </a:r>
          </a:p>
          <a:p>
            <a:pPr lvl="1"/>
            <a:r>
              <a:rPr lang="en-US" sz="2000" dirty="0">
                <a:latin typeface="+mj-lt"/>
              </a:rPr>
              <a:t>Example: instead of </a:t>
            </a:r>
            <a:r>
              <a:rPr lang="en-US" sz="2000" b="1" dirty="0" err="1">
                <a:solidFill>
                  <a:srgbClr val="0070C0"/>
                </a:solidFill>
                <a:latin typeface="+mj-lt"/>
              </a:rPr>
              <a:t>micahwilleford</a:t>
            </a:r>
            <a:r>
              <a:rPr lang="en-US" sz="2000" dirty="0">
                <a:latin typeface="+mj-lt"/>
              </a:rPr>
              <a:t> try </a:t>
            </a:r>
            <a:r>
              <a:rPr lang="en-US" sz="2000" b="1" dirty="0">
                <a:solidFill>
                  <a:srgbClr val="0070C0"/>
                </a:solidFill>
                <a:latin typeface="+mj-lt"/>
              </a:rPr>
              <a:t>micahwilleford1</a:t>
            </a:r>
            <a:endParaRPr lang="en-US" sz="2000" dirty="0">
              <a:solidFill>
                <a:srgbClr val="0070C0"/>
              </a:solidFill>
              <a:latin typeface="+mj-lt"/>
            </a:endParaRPr>
          </a:p>
          <a:p>
            <a:pPr lvl="1"/>
            <a:endParaRPr lang="en-US" sz="1050" dirty="0">
              <a:latin typeface="+mj-lt"/>
            </a:endParaRPr>
          </a:p>
          <a:p>
            <a:pPr marL="0" indent="0">
              <a:buNone/>
            </a:pPr>
            <a:r>
              <a:rPr lang="en-US" sz="2400" b="1" dirty="0">
                <a:latin typeface="+mj-lt"/>
              </a:rPr>
              <a:t>Didn’t work? Try this:</a:t>
            </a:r>
          </a:p>
          <a:p>
            <a:pPr marL="0" indent="0">
              <a:buNone/>
            </a:pPr>
            <a:endParaRPr lang="en-US" sz="1050" dirty="0">
              <a:latin typeface="+mj-lt"/>
            </a:endParaRPr>
          </a:p>
          <a:p>
            <a:r>
              <a:rPr lang="en-US" sz="2400" dirty="0">
                <a:latin typeface="+mj-lt"/>
              </a:rPr>
              <a:t>Try adding a space in your user name</a:t>
            </a:r>
          </a:p>
          <a:p>
            <a:pPr lvl="1"/>
            <a:r>
              <a:rPr lang="en-US" sz="2000" dirty="0">
                <a:latin typeface="+mj-lt"/>
              </a:rPr>
              <a:t>Example: instead of </a:t>
            </a:r>
            <a:r>
              <a:rPr lang="en-US" sz="2000" b="1" dirty="0" err="1">
                <a:solidFill>
                  <a:srgbClr val="0070C0"/>
                </a:solidFill>
                <a:latin typeface="+mj-lt"/>
              </a:rPr>
              <a:t>micahwilleford</a:t>
            </a:r>
            <a:r>
              <a:rPr lang="en-US" sz="2000" dirty="0">
                <a:latin typeface="+mj-lt"/>
              </a:rPr>
              <a:t> try </a:t>
            </a:r>
            <a:r>
              <a:rPr lang="en-US" sz="2000" b="1" dirty="0" err="1">
                <a:solidFill>
                  <a:srgbClr val="0070C0"/>
                </a:solidFill>
                <a:latin typeface="+mj-lt"/>
              </a:rPr>
              <a:t>micah</a:t>
            </a:r>
            <a:r>
              <a:rPr lang="en-US" sz="2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+mj-lt"/>
              </a:rPr>
              <a:t>willeford</a:t>
            </a:r>
            <a:endParaRPr lang="en-US" sz="2000" b="1" dirty="0">
              <a:latin typeface="+mj-lt"/>
            </a:endParaRPr>
          </a:p>
          <a:p>
            <a:pPr lvl="1"/>
            <a:endParaRPr lang="en-US" sz="1050" dirty="0">
              <a:latin typeface="+mj-lt"/>
            </a:endParaRPr>
          </a:p>
          <a:p>
            <a:pPr marL="0" indent="0">
              <a:buNone/>
            </a:pPr>
            <a:r>
              <a:rPr lang="en-US" sz="2400" b="1" dirty="0">
                <a:latin typeface="+mj-lt"/>
              </a:rPr>
              <a:t>Still not working? </a:t>
            </a:r>
          </a:p>
          <a:p>
            <a:pPr lvl="1"/>
            <a:r>
              <a:rPr lang="en-US" sz="2000" dirty="0">
                <a:latin typeface="+mj-lt"/>
              </a:rPr>
              <a:t>Click forgot username</a:t>
            </a:r>
          </a:p>
          <a:p>
            <a:pPr marL="457200" lvl="1" indent="0">
              <a:buNone/>
            </a:pPr>
            <a:r>
              <a:rPr lang="en-US" sz="2000" dirty="0">
                <a:latin typeface="+mj-lt"/>
              </a:rPr>
              <a:t>	        and/or</a:t>
            </a:r>
          </a:p>
          <a:p>
            <a:pPr lvl="1"/>
            <a:r>
              <a:rPr lang="en-US" sz="2000" dirty="0">
                <a:latin typeface="+mj-lt"/>
              </a:rPr>
              <a:t>Click forgot password</a:t>
            </a:r>
          </a:p>
          <a:p>
            <a:pPr lvl="1"/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en-US" sz="2400" b="1" dirty="0">
                <a:latin typeface="+mj-lt"/>
              </a:rPr>
              <a:t>STILL not working? </a:t>
            </a:r>
          </a:p>
          <a:p>
            <a:pPr lvl="1"/>
            <a:r>
              <a:rPr lang="en-US" sz="2000" dirty="0">
                <a:latin typeface="+mj-lt"/>
              </a:rPr>
              <a:t>Ask your teacher to look you up</a:t>
            </a:r>
          </a:p>
        </p:txBody>
      </p:sp>
    </p:spTree>
    <p:extLst>
      <p:ext uri="{BB962C8B-B14F-4D97-AF65-F5344CB8AC3E}">
        <p14:creationId xmlns:p14="http://schemas.microsoft.com/office/powerpoint/2010/main" val="2321934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074" y="243455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Student Account Tutorial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29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7531" r="62906" b="3876"/>
          <a:stretch/>
        </p:blipFill>
        <p:spPr>
          <a:xfrm>
            <a:off x="2458994" y="253193"/>
            <a:ext cx="9625913" cy="636467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212125" y="170864"/>
            <a:ext cx="306653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Your Dashboard (Homepage)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4778" y="1865871"/>
            <a:ext cx="20254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My Next Steps</a:t>
            </a:r>
          </a:p>
          <a:p>
            <a:r>
              <a:rPr lang="en-US" dirty="0"/>
              <a:t>A checklist to keep you on tract.</a:t>
            </a:r>
          </a:p>
          <a:p>
            <a:endParaRPr lang="en-US" dirty="0"/>
          </a:p>
          <a:p>
            <a:r>
              <a:rPr lang="en-US" dirty="0"/>
              <a:t>Updating your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grade</a:t>
            </a:r>
            <a:r>
              <a:rPr lang="en-US" dirty="0"/>
              <a:t> updates your checklist</a:t>
            </a:r>
          </a:p>
          <a:p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Assessments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931979"/>
                </a:solidFill>
              </a:rPr>
              <a:t>Navigation Pane &amp; Table of Contents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009900"/>
                </a:solidFill>
              </a:rPr>
              <a:t>Assessment Results</a:t>
            </a:r>
          </a:p>
          <a:p>
            <a:endParaRPr lang="en-US" b="1" dirty="0">
              <a:solidFill>
                <a:srgbClr val="009900"/>
              </a:solidFill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‘My Favorites’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0305534" y="1235676"/>
            <a:ext cx="1272746" cy="3583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446637" y="5101318"/>
            <a:ext cx="1622852" cy="620013"/>
          </a:xfrm>
          <a:prstGeom prst="ellipse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/>
          <p:cNvSpPr/>
          <p:nvPr/>
        </p:nvSpPr>
        <p:spPr>
          <a:xfrm rot="5400000">
            <a:off x="6993925" y="-237951"/>
            <a:ext cx="461318" cy="6161901"/>
          </a:xfrm>
          <a:prstGeom prst="leftBracket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1" name="Left Bracket 10"/>
          <p:cNvSpPr/>
          <p:nvPr/>
        </p:nvSpPr>
        <p:spPr>
          <a:xfrm rot="16200000">
            <a:off x="6993924" y="1371602"/>
            <a:ext cx="461318" cy="6161902"/>
          </a:xfrm>
          <a:prstGeom prst="leftBracket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58994" y="2224216"/>
            <a:ext cx="1622852" cy="4511408"/>
          </a:xfrm>
          <a:prstGeom prst="rect">
            <a:avLst/>
          </a:prstGeom>
          <a:noFill/>
          <a:ln w="38100">
            <a:solidFill>
              <a:srgbClr val="931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60255" y="2100649"/>
            <a:ext cx="77950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729946" y="5931243"/>
            <a:ext cx="729048" cy="19770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742303" y="2088292"/>
            <a:ext cx="530309" cy="113682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390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2" y="2027861"/>
            <a:ext cx="3066535" cy="339675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Take an assessment or three!</a:t>
            </a:r>
          </a:p>
          <a:p>
            <a:pPr marL="0" indent="0" algn="ctr">
              <a:buNone/>
            </a:pPr>
            <a:endParaRPr lang="en-US" sz="2100" dirty="0"/>
          </a:p>
          <a:p>
            <a:pPr marL="0" indent="0" algn="ctr">
              <a:buNone/>
            </a:pPr>
            <a:br>
              <a:rPr lang="en-US" sz="2100" dirty="0"/>
            </a:br>
            <a:r>
              <a:rPr lang="en-US" sz="2100" dirty="0"/>
              <a:t>Once you click on the assessment you want to take, you’ll find the instructions for each assessment located at the top of the page.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700" dirty="0"/>
              <a:t>7</a:t>
            </a:r>
            <a:r>
              <a:rPr lang="en-US" sz="1700" baseline="30000" dirty="0"/>
              <a:t>th</a:t>
            </a:r>
            <a:r>
              <a:rPr lang="en-US" sz="1700" dirty="0"/>
              <a:t> and 8</a:t>
            </a:r>
            <a:r>
              <a:rPr lang="en-US" sz="1700" baseline="30000" dirty="0"/>
              <a:t>th</a:t>
            </a:r>
            <a:r>
              <a:rPr lang="en-US" sz="1700" dirty="0"/>
              <a:t> grade accounts only show the first 2 assessments</a:t>
            </a:r>
          </a:p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1" t="38016" r="63413" b="3391"/>
          <a:stretch/>
        </p:blipFill>
        <p:spPr>
          <a:xfrm>
            <a:off x="3126259" y="158507"/>
            <a:ext cx="9065741" cy="6077312"/>
          </a:xfrm>
          <a:prstGeom prst="rect">
            <a:avLst/>
          </a:prstGeom>
        </p:spPr>
      </p:pic>
      <p:sp>
        <p:nvSpPr>
          <p:cNvPr id="7" name="Arrow: Down 6"/>
          <p:cNvSpPr/>
          <p:nvPr/>
        </p:nvSpPr>
        <p:spPr>
          <a:xfrm>
            <a:off x="9323172" y="2160813"/>
            <a:ext cx="630194" cy="1037968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/>
          <p:cNvSpPr/>
          <p:nvPr/>
        </p:nvSpPr>
        <p:spPr>
          <a:xfrm>
            <a:off x="7344032" y="2160813"/>
            <a:ext cx="630194" cy="103796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/>
          <p:cNvSpPr/>
          <p:nvPr/>
        </p:nvSpPr>
        <p:spPr>
          <a:xfrm>
            <a:off x="5346357" y="2160813"/>
            <a:ext cx="630194" cy="1037968"/>
          </a:xfrm>
          <a:prstGeom prst="downArrow">
            <a:avLst/>
          </a:prstGeom>
          <a:solidFill>
            <a:srgbClr val="9319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4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433" y="169819"/>
            <a:ext cx="10515600" cy="1269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first assessment looks at your </a:t>
            </a:r>
            <a:r>
              <a:rPr lang="en-US" b="1" dirty="0"/>
              <a:t>Interests</a:t>
            </a:r>
            <a:r>
              <a:rPr lang="en-US" dirty="0"/>
              <a:t> in relation to Careers &amp; reports your top ranking </a:t>
            </a:r>
            <a:r>
              <a:rPr lang="en-US" dirty="0">
                <a:solidFill>
                  <a:srgbClr val="0000FF"/>
                </a:solidFill>
              </a:rPr>
              <a:t>Pathways</a:t>
            </a:r>
            <a:r>
              <a:rPr lang="en-US" dirty="0"/>
              <a:t> (categories of occupations) or click </a:t>
            </a:r>
            <a:r>
              <a:rPr lang="en-US" dirty="0">
                <a:solidFill>
                  <a:srgbClr val="009900"/>
                </a:solidFill>
              </a:rPr>
              <a:t>‘view by National Career Cluster ranking’ </a:t>
            </a:r>
            <a:r>
              <a:rPr lang="en-US" dirty="0"/>
              <a:t>to see the </a:t>
            </a:r>
            <a:r>
              <a:rPr lang="en-US" dirty="0">
                <a:solidFill>
                  <a:srgbClr val="931979"/>
                </a:solidFill>
              </a:rPr>
              <a:t>Cluster Ranking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75" t="49151" r="70144" b="4846"/>
          <a:stretch/>
        </p:blipFill>
        <p:spPr>
          <a:xfrm>
            <a:off x="109150" y="1439563"/>
            <a:ext cx="6296709" cy="527633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657600" y="6345196"/>
            <a:ext cx="2644346" cy="370703"/>
          </a:xfrm>
          <a:prstGeom prst="ellipse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892" t="40620" r="70000" b="3452"/>
          <a:stretch/>
        </p:blipFill>
        <p:spPr>
          <a:xfrm>
            <a:off x="6554142" y="1400306"/>
            <a:ext cx="5246561" cy="5315593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257433" y="1492078"/>
            <a:ext cx="1806146" cy="45102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515009" y="1439564"/>
            <a:ext cx="1899942" cy="315096"/>
          </a:xfrm>
          <a:prstGeom prst="ellipse">
            <a:avLst/>
          </a:prstGeom>
          <a:noFill/>
          <a:ln w="38100">
            <a:solidFill>
              <a:srgbClr val="931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319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708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284" t="42131" r="70000" b="10711"/>
          <a:stretch/>
        </p:blipFill>
        <p:spPr>
          <a:xfrm>
            <a:off x="2210559" y="1218170"/>
            <a:ext cx="6895937" cy="573994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257433" y="169819"/>
            <a:ext cx="10515600" cy="1269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The second assessment looks at your </a:t>
            </a:r>
            <a:r>
              <a:rPr lang="en-US" b="1" dirty="0"/>
              <a:t>SKILLS</a:t>
            </a:r>
            <a:r>
              <a:rPr lang="en-US" dirty="0"/>
              <a:t> in relation to Careers &amp; reports your top ranking </a:t>
            </a:r>
            <a:r>
              <a:rPr lang="en-US" dirty="0">
                <a:solidFill>
                  <a:srgbClr val="0000FF"/>
                </a:solidFill>
              </a:rPr>
              <a:t>Pathways</a:t>
            </a:r>
            <a:r>
              <a:rPr lang="en-US" dirty="0"/>
              <a:t> (categories of occupations) and compares them to your interests in those high skill areas</a:t>
            </a:r>
            <a:endParaRPr lang="en-US" dirty="0">
              <a:solidFill>
                <a:srgbClr val="931979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395153" y="1298380"/>
            <a:ext cx="1806146" cy="45102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28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714633" y="108490"/>
            <a:ext cx="10515600" cy="1269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The third assessment looks at your </a:t>
            </a:r>
            <a:r>
              <a:rPr lang="en-US" b="1" dirty="0"/>
              <a:t>WORK VALUES</a:t>
            </a:r>
            <a:r>
              <a:rPr lang="en-US" dirty="0"/>
              <a:t> in relation to Careers &amp; reports your top ranking </a:t>
            </a:r>
            <a:r>
              <a:rPr lang="en-US" dirty="0">
                <a:solidFill>
                  <a:srgbClr val="009900"/>
                </a:solidFill>
              </a:rPr>
              <a:t>Values</a:t>
            </a:r>
            <a:r>
              <a:rPr lang="en-US" dirty="0"/>
              <a:t> (what’s important to you in a career).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689" t="37047" r="70000" b="3393"/>
          <a:stretch/>
        </p:blipFill>
        <p:spPr>
          <a:xfrm>
            <a:off x="3025346" y="1093467"/>
            <a:ext cx="5389605" cy="576453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25346" y="1093467"/>
            <a:ext cx="1806146" cy="451022"/>
          </a:xfrm>
          <a:prstGeom prst="ellipse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0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990" y="107820"/>
            <a:ext cx="10515600" cy="1325563"/>
          </a:xfrm>
        </p:spPr>
        <p:txBody>
          <a:bodyPr/>
          <a:lstStyle/>
          <a:p>
            <a:r>
              <a:rPr lang="en-US" dirty="0"/>
              <a:t>Can’t find an occupation you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1843" y="2747793"/>
            <a:ext cx="8608540" cy="220197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9900"/>
                </a:solidFill>
              </a:rPr>
              <a:t>Click through the occupations listed in your results</a:t>
            </a:r>
          </a:p>
          <a:p>
            <a:endParaRPr lang="en-US" dirty="0">
              <a:solidFill>
                <a:srgbClr val="009900"/>
              </a:solidFill>
            </a:endParaRPr>
          </a:p>
          <a:p>
            <a:r>
              <a:rPr lang="en-US" dirty="0">
                <a:solidFill>
                  <a:srgbClr val="931979"/>
                </a:solidFill>
              </a:rPr>
              <a:t>Search through all the clusters and pathways</a:t>
            </a:r>
          </a:p>
          <a:p>
            <a:endParaRPr lang="en-US" dirty="0">
              <a:solidFill>
                <a:srgbClr val="931979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Search for a specific occupation by title or key word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4341" r="93765" b="20380"/>
          <a:stretch/>
        </p:blipFill>
        <p:spPr>
          <a:xfrm>
            <a:off x="245075" y="2038867"/>
            <a:ext cx="2866768" cy="294090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75270" y="668819"/>
            <a:ext cx="110181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Look at the left hand navigation bar and click on ‘EXPLORE OCCUPATIONS</a:t>
            </a:r>
            <a:r>
              <a:rPr lang="en-US" sz="4000" dirty="0"/>
              <a:t>’</a:t>
            </a:r>
          </a:p>
        </p:txBody>
      </p:sp>
      <p:sp>
        <p:nvSpPr>
          <p:cNvPr id="6" name="Rectangle 5"/>
          <p:cNvSpPr/>
          <p:nvPr/>
        </p:nvSpPr>
        <p:spPr>
          <a:xfrm>
            <a:off x="477794" y="2710722"/>
            <a:ext cx="2634049" cy="600888"/>
          </a:xfrm>
          <a:prstGeom prst="rect">
            <a:avLst/>
          </a:prstGeom>
          <a:noFill/>
          <a:ln w="285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7793" y="3469076"/>
            <a:ext cx="2634049" cy="905215"/>
          </a:xfrm>
          <a:prstGeom prst="rect">
            <a:avLst/>
          </a:prstGeom>
          <a:noFill/>
          <a:ln w="28575">
            <a:solidFill>
              <a:srgbClr val="931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7792" y="4463261"/>
            <a:ext cx="2634049" cy="48650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09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796" y="27273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>
                <a:latin typeface="Baskerville Old Face" panose="02020602080505020303" pitchFamily="18" charset="0"/>
              </a:rPr>
              <a:t>An Occupation (Job) you’re interested in!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840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7156" y="1212769"/>
            <a:ext cx="3048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Quick Facts!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931979"/>
                </a:solidFill>
              </a:rPr>
              <a:t>7 Tabs of DETAILS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009900"/>
                </a:solidFill>
              </a:rPr>
              <a:t>A Video? Watch it!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0334" r="68958" b="3401"/>
          <a:stretch/>
        </p:blipFill>
        <p:spPr>
          <a:xfrm>
            <a:off x="3343582" y="57737"/>
            <a:ext cx="8798619" cy="66478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265526" y="1508289"/>
            <a:ext cx="6647452" cy="561871"/>
          </a:xfrm>
          <a:prstGeom prst="rect">
            <a:avLst/>
          </a:prstGeom>
          <a:noFill/>
          <a:ln w="57150">
            <a:solidFill>
              <a:srgbClr val="931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71048" y="4083216"/>
            <a:ext cx="3120952" cy="2493305"/>
          </a:xfrm>
          <a:prstGeom prst="rect">
            <a:avLst/>
          </a:prstGeom>
          <a:noFill/>
          <a:ln w="5715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23027" y="4235073"/>
            <a:ext cx="3490520" cy="2259826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3293783" y="1171239"/>
            <a:ext cx="2050494" cy="306383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5838" y="3778067"/>
            <a:ext cx="300794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Like the occupation? Save it to your Favorites by clicking the star!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14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80" t="52611" r="68959" b="41480"/>
          <a:stretch/>
        </p:blipFill>
        <p:spPr>
          <a:xfrm>
            <a:off x="2252330" y="506627"/>
            <a:ext cx="9939670" cy="1013254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7541" y="198620"/>
            <a:ext cx="264094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Click the 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</a:rPr>
              <a:t>Education &amp; 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</a:rPr>
              <a:t>Experience 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</a:rPr>
              <a:t>Tab</a:t>
            </a:r>
          </a:p>
          <a:p>
            <a:pPr algn="ctr"/>
            <a:endParaRPr lang="en-US" sz="2000" dirty="0">
              <a:solidFill>
                <a:srgbClr val="0000FF"/>
              </a:solidFill>
            </a:endParaRPr>
          </a:p>
          <a:p>
            <a:pPr algn="ctr"/>
            <a:r>
              <a:rPr lang="en-US" sz="2000" dirty="0">
                <a:solidFill>
                  <a:srgbClr val="931979"/>
                </a:solidFill>
              </a:rPr>
              <a:t>This page will tell you what levels of Education, Experience, Certifications, Trainings etc. you’ll need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You will also see a list of </a:t>
            </a:r>
            <a:r>
              <a:rPr lang="en-US" sz="2000" dirty="0">
                <a:solidFill>
                  <a:srgbClr val="009900"/>
                </a:solidFill>
              </a:rPr>
              <a:t>Majors &amp; Programs </a:t>
            </a:r>
            <a:r>
              <a:rPr lang="en-US" sz="2000" dirty="0"/>
              <a:t>you can study to become this occupation</a:t>
            </a:r>
          </a:p>
          <a:p>
            <a:pPr algn="ctr"/>
            <a:endParaRPr lang="en-US" sz="2000" dirty="0"/>
          </a:p>
        </p:txBody>
      </p:sp>
      <p:sp>
        <p:nvSpPr>
          <p:cNvPr id="2" name="Oval 1"/>
          <p:cNvSpPr/>
          <p:nvPr/>
        </p:nvSpPr>
        <p:spPr>
          <a:xfrm>
            <a:off x="6301946" y="432661"/>
            <a:ext cx="1421027" cy="889687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993" t="57869" r="68990" b="3877"/>
          <a:stretch/>
        </p:blipFill>
        <p:spPr>
          <a:xfrm>
            <a:off x="2914078" y="1396314"/>
            <a:ext cx="8191197" cy="54616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27405" y="1458096"/>
            <a:ext cx="4893276" cy="1828800"/>
          </a:xfrm>
          <a:prstGeom prst="rect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27405" y="3348678"/>
            <a:ext cx="7512909" cy="3509322"/>
          </a:xfrm>
          <a:prstGeom prst="rect">
            <a:avLst/>
          </a:prstGeom>
          <a:noFill/>
          <a:ln w="38100">
            <a:solidFill>
              <a:srgbClr val="931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76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541" y="198620"/>
            <a:ext cx="26409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/>
          </a:p>
          <a:p>
            <a:pPr algn="ctr"/>
            <a:r>
              <a:rPr lang="en-US" sz="2000" dirty="0">
                <a:solidFill>
                  <a:srgbClr val="009900"/>
                </a:solidFill>
              </a:rPr>
              <a:t>Click on a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9900"/>
                </a:solidFill>
              </a:rPr>
              <a:t>Major or Program</a:t>
            </a:r>
          </a:p>
          <a:p>
            <a:pPr algn="ctr"/>
            <a:endParaRPr lang="en-US" sz="2000" dirty="0">
              <a:solidFill>
                <a:srgbClr val="009900"/>
              </a:solidFill>
            </a:endParaRPr>
          </a:p>
          <a:p>
            <a:pPr algn="ctr"/>
            <a:endParaRPr lang="en-US" sz="2000" dirty="0">
              <a:solidFill>
                <a:srgbClr val="009900"/>
              </a:solidFill>
            </a:endParaRPr>
          </a:p>
          <a:p>
            <a:pPr algn="ctr"/>
            <a:endParaRPr lang="en-US" sz="2000" dirty="0">
              <a:solidFill>
                <a:srgbClr val="009900"/>
              </a:solidFill>
            </a:endParaRPr>
          </a:p>
          <a:p>
            <a:pPr algn="ctr"/>
            <a:endParaRPr lang="en-US" sz="2000" dirty="0">
              <a:solidFill>
                <a:srgbClr val="009900"/>
              </a:solidFill>
            </a:endParaRPr>
          </a:p>
          <a:p>
            <a:pPr algn="ctr"/>
            <a:endParaRPr lang="en-US" sz="2000" dirty="0">
              <a:solidFill>
                <a:srgbClr val="009900"/>
              </a:solidFill>
            </a:endParaRPr>
          </a:p>
          <a:p>
            <a:pPr algn="ctr"/>
            <a:endParaRPr lang="en-US" sz="2000" dirty="0">
              <a:solidFill>
                <a:srgbClr val="931979"/>
              </a:solidFill>
            </a:endParaRPr>
          </a:p>
          <a:p>
            <a:pPr algn="ctr"/>
            <a:r>
              <a:rPr lang="en-US" sz="2000" dirty="0">
                <a:solidFill>
                  <a:srgbClr val="931979"/>
                </a:solidFill>
              </a:rPr>
              <a:t>Here is a list of schools in </a:t>
            </a:r>
            <a:r>
              <a:rPr lang="en-US" sz="2000" dirty="0">
                <a:solidFill>
                  <a:srgbClr val="0000FF"/>
                </a:solidFill>
              </a:rPr>
              <a:t>Oklahoma</a:t>
            </a:r>
            <a:r>
              <a:rPr lang="en-US" sz="2000" dirty="0">
                <a:solidFill>
                  <a:srgbClr val="931979"/>
                </a:solidFill>
              </a:rPr>
              <a:t> that offer that Program or Major!</a:t>
            </a:r>
          </a:p>
          <a:p>
            <a:pPr algn="ctr"/>
            <a:endParaRPr lang="en-US" sz="2000" dirty="0">
              <a:solidFill>
                <a:srgbClr val="931979"/>
              </a:solidFill>
            </a:endParaRPr>
          </a:p>
          <a:p>
            <a:pPr algn="ctr"/>
            <a:endParaRPr lang="en-US" sz="2000" dirty="0">
              <a:solidFill>
                <a:srgbClr val="931979"/>
              </a:solidFill>
            </a:endParaRPr>
          </a:p>
          <a:p>
            <a:pPr algn="ctr"/>
            <a:r>
              <a:rPr lang="en-US" sz="2000" dirty="0"/>
              <a:t>Click on a school for more info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993" t="57869" r="68990" b="28197"/>
          <a:stretch/>
        </p:blipFill>
        <p:spPr>
          <a:xfrm>
            <a:off x="2718486" y="198621"/>
            <a:ext cx="8191197" cy="1852602"/>
          </a:xfrm>
          <a:prstGeom prst="rect">
            <a:avLst/>
          </a:prstGeom>
          <a:ln>
            <a:solidFill>
              <a:srgbClr val="009900"/>
            </a:solidFill>
          </a:ln>
        </p:spPr>
      </p:pic>
      <p:sp>
        <p:nvSpPr>
          <p:cNvPr id="8" name="Oval 7"/>
          <p:cNvSpPr/>
          <p:nvPr/>
        </p:nvSpPr>
        <p:spPr>
          <a:xfrm>
            <a:off x="2955382" y="532428"/>
            <a:ext cx="1421027" cy="493184"/>
          </a:xfrm>
          <a:prstGeom prst="ellipse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9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993" t="52038" r="70000" b="15841"/>
          <a:stretch/>
        </p:blipFill>
        <p:spPr>
          <a:xfrm>
            <a:off x="2718485" y="2174964"/>
            <a:ext cx="8013072" cy="4683036"/>
          </a:xfrm>
          <a:prstGeom prst="rect">
            <a:avLst/>
          </a:prstGeom>
        </p:spPr>
      </p:pic>
      <p:cxnSp>
        <p:nvCxnSpPr>
          <p:cNvPr id="11" name="Connector: Curved 10"/>
          <p:cNvCxnSpPr/>
          <p:nvPr/>
        </p:nvCxnSpPr>
        <p:spPr>
          <a:xfrm>
            <a:off x="1921477" y="4949156"/>
            <a:ext cx="797010" cy="679073"/>
          </a:xfrm>
          <a:prstGeom prst="curvedConnector3">
            <a:avLst/>
          </a:prstGeom>
          <a:ln w="38100">
            <a:solidFill>
              <a:srgbClr val="9319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718484" y="3719384"/>
            <a:ext cx="457202" cy="0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324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501</Words>
  <Application>Microsoft Office PowerPoint</Application>
  <PresentationFormat>Widescreen</PresentationFormat>
  <Paragraphs>91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Baskerville Old Face</vt:lpstr>
      <vt:lpstr>Calibri</vt:lpstr>
      <vt:lpstr>Calibri Light</vt:lpstr>
      <vt:lpstr>Wingdings</vt:lpstr>
      <vt:lpstr>Office Theme</vt:lpstr>
      <vt:lpstr>OKCareerGuide.org</vt:lpstr>
      <vt:lpstr>Students</vt:lpstr>
      <vt:lpstr>Using Clever to Login</vt:lpstr>
      <vt:lpstr>Creating an Account without Clever</vt:lpstr>
      <vt:lpstr>If you can’t get logged in DO NOT create a new account</vt:lpstr>
      <vt:lpstr>Student Account Tutorial</vt:lpstr>
      <vt:lpstr>Your Dashboard (Homepage)</vt:lpstr>
      <vt:lpstr>PowerPoint Presentation</vt:lpstr>
      <vt:lpstr>PowerPoint Presentation</vt:lpstr>
      <vt:lpstr>PowerPoint Presentation</vt:lpstr>
      <vt:lpstr>PowerPoint Presentation</vt:lpstr>
      <vt:lpstr>Can’t find an occupation you like?</vt:lpstr>
      <vt:lpstr>An Occupation (Job) you’re interested in!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Resumes in OKCareerGuide.org</dc:title>
  <dc:creator>Micah Willeford</dc:creator>
  <cp:lastModifiedBy>Micah Willeford</cp:lastModifiedBy>
  <cp:revision>32</cp:revision>
  <dcterms:created xsi:type="dcterms:W3CDTF">2018-10-25T13:45:34Z</dcterms:created>
  <dcterms:modified xsi:type="dcterms:W3CDTF">2019-09-10T18:08:58Z</dcterms:modified>
</cp:coreProperties>
</file>