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81" r:id="rId6"/>
    <p:sldMasterId id="2147483682" r:id="rId7"/>
    <p:sldMasterId id="2147483683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</p:sldIdLst>
  <p:sldSz cy="5143500" cx="9144000"/>
  <p:notesSz cx="6858000" cy="9144000"/>
  <p:embeddedFontLst>
    <p:embeddedFont>
      <p:font typeface="Roboto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mAuthor clrIdx="0" id="0" initials="" lastIdx="2" name="Erin Brown"/>
  <p:cmAuthor clrIdx="1" id="1" initials="" lastIdx="1" name="Ian Martin-Fodor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638D8038-25B1-4EFD-A13B-38692C674F83}">
  <a:tblStyle styleId="{638D8038-25B1-4EFD-A13B-38692C674F8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1.xml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4" Type="http://schemas.openxmlformats.org/officeDocument/2006/relationships/font" Target="fonts/Roboto-regular.fntdata"/><Relationship Id="rId23" Type="http://schemas.openxmlformats.org/officeDocument/2006/relationships/slide" Target="slides/slide14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notesMaster" Target="notesMasters/notesMaster1.xml"/><Relationship Id="rId26" Type="http://schemas.openxmlformats.org/officeDocument/2006/relationships/font" Target="fonts/Roboto-italic.fntdata"/><Relationship Id="rId25" Type="http://schemas.openxmlformats.org/officeDocument/2006/relationships/font" Target="fonts/Roboto-bold.fntdata"/><Relationship Id="rId27" Type="http://schemas.openxmlformats.org/officeDocument/2006/relationships/font" Target="fonts/Roboto-boldItalic.fntdata"/><Relationship Id="rId5" Type="http://schemas.openxmlformats.org/officeDocument/2006/relationships/commentAuthors" Target="commentAuthors.xml"/><Relationship Id="rId6" Type="http://schemas.openxmlformats.org/officeDocument/2006/relationships/slideMaster" Target="slideMasters/slideMaster1.xml"/><Relationship Id="rId7" Type="http://schemas.openxmlformats.org/officeDocument/2006/relationships/slideMaster" Target="slideMasters/slideMaster2.xml"/><Relationship Id="rId8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10" Type="http://schemas.openxmlformats.org/officeDocument/2006/relationships/slide" Target="slides/slide1.xml"/><Relationship Id="rId13" Type="http://schemas.openxmlformats.org/officeDocument/2006/relationships/slide" Target="slides/slide4.xml"/><Relationship Id="rId12" Type="http://schemas.openxmlformats.org/officeDocument/2006/relationships/slide" Target="slides/slide3.xml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9" Type="http://schemas.openxmlformats.org/officeDocument/2006/relationships/slide" Target="slides/slide10.xml"/><Relationship Id="rId18" Type="http://schemas.openxmlformats.org/officeDocument/2006/relationships/slide" Target="slides/slide9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m authorId="0" idx="1" dt="2019-08-02T21:51:12.699">
    <p:pos x="196" y="280"/>
    <p:text>Ian, please add the main strategies and slide if applicable</p:text>
  </p:cm>
  <p:cm authorId="1" idx="1" dt="2019-08-02T21:51:12.699">
    <p:pos x="196" y="280"/>
    <p:text>I added "WICOR Activities".  Everything else that I thought of fell into one of the above categories, so I'll just need to explain that there is depth to each one.  I figure WICOR transitions well into the next slide.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m authorId="0" idx="2" dt="2019-07-14T00:29:01.595">
    <p:pos x="148" y="146"/>
    <p:text>I will reach out to students that graduated last year from AVID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5d2ee89fef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5d2ee89fef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4014c2026d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4014c2026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5e45dd84a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5e45dd84a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5d2ee89fef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5d2ee89fef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5d420fd13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5d420fd1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5d2ee89fe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g5d2ee89fef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5d2ee89fef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g5d2ee89fef_0_8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5d2ee89fef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g5d2ee89fef_0_1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5d2ee89fef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5d2ee89fef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5d2ee89fef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5d2ee89fef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5d2ee89fef_1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5d2ee89fef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5d2ee89fef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5d2ee89fef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5d2ee89fef_0_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5d2ee89fef_0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457200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8"/>
          <p:cNvSpPr txBox="1"/>
          <p:nvPr>
            <p:ph idx="3" type="body"/>
          </p:nvPr>
        </p:nvSpPr>
        <p:spPr>
          <a:xfrm>
            <a:off x="4645025" y="1151335"/>
            <a:ext cx="40419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8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575050" y="204788"/>
            <a:ext cx="5111700" cy="43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463750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272750" y="-609572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6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6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3" name="Google Shape;133;p26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4" name="Google Shape;134;p2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7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7" name="Google Shape;137;p2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8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8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42" name="Google Shape;142;p28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3" name="Google Shape;143;p2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9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9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48" name="Google Shape;148;p29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9" name="Google Shape;149;p29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0" name="Google Shape;150;p2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0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30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30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5" name="Google Shape;155;p3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1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31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31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0" name="Google Shape;160;p31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1" name="Google Shape;161;p3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2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64" name="Google Shape;164;p3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3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33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3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9" name="Google Shape;169;p33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70" name="Google Shape;170;p3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1" name="Google Shape;171;p3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4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4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34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176" name="Google Shape;176;p3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4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5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9" name="Google Shape;179;p35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0" name="Google Shape;180;p3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bg>
      <p:bgPr>
        <a:solidFill>
          <a:schemeClr val="accent4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terial">
    <p:bg>
      <p:bgPr>
        <a:solidFill>
          <a:schemeClr val="dk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27" name="Google Shape;127;p25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28" name="Google Shape;128;p2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youtube.com/watch?v=yayfmd6ztSE" TargetMode="External"/><Relationship Id="rId4" Type="http://schemas.openxmlformats.org/officeDocument/2006/relationships/image" Target="../media/image12.jpg"/><Relationship Id="rId5" Type="http://schemas.openxmlformats.org/officeDocument/2006/relationships/hyperlink" Target="http://www.youtube.com/watch?v=k-8EPD9DIFM" TargetMode="External"/><Relationship Id="rId6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comments" Target="../comments/comment1.xml"/><Relationship Id="rId4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Relationship Id="rId4" Type="http://schemas.openxmlformats.org/officeDocument/2006/relationships/image" Target="../media/image17.jpg"/><Relationship Id="rId5" Type="http://schemas.openxmlformats.org/officeDocument/2006/relationships/image" Target="../media/image6.jpg"/><Relationship Id="rId6" Type="http://schemas.openxmlformats.org/officeDocument/2006/relationships/image" Target="../media/image7.jpg"/><Relationship Id="rId7" Type="http://schemas.openxmlformats.org/officeDocument/2006/relationships/image" Target="../media/image13.jpg"/><Relationship Id="rId8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Relationship Id="rId4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ixl.com" TargetMode="External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comments" Target="../comments/comment2.xml"/><Relationship Id="rId4" Type="http://schemas.openxmlformats.org/officeDocument/2006/relationships/image" Target="../media/image1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santaclara.schoolloop.com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15.png"/><Relationship Id="rId5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7"/>
          <p:cNvSpPr txBox="1"/>
          <p:nvPr>
            <p:ph type="title"/>
          </p:nvPr>
        </p:nvSpPr>
        <p:spPr>
          <a:xfrm>
            <a:off x="444725" y="3356300"/>
            <a:ext cx="8520600" cy="178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solidFill>
                  <a:srgbClr val="1177F9"/>
                </a:solidFill>
              </a:rPr>
              <a:t>Welcome Class of 2023</a:t>
            </a:r>
            <a:endParaRPr b="1" sz="5500">
              <a:solidFill>
                <a:srgbClr val="1177F9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177F9"/>
                </a:solidFill>
              </a:rPr>
              <a:t>Ms.Shah, Mr. Martin-Fodor, Ms. Weeks, Mrs. Brown           </a:t>
            </a:r>
            <a:endParaRPr sz="2400">
              <a:solidFill>
                <a:srgbClr val="1177F9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177F9"/>
                </a:solidFill>
              </a:rPr>
              <a:t>and SCHS student panel</a:t>
            </a:r>
            <a:endParaRPr sz="2400">
              <a:solidFill>
                <a:srgbClr val="1177F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8"/>
          <p:cNvSpPr txBox="1"/>
          <p:nvPr>
            <p:ph type="title"/>
          </p:nvPr>
        </p:nvSpPr>
        <p:spPr>
          <a:xfrm>
            <a:off x="311700" y="445025"/>
            <a:ext cx="8520600" cy="9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538CD5"/>
              </a:buClr>
              <a:buFont typeface="Arial"/>
              <a:buNone/>
            </a:pPr>
            <a:r>
              <a:rPr b="1" lang="en" sz="5940">
                <a:solidFill>
                  <a:srgbClr val="1177F9"/>
                </a:solidFill>
              </a:rPr>
              <a:t>What is AVID?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3" name="Google Shape;193;p38"/>
          <p:cNvSpPr txBox="1"/>
          <p:nvPr>
            <p:ph idx="1" type="body"/>
          </p:nvPr>
        </p:nvSpPr>
        <p:spPr>
          <a:xfrm>
            <a:off x="311700" y="1397100"/>
            <a:ext cx="3999900" cy="36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9900"/>
                </a:solidFill>
              </a:rPr>
              <a:t>AVID</a:t>
            </a:r>
            <a:r>
              <a:rPr b="1" i="1" lang="en" sz="1800">
                <a:solidFill>
                  <a:srgbClr val="FF9900"/>
                </a:solidFill>
              </a:rPr>
              <a:t> = “Advancement Via Individual </a:t>
            </a:r>
            <a:r>
              <a:rPr b="1" i="1" lang="en" sz="1800">
                <a:solidFill>
                  <a:srgbClr val="FF9900"/>
                </a:solidFill>
              </a:rPr>
              <a:t>Determination</a:t>
            </a:r>
            <a:r>
              <a:rPr b="1" i="1" lang="en" sz="1800">
                <a:solidFill>
                  <a:srgbClr val="FF9900"/>
                </a:solidFill>
              </a:rPr>
              <a:t>”</a:t>
            </a:r>
            <a:r>
              <a:rPr b="1" lang="en" sz="1800">
                <a:solidFill>
                  <a:srgbClr val="FF9900"/>
                </a:solidFill>
              </a:rPr>
              <a:t> </a:t>
            </a:r>
            <a:endParaRPr b="1" sz="1800">
              <a:solidFill>
                <a:srgbClr val="FF99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9900"/>
                </a:solidFill>
              </a:rPr>
              <a:t>SCHS Vision …. </a:t>
            </a:r>
            <a:r>
              <a:rPr lang="en" sz="1800">
                <a:solidFill>
                  <a:srgbClr val="FF9900"/>
                </a:solidFill>
              </a:rPr>
              <a:t>We graduate lifelong learners who aspire to improve themselves and the world.</a:t>
            </a:r>
            <a:endParaRPr sz="1800">
              <a:solidFill>
                <a:srgbClr val="FF99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FF9900"/>
                </a:solidFill>
                <a:highlight>
                  <a:srgbClr val="FFFFFF"/>
                </a:highlight>
              </a:rPr>
              <a:t>AVID's mission</a:t>
            </a:r>
            <a:r>
              <a:rPr lang="en" sz="1800">
                <a:solidFill>
                  <a:srgbClr val="FF9900"/>
                </a:solidFill>
                <a:highlight>
                  <a:srgbClr val="FFFFFF"/>
                </a:highlight>
              </a:rPr>
              <a:t> is to close the achievement gap by preparing all students for college readiness and success in a global society. </a:t>
            </a:r>
            <a:endParaRPr sz="1800">
              <a:solidFill>
                <a:srgbClr val="FF99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8"/>
          <p:cNvSpPr txBox="1"/>
          <p:nvPr/>
        </p:nvSpPr>
        <p:spPr>
          <a:xfrm>
            <a:off x="4810950" y="1341300"/>
            <a:ext cx="3912900" cy="18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99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8"/>
          <p:cNvSpPr txBox="1"/>
          <p:nvPr>
            <p:ph idx="1" type="body"/>
          </p:nvPr>
        </p:nvSpPr>
        <p:spPr>
          <a:xfrm>
            <a:off x="4723950" y="1397225"/>
            <a:ext cx="3999900" cy="36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9900"/>
                </a:solidFill>
              </a:rPr>
              <a:t>The AVID program will ….</a:t>
            </a:r>
            <a:endParaRPr b="1" sz="1800">
              <a:solidFill>
                <a:srgbClr val="FF9900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FF9900"/>
              </a:buClr>
              <a:buSzPts val="1600"/>
              <a:buChar char="●"/>
            </a:pPr>
            <a:r>
              <a:rPr lang="en" sz="1600">
                <a:solidFill>
                  <a:srgbClr val="FF9900"/>
                </a:solidFill>
              </a:rPr>
              <a:t>Prepare your student to be a successful high school student.</a:t>
            </a:r>
            <a:endParaRPr sz="1600">
              <a:solidFill>
                <a:srgbClr val="FF9900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Char char="●"/>
            </a:pPr>
            <a:r>
              <a:rPr lang="en" sz="1600">
                <a:solidFill>
                  <a:srgbClr val="FF9900"/>
                </a:solidFill>
              </a:rPr>
              <a:t>Give your student tools to use in all of their classes.</a:t>
            </a:r>
            <a:endParaRPr sz="1600">
              <a:solidFill>
                <a:srgbClr val="FF9900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Char char="●"/>
            </a:pPr>
            <a:r>
              <a:rPr lang="en" sz="1600">
                <a:solidFill>
                  <a:srgbClr val="FF9900"/>
                </a:solidFill>
              </a:rPr>
              <a:t>Teach students how to collaborate and how to delegate teamwork.</a:t>
            </a:r>
            <a:endParaRPr sz="1600">
              <a:solidFill>
                <a:srgbClr val="FF9900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Char char="●"/>
            </a:pPr>
            <a:r>
              <a:rPr lang="en" sz="1600">
                <a:solidFill>
                  <a:srgbClr val="FF9900"/>
                </a:solidFill>
              </a:rPr>
              <a:t>Learn about college entrance requirements.</a:t>
            </a:r>
            <a:endParaRPr sz="1600">
              <a:solidFill>
                <a:srgbClr val="FF9900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Char char="●"/>
            </a:pPr>
            <a:r>
              <a:rPr lang="en" sz="1600">
                <a:solidFill>
                  <a:srgbClr val="FF9900"/>
                </a:solidFill>
              </a:rPr>
              <a:t>Explore colleges based on their interests.</a:t>
            </a:r>
            <a:endParaRPr sz="1600">
              <a:solidFill>
                <a:srgbClr val="FF9900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Char char="●"/>
            </a:pPr>
            <a:r>
              <a:rPr lang="en" sz="1600">
                <a:solidFill>
                  <a:srgbClr val="FF9900"/>
                </a:solidFill>
              </a:rPr>
              <a:t>Promoting a COLLEGE going Culture at SCHS.</a:t>
            </a:r>
            <a:endParaRPr sz="1600">
              <a:solidFill>
                <a:srgbClr val="FF99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FA8DC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hen teachers are engaged, all students succeed.&#10;Learn more at avid.org or contact us at AVIDCare@avid.org" id="200" name="Google Shape;200;p39" title="The AVID Effec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0" y="857250"/>
            <a:ext cx="4572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 Dorado High School's AVID system highlights all the components that ensure student success and inform future students about the benefits of being in AVID.  Created by AVID Student:  Gustavo Pereda (video director), Joshua Messer and Dominque Briddle (assistants)." id="201" name="Google Shape;201;p39" title="AVID Recruitment Video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86000" y="857250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0"/>
          <p:cNvSpPr txBox="1"/>
          <p:nvPr>
            <p:ph type="title"/>
          </p:nvPr>
        </p:nvSpPr>
        <p:spPr>
          <a:xfrm>
            <a:off x="311700" y="141475"/>
            <a:ext cx="8520600" cy="69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1177F9"/>
                </a:solidFill>
              </a:rPr>
              <a:t>AVID - 4 year commitment 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7" name="Google Shape;207;p40"/>
          <p:cNvSpPr txBox="1"/>
          <p:nvPr>
            <p:ph idx="1" type="body"/>
          </p:nvPr>
        </p:nvSpPr>
        <p:spPr>
          <a:xfrm>
            <a:off x="137525" y="682650"/>
            <a:ext cx="8659200" cy="4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400"/>
              <a:buChar char="●"/>
            </a:pPr>
            <a:r>
              <a:rPr lang="en">
                <a:solidFill>
                  <a:srgbClr val="FF9900"/>
                </a:solidFill>
              </a:rPr>
              <a:t>4 year commitment signed on contract</a:t>
            </a:r>
            <a:endParaRPr>
              <a:solidFill>
                <a:srgbClr val="FF9900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400"/>
              <a:buChar char="●"/>
            </a:pPr>
            <a:r>
              <a:rPr lang="en">
                <a:solidFill>
                  <a:srgbClr val="FF9900"/>
                </a:solidFill>
              </a:rPr>
              <a:t>Avid is a process, college will not be achieved overnight</a:t>
            </a:r>
            <a:endParaRPr>
              <a:solidFill>
                <a:srgbClr val="FF990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990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99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08" name="Google Shape;20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1700" y="4349325"/>
            <a:ext cx="2039050" cy="7339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9" name="Google Shape;209;p40"/>
          <p:cNvGraphicFramePr/>
          <p:nvPr/>
        </p:nvGraphicFramePr>
        <p:xfrm>
          <a:off x="224025" y="1313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{638D8038-25B1-4EFD-A13B-38692C674F83}</a:tableStyleId>
              </a:tblPr>
              <a:tblGrid>
                <a:gridCol w="2130150"/>
                <a:gridCol w="2130150"/>
                <a:gridCol w="2130150"/>
                <a:gridCol w="2130150"/>
              </a:tblGrid>
              <a:tr h="350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Freshman 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Sophomore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Junior 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Senior </a:t>
                      </a:r>
                      <a:endParaRPr sz="1200"/>
                    </a:p>
                  </a:txBody>
                  <a:tcPr marT="91425" marB="91425" marR="91425" marL="91425"/>
                </a:tc>
              </a:tr>
              <a:tr h="3181300">
                <a:tc>
                  <a:txBody>
                    <a:bodyPr/>
                    <a:lstStyle/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Organization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Time </a:t>
                      </a:r>
                      <a:r>
                        <a:rPr lang="en" sz="1200"/>
                        <a:t>management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College Presentations 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Field trip to local colleges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Community Service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Public Speaking 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Getting involved in School Activities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Creating a 4 year plan- including courses and tests that need to be taken </a:t>
                      </a:r>
                      <a:endParaRPr sz="1200"/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College </a:t>
                      </a:r>
                      <a:r>
                        <a:rPr lang="en" sz="1200">
                          <a:solidFill>
                            <a:schemeClr val="dk1"/>
                          </a:solidFill>
                        </a:rPr>
                        <a:t>Presentations 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Field trip to  colleges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Community Service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PSAT practice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SAT practice and ACT practice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Introducing scholarships/ Financial Aid opportunities 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Summer internship/ program opportunities 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Guest Speakers with different career and school backgrounds 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Mock Job interviews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College Presentations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Field trip to colleges 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Community Service 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PSAT Test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SAT/ACT Test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Subject SAT tests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College Application Introduction 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Essay writing for college applications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Financial Aid Application 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Scholarship Applications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Narrowing down list of college  </a:t>
                      </a:r>
                      <a:endParaRPr sz="12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Asking teachers for college recommendations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Final list of Colleges to Apply too 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Complete College Application 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Complete Financial Aid/ Scholarship Applications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Lessons on Budgeting and Finance</a:t>
                      </a:r>
                      <a:endParaRPr sz="1200"/>
                    </a:p>
                    <a:p>
                      <a:pPr indent="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1"/>
          <p:cNvSpPr txBox="1"/>
          <p:nvPr>
            <p:ph type="title"/>
          </p:nvPr>
        </p:nvSpPr>
        <p:spPr>
          <a:xfrm>
            <a:off x="311700" y="445025"/>
            <a:ext cx="8520600" cy="9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rgbClr val="1177F9"/>
                </a:solidFill>
              </a:rPr>
              <a:t>AVID </a:t>
            </a:r>
            <a:r>
              <a:rPr b="1" lang="en" sz="5000">
                <a:solidFill>
                  <a:srgbClr val="1177F9"/>
                </a:solidFill>
              </a:rPr>
              <a:t>Elective</a:t>
            </a:r>
            <a:r>
              <a:rPr b="1" lang="en" sz="5000">
                <a:solidFill>
                  <a:srgbClr val="1177F9"/>
                </a:solidFill>
              </a:rPr>
              <a:t>: Strategies</a:t>
            </a:r>
            <a:r>
              <a:rPr b="1" lang="en" sz="5940">
                <a:solidFill>
                  <a:srgbClr val="1177F9"/>
                </a:solidFill>
              </a:rPr>
              <a:t> </a:t>
            </a:r>
            <a:endParaRPr sz="36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5" name="Google Shape;215;p41"/>
          <p:cNvSpPr txBox="1"/>
          <p:nvPr>
            <p:ph idx="1" type="body"/>
          </p:nvPr>
        </p:nvSpPr>
        <p:spPr>
          <a:xfrm>
            <a:off x="311700" y="1529750"/>
            <a:ext cx="8659200" cy="352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200"/>
              <a:buChar char="●"/>
            </a:pPr>
            <a:r>
              <a:rPr lang="en" sz="2200">
                <a:solidFill>
                  <a:srgbClr val="FF9900"/>
                </a:solidFill>
              </a:rPr>
              <a:t>Tutorials</a:t>
            </a:r>
            <a:endParaRPr sz="2200">
              <a:solidFill>
                <a:srgbClr val="FF9900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200"/>
              <a:buChar char="●"/>
            </a:pPr>
            <a:r>
              <a:rPr lang="en" sz="2200">
                <a:solidFill>
                  <a:srgbClr val="FF9900"/>
                </a:solidFill>
              </a:rPr>
              <a:t>Binder Checks</a:t>
            </a:r>
            <a:endParaRPr sz="2200">
              <a:solidFill>
                <a:srgbClr val="FF9900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200"/>
              <a:buChar char="●"/>
            </a:pPr>
            <a:r>
              <a:rPr lang="en" sz="2200">
                <a:solidFill>
                  <a:srgbClr val="FF9900"/>
                </a:solidFill>
              </a:rPr>
              <a:t>eLearning Logs</a:t>
            </a:r>
            <a:endParaRPr sz="2200">
              <a:solidFill>
                <a:srgbClr val="FF9900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200"/>
              <a:buChar char="●"/>
            </a:pPr>
            <a:r>
              <a:rPr lang="en" sz="2200">
                <a:solidFill>
                  <a:srgbClr val="FF9900"/>
                </a:solidFill>
              </a:rPr>
              <a:t>Cornell Notes</a:t>
            </a:r>
            <a:endParaRPr sz="2200">
              <a:solidFill>
                <a:srgbClr val="FF9900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200"/>
              <a:buChar char="●"/>
            </a:pPr>
            <a:r>
              <a:rPr lang="en" sz="2200">
                <a:solidFill>
                  <a:srgbClr val="FF9900"/>
                </a:solidFill>
              </a:rPr>
              <a:t>College applications/</a:t>
            </a:r>
            <a:r>
              <a:rPr lang="en" sz="2200">
                <a:solidFill>
                  <a:srgbClr val="FF9900"/>
                </a:solidFill>
              </a:rPr>
              <a:t>Financial</a:t>
            </a:r>
            <a:r>
              <a:rPr lang="en" sz="2200">
                <a:solidFill>
                  <a:srgbClr val="FF9900"/>
                </a:solidFill>
              </a:rPr>
              <a:t> </a:t>
            </a:r>
            <a:r>
              <a:rPr lang="en" sz="2200">
                <a:solidFill>
                  <a:srgbClr val="FF9900"/>
                </a:solidFill>
              </a:rPr>
              <a:t>Aid/Scholarships</a:t>
            </a:r>
            <a:endParaRPr sz="2200">
              <a:solidFill>
                <a:srgbClr val="FF9900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200"/>
              <a:buChar char="●"/>
            </a:pPr>
            <a:r>
              <a:rPr lang="en" sz="2200">
                <a:solidFill>
                  <a:srgbClr val="FF9900"/>
                </a:solidFill>
              </a:rPr>
              <a:t>Field trips to colleges/ College presentations</a:t>
            </a:r>
            <a:endParaRPr sz="2200">
              <a:solidFill>
                <a:srgbClr val="FF9900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200"/>
              <a:buChar char="●"/>
            </a:pPr>
            <a:r>
              <a:rPr lang="en" sz="2200">
                <a:solidFill>
                  <a:srgbClr val="FF9900"/>
                </a:solidFill>
              </a:rPr>
              <a:t>WICOR Activities</a:t>
            </a:r>
            <a:endParaRPr sz="2200">
              <a:solidFill>
                <a:srgbClr val="FF990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99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16" name="Google Shape;216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4375" y="3624000"/>
            <a:ext cx="2516375" cy="132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2"/>
          <p:cNvSpPr txBox="1"/>
          <p:nvPr>
            <p:ph type="title"/>
          </p:nvPr>
        </p:nvSpPr>
        <p:spPr>
          <a:xfrm>
            <a:off x="372950" y="169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0000FF"/>
                </a:solidFill>
              </a:rPr>
              <a:t>What do AVID strategies look like in SCHS classrooms? ...“WICOR”</a:t>
            </a:r>
            <a:endParaRPr b="1" sz="3000">
              <a:solidFill>
                <a:srgbClr val="0000FF"/>
              </a:solidFill>
            </a:endParaRPr>
          </a:p>
        </p:txBody>
      </p:sp>
      <p:sp>
        <p:nvSpPr>
          <p:cNvPr id="222" name="Google Shape;222;p42"/>
          <p:cNvSpPr txBox="1"/>
          <p:nvPr>
            <p:ph idx="1" type="body"/>
          </p:nvPr>
        </p:nvSpPr>
        <p:spPr>
          <a:xfrm>
            <a:off x="311700" y="13974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Writing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/>
              <a:t>Inquiry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/>
              <a:t>Collaboration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/>
              <a:t>Organization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/>
              <a:t>Reading</a:t>
            </a:r>
            <a:endParaRPr sz="2400"/>
          </a:p>
        </p:txBody>
      </p:sp>
      <p:pic>
        <p:nvPicPr>
          <p:cNvPr id="223" name="Google Shape;22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0900" y="3685250"/>
            <a:ext cx="2516375" cy="13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2073" y="1281800"/>
            <a:ext cx="1654630" cy="1213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78700" y="1647313"/>
            <a:ext cx="1592025" cy="159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21275" y="993863"/>
            <a:ext cx="1804436" cy="13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52075" y="2571749"/>
            <a:ext cx="1804426" cy="1353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7884" y="2442500"/>
            <a:ext cx="1992394" cy="132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3"/>
          <p:cNvSpPr txBox="1"/>
          <p:nvPr>
            <p:ph type="title"/>
          </p:nvPr>
        </p:nvSpPr>
        <p:spPr>
          <a:xfrm>
            <a:off x="173225" y="303350"/>
            <a:ext cx="5975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38CD5"/>
              </a:buClr>
              <a:buFont typeface="Arial"/>
              <a:buNone/>
            </a:pPr>
            <a:r>
              <a:rPr b="1" lang="en" sz="5940">
                <a:solidFill>
                  <a:srgbClr val="1177F9"/>
                </a:solidFill>
                <a:latin typeface="Arial"/>
                <a:ea typeface="Arial"/>
                <a:cs typeface="Arial"/>
                <a:sym typeface="Arial"/>
              </a:rPr>
              <a:t>Tutorials</a:t>
            </a:r>
            <a:endParaRPr b="0" i="0" sz="5940" u="none" cap="none" strike="noStrike">
              <a:solidFill>
                <a:srgbClr val="1177F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43"/>
          <p:cNvSpPr txBox="1"/>
          <p:nvPr>
            <p:ph idx="1" type="body"/>
          </p:nvPr>
        </p:nvSpPr>
        <p:spPr>
          <a:xfrm>
            <a:off x="173225" y="1304800"/>
            <a:ext cx="4305600" cy="3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200"/>
              <a:buFont typeface="Arial"/>
              <a:buChar char="•"/>
            </a:pPr>
            <a:r>
              <a:rPr b="1" lang="en" sz="22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Ask questions based on lowest grade</a:t>
            </a:r>
            <a:endParaRPr b="1" sz="22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200"/>
              <a:buFont typeface="Arial"/>
              <a:buChar char="•"/>
            </a:pPr>
            <a:r>
              <a:rPr b="1" lang="en" sz="22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PSAT questions are used if students do not have questions</a:t>
            </a:r>
            <a:endParaRPr b="1" sz="22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200"/>
              <a:buFont typeface="Arial"/>
              <a:buChar char="•"/>
            </a:pPr>
            <a:r>
              <a:rPr b="1" lang="en" sz="22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Groups with 1 college tutor</a:t>
            </a:r>
            <a:endParaRPr b="1" sz="22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200"/>
              <a:buFont typeface="Arial"/>
              <a:buChar char="•"/>
            </a:pPr>
            <a:r>
              <a:rPr b="1" lang="en" sz="22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Twice a week</a:t>
            </a:r>
            <a:endParaRPr b="1" sz="22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43"/>
          <p:cNvPicPr preferRelativeResize="0"/>
          <p:nvPr/>
        </p:nvPicPr>
        <p:blipFill rotWithShape="1">
          <a:blip r:embed="rId3">
            <a:alphaModFix/>
          </a:blip>
          <a:srcRect b="5434" l="4195" r="8215" t="11335"/>
          <a:stretch/>
        </p:blipFill>
        <p:spPr>
          <a:xfrm>
            <a:off x="4888300" y="56788"/>
            <a:ext cx="4081575" cy="502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4"/>
          <p:cNvSpPr txBox="1"/>
          <p:nvPr>
            <p:ph type="title"/>
          </p:nvPr>
        </p:nvSpPr>
        <p:spPr>
          <a:xfrm>
            <a:off x="173225" y="303350"/>
            <a:ext cx="8581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38CD5"/>
              </a:buClr>
              <a:buFont typeface="Arial"/>
              <a:buNone/>
            </a:pPr>
            <a:r>
              <a:rPr b="1" lang="en" sz="5940">
                <a:solidFill>
                  <a:srgbClr val="1177F9"/>
                </a:solidFill>
                <a:latin typeface="Arial"/>
                <a:ea typeface="Arial"/>
                <a:cs typeface="Arial"/>
                <a:sym typeface="Arial"/>
              </a:rPr>
              <a:t>Tutorials </a:t>
            </a:r>
            <a:endParaRPr b="0" i="0" sz="5940" u="none" cap="none" strike="noStrike">
              <a:solidFill>
                <a:srgbClr val="1177F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File_000.jpeg" id="241" name="Google Shape;24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675" y="2031850"/>
            <a:ext cx="3878052" cy="2908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_001.jpeg" id="242" name="Google Shape;242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1200" y="1446200"/>
            <a:ext cx="4658924" cy="349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5"/>
          <p:cNvSpPr txBox="1"/>
          <p:nvPr>
            <p:ph type="title"/>
          </p:nvPr>
        </p:nvSpPr>
        <p:spPr>
          <a:xfrm>
            <a:off x="173225" y="303350"/>
            <a:ext cx="5975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38CD5"/>
              </a:buClr>
              <a:buFont typeface="Arial"/>
              <a:buNone/>
            </a:pPr>
            <a:r>
              <a:rPr b="1" lang="en" sz="5940">
                <a:solidFill>
                  <a:srgbClr val="1177F9"/>
                </a:solidFill>
                <a:latin typeface="Arial"/>
                <a:ea typeface="Arial"/>
                <a:cs typeface="Arial"/>
                <a:sym typeface="Arial"/>
              </a:rPr>
              <a:t>Binder </a:t>
            </a:r>
            <a:r>
              <a:rPr b="1" i="0" lang="en" sz="5940" u="none" cap="none" strike="noStrike">
                <a:solidFill>
                  <a:srgbClr val="1177F9"/>
                </a:solidFill>
                <a:latin typeface="Arial"/>
                <a:ea typeface="Arial"/>
                <a:cs typeface="Arial"/>
                <a:sym typeface="Arial"/>
              </a:rPr>
              <a:t>checks </a:t>
            </a:r>
            <a:endParaRPr b="0" i="0" sz="5940" u="none" cap="none" strike="noStrike">
              <a:solidFill>
                <a:srgbClr val="1177F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45"/>
          <p:cNvSpPr txBox="1"/>
          <p:nvPr>
            <p:ph idx="1" type="body"/>
          </p:nvPr>
        </p:nvSpPr>
        <p:spPr>
          <a:xfrm>
            <a:off x="173225" y="1083850"/>
            <a:ext cx="7004100" cy="40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Char char="•"/>
            </a:pPr>
            <a:r>
              <a:rPr b="1" lang="en" sz="24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Every SCHS </a:t>
            </a:r>
            <a:r>
              <a:rPr b="1" lang="en" sz="24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Freshman is given a binder</a:t>
            </a:r>
            <a:r>
              <a:rPr b="1" i="0" lang="en" sz="24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, graded every week</a:t>
            </a:r>
            <a:endParaRPr b="1" i="0" sz="2400" u="none" cap="none" strike="noStrik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Char char="•"/>
            </a:pPr>
            <a:r>
              <a:rPr b="1" lang="en" sz="24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Agenda Check </a:t>
            </a:r>
            <a:endParaRPr b="1" sz="240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Char char="–"/>
            </a:pPr>
            <a:r>
              <a:rPr b="1" lang="en" sz="24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Month view </a:t>
            </a:r>
            <a:endParaRPr b="1" sz="240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Char char="–"/>
            </a:pPr>
            <a:r>
              <a:rPr b="1" lang="en" sz="24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Week view (HW becomes a to do list)</a:t>
            </a:r>
            <a:endParaRPr b="1" sz="240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Char char="•"/>
            </a:pPr>
            <a:r>
              <a:rPr b="1" lang="en" sz="24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Cornell Notes</a:t>
            </a:r>
            <a:endParaRPr b="1" sz="240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Char char="–"/>
            </a:pPr>
            <a:r>
              <a:rPr b="1" lang="en" sz="24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10 pages</a:t>
            </a:r>
            <a:endParaRPr b="1" sz="240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Char char="–"/>
            </a:pPr>
            <a:r>
              <a:rPr b="1" lang="en" sz="24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3 Essential Questions</a:t>
            </a:r>
            <a:endParaRPr b="1" sz="240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Char char="–"/>
            </a:pPr>
            <a:r>
              <a:rPr b="1" lang="en" sz="24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3 summaries</a:t>
            </a:r>
            <a:endParaRPr b="1" sz="240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Char char="•"/>
            </a:pPr>
            <a:r>
              <a:rPr b="1" lang="en" sz="24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2 eLearning Logs per week (completed online)</a:t>
            </a:r>
            <a:endParaRPr b="1" sz="240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Arial"/>
              <a:buNone/>
            </a:pPr>
            <a:r>
              <a:t/>
            </a:r>
            <a:endParaRPr b="1" sz="240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humbnail" id="249" name="Google Shape;24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77225" y="512300"/>
            <a:ext cx="1758000" cy="311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6"/>
          <p:cNvSpPr txBox="1"/>
          <p:nvPr>
            <p:ph type="title"/>
          </p:nvPr>
        </p:nvSpPr>
        <p:spPr>
          <a:xfrm>
            <a:off x="236500" y="232125"/>
            <a:ext cx="5975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38CD5"/>
              </a:buClr>
              <a:buFont typeface="Arial"/>
              <a:buNone/>
            </a:pPr>
            <a:r>
              <a:rPr b="1" lang="en" sz="5940">
                <a:solidFill>
                  <a:srgbClr val="1177F9"/>
                </a:solidFill>
                <a:latin typeface="Arial"/>
                <a:ea typeface="Arial"/>
                <a:cs typeface="Arial"/>
                <a:sym typeface="Arial"/>
              </a:rPr>
              <a:t>eLearning Logs</a:t>
            </a:r>
            <a:r>
              <a:rPr b="1" i="0" lang="en" sz="5940" u="none" cap="none" strike="noStrike">
                <a:solidFill>
                  <a:srgbClr val="1177F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5940" u="none" cap="none" strike="noStrike">
              <a:solidFill>
                <a:srgbClr val="1177F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46"/>
          <p:cNvSpPr txBox="1"/>
          <p:nvPr>
            <p:ph idx="1" type="body"/>
          </p:nvPr>
        </p:nvSpPr>
        <p:spPr>
          <a:xfrm>
            <a:off x="3132650" y="1423450"/>
            <a:ext cx="5975400" cy="25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Char char="•"/>
            </a:pPr>
            <a:r>
              <a:rPr b="1" lang="en" sz="24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Earn higher grades </a:t>
            </a:r>
            <a:endParaRPr b="1" sz="24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Char char="•"/>
            </a:pPr>
            <a:r>
              <a:rPr b="1" lang="en" sz="24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Retain learned information </a:t>
            </a:r>
            <a:endParaRPr b="1" sz="24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Char char="•"/>
            </a:pPr>
            <a:r>
              <a:rPr b="1" lang="en" sz="24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Check spelling &amp; grammar</a:t>
            </a:r>
            <a:endParaRPr b="1" sz="24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Char char="•"/>
            </a:pPr>
            <a:r>
              <a:rPr b="1" lang="en" sz="24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Practice your typing speed</a:t>
            </a:r>
            <a:endParaRPr b="1" sz="24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Char char="–"/>
            </a:pPr>
            <a:r>
              <a:rPr b="1" lang="en" sz="24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Additional practice on </a:t>
            </a:r>
            <a:r>
              <a:rPr b="1" lang="en" sz="2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www.typing.com</a:t>
            </a:r>
            <a:r>
              <a:rPr b="1" lang="en" sz="24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sz="24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Arial"/>
              <a:buNone/>
            </a:pPr>
            <a:r>
              <a:t/>
            </a:r>
            <a:endParaRPr b="1" sz="24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198" y="1352223"/>
            <a:ext cx="3030775" cy="116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7"/>
          <p:cNvSpPr txBox="1"/>
          <p:nvPr>
            <p:ph type="title"/>
          </p:nvPr>
        </p:nvSpPr>
        <p:spPr>
          <a:xfrm>
            <a:off x="236500" y="232125"/>
            <a:ext cx="5975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38CD5"/>
              </a:buClr>
              <a:buFont typeface="Arial"/>
              <a:buNone/>
            </a:pPr>
            <a:r>
              <a:rPr b="1" lang="en" sz="5940">
                <a:solidFill>
                  <a:srgbClr val="1177F9"/>
                </a:solidFill>
                <a:latin typeface="Arial"/>
                <a:ea typeface="Arial"/>
                <a:cs typeface="Arial"/>
                <a:sym typeface="Arial"/>
              </a:rPr>
              <a:t>Student</a:t>
            </a:r>
            <a:r>
              <a:rPr b="1" lang="en" sz="5940">
                <a:solidFill>
                  <a:srgbClr val="1177F9"/>
                </a:solidFill>
                <a:latin typeface="Arial"/>
                <a:ea typeface="Arial"/>
                <a:cs typeface="Arial"/>
                <a:sym typeface="Arial"/>
              </a:rPr>
              <a:t> Panel</a:t>
            </a:r>
            <a:r>
              <a:rPr b="1" i="0" lang="en" sz="5940" u="none" cap="none" strike="noStrike">
                <a:solidFill>
                  <a:srgbClr val="1177F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5940" u="none" cap="none" strike="noStrike">
              <a:solidFill>
                <a:srgbClr val="1177F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47"/>
          <p:cNvSpPr txBox="1"/>
          <p:nvPr>
            <p:ph idx="1" type="body"/>
          </p:nvPr>
        </p:nvSpPr>
        <p:spPr>
          <a:xfrm>
            <a:off x="3132650" y="1423450"/>
            <a:ext cx="5975400" cy="33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Arial"/>
              <a:buChar char="•"/>
            </a:pPr>
            <a:r>
              <a:rPr b="1" lang="en" sz="24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How has AVID helped you succeed at SCHS?</a:t>
            </a:r>
            <a:endParaRPr b="1" sz="24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Arial"/>
              <a:buChar char="•"/>
            </a:pPr>
            <a:r>
              <a:rPr b="1" lang="en" sz="24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If you could give one suggestion to parents’ of AVID students, what would it be?</a:t>
            </a:r>
            <a:endParaRPr b="1" sz="24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2400"/>
              <a:buFont typeface="Arial"/>
              <a:buChar char="•"/>
            </a:pPr>
            <a:r>
              <a:rPr b="1" lang="en" sz="24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What is one AVID strategy that you will use when you go to college?</a:t>
            </a:r>
            <a:endParaRPr b="1" sz="24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Arial"/>
              <a:buNone/>
            </a:pPr>
            <a:r>
              <a:t/>
            </a:r>
            <a:endParaRPr b="1" sz="24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075" y="1423450"/>
            <a:ext cx="2516375" cy="132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8"/>
          <p:cNvSpPr txBox="1"/>
          <p:nvPr>
            <p:ph type="title"/>
          </p:nvPr>
        </p:nvSpPr>
        <p:spPr>
          <a:xfrm>
            <a:off x="236500" y="232125"/>
            <a:ext cx="8565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38CD5"/>
              </a:buClr>
              <a:buFont typeface="Arial"/>
              <a:buNone/>
            </a:pPr>
            <a:r>
              <a:rPr b="1" lang="en" sz="5940">
                <a:solidFill>
                  <a:srgbClr val="1177F9"/>
                </a:solidFill>
                <a:latin typeface="Arial"/>
                <a:ea typeface="Arial"/>
                <a:cs typeface="Arial"/>
                <a:sym typeface="Arial"/>
              </a:rPr>
              <a:t>Parent </a:t>
            </a:r>
            <a:r>
              <a:rPr b="1" lang="en" sz="5940">
                <a:solidFill>
                  <a:srgbClr val="1177F9"/>
                </a:solidFill>
                <a:latin typeface="Arial"/>
                <a:ea typeface="Arial"/>
                <a:cs typeface="Arial"/>
                <a:sym typeface="Arial"/>
              </a:rPr>
              <a:t>Commitment</a:t>
            </a:r>
            <a:r>
              <a:rPr b="1" i="0" lang="en" sz="5940" u="none" cap="none" strike="noStrike">
                <a:solidFill>
                  <a:srgbClr val="1177F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5940" u="none" cap="none" strike="noStrike">
              <a:solidFill>
                <a:srgbClr val="1177F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48"/>
          <p:cNvSpPr txBox="1"/>
          <p:nvPr>
            <p:ph idx="1" type="body"/>
          </p:nvPr>
        </p:nvSpPr>
        <p:spPr>
          <a:xfrm>
            <a:off x="3132650" y="1423450"/>
            <a:ext cx="5975400" cy="3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Char char="•"/>
            </a:pPr>
            <a:r>
              <a:rPr i="1" lang="en" sz="18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Four Year Program</a:t>
            </a:r>
            <a:endParaRPr i="1" sz="18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Char char="•"/>
            </a:pPr>
            <a:r>
              <a:rPr lang="en" sz="18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Keep open communication with student and their teachers. Utilize School Loop.</a:t>
            </a:r>
            <a:endParaRPr sz="18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Char char="•"/>
            </a:pPr>
            <a:r>
              <a:rPr lang="en" sz="18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Weekly check-ins with students.</a:t>
            </a:r>
            <a:endParaRPr i="1" sz="18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Char char="•"/>
            </a:pPr>
            <a:r>
              <a:rPr lang="en" sz="18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Encourage students to participate in college visits and fundraising efforts for Spring College Tour their Junior year.</a:t>
            </a:r>
            <a:endParaRPr sz="18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Char char="•"/>
            </a:pPr>
            <a:r>
              <a:rPr lang="en" sz="18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Hold students accountable for their homework and their projects. Responsibilities earn privileges.</a:t>
            </a:r>
            <a:endParaRPr sz="18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Char char="•"/>
            </a:pPr>
            <a:r>
              <a:rPr lang="en" sz="18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Teachers and Counselors at SCHS are here to partner with you to support OUR students.</a:t>
            </a:r>
            <a:endParaRPr sz="18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Arial"/>
              <a:buNone/>
            </a:pPr>
            <a:r>
              <a:t/>
            </a:r>
            <a:endParaRPr b="1" sz="24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075" y="1423450"/>
            <a:ext cx="2516375" cy="132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9"/>
          <p:cNvSpPr txBox="1"/>
          <p:nvPr>
            <p:ph type="title"/>
          </p:nvPr>
        </p:nvSpPr>
        <p:spPr>
          <a:xfrm>
            <a:off x="311700" y="445025"/>
            <a:ext cx="8520600" cy="9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940">
                <a:solidFill>
                  <a:srgbClr val="1177F9"/>
                </a:solidFill>
              </a:rPr>
              <a:t>AVID Contacts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6" name="Google Shape;276;p49"/>
          <p:cNvSpPr txBox="1"/>
          <p:nvPr>
            <p:ph idx="1" type="body"/>
          </p:nvPr>
        </p:nvSpPr>
        <p:spPr>
          <a:xfrm>
            <a:off x="311700" y="1341300"/>
            <a:ext cx="8659200" cy="37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9900"/>
                </a:solidFill>
              </a:rPr>
              <a:t>Mr. Martin-Fodor: </a:t>
            </a:r>
            <a:r>
              <a:rPr lang="en" sz="1800">
                <a:solidFill>
                  <a:srgbClr val="FF9900"/>
                </a:solidFill>
              </a:rPr>
              <a:t>Class of 2023 Teacher</a:t>
            </a:r>
            <a:endParaRPr sz="1800">
              <a:solidFill>
                <a:srgbClr val="FF99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9900"/>
                </a:solidFill>
              </a:rPr>
              <a:t>Ms. Weeks:</a:t>
            </a:r>
            <a:r>
              <a:rPr lang="en" sz="1800">
                <a:solidFill>
                  <a:srgbClr val="FF9900"/>
                </a:solidFill>
              </a:rPr>
              <a:t> Class of 2023 Counselor</a:t>
            </a:r>
            <a:endParaRPr sz="1800">
              <a:solidFill>
                <a:srgbClr val="FF99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9900"/>
                </a:solidFill>
              </a:rPr>
              <a:t>Ms. Shah:</a:t>
            </a:r>
            <a:r>
              <a:rPr lang="en" sz="1800">
                <a:solidFill>
                  <a:srgbClr val="FF9900"/>
                </a:solidFill>
              </a:rPr>
              <a:t> SCHS AVID Site Coordinator</a:t>
            </a:r>
            <a:endParaRPr sz="1800">
              <a:solidFill>
                <a:srgbClr val="FF99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9900"/>
                </a:solidFill>
              </a:rPr>
              <a:t>Mrs. Brown: </a:t>
            </a:r>
            <a:r>
              <a:rPr lang="en" sz="1800">
                <a:solidFill>
                  <a:srgbClr val="FF9900"/>
                </a:solidFill>
              </a:rPr>
              <a:t>SCHS Vice Principal</a:t>
            </a:r>
            <a:endParaRPr sz="1800">
              <a:solidFill>
                <a:srgbClr val="FF99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9900"/>
                </a:solidFill>
              </a:rPr>
              <a:t>Ms. Lamay: </a:t>
            </a:r>
            <a:r>
              <a:rPr lang="en" sz="1800">
                <a:solidFill>
                  <a:srgbClr val="FF9900"/>
                </a:solidFill>
              </a:rPr>
              <a:t>SCUSD District Support</a:t>
            </a:r>
            <a:endParaRPr sz="1800">
              <a:solidFill>
                <a:srgbClr val="FF99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9900"/>
                </a:solidFill>
              </a:rPr>
              <a:t>Register for Schoolloop: </a:t>
            </a:r>
            <a:r>
              <a:rPr b="1" lang="en" sz="1800" u="sng">
                <a:solidFill>
                  <a:schemeClr val="hlink"/>
                </a:solidFill>
                <a:hlinkClick r:id="rId3"/>
              </a:rPr>
              <a:t>santaclara.schoolloop.com</a:t>
            </a:r>
            <a:endParaRPr b="1" sz="1800">
              <a:solidFill>
                <a:srgbClr val="FF9900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Char char="●"/>
            </a:pPr>
            <a:r>
              <a:rPr lang="en" sz="1800">
                <a:solidFill>
                  <a:srgbClr val="FF9900"/>
                </a:solidFill>
              </a:rPr>
              <a:t>Best way to communicate with teachers and counselors  </a:t>
            </a:r>
            <a:endParaRPr sz="1800">
              <a:solidFill>
                <a:srgbClr val="FF9900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Char char="●"/>
            </a:pPr>
            <a:r>
              <a:rPr lang="en" sz="1800">
                <a:solidFill>
                  <a:srgbClr val="FF9900"/>
                </a:solidFill>
              </a:rPr>
              <a:t>View your child’s grades</a:t>
            </a:r>
            <a:endParaRPr sz="1800">
              <a:solidFill>
                <a:srgbClr val="FF9900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800"/>
              <a:buChar char="●"/>
            </a:pPr>
            <a:r>
              <a:rPr lang="en" sz="1800">
                <a:solidFill>
                  <a:srgbClr val="FF9900"/>
                </a:solidFill>
              </a:rPr>
              <a:t>Stay up to date with upcoming activities</a:t>
            </a:r>
            <a:endParaRPr sz="1800">
              <a:solidFill>
                <a:srgbClr val="FF9900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99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0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282" name="Google Shape;28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076" y="541932"/>
            <a:ext cx="2713200" cy="2024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413" y="2774427"/>
            <a:ext cx="1962525" cy="188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">
            <a:off x="3560794" y="613769"/>
            <a:ext cx="5221286" cy="3915961"/>
          </a:xfrm>
          <a:prstGeom prst="rect">
            <a:avLst/>
          </a:prstGeom>
          <a:noFill/>
          <a:ln cap="flat" cmpd="sng" w="1143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