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38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1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4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8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2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9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0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5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1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94" y="-387023"/>
            <a:ext cx="10515600" cy="1487488"/>
          </a:xfrm>
        </p:spPr>
        <p:txBody>
          <a:bodyPr>
            <a:normAutofit/>
          </a:bodyPr>
          <a:lstStyle/>
          <a:p>
            <a:r>
              <a:rPr lang="en-US" sz="3200" b="1" dirty="0"/>
              <a:t>FY19 MOE Budget	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831742"/>
              </p:ext>
            </p:extLst>
          </p:nvPr>
        </p:nvGraphicFramePr>
        <p:xfrm>
          <a:off x="162482" y="740353"/>
          <a:ext cx="7007752" cy="606869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503876">
                  <a:extLst>
                    <a:ext uri="{9D8B030D-6E8A-4147-A177-3AD203B41FA5}">
                      <a16:colId xmlns:a16="http://schemas.microsoft.com/office/drawing/2014/main" val="2613625791"/>
                    </a:ext>
                  </a:extLst>
                </a:gridCol>
                <a:gridCol w="3503876">
                  <a:extLst>
                    <a:ext uri="{9D8B030D-6E8A-4147-A177-3AD203B41FA5}">
                      <a16:colId xmlns:a16="http://schemas.microsoft.com/office/drawing/2014/main" val="337527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68819"/>
                  </a:ext>
                </a:extLst>
              </a:tr>
              <a:tr h="292734">
                <a:tc>
                  <a:txBody>
                    <a:bodyPr/>
                    <a:lstStyle/>
                    <a:p>
                      <a:r>
                        <a:rPr lang="en-US" sz="1600" dirty="0"/>
                        <a:t>FY19</a:t>
                      </a:r>
                      <a:r>
                        <a:rPr lang="en-US" sz="1600" baseline="0" dirty="0"/>
                        <a:t> MOE Budget (12/17)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$34,574,302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178166"/>
                  </a:ext>
                </a:extLst>
              </a:tr>
              <a:tr h="123709">
                <a:tc>
                  <a:txBody>
                    <a:bodyPr/>
                    <a:lstStyle/>
                    <a:p>
                      <a:endParaRPr lang="en-US" sz="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09498"/>
                  </a:ext>
                </a:extLst>
              </a:tr>
              <a:tr h="295564">
                <a:tc>
                  <a:txBody>
                    <a:bodyPr/>
                    <a:lstStyle/>
                    <a:p>
                      <a:r>
                        <a:rPr lang="en-US" sz="1600" dirty="0"/>
                        <a:t>Adjustments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69140"/>
                  </a:ext>
                </a:extLst>
              </a:tr>
              <a:tr h="296546">
                <a:tc>
                  <a:txBody>
                    <a:bodyPr/>
                    <a:lstStyle/>
                    <a:p>
                      <a:r>
                        <a:rPr lang="en-US" sz="1600" dirty="0"/>
                        <a:t>Retirements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($23,000)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22544"/>
                  </a:ext>
                </a:extLst>
              </a:tr>
              <a:tr h="321484">
                <a:tc>
                  <a:txBody>
                    <a:bodyPr/>
                    <a:lstStyle/>
                    <a:p>
                      <a:r>
                        <a:rPr lang="en-US" sz="1600" dirty="0"/>
                        <a:t>Transportation Revolving</a:t>
                      </a:r>
                      <a:r>
                        <a:rPr lang="en-US" sz="1600" baseline="0" dirty="0"/>
                        <a:t> Offset 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($105,000)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48501"/>
                  </a:ext>
                </a:extLst>
              </a:tr>
              <a:tr h="318713">
                <a:tc>
                  <a:txBody>
                    <a:bodyPr/>
                    <a:lstStyle/>
                    <a:p>
                      <a:r>
                        <a:rPr lang="en-US" sz="1600" dirty="0"/>
                        <a:t>Enrollment Shifts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($130,000)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2783"/>
                  </a:ext>
                </a:extLst>
              </a:tr>
              <a:tr h="255443"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9449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FY19 MOE</a:t>
                      </a:r>
                      <a:r>
                        <a:rPr lang="en-US" sz="1600" baseline="0" dirty="0"/>
                        <a:t> BUDGET as of 1/16/18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$34,316,302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33110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Resultin</a:t>
                      </a:r>
                      <a:r>
                        <a:rPr lang="en-US" sz="1600" baseline="0" dirty="0"/>
                        <a:t>g Budget Gap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$1,977,632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199653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Additional</a:t>
                      </a:r>
                      <a:r>
                        <a:rPr lang="en-US" baseline="0" dirty="0"/>
                        <a:t> Revenues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44506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Chapter 70</a:t>
                      </a:r>
                      <a:r>
                        <a:rPr lang="en-US" sz="1200" dirty="0"/>
                        <a:t> (estimate</a:t>
                      </a:r>
                      <a:r>
                        <a:rPr lang="en-US" sz="1200" baseline="0" dirty="0"/>
                        <a:t> $20/student)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$57,840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434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Town</a:t>
                      </a:r>
                      <a:r>
                        <a:rPr lang="en-US" baseline="0" dirty="0"/>
                        <a:t> Contribution</a:t>
                      </a:r>
                      <a:r>
                        <a:rPr lang="en-US" sz="1200" baseline="0" dirty="0"/>
                        <a:t> (Town Admin Prelim Budget 1/29)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$790,682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43721"/>
                  </a:ext>
                </a:extLst>
              </a:tr>
              <a:tr h="39849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/>
                        <a:t>Solar Farm</a:t>
                      </a:r>
                      <a:r>
                        <a:rPr lang="en-US" sz="1800" kern="1200" baseline="0" dirty="0"/>
                        <a:t> Utility Offset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/>
                        <a:t>$180,844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64165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$1,029,366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11057"/>
                  </a:ext>
                </a:extLst>
              </a:tr>
              <a:tr h="363912">
                <a:tc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56382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Remaining Budget Gap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$948,266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48996"/>
                  </a:ext>
                </a:extLst>
              </a:tr>
            </a:tbl>
          </a:graphicData>
        </a:graphic>
      </p:graphicFrame>
      <p:pic>
        <p:nvPicPr>
          <p:cNvPr id="4" name="Chart 3" descr="Bar graph of data from the table" title="Bar graph of data from the table">
            <a:extLst>
              <a:ext uri="{FF2B5EF4-FFF2-40B4-BE49-F238E27FC236}">
                <a16:creationId xmlns:a16="http://schemas.microsoft.com/office/drawing/2014/main" id="{8AEA736B-1184-744E-9FC2-13EFDCA0695D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85" y="4008872"/>
            <a:ext cx="4572000" cy="2743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962054-72C3-4C45-852E-CC47ECEB8689}"/>
              </a:ext>
            </a:extLst>
          </p:cNvPr>
          <p:cNvSpPr txBox="1"/>
          <p:nvPr/>
        </p:nvSpPr>
        <p:spPr>
          <a:xfrm>
            <a:off x="7415561" y="740353"/>
            <a:ext cx="4505093" cy="20313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Key Gap Drivers: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Vocational tuition	</a:t>
            </a:r>
            <a:r>
              <a:rPr lang="en-US" dirty="0" smtClean="0"/>
              <a:t>$250,000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Special Ed Increases	</a:t>
            </a:r>
            <a:r>
              <a:rPr lang="en-US" dirty="0" smtClean="0"/>
              <a:t>$383,424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Transportation		</a:t>
            </a:r>
            <a:r>
              <a:rPr lang="en-US" dirty="0" smtClean="0"/>
              <a:t>$131,324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Collective Bargaining	</a:t>
            </a:r>
            <a:r>
              <a:rPr lang="en-US" dirty="0" smtClean="0"/>
              <a:t>$972,903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1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2605"/>
            <a:ext cx="10515600" cy="1325563"/>
          </a:xfrm>
        </p:spPr>
        <p:txBody>
          <a:bodyPr/>
          <a:lstStyle/>
          <a:p>
            <a:r>
              <a:rPr lang="en-US" sz="3200" b="1" dirty="0"/>
              <a:t>FY19 Budget Balancing…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A little ways to go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8165278"/>
              </p:ext>
            </p:extLst>
          </p:nvPr>
        </p:nvGraphicFramePr>
        <p:xfrm>
          <a:off x="202584" y="1091448"/>
          <a:ext cx="7190678" cy="562673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96374">
                  <a:extLst>
                    <a:ext uri="{9D8B030D-6E8A-4147-A177-3AD203B41FA5}">
                      <a16:colId xmlns:a16="http://schemas.microsoft.com/office/drawing/2014/main" val="1377360620"/>
                    </a:ext>
                  </a:extLst>
                </a:gridCol>
                <a:gridCol w="1106336">
                  <a:extLst>
                    <a:ext uri="{9D8B030D-6E8A-4147-A177-3AD203B41FA5}">
                      <a16:colId xmlns:a16="http://schemas.microsoft.com/office/drawing/2014/main" val="1365533720"/>
                    </a:ext>
                  </a:extLst>
                </a:gridCol>
                <a:gridCol w="3487968">
                  <a:extLst>
                    <a:ext uri="{9D8B030D-6E8A-4147-A177-3AD203B41FA5}">
                      <a16:colId xmlns:a16="http://schemas.microsoft.com/office/drawing/2014/main" val="512417816"/>
                    </a:ext>
                  </a:extLst>
                </a:gridCol>
              </a:tblGrid>
              <a:tr h="30797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1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Remaining Budget</a:t>
                      </a:r>
                      <a:r>
                        <a:rPr lang="en-US" sz="1400" baseline="0" dirty="0"/>
                        <a:t> Gap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$948,266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7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3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Additional</a:t>
                      </a:r>
                      <a:r>
                        <a:rPr lang="en-US" sz="1400" baseline="0" dirty="0"/>
                        <a:t> Circuit Breaker Offset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($150,000)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Using</a:t>
                      </a:r>
                      <a:r>
                        <a:rPr lang="en-US" sz="1400" baseline="0" dirty="0"/>
                        <a:t> reimbursement in same FY that it is received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0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Extended</a:t>
                      </a:r>
                      <a:r>
                        <a:rPr lang="en-US" sz="1400" baseline="0" dirty="0"/>
                        <a:t> Day Revolving Offset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($65,000)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Move</a:t>
                      </a:r>
                      <a:r>
                        <a:rPr lang="en-US" sz="1400" baseline="0" dirty="0"/>
                        <a:t> 1.0 Teacher to revolving account for FY19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90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$733,266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24513"/>
                  </a:ext>
                </a:extLst>
              </a:tr>
              <a:tr h="1477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2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Additional Reductions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2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3.0 Elementary 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($195,000)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</a:t>
                      </a:r>
                      <a:r>
                        <a:rPr lang="en-US" sz="1400" baseline="0" dirty="0"/>
                        <a:t> driven (detail in appendix)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2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7-12</a:t>
                      </a:r>
                      <a:r>
                        <a:rPr lang="en-US" sz="1400" baseline="0" dirty="0"/>
                        <a:t> Guidance Restructure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($145,000)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</a:t>
                      </a:r>
                      <a:r>
                        <a:rPr lang="en-US" sz="1400" baseline="0" dirty="0"/>
                        <a:t> / Change in Program Delivery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1.4 PHS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($110,000)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 Driven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9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$283,266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18073"/>
                  </a:ext>
                </a:extLst>
              </a:tr>
              <a:tr h="21653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6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Reduction in Districtwide Curriculum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($50,000)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1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$233,266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61309"/>
                  </a:ext>
                </a:extLst>
              </a:tr>
            </a:tbl>
          </a:graphicData>
        </a:graphic>
      </p:graphicFrame>
      <p:pic>
        <p:nvPicPr>
          <p:cNvPr id="5" name="Chart 4" descr="Bar graph of data from the table" title="Bar graph of data from the table">
            <a:extLst>
              <a:ext uri="{FF2B5EF4-FFF2-40B4-BE49-F238E27FC236}">
                <a16:creationId xmlns:a16="http://schemas.microsoft.com/office/drawing/2014/main" id="{B56FC995-0381-7E4C-AE1B-498C659F18D6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317" y="2543803"/>
            <a:ext cx="4676078" cy="361167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4CB6BDC-272E-444A-9006-D521CBA91671}"/>
              </a:ext>
            </a:extLst>
          </p:cNvPr>
          <p:cNvSpPr/>
          <p:nvPr/>
        </p:nvSpPr>
        <p:spPr>
          <a:xfrm>
            <a:off x="11396544" y="4125947"/>
            <a:ext cx="747132" cy="7917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ale" title="scale">
            <a:extLst>
              <a:ext uri="{FF2B5EF4-FFF2-40B4-BE49-F238E27FC236}">
                <a16:creationId xmlns:a16="http://schemas.microsoft.com/office/drawing/2014/main" id="{8A6A66BC-C4BC-EE43-B3A8-4AA0E3C7E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875" y="44605"/>
            <a:ext cx="2809796" cy="210734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44C7E0B-967B-7C48-A17D-7F0596BF0FD9}"/>
              </a:ext>
            </a:extLst>
          </p:cNvPr>
          <p:cNvSpPr/>
          <p:nvPr/>
        </p:nvSpPr>
        <p:spPr>
          <a:xfrm>
            <a:off x="2739480" y="6122019"/>
            <a:ext cx="929270" cy="73597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FY19 Budget Balancing…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501932"/>
              </p:ext>
            </p:extLst>
          </p:nvPr>
        </p:nvGraphicFramePr>
        <p:xfrm>
          <a:off x="838200" y="1169122"/>
          <a:ext cx="10515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3363039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6340259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367204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5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Remaining Budget Gap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$233,266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42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6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Additional</a:t>
                      </a:r>
                      <a:r>
                        <a:rPr lang="en-US" sz="1800" baseline="0" dirty="0" smtClean="0"/>
                        <a:t> Reductions: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7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Reduction</a:t>
                      </a:r>
                      <a:r>
                        <a:rPr lang="en-US" sz="1800" baseline="0" dirty="0" smtClean="0"/>
                        <a:t> in support staff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($72,000)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Enrollment</a:t>
                      </a:r>
                      <a:r>
                        <a:rPr lang="en-US" sz="1800" baseline="0" dirty="0" smtClean="0"/>
                        <a:t> Driven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14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Remaining Gap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$161,266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78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2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Additional Revenues: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85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Fees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5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Chapter 70 Increase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$14,460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$5/student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5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Additional Funding </a:t>
                      </a:r>
                      <a:r>
                        <a:rPr lang="en-US" sz="1800" smtClean="0"/>
                        <a:t>from the Town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$80,000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Health</a:t>
                      </a:r>
                      <a:r>
                        <a:rPr lang="en-US" sz="1800" baseline="0" dirty="0" smtClean="0"/>
                        <a:t> Insurance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7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Subtotal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smtClean="0"/>
                        <a:t>$66,806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23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822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239</Words>
  <Application>Microsoft Office PowerPoint</Application>
  <PresentationFormat>Widescreen</PresentationFormat>
  <Paragraphs>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FY19 MOE Budget </vt:lpstr>
      <vt:lpstr>FY19 Budget Balancing… A little ways to go</vt:lpstr>
      <vt:lpstr>FY19 Budget Balancing…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ErinTinker</cp:lastModifiedBy>
  <cp:revision>16</cp:revision>
  <dcterms:created xsi:type="dcterms:W3CDTF">2018-02-05T18:50:37Z</dcterms:created>
  <dcterms:modified xsi:type="dcterms:W3CDTF">2018-05-10T14:24:54Z</dcterms:modified>
</cp:coreProperties>
</file>