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6" r:id="rId3"/>
    <p:sldId id="257" r:id="rId4"/>
    <p:sldId id="259" r:id="rId5"/>
    <p:sldId id="267" r:id="rId6"/>
    <p:sldId id="268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38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1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46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8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0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2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9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01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5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1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6DBA5B7-941C-3C47-A124-C25DDB79E323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1524000" y="1"/>
            <a:chExt cx="9144000" cy="6857999"/>
          </a:xfrm>
        </p:grpSpPr>
        <p:sp>
          <p:nvSpPr>
            <p:cNvPr id="4" name="TextBox 3"/>
            <p:cNvSpPr txBox="1"/>
            <p:nvPr/>
          </p:nvSpPr>
          <p:spPr>
            <a:xfrm>
              <a:off x="1524000" y="1"/>
              <a:ext cx="9144000" cy="584775"/>
            </a:xfrm>
            <a:prstGeom prst="rect">
              <a:avLst/>
            </a:prstGeom>
            <a:gradFill flip="none" rotWithShape="1">
              <a:gsLst>
                <a:gs pos="8000">
                  <a:schemeClr val="tx2">
                    <a:shade val="30000"/>
                    <a:satMod val="115000"/>
                    <a:lumMod val="99000"/>
                  </a:schemeClr>
                </a:gs>
                <a:gs pos="44000">
                  <a:schemeClr val="tx2">
                    <a:shade val="67500"/>
                    <a:satMod val="115000"/>
                  </a:schemeClr>
                </a:gs>
                <a:gs pos="68000">
                  <a:schemeClr val="tx2">
                    <a:shade val="100000"/>
                    <a:satMod val="115000"/>
                  </a:schemeClr>
                </a:gs>
              </a:gsLst>
              <a:lin ang="5400000" scaled="0"/>
              <a:tileRect/>
            </a:gradFill>
            <a:ln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200" b="1" spc="15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itannic Bold" pitchFamily="34" charset="0"/>
                </a:rPr>
                <a:t>PEMBROKE PUBLIC SCHOOLS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24000" y="605956"/>
              <a:ext cx="9144000" cy="46166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spc="15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itannic Bold" pitchFamily="34" charset="0"/>
                </a:rPr>
                <a:t>FY19 Budget Presentation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0" y="6477000"/>
              <a:ext cx="9144000" cy="3810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36000">
                  <a:schemeClr val="tx2">
                    <a:shade val="67500"/>
                    <a:satMod val="115000"/>
                    <a:lumMod val="99000"/>
                  </a:schemeClr>
                </a:gs>
                <a:gs pos="83000">
                  <a:schemeClr val="tx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/>
                </a:rPr>
                <a:t>72 Pilgrim Road, Pembroke, Massachusetts  02359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8153400" y="1067620"/>
              <a:ext cx="2514600" cy="5409380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9999">
                  <a:schemeClr val="bg1">
                    <a:lumMod val="85000"/>
                  </a:schemeClr>
                </a:gs>
                <a:gs pos="51000">
                  <a:schemeClr val="bg1">
                    <a:lumMod val="85000"/>
                  </a:schemeClr>
                </a:gs>
                <a:gs pos="64000">
                  <a:srgbClr val="E6E6E6"/>
                </a:gs>
                <a:gs pos="77000">
                  <a:schemeClr val="bg1">
                    <a:lumMod val="9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r>
                <a:rPr lang="en-US" b="1" i="1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/>
                </a:rPr>
                <a:t>February 6, 2018</a:t>
              </a:r>
            </a:p>
            <a:p>
              <a:pPr algn="ctr">
                <a:defRPr/>
              </a:pPr>
              <a:endParaRPr lang="en-US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r>
                <a:rPr lang="en-US" sz="1400" b="1" i="1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/>
                </a:rPr>
                <a:t>OUR MISSION: </a:t>
              </a:r>
            </a:p>
            <a:p>
              <a:pPr algn="ctr">
                <a:defRPr/>
              </a:pPr>
              <a:r>
                <a:rPr lang="en-US" sz="1400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/>
                </a:rPr>
                <a:t>To ensure student achievement through excellence in teaching and learning.</a:t>
              </a:r>
            </a:p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Palatino Linotype"/>
              </a:endParaRPr>
            </a:p>
          </p:txBody>
        </p:sp>
        <p:pic>
          <p:nvPicPr>
            <p:cNvPr id="3" name="Picture 2" descr="students in computer lab" title="students in computer lab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1" y="2870776"/>
              <a:ext cx="3213041" cy="3606225"/>
            </a:xfrm>
            <a:prstGeom prst="rect">
              <a:avLst/>
            </a:prstGeom>
          </p:spPr>
        </p:pic>
        <p:pic>
          <p:nvPicPr>
            <p:cNvPr id="9" name="Picture 8" descr="students working with tecnology" title="students working with tecnology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7042" y="1088801"/>
              <a:ext cx="3416359" cy="3093733"/>
            </a:xfrm>
            <a:prstGeom prst="rect">
              <a:avLst/>
            </a:prstGeom>
          </p:spPr>
        </p:pic>
        <p:pic>
          <p:nvPicPr>
            <p:cNvPr id="10" name="Picture 9" descr="Students choosing library books" title="Students choosing library book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1074689"/>
              <a:ext cx="3213041" cy="2811511"/>
            </a:xfrm>
            <a:prstGeom prst="rect">
              <a:avLst/>
            </a:prstGeom>
          </p:spPr>
        </p:pic>
        <p:pic>
          <p:nvPicPr>
            <p:cNvPr id="11" name="Content Placeholder 8" descr="students using laptops" title="students using laptop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7042" y="3886201"/>
              <a:ext cx="3416359" cy="2607803"/>
            </a:xfrm>
            <a:prstGeom prst="rect">
              <a:avLst/>
            </a:prstGeom>
          </p:spPr>
        </p:pic>
        <p:pic>
          <p:nvPicPr>
            <p:cNvPr id="12" name="Picture 11" descr="PPS Logo" title="PPS Logo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5400" y="3649133"/>
              <a:ext cx="990600" cy="106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931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Priorities in the FY19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Achievement – Offering free Full Day Kindergarten for SY18-19</a:t>
            </a:r>
          </a:p>
          <a:p>
            <a:r>
              <a:rPr lang="en-US" dirty="0"/>
              <a:t>Achievement/Technology – Restructuring Math Apps at PCMS to have a STEM focus with project based learning</a:t>
            </a:r>
          </a:p>
          <a:p>
            <a:r>
              <a:rPr lang="en-US" dirty="0"/>
              <a:t>Technology – Restructuring of current staff to delineate between Instructional and Informational Technology</a:t>
            </a:r>
          </a:p>
          <a:p>
            <a:r>
              <a:rPr lang="en-US" dirty="0"/>
              <a:t>Social Emotional Health &amp; Wellness – Investigating various schedule options at the secondary level that would allow for more opportunities for students </a:t>
            </a:r>
          </a:p>
        </p:txBody>
      </p:sp>
    </p:spTree>
    <p:extLst>
      <p:ext uri="{BB962C8B-B14F-4D97-AF65-F5344CB8AC3E}">
        <p14:creationId xmlns:p14="http://schemas.microsoft.com/office/powerpoint/2010/main" val="1638950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94" y="-387023"/>
            <a:ext cx="10515600" cy="1487488"/>
          </a:xfrm>
        </p:spPr>
        <p:txBody>
          <a:bodyPr>
            <a:normAutofit/>
          </a:bodyPr>
          <a:lstStyle/>
          <a:p>
            <a:r>
              <a:rPr lang="en-US" sz="3200" b="1" dirty="0"/>
              <a:t>FY19 MOE Budget	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831742"/>
              </p:ext>
            </p:extLst>
          </p:nvPr>
        </p:nvGraphicFramePr>
        <p:xfrm>
          <a:off x="162482" y="740353"/>
          <a:ext cx="7007752" cy="606869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503876">
                  <a:extLst>
                    <a:ext uri="{9D8B030D-6E8A-4147-A177-3AD203B41FA5}">
                      <a16:colId xmlns:a16="http://schemas.microsoft.com/office/drawing/2014/main" val="2613625791"/>
                    </a:ext>
                  </a:extLst>
                </a:gridCol>
                <a:gridCol w="3503876">
                  <a:extLst>
                    <a:ext uri="{9D8B030D-6E8A-4147-A177-3AD203B41FA5}">
                      <a16:colId xmlns:a16="http://schemas.microsoft.com/office/drawing/2014/main" val="337527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68819"/>
                  </a:ext>
                </a:extLst>
              </a:tr>
              <a:tr h="292734">
                <a:tc>
                  <a:txBody>
                    <a:bodyPr/>
                    <a:lstStyle/>
                    <a:p>
                      <a:r>
                        <a:rPr lang="en-US" sz="1600" dirty="0"/>
                        <a:t>FY19</a:t>
                      </a:r>
                      <a:r>
                        <a:rPr lang="en-US" sz="1600" baseline="0" dirty="0"/>
                        <a:t> MOE Budget (12/17)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$34,574,302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178166"/>
                  </a:ext>
                </a:extLst>
              </a:tr>
              <a:tr h="123709">
                <a:tc>
                  <a:txBody>
                    <a:bodyPr/>
                    <a:lstStyle/>
                    <a:p>
                      <a:endParaRPr lang="en-US" sz="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09498"/>
                  </a:ext>
                </a:extLst>
              </a:tr>
              <a:tr h="295564">
                <a:tc>
                  <a:txBody>
                    <a:bodyPr/>
                    <a:lstStyle/>
                    <a:p>
                      <a:r>
                        <a:rPr lang="en-US" sz="1600" dirty="0"/>
                        <a:t>Adjustments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69140"/>
                  </a:ext>
                </a:extLst>
              </a:tr>
              <a:tr h="296546">
                <a:tc>
                  <a:txBody>
                    <a:bodyPr/>
                    <a:lstStyle/>
                    <a:p>
                      <a:r>
                        <a:rPr lang="en-US" sz="1600" dirty="0"/>
                        <a:t>Retirements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($23,000)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22544"/>
                  </a:ext>
                </a:extLst>
              </a:tr>
              <a:tr h="321484">
                <a:tc>
                  <a:txBody>
                    <a:bodyPr/>
                    <a:lstStyle/>
                    <a:p>
                      <a:r>
                        <a:rPr lang="en-US" sz="1600" dirty="0"/>
                        <a:t>Transportation Revolving</a:t>
                      </a:r>
                      <a:r>
                        <a:rPr lang="en-US" sz="1600" baseline="0" dirty="0"/>
                        <a:t> Offset 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($105,000)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48501"/>
                  </a:ext>
                </a:extLst>
              </a:tr>
              <a:tr h="318713">
                <a:tc>
                  <a:txBody>
                    <a:bodyPr/>
                    <a:lstStyle/>
                    <a:p>
                      <a:r>
                        <a:rPr lang="en-US" sz="1600" dirty="0"/>
                        <a:t>Enrollment Shifts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($130,000)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2783"/>
                  </a:ext>
                </a:extLst>
              </a:tr>
              <a:tr h="255443"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94497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FY19 MOE</a:t>
                      </a:r>
                      <a:r>
                        <a:rPr lang="en-US" sz="1600" baseline="0" dirty="0"/>
                        <a:t> BUDGET as of 1/16/18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$34,316,302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833110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Resultin</a:t>
                      </a:r>
                      <a:r>
                        <a:rPr lang="en-US" sz="1600" baseline="0" dirty="0"/>
                        <a:t>g Budget Gap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$1,977,632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199653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Additional</a:t>
                      </a:r>
                      <a:r>
                        <a:rPr lang="en-US" baseline="0" dirty="0"/>
                        <a:t> Revenues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445067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Increase in Chapter 70</a:t>
                      </a:r>
                      <a:r>
                        <a:rPr lang="en-US" sz="1200" dirty="0"/>
                        <a:t> (estimate</a:t>
                      </a:r>
                      <a:r>
                        <a:rPr lang="en-US" sz="1200" baseline="0" dirty="0"/>
                        <a:t> $20/student)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$57,840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434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Increase in Town</a:t>
                      </a:r>
                      <a:r>
                        <a:rPr lang="en-US" baseline="0" dirty="0"/>
                        <a:t> Contribution</a:t>
                      </a:r>
                      <a:r>
                        <a:rPr lang="en-US" sz="1200" baseline="0" dirty="0"/>
                        <a:t> (Town Admin Prelim Budget 1/29)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$790,682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43721"/>
                  </a:ext>
                </a:extLst>
              </a:tr>
              <a:tr h="39849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/>
                        <a:t>Solar Farm</a:t>
                      </a:r>
                      <a:r>
                        <a:rPr lang="en-US" sz="1800" kern="1200" baseline="0" dirty="0"/>
                        <a:t> Utility Offset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/>
                        <a:t>$180,844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64165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$1,029,366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111057"/>
                  </a:ext>
                </a:extLst>
              </a:tr>
              <a:tr h="363912">
                <a:tc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56382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Remaining Budget Gap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$948,266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48996"/>
                  </a:ext>
                </a:extLst>
              </a:tr>
            </a:tbl>
          </a:graphicData>
        </a:graphic>
      </p:graphicFrame>
      <p:pic>
        <p:nvPicPr>
          <p:cNvPr id="4" name="Chart 3" descr="Displays data from table above in a bar graph." title="Graph of initial budget gap">
            <a:extLst>
              <a:ext uri="{FF2B5EF4-FFF2-40B4-BE49-F238E27FC236}">
                <a16:creationId xmlns:a16="http://schemas.microsoft.com/office/drawing/2014/main" id="{8AEA736B-1184-744E-9FC2-13EFDCA0695D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85" y="4008872"/>
            <a:ext cx="4572000" cy="2743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962054-72C3-4C45-852E-CC47ECEB8689}"/>
              </a:ext>
            </a:extLst>
          </p:cNvPr>
          <p:cNvSpPr txBox="1"/>
          <p:nvPr/>
        </p:nvSpPr>
        <p:spPr>
          <a:xfrm>
            <a:off x="7415561" y="740353"/>
            <a:ext cx="4505093" cy="20313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Key Gap Drivers: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Vocational tuition	</a:t>
            </a:r>
            <a:r>
              <a:rPr lang="en-US" dirty="0" smtClean="0"/>
              <a:t>$250,000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Special Ed Increases	</a:t>
            </a:r>
            <a:r>
              <a:rPr lang="en-US" dirty="0" smtClean="0"/>
              <a:t>$383,424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Transportation		</a:t>
            </a:r>
            <a:r>
              <a:rPr lang="en-US" dirty="0" smtClean="0"/>
              <a:t>$131,324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Collective Bargaining	</a:t>
            </a:r>
            <a:r>
              <a:rPr lang="en-US" dirty="0" smtClean="0"/>
              <a:t>$972,903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16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2605"/>
            <a:ext cx="10515600" cy="1325563"/>
          </a:xfrm>
        </p:spPr>
        <p:txBody>
          <a:bodyPr/>
          <a:lstStyle/>
          <a:p>
            <a:r>
              <a:rPr lang="en-US" sz="3200" b="1" dirty="0"/>
              <a:t>FY19 Budget Balancing…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A little ways to go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8165278"/>
              </p:ext>
            </p:extLst>
          </p:nvPr>
        </p:nvGraphicFramePr>
        <p:xfrm>
          <a:off x="202584" y="1091448"/>
          <a:ext cx="7190678" cy="562673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96374">
                  <a:extLst>
                    <a:ext uri="{9D8B030D-6E8A-4147-A177-3AD203B41FA5}">
                      <a16:colId xmlns:a16="http://schemas.microsoft.com/office/drawing/2014/main" val="1377360620"/>
                    </a:ext>
                  </a:extLst>
                </a:gridCol>
                <a:gridCol w="1106336">
                  <a:extLst>
                    <a:ext uri="{9D8B030D-6E8A-4147-A177-3AD203B41FA5}">
                      <a16:colId xmlns:a16="http://schemas.microsoft.com/office/drawing/2014/main" val="1365533720"/>
                    </a:ext>
                  </a:extLst>
                </a:gridCol>
                <a:gridCol w="3487968">
                  <a:extLst>
                    <a:ext uri="{9D8B030D-6E8A-4147-A177-3AD203B41FA5}">
                      <a16:colId xmlns:a16="http://schemas.microsoft.com/office/drawing/2014/main" val="512417816"/>
                    </a:ext>
                  </a:extLst>
                </a:gridCol>
              </a:tblGrid>
              <a:tr h="30797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1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Remaining Budget</a:t>
                      </a:r>
                      <a:r>
                        <a:rPr lang="en-US" sz="1400" baseline="0" dirty="0"/>
                        <a:t> Gap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$948,266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27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3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Additional</a:t>
                      </a:r>
                      <a:r>
                        <a:rPr lang="en-US" sz="1400" baseline="0" dirty="0"/>
                        <a:t> Circuit Breaker Offset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($150,000)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Using</a:t>
                      </a:r>
                      <a:r>
                        <a:rPr lang="en-US" sz="1400" baseline="0" dirty="0"/>
                        <a:t> reimbursement in same FY that it is received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0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Extended</a:t>
                      </a:r>
                      <a:r>
                        <a:rPr lang="en-US" sz="1400" baseline="0" dirty="0"/>
                        <a:t> Day Revolving Offset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($65,000)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Move</a:t>
                      </a:r>
                      <a:r>
                        <a:rPr lang="en-US" sz="1400" baseline="0" dirty="0"/>
                        <a:t> 1.0 Teacher to revolving account for FY19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90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Remaining 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$733,266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24513"/>
                  </a:ext>
                </a:extLst>
              </a:tr>
              <a:tr h="1477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2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Additional Reductions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2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3.0 Elementary Positions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($195,000)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</a:t>
                      </a:r>
                      <a:r>
                        <a:rPr lang="en-US" sz="1400" baseline="0" dirty="0"/>
                        <a:t> driven (detail in appendix)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2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7-12</a:t>
                      </a:r>
                      <a:r>
                        <a:rPr lang="en-US" sz="1400" baseline="0" dirty="0"/>
                        <a:t> Guidance Restructure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($145,000)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</a:t>
                      </a:r>
                      <a:r>
                        <a:rPr lang="en-US" sz="1400" baseline="0" dirty="0"/>
                        <a:t> / Change in Program Delivery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1.4 PHS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($110,000)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 Driven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9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Remaining 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$283,266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18073"/>
                  </a:ext>
                </a:extLst>
              </a:tr>
              <a:tr h="21653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06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Reduction in Districtwide Curriculum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($50,000)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31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Remaining Gap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$233,266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61309"/>
                  </a:ext>
                </a:extLst>
              </a:tr>
            </a:tbl>
          </a:graphicData>
        </a:graphic>
      </p:graphicFrame>
      <p:pic>
        <p:nvPicPr>
          <p:cNvPr id="5" name="Chart 4" descr="Bar graph of data from the table" title="Bar Graph">
            <a:extLst>
              <a:ext uri="{FF2B5EF4-FFF2-40B4-BE49-F238E27FC236}">
                <a16:creationId xmlns:a16="http://schemas.microsoft.com/office/drawing/2014/main" id="{B56FC995-0381-7E4C-AE1B-498C659F18D6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317" y="2543803"/>
            <a:ext cx="4676078" cy="361167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4CB6BDC-272E-444A-9006-D521CBA91671}"/>
              </a:ext>
            </a:extLst>
          </p:cNvPr>
          <p:cNvSpPr/>
          <p:nvPr/>
        </p:nvSpPr>
        <p:spPr>
          <a:xfrm>
            <a:off x="11396544" y="4125947"/>
            <a:ext cx="747132" cy="7917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title="scale">
            <a:extLst>
              <a:ext uri="{FF2B5EF4-FFF2-40B4-BE49-F238E27FC236}">
                <a16:creationId xmlns:a16="http://schemas.microsoft.com/office/drawing/2014/main" id="{8A6A66BC-C4BC-EE43-B3A8-4AA0E3C7E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5875" y="44605"/>
            <a:ext cx="2809796" cy="210734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44C7E0B-967B-7C48-A17D-7F0596BF0FD9}"/>
              </a:ext>
            </a:extLst>
          </p:cNvPr>
          <p:cNvSpPr/>
          <p:nvPr/>
        </p:nvSpPr>
        <p:spPr>
          <a:xfrm>
            <a:off x="2739480" y="6122019"/>
            <a:ext cx="929270" cy="73597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2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Additional Items for Consideration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6305391"/>
              </p:ext>
            </p:extLst>
          </p:nvPr>
        </p:nvGraphicFramePr>
        <p:xfrm>
          <a:off x="736600" y="1437698"/>
          <a:ext cx="10515600" cy="276253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835400">
                  <a:extLst>
                    <a:ext uri="{9D8B030D-6E8A-4147-A177-3AD203B41FA5}">
                      <a16:colId xmlns:a16="http://schemas.microsoft.com/office/drawing/2014/main" val="917327616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44900791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331121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8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Remaining Budget 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$233,266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362471"/>
                  </a:ext>
                </a:extLst>
              </a:tr>
              <a:tr h="268258">
                <a:tc>
                  <a:txBody>
                    <a:bodyPr/>
                    <a:lstStyle/>
                    <a:p>
                      <a:pPr algn="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8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1. Elementary</a:t>
                      </a:r>
                      <a:r>
                        <a:rPr lang="en-US" sz="1800" baseline="0" dirty="0"/>
                        <a:t> Bus Fee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Reinstate fee for students living</a:t>
                      </a:r>
                      <a:r>
                        <a:rPr lang="en-US" sz="1800" baseline="0" dirty="0"/>
                        <a:t> less than 2 miles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44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2. Explore Before</a:t>
                      </a:r>
                      <a:r>
                        <a:rPr lang="en-US" sz="1800" baseline="0" dirty="0"/>
                        <a:t>/After School Care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Potential Revenue Generation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6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3. Additional Elementary</a:t>
                      </a:r>
                      <a:r>
                        <a:rPr lang="en-US" sz="1800" baseline="0" dirty="0"/>
                        <a:t> Reductions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Class</a:t>
                      </a:r>
                      <a:r>
                        <a:rPr lang="en-US" sz="1800" baseline="0" dirty="0"/>
                        <a:t> sizes over 25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60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614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24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207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Next Steps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6934"/>
            <a:ext cx="10515600" cy="4351338"/>
          </a:xfrm>
        </p:spPr>
        <p:txBody>
          <a:bodyPr/>
          <a:lstStyle/>
          <a:p>
            <a:r>
              <a:rPr lang="en-US" dirty="0"/>
              <a:t>Continue to work with Town Dept. Heads – Next Meeting 2/12/18</a:t>
            </a:r>
          </a:p>
          <a:p>
            <a:r>
              <a:rPr lang="en-US" dirty="0"/>
              <a:t>Continue to develop reduction scenarios with Administrative Team – 2/15/18</a:t>
            </a:r>
          </a:p>
          <a:p>
            <a:r>
              <a:rPr lang="en-US" dirty="0"/>
              <a:t>Present budget to Board of Selectmen/Advisory – 2/26/18 -3/12/18</a:t>
            </a:r>
          </a:p>
          <a:p>
            <a:r>
              <a:rPr lang="en-US" dirty="0"/>
              <a:t>Invite Sen. DeMacedo &amp; Rep. Cutler for Budget Discussion 3/18 </a:t>
            </a:r>
            <a:r>
              <a:rPr lang="en-US" sz="1200" dirty="0"/>
              <a:t>(waiting on date confirmation)</a:t>
            </a:r>
          </a:p>
          <a:p>
            <a:r>
              <a:rPr lang="en-US" dirty="0"/>
              <a:t>Release of House Ways and Means Budget – 4/18</a:t>
            </a:r>
          </a:p>
        </p:txBody>
      </p:sp>
    </p:spTree>
    <p:extLst>
      <p:ext uri="{BB962C8B-B14F-4D97-AF65-F5344CB8AC3E}">
        <p14:creationId xmlns:p14="http://schemas.microsoft.com/office/powerpoint/2010/main" val="177142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-879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Full Day Kindergarten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253836"/>
            <a:ext cx="8229600" cy="5867400"/>
          </a:xfrm>
        </p:spPr>
        <p:txBody>
          <a:bodyPr>
            <a:normAutofit/>
          </a:bodyPr>
          <a:lstStyle/>
          <a:p>
            <a:r>
              <a:rPr lang="en-US" dirty="0"/>
              <a:t>Historical Revenue: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800" dirty="0"/>
          </a:p>
          <a:p>
            <a:endParaRPr lang="en-US" dirty="0"/>
          </a:p>
          <a:p>
            <a:r>
              <a:rPr lang="en-US" dirty="0"/>
              <a:t>Expenditures from Revolving:</a:t>
            </a:r>
          </a:p>
          <a:p>
            <a:endParaRPr lang="en-US" dirty="0"/>
          </a:p>
          <a:p>
            <a:endParaRPr lang="en-US" dirty="0"/>
          </a:p>
          <a:p>
            <a:endParaRPr lang="en-US" sz="600" dirty="0"/>
          </a:p>
          <a:p>
            <a:endParaRPr lang="en-US" sz="600" dirty="0"/>
          </a:p>
          <a:p>
            <a:r>
              <a:rPr lang="en-US" dirty="0"/>
              <a:t>Year 1 Costs:</a:t>
            </a:r>
          </a:p>
          <a:p>
            <a:pPr lvl="1"/>
            <a:r>
              <a:rPr lang="en-US" dirty="0"/>
              <a:t>One Additional Teacher </a:t>
            </a:r>
          </a:p>
          <a:p>
            <a:pPr lvl="1"/>
            <a:r>
              <a:rPr lang="en-US" dirty="0"/>
              <a:t>Year 2 Gains: </a:t>
            </a:r>
            <a:r>
              <a:rPr lang="en-US" sz="2400" dirty="0"/>
              <a:t>Additional $550,000 in Chapter 70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056002"/>
              </p:ext>
            </p:extLst>
          </p:nvPr>
        </p:nvGraphicFramePr>
        <p:xfrm>
          <a:off x="621145" y="1629619"/>
          <a:ext cx="1049251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255">
                  <a:extLst>
                    <a:ext uri="{9D8B030D-6E8A-4147-A177-3AD203B41FA5}">
                      <a16:colId xmlns:a16="http://schemas.microsoft.com/office/drawing/2014/main" val="273062263"/>
                    </a:ext>
                  </a:extLst>
                </a:gridCol>
                <a:gridCol w="5246255">
                  <a:extLst>
                    <a:ext uri="{9D8B030D-6E8A-4147-A177-3AD203B41FA5}">
                      <a16:colId xmlns:a16="http://schemas.microsoft.com/office/drawing/2014/main" val="1128544683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4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59077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/>
                        <a:t>FY18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$328,824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04152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/>
                        <a:t>FY17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$289,136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0944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/>
                        <a:t>FY16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$316,556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6009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/>
                        <a:t>FY15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$262,979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435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522569"/>
              </p:ext>
            </p:extLst>
          </p:nvPr>
        </p:nvGraphicFramePr>
        <p:xfrm>
          <a:off x="621145" y="3962100"/>
          <a:ext cx="10492510" cy="1586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255">
                  <a:extLst>
                    <a:ext uri="{9D8B030D-6E8A-4147-A177-3AD203B41FA5}">
                      <a16:colId xmlns:a16="http://schemas.microsoft.com/office/drawing/2014/main" val="1224017783"/>
                    </a:ext>
                  </a:extLst>
                </a:gridCol>
                <a:gridCol w="5246255">
                  <a:extLst>
                    <a:ext uri="{9D8B030D-6E8A-4147-A177-3AD203B41FA5}">
                      <a16:colId xmlns:a16="http://schemas.microsoft.com/office/drawing/2014/main" val="2619636395"/>
                    </a:ext>
                  </a:extLst>
                </a:gridCol>
              </a:tblGrid>
              <a:tr h="317329">
                <a:tc>
                  <a:txBody>
                    <a:bodyPr/>
                    <a:lstStyle/>
                    <a:p>
                      <a:r>
                        <a:rPr lang="en-US" sz="14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296989"/>
                  </a:ext>
                </a:extLst>
              </a:tr>
              <a:tr h="317329">
                <a:tc>
                  <a:txBody>
                    <a:bodyPr/>
                    <a:lstStyle/>
                    <a:p>
                      <a:r>
                        <a:rPr lang="en-US" sz="1400" dirty="0"/>
                        <a:t>Kindergarten Teachers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$162,512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510850"/>
                  </a:ext>
                </a:extLst>
              </a:tr>
              <a:tr h="317329">
                <a:tc>
                  <a:txBody>
                    <a:bodyPr/>
                    <a:lstStyle/>
                    <a:p>
                      <a:r>
                        <a:rPr lang="en-US" sz="1400" dirty="0"/>
                        <a:t>Kindergarten</a:t>
                      </a:r>
                      <a:r>
                        <a:rPr lang="en-US" sz="1400" baseline="0" dirty="0"/>
                        <a:t> Paras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$28,902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49948"/>
                  </a:ext>
                </a:extLst>
              </a:tr>
              <a:tr h="317329">
                <a:tc>
                  <a:txBody>
                    <a:bodyPr/>
                    <a:lstStyle/>
                    <a:p>
                      <a:r>
                        <a:rPr lang="en-US" sz="1400" dirty="0" err="1"/>
                        <a:t>PreSchool</a:t>
                      </a:r>
                      <a:r>
                        <a:rPr lang="en-US" sz="1400" dirty="0"/>
                        <a:t> Paras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$137,328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81259"/>
                  </a:ext>
                </a:extLst>
              </a:tr>
              <a:tr h="317329"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$328,742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12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86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448</Words>
  <Application>Microsoft Office PowerPoint</Application>
  <PresentationFormat>Widescreen</PresentationFormat>
  <Paragraphs>138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Britannic Bold</vt:lpstr>
      <vt:lpstr>Calibri</vt:lpstr>
      <vt:lpstr>Calibri Light</vt:lpstr>
      <vt:lpstr>Palatino Linotype</vt:lpstr>
      <vt:lpstr>Office Theme</vt:lpstr>
      <vt:lpstr>PowerPoint Presentation</vt:lpstr>
      <vt:lpstr>Priorities in the FY19 Budget</vt:lpstr>
      <vt:lpstr>FY19 MOE Budget </vt:lpstr>
      <vt:lpstr>FY19 Budget Balancing… A little ways to go</vt:lpstr>
      <vt:lpstr>Additional Items for Consideration</vt:lpstr>
      <vt:lpstr>Next Steps </vt:lpstr>
      <vt:lpstr>Full Day Kindergarten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Obey</dc:creator>
  <cp:lastModifiedBy>ErinTinker</cp:lastModifiedBy>
  <cp:revision>13</cp:revision>
  <dcterms:created xsi:type="dcterms:W3CDTF">2018-02-05T18:50:37Z</dcterms:created>
  <dcterms:modified xsi:type="dcterms:W3CDTF">2018-05-10T14:21:41Z</dcterms:modified>
</cp:coreProperties>
</file>