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71" r:id="rId2"/>
    <p:sldId id="276" r:id="rId3"/>
    <p:sldId id="278" r:id="rId4"/>
    <p:sldId id="280" r:id="rId5"/>
    <p:sldId id="281" r:id="rId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34BDCDF-11D6-4C78-9DE4-88660B94538C}">
          <p14:sldIdLst>
            <p14:sldId id="271"/>
            <p14:sldId id="276"/>
            <p14:sldId id="278"/>
            <p14:sldId id="280"/>
            <p14:sldId id="2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7" autoAdjust="0"/>
    <p:restoredTop sz="94632" autoAdjust="0"/>
  </p:normalViewPr>
  <p:slideViewPr>
    <p:cSldViewPr>
      <p:cViewPr varScale="1">
        <p:scale>
          <a:sx n="69" d="100"/>
          <a:sy n="69" d="100"/>
        </p:scale>
        <p:origin x="141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5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83CC9E8-C26E-4193-BBFC-066C0A3BA3F6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12EEA39-30A8-4382-9AB5-ACC3E50917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9729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6266CE9-E9EA-4C70-866D-DF48ED5E096D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6D2B3A7-0018-41EF-AFD3-2CBF9008BE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192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36D1-F559-4287-B245-9A7F14949D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03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36D1-F559-4287-B245-9A7F14949D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339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36D1-F559-4287-B245-9A7F14949D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654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36D1-F559-4287-B245-9A7F14949D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154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36D1-F559-4287-B245-9A7F14949D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967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36D1-F559-4287-B245-9A7F14949D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709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36D1-F559-4287-B245-9A7F14949D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87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36D1-F559-4287-B245-9A7F14949D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70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36D1-F559-4287-B245-9A7F14949D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686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36D1-F559-4287-B245-9A7F14949D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525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36D1-F559-4287-B245-9A7F14949D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042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136D1-F559-4287-B245-9A7F14949D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481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Transportation Fee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3211513"/>
              </p:ext>
            </p:extLst>
          </p:nvPr>
        </p:nvGraphicFramePr>
        <p:xfrm>
          <a:off x="76200" y="914400"/>
          <a:ext cx="8839200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65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Individual</a:t>
                      </a:r>
                      <a:r>
                        <a:rPr lang="en-US" sz="1600" baseline="0" dirty="0" smtClean="0"/>
                        <a:t>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Family Cap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23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Hanover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$250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Secondary only $30 early disc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23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Duxbury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$300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$600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Elem&lt;2 miles/secondary</a:t>
                      </a:r>
                      <a:r>
                        <a:rPr lang="en-US" sz="1400" baseline="0" dirty="0" smtClean="0"/>
                        <a:t> $30 early discount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23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Rockland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$250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$400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Elem&lt;1.5</a:t>
                      </a:r>
                      <a:r>
                        <a:rPr lang="en-US" sz="1400" baseline="0" dirty="0" smtClean="0"/>
                        <a:t> miles/secondary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23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Scituate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$265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$485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Elem&lt;2miles/secondary</a:t>
                      </a:r>
                      <a:r>
                        <a:rPr lang="en-US" sz="1400" baseline="0" dirty="0" smtClean="0"/>
                        <a:t> $25 early discount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23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Abington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$255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$510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less</a:t>
                      </a:r>
                      <a:r>
                        <a:rPr lang="en-US" sz="1400" baseline="0" dirty="0" smtClean="0"/>
                        <a:t> than 2 miles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65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Norwell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$250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$450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23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Cohasset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$540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Elem&lt;2miles/secondary</a:t>
                      </a:r>
                      <a:r>
                        <a:rPr lang="en-US" sz="1400" baseline="0" dirty="0" smtClean="0"/>
                        <a:t> $20 early discount</a:t>
                      </a:r>
                      <a:endParaRPr lang="en-US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235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Pembroke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$180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$280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Secondary Only $30 early</a:t>
                      </a:r>
                      <a:r>
                        <a:rPr lang="en-US" sz="1400" b="1" baseline="0" dirty="0" smtClean="0"/>
                        <a:t> discount</a:t>
                      </a:r>
                      <a:endParaRPr lang="en-US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65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Hingham/Marshfield/Carver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free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414922"/>
              </p:ext>
            </p:extLst>
          </p:nvPr>
        </p:nvGraphicFramePr>
        <p:xfrm>
          <a:off x="76200" y="4876800"/>
          <a:ext cx="8850087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83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6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Scenario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Revenue</a:t>
                      </a:r>
                      <a:r>
                        <a:rPr lang="en-US" baseline="0" dirty="0" smtClean="0"/>
                        <a:t> Increase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Raise</a:t>
                      </a:r>
                      <a:r>
                        <a:rPr lang="en-US" b="1" baseline="0" dirty="0" smtClean="0"/>
                        <a:t> the fee $20 -- $200 </a:t>
                      </a:r>
                      <a:r>
                        <a:rPr lang="en-US" b="1" baseline="0" dirty="0" err="1" smtClean="0"/>
                        <a:t>ind.</a:t>
                      </a:r>
                      <a:r>
                        <a:rPr lang="en-US" b="1" baseline="0" dirty="0" smtClean="0"/>
                        <a:t> $300 family </a:t>
                      </a:r>
                      <a:r>
                        <a:rPr lang="en-US" sz="1400" b="1" baseline="0" dirty="0" smtClean="0"/>
                        <a:t>(maintain early discount</a:t>
                      </a:r>
                      <a:r>
                        <a:rPr lang="en-US" b="1" baseline="0" dirty="0" smtClean="0"/>
                        <a:t>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$10,640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Raise the fee $45/70-- $225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err="1" smtClean="0"/>
                        <a:t>ind.</a:t>
                      </a:r>
                      <a:r>
                        <a:rPr lang="en-US" baseline="0" dirty="0" smtClean="0"/>
                        <a:t> $350 family</a:t>
                      </a:r>
                      <a:r>
                        <a:rPr lang="en-US" sz="1400" baseline="0" dirty="0" smtClean="0"/>
                        <a:t> (maintain early discount)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$27,240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Reinstate Elementary fee for less than 2 miles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$37,8000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36D1-F559-4287-B245-9A7F14949D3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84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86"/>
            <a:ext cx="8229600" cy="903514"/>
          </a:xfrm>
        </p:spPr>
        <p:txBody>
          <a:bodyPr/>
          <a:lstStyle/>
          <a:p>
            <a:r>
              <a:rPr lang="en-US" dirty="0" smtClean="0"/>
              <a:t>Athletics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7</a:t>
            </a:r>
            <a:endParaRPr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5100737"/>
              </p:ext>
            </p:extLst>
          </p:nvPr>
        </p:nvGraphicFramePr>
        <p:xfrm>
          <a:off x="304800" y="838200"/>
          <a:ext cx="8229600" cy="5994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Individual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Family Cap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r>
                        <a:rPr lang="en-US" dirty="0" smtClean="0"/>
                        <a:t>Hingham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$100 extra for</a:t>
                      </a:r>
                      <a:r>
                        <a:rPr lang="en-US" sz="1600" baseline="0" dirty="0" smtClean="0"/>
                        <a:t> hockey family cap $810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Scituate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$300/sport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$900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Junior High $50/$100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Hanover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$275/sport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$350 football, hockey, basketball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Cohasset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$250/$250/$150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$900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$250 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baseline="0" dirty="0" smtClean="0"/>
                        <a:t> &amp; 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baseline="0" dirty="0" smtClean="0"/>
                        <a:t> sport, $150 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Whitman Hanson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$250/$50/$50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$250 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dirty="0" smtClean="0"/>
                        <a:t> sport, $50 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dirty="0" smtClean="0"/>
                        <a:t> &amp; 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Marshfield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Norwell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$225-$375/sport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$1,325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$300 football, hockey</a:t>
                      </a:r>
                      <a:r>
                        <a:rPr lang="en-US" baseline="0" dirty="0" smtClean="0"/>
                        <a:t> basketball, gymnastics, skiing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Duxbury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$225/sport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$1,250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Silver</a:t>
                      </a:r>
                      <a:r>
                        <a:rPr lang="en-US" baseline="0" dirty="0" smtClean="0"/>
                        <a:t> Lake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Pembroke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$225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$385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PCMS</a:t>
                      </a:r>
                      <a:r>
                        <a:rPr lang="en-US" baseline="0" dirty="0" smtClean="0"/>
                        <a:t> $100/year, $50/ season $50 -hockey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Rockland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Abington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$175/sport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Carver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07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/>
          <a:lstStyle/>
          <a:p>
            <a:r>
              <a:rPr lang="en-US" dirty="0" smtClean="0"/>
              <a:t>Facilities 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4525963"/>
          </a:xfrm>
        </p:spPr>
        <p:txBody>
          <a:bodyPr/>
          <a:lstStyle/>
          <a:p>
            <a:r>
              <a:rPr lang="en-US" dirty="0" smtClean="0"/>
              <a:t>Current fee structure: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9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806333"/>
              </p:ext>
            </p:extLst>
          </p:nvPr>
        </p:nvGraphicFramePr>
        <p:xfrm>
          <a:off x="533400" y="1524000"/>
          <a:ext cx="8001000" cy="3688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10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401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Room/Space/Service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Fee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01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Cafeteria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$100/3hours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01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Kitchen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$50/3 hours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01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Gymnasium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$100/hour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01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Any Large Group Room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$50/hour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01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Classroom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$35/hour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01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Turf Field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$125/hour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01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All</a:t>
                      </a:r>
                      <a:r>
                        <a:rPr lang="en-US" sz="1600" baseline="0" dirty="0" smtClean="0"/>
                        <a:t> other athletic fields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$100/hour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01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Tennis Courts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$15/hour/court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01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Auditorium</a:t>
                      </a:r>
                      <a:r>
                        <a:rPr lang="en-US" sz="1600" baseline="0" dirty="0" smtClean="0"/>
                        <a:t> (PHS&amp; PCMS)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$300/event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401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Custodial</a:t>
                      </a:r>
                      <a:r>
                        <a:rPr lang="en-US" sz="1600" baseline="0" dirty="0" smtClean="0"/>
                        <a:t> Overtime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$38/hour Sat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($48/hour</a:t>
                      </a:r>
                      <a:r>
                        <a:rPr lang="en-US" sz="1600" baseline="0" dirty="0" smtClean="0"/>
                        <a:t> Sun)*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33400" y="5257800"/>
            <a:ext cx="85844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/>
              <a:t>*  Needs to be increased to reflect FY19 rates $41/$51 / hour Sat/Sun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500" dirty="0" smtClean="0"/>
              <a:t>Currently 6 categories of groups: 1. Pembroke Public Schools 2. Pembroke Youth Non-Profit 3. Pembroke</a:t>
            </a:r>
          </a:p>
          <a:p>
            <a:r>
              <a:rPr lang="en-US" sz="1500" dirty="0" smtClean="0"/>
              <a:t>       Adult Non-Profit 4. Pembroke Youth for Profit 5. Pembroke Adult for Profit 6. All other Groups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500" dirty="0" smtClean="0"/>
              <a:t>We only charge room/space rentals for categories 4, 5 &amp;6</a:t>
            </a:r>
          </a:p>
        </p:txBody>
      </p:sp>
    </p:spTree>
    <p:extLst>
      <p:ext uri="{BB962C8B-B14F-4D97-AF65-F5344CB8AC3E}">
        <p14:creationId xmlns:p14="http://schemas.microsoft.com/office/powerpoint/2010/main" val="412852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Co-Curricular Fees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1253901"/>
              </p:ext>
            </p:extLst>
          </p:nvPr>
        </p:nvGraphicFramePr>
        <p:xfrm>
          <a:off x="114300" y="779872"/>
          <a:ext cx="8915400" cy="43484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919632918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682316070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121242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770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Abington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$50/year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Co-curricular $175 marching band/color guard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438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Duxbury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$110/year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$55/reduced</a:t>
                      </a:r>
                      <a:r>
                        <a:rPr lang="en-US" baseline="0" dirty="0" smtClean="0"/>
                        <a:t> lunch $0 free lunch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804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Easton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$150/year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Family</a:t>
                      </a:r>
                      <a:r>
                        <a:rPr lang="en-US" baseline="0" dirty="0" smtClean="0"/>
                        <a:t> Cap of $600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078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Groton-Dunstable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$150/year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Family Cap of $450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912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Milton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$50/activity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879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Norfolk</a:t>
                      </a:r>
                      <a:r>
                        <a:rPr lang="en-US" baseline="0" dirty="0" smtClean="0"/>
                        <a:t> County Agricultural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$50/activity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721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Norwell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$50/activity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302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Rockland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$50/activity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036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Sandwich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$80/activity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668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Scituate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$200</a:t>
                      </a:r>
                      <a:r>
                        <a:rPr lang="en-US" baseline="0" dirty="0" smtClean="0"/>
                        <a:t> –HS  $100 - 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$500 family cap;</a:t>
                      </a:r>
                      <a:r>
                        <a:rPr lang="en-US" baseline="0" dirty="0" smtClean="0"/>
                        <a:t> includes sports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526489"/>
                  </a:ext>
                </a:extLst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36D1-F559-4287-B245-9A7F14949D3A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26011"/>
              </p:ext>
            </p:extLst>
          </p:nvPr>
        </p:nvGraphicFramePr>
        <p:xfrm>
          <a:off x="114300" y="5257800"/>
          <a:ext cx="8915400" cy="1483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143500">
                  <a:extLst>
                    <a:ext uri="{9D8B030D-6E8A-4147-A177-3AD203B41FA5}">
                      <a16:colId xmlns:a16="http://schemas.microsoft.com/office/drawing/2014/main" val="12000513"/>
                    </a:ext>
                  </a:extLst>
                </a:gridCol>
                <a:gridCol w="3771900">
                  <a:extLst>
                    <a:ext uri="{9D8B030D-6E8A-4147-A177-3AD203B41FA5}">
                      <a16:colId xmlns:a16="http://schemas.microsoft.com/office/drawing/2014/main" val="2756328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Scenario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Revenue Increase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4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$50</a:t>
                      </a:r>
                      <a:r>
                        <a:rPr lang="en-US" baseline="0" dirty="0" smtClean="0"/>
                        <a:t> fee/ year for all activities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$17,500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359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$100 fee/year</a:t>
                      </a:r>
                      <a:r>
                        <a:rPr lang="en-US" baseline="0" dirty="0" smtClean="0"/>
                        <a:t> for all activities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$35,000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40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$100</a:t>
                      </a:r>
                      <a:r>
                        <a:rPr lang="en-US" baseline="0" dirty="0" smtClean="0"/>
                        <a:t> fee for marching band/color guard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$12,000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592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0888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665"/>
            <a:ext cx="8229600" cy="970935"/>
          </a:xfrm>
        </p:spPr>
        <p:txBody>
          <a:bodyPr/>
          <a:lstStyle/>
          <a:p>
            <a:r>
              <a:rPr lang="en-US" dirty="0" smtClean="0"/>
              <a:t>Parking Fee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243823"/>
              </p:ext>
            </p:extLst>
          </p:nvPr>
        </p:nvGraphicFramePr>
        <p:xfrm>
          <a:off x="457200" y="838200"/>
          <a:ext cx="82296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57921404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1935052634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910639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Town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788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Abington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11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Canton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916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Carver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134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Cohasset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480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Duxbury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356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Marshfield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$25 per semester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570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Norwell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$25/$50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Based on proximity of space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155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Plymouth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849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Scituate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341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Silver Lake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78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Whitman</a:t>
                      </a:r>
                      <a:r>
                        <a:rPr lang="en-US" baseline="0" dirty="0" smtClean="0"/>
                        <a:t> Hanson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13985"/>
                  </a:ext>
                </a:extLst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36D1-F559-4287-B245-9A7F14949D3A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581846"/>
              </p:ext>
            </p:extLst>
          </p:nvPr>
        </p:nvGraphicFramePr>
        <p:xfrm>
          <a:off x="462116" y="5451475"/>
          <a:ext cx="8224684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5284">
                  <a:extLst>
                    <a:ext uri="{9D8B030D-6E8A-4147-A177-3AD203B41FA5}">
                      <a16:colId xmlns:a16="http://schemas.microsoft.com/office/drawing/2014/main" val="2306299421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1868378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Scenario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Revenue Increase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644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$50</a:t>
                      </a:r>
                      <a:r>
                        <a:rPr lang="en-US" baseline="0" dirty="0" smtClean="0"/>
                        <a:t>/year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$9,250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442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$100/year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$18,500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666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6779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6711</TotalTime>
  <Words>571</Words>
  <Application>Microsoft Office PowerPoint</Application>
  <PresentationFormat>On-screen Show (4:3)</PresentationFormat>
  <Paragraphs>198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Transportation Fee</vt:lpstr>
      <vt:lpstr>Athletics</vt:lpstr>
      <vt:lpstr>Facilities Usage</vt:lpstr>
      <vt:lpstr>Co-Curricular Fees</vt:lpstr>
      <vt:lpstr>Parking Fee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Erin Obey</dc:creator>
  <cp:lastModifiedBy>ErinTinker</cp:lastModifiedBy>
  <cp:revision>152</cp:revision>
  <cp:lastPrinted>2014-06-10T20:48:24Z</cp:lastPrinted>
  <dcterms:created xsi:type="dcterms:W3CDTF">2014-02-26T14:02:34Z</dcterms:created>
  <dcterms:modified xsi:type="dcterms:W3CDTF">2018-05-10T14:12:38Z</dcterms:modified>
</cp:coreProperties>
</file>