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1" r:id="rId4"/>
  </p:sldMasterIdLst>
  <p:notesMasterIdLst>
    <p:notesMasterId r:id="rId13"/>
  </p:notesMasterIdLst>
  <p:handoutMasterIdLst>
    <p:handoutMasterId r:id="rId14"/>
  </p:handoutMasterIdLst>
  <p:sldIdLst>
    <p:sldId id="296" r:id="rId5"/>
    <p:sldId id="297" r:id="rId6"/>
    <p:sldId id="312" r:id="rId7"/>
    <p:sldId id="313" r:id="rId8"/>
    <p:sldId id="306" r:id="rId9"/>
    <p:sldId id="307" r:id="rId10"/>
    <p:sldId id="310" r:id="rId11"/>
    <p:sldId id="314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09" autoAdjust="0"/>
    <p:restoredTop sz="50000" autoAdjust="0"/>
  </p:normalViewPr>
  <p:slideViewPr>
    <p:cSldViewPr>
      <p:cViewPr varScale="1">
        <p:scale>
          <a:sx n="72" d="100"/>
          <a:sy n="72" d="100"/>
        </p:scale>
        <p:origin x="5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Tinker" userId="1ad7dbd6-f462-4b32-82b8-fe92c65e9ef4" providerId="ADAL" clId="{219A2E61-AFC6-46A4-9439-EBBD34AE550A}"/>
    <pc:docChg chg="modSld">
      <pc:chgData name="ErinTinker" userId="1ad7dbd6-f462-4b32-82b8-fe92c65e9ef4" providerId="ADAL" clId="{219A2E61-AFC6-46A4-9439-EBBD34AE550A}" dt="2020-02-28T17:28:53.003" v="185" actId="962"/>
      <pc:docMkLst>
        <pc:docMk/>
      </pc:docMkLst>
      <pc:sldChg chg="modSp">
        <pc:chgData name="ErinTinker" userId="1ad7dbd6-f462-4b32-82b8-fe92c65e9ef4" providerId="ADAL" clId="{219A2E61-AFC6-46A4-9439-EBBD34AE550A}" dt="2020-02-28T17:28:53.003" v="185" actId="962"/>
        <pc:sldMkLst>
          <pc:docMk/>
          <pc:sldMk cId="1282545564" sldId="296"/>
        </pc:sldMkLst>
        <pc:picChg chg="mod">
          <ac:chgData name="ErinTinker" userId="1ad7dbd6-f462-4b32-82b8-fe92c65e9ef4" providerId="ADAL" clId="{219A2E61-AFC6-46A4-9439-EBBD34AE550A}" dt="2020-02-28T17:28:53.003" v="185" actId="962"/>
          <ac:picMkLst>
            <pc:docMk/>
            <pc:sldMk cId="1282545564" sldId="296"/>
            <ac:picMk id="3" creationId="{CB862FEE-62F4-0640-A7B6-8BCE0D5085DE}"/>
          </ac:picMkLst>
        </pc:picChg>
        <pc:picChg chg="mod">
          <ac:chgData name="ErinTinker" userId="1ad7dbd6-f462-4b32-82b8-fe92c65e9ef4" providerId="ADAL" clId="{219A2E61-AFC6-46A4-9439-EBBD34AE550A}" dt="2020-02-28T17:28:37.499" v="87" actId="962"/>
          <ac:picMkLst>
            <pc:docMk/>
            <pc:sldMk cId="1282545564" sldId="296"/>
            <ac:picMk id="9" creationId="{2F713AC1-E290-CD4E-9B65-C7D590FF6F77}"/>
          </ac:picMkLst>
        </pc:picChg>
        <pc:picChg chg="mod">
          <ac:chgData name="ErinTinker" userId="1ad7dbd6-f462-4b32-82b8-fe92c65e9ef4" providerId="ADAL" clId="{219A2E61-AFC6-46A4-9439-EBBD34AE550A}" dt="2020-02-28T17:28:17.934" v="45" actId="962"/>
          <ac:picMkLst>
            <pc:docMk/>
            <pc:sldMk cId="1282545564" sldId="296"/>
            <ac:picMk id="12" creationId="{91028540-F9B0-9047-A724-79F092F4B18E}"/>
          </ac:picMkLst>
        </pc:picChg>
        <pc:picChg chg="mod">
          <ac:chgData name="ErinTinker" userId="1ad7dbd6-f462-4b32-82b8-fe92c65e9ef4" providerId="ADAL" clId="{219A2E61-AFC6-46A4-9439-EBBD34AE550A}" dt="2020-02-28T17:28:44.410" v="135" actId="962"/>
          <ac:picMkLst>
            <pc:docMk/>
            <pc:sldMk cId="1282545564" sldId="296"/>
            <ac:picMk id="15" creationId="{158F3737-E2DA-DC4A-B068-7CF4B76CC04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77898281582721E-2"/>
          <c:y val="3.755775827552997E-2"/>
          <c:w val="0.88811761811023626"/>
          <c:h val="0.855842378071874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944</c:v>
                </c:pt>
                <c:pt idx="1">
                  <c:v>955</c:v>
                </c:pt>
                <c:pt idx="2">
                  <c:v>984</c:v>
                </c:pt>
                <c:pt idx="3">
                  <c:v>1020</c:v>
                </c:pt>
                <c:pt idx="4">
                  <c:v>1005</c:v>
                </c:pt>
                <c:pt idx="5">
                  <c:v>967</c:v>
                </c:pt>
                <c:pt idx="6">
                  <c:v>916</c:v>
                </c:pt>
                <c:pt idx="7">
                  <c:v>843</c:v>
                </c:pt>
                <c:pt idx="8">
                  <c:v>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7-0E43-9AB6-F14B5CFE23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7-0E43-9AB6-F14B5CFE23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67-0E43-9AB6-F14B5CFE2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8318431"/>
        <c:axId val="1168885151"/>
      </c:barChart>
      <c:catAx>
        <c:axId val="116831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8885151"/>
        <c:crosses val="autoZero"/>
        <c:auto val="1"/>
        <c:lblAlgn val="ctr"/>
        <c:lblOffset val="100"/>
        <c:noMultiLvlLbl val="0"/>
      </c:catAx>
      <c:valAx>
        <c:axId val="1168885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831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5C3C8-EA36-4266-A19E-F1F8AA4F6C96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A2200-36D5-4884-8161-24F31DD2BC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661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25A2-A06B-4AF9-9428-C71118B6B2A2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EFD8D-EE7A-4DFD-BBD6-440C99F0E7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22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FDDA-A01F-4504-B159-E33BA449567C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928E-4BD9-44CC-9B55-0AD51F63D594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4BB68-556A-4B7F-A22A-497AD30FF6A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E1DA-9D2A-44B3-A2B1-0E17ED592D0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F2542-45AB-4895-A1F9-F9C990EA42EA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3E73A-F70C-4BF2-AD0E-A8F082A0A8E0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D742-2F93-4B2E-8732-820C9AFA7F6C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C4-4A92-48AD-AA89-7C26B5B019D3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0CFA6-8957-4A4B-87FA-5F30FAC8D685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4B02-4894-440A-9D18-78EF64122606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A8CF-856A-42C3-A5CD-1B59DF57C6AF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485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96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07E3597-B0A0-4F94-B4B2-D6989D8B6E7A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651" r:id="rId12"/>
    <p:sldLayoutId id="2147483714" r:id="rId13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05955"/>
            <a:ext cx="9144000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High School FY21Budget Presentation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</a:p>
        </p:txBody>
      </p:sp>
      <p:sp>
        <p:nvSpPr>
          <p:cNvPr id="7" name="Rectangle 6"/>
          <p:cNvSpPr/>
          <p:nvPr/>
        </p:nvSpPr>
        <p:spPr>
          <a:xfrm>
            <a:off x="7086600" y="1067620"/>
            <a:ext cx="2057400" cy="540938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 4, 2020</a:t>
            </a: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MISSION: </a:t>
            </a: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ensure student achievement through excellence in teaching and learning.</a:t>
            </a:r>
          </a:p>
          <a:p>
            <a:pPr algn="ctr"/>
            <a:endParaRPr lang="en-US" dirty="0"/>
          </a:p>
        </p:txBody>
      </p:sp>
      <p:pic>
        <p:nvPicPr>
          <p:cNvPr id="3" name="Picture 2" descr="Students in the cafeteria">
            <a:extLst>
              <a:ext uri="{FF2B5EF4-FFF2-40B4-BE49-F238E27FC236}">
                <a16:creationId xmlns:a16="http://schemas.microsoft.com/office/drawing/2014/main" id="{CB862FEE-62F4-0640-A7B6-8BCE0D508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182" y="3366896"/>
            <a:ext cx="3282399" cy="3110104"/>
          </a:xfrm>
          <a:prstGeom prst="rect">
            <a:avLst/>
          </a:prstGeom>
        </p:spPr>
      </p:pic>
      <p:pic>
        <p:nvPicPr>
          <p:cNvPr id="9" name="Picture 8" descr="Students at a table">
            <a:extLst>
              <a:ext uri="{FF2B5EF4-FFF2-40B4-BE49-F238E27FC236}">
                <a16:creationId xmlns:a16="http://schemas.microsoft.com/office/drawing/2014/main" id="{2F713AC1-E290-CD4E-9B65-C7D590FF6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886197" y="1088800"/>
            <a:ext cx="3215381" cy="2340200"/>
          </a:xfrm>
          <a:prstGeom prst="rect">
            <a:avLst/>
          </a:prstGeom>
        </p:spPr>
      </p:pic>
      <p:pic>
        <p:nvPicPr>
          <p:cNvPr id="12" name="Picture 11" descr="Girls basketball team">
            <a:extLst>
              <a:ext uri="{FF2B5EF4-FFF2-40B4-BE49-F238E27FC236}">
                <a16:creationId xmlns:a16="http://schemas.microsoft.com/office/drawing/2014/main" id="{91028540-F9B0-9047-A724-79F092F4B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0" y="1067621"/>
            <a:ext cx="3871218" cy="2437580"/>
          </a:xfrm>
          <a:prstGeom prst="rect">
            <a:avLst/>
          </a:prstGeom>
        </p:spPr>
      </p:pic>
      <p:pic>
        <p:nvPicPr>
          <p:cNvPr id="15" name="Picture 14" descr="Students holding artwork">
            <a:extLst>
              <a:ext uri="{FF2B5EF4-FFF2-40B4-BE49-F238E27FC236}">
                <a16:creationId xmlns:a16="http://schemas.microsoft.com/office/drawing/2014/main" id="{158F3737-E2DA-DC4A-B068-7CF4B76CC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0" y="3502813"/>
            <a:ext cx="3787531" cy="297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4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26"/>
            <a:ext cx="8229600" cy="16002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1447800"/>
          </a:xfrm>
        </p:spPr>
        <p:txBody>
          <a:bodyPr>
            <a:normAutofit/>
          </a:bodyPr>
          <a:lstStyle/>
          <a:p>
            <a:r>
              <a:rPr lang="en-US" dirty="0"/>
              <a:t>Enrollment and Class Size Data</a:t>
            </a:r>
          </a:p>
          <a:p>
            <a:r>
              <a:rPr lang="en-US" dirty="0"/>
              <a:t>FY21 Budget Priorities</a:t>
            </a:r>
          </a:p>
          <a:p>
            <a:r>
              <a:rPr lang="en-US" dirty="0"/>
              <a:t>Rationale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4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817"/>
            <a:ext cx="8229600" cy="1600200"/>
          </a:xfrm>
        </p:spPr>
        <p:txBody>
          <a:bodyPr/>
          <a:lstStyle/>
          <a:p>
            <a:r>
              <a:rPr lang="en-US" dirty="0"/>
              <a:t>Historical PHS Enrollment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5343888"/>
              </p:ext>
            </p:extLst>
          </p:nvPr>
        </p:nvGraphicFramePr>
        <p:xfrm>
          <a:off x="483704" y="1701864"/>
          <a:ext cx="7898296" cy="1140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1740">
                  <a:extLst>
                    <a:ext uri="{9D8B030D-6E8A-4147-A177-3AD203B41FA5}">
                      <a16:colId xmlns:a16="http://schemas.microsoft.com/office/drawing/2014/main" val="3142894055"/>
                    </a:ext>
                  </a:extLst>
                </a:gridCol>
                <a:gridCol w="710844">
                  <a:extLst>
                    <a:ext uri="{9D8B030D-6E8A-4147-A177-3AD203B41FA5}">
                      <a16:colId xmlns:a16="http://schemas.microsoft.com/office/drawing/2014/main" val="223353291"/>
                    </a:ext>
                  </a:extLst>
                </a:gridCol>
                <a:gridCol w="711265">
                  <a:extLst>
                    <a:ext uri="{9D8B030D-6E8A-4147-A177-3AD203B41FA5}">
                      <a16:colId xmlns:a16="http://schemas.microsoft.com/office/drawing/2014/main" val="1249411559"/>
                    </a:ext>
                  </a:extLst>
                </a:gridCol>
                <a:gridCol w="761979">
                  <a:extLst>
                    <a:ext uri="{9D8B030D-6E8A-4147-A177-3AD203B41FA5}">
                      <a16:colId xmlns:a16="http://schemas.microsoft.com/office/drawing/2014/main" val="1821769575"/>
                    </a:ext>
                  </a:extLst>
                </a:gridCol>
                <a:gridCol w="821145">
                  <a:extLst>
                    <a:ext uri="{9D8B030D-6E8A-4147-A177-3AD203B41FA5}">
                      <a16:colId xmlns:a16="http://schemas.microsoft.com/office/drawing/2014/main" val="1630790276"/>
                    </a:ext>
                  </a:extLst>
                </a:gridCol>
                <a:gridCol w="761979">
                  <a:extLst>
                    <a:ext uri="{9D8B030D-6E8A-4147-A177-3AD203B41FA5}">
                      <a16:colId xmlns:a16="http://schemas.microsoft.com/office/drawing/2014/main" val="1046965645"/>
                    </a:ext>
                  </a:extLst>
                </a:gridCol>
                <a:gridCol w="787336">
                  <a:extLst>
                    <a:ext uri="{9D8B030D-6E8A-4147-A177-3AD203B41FA5}">
                      <a16:colId xmlns:a16="http://schemas.microsoft.com/office/drawing/2014/main" val="158084114"/>
                    </a:ext>
                  </a:extLst>
                </a:gridCol>
                <a:gridCol w="787336">
                  <a:extLst>
                    <a:ext uri="{9D8B030D-6E8A-4147-A177-3AD203B41FA5}">
                      <a16:colId xmlns:a16="http://schemas.microsoft.com/office/drawing/2014/main" val="4151959609"/>
                    </a:ext>
                  </a:extLst>
                </a:gridCol>
                <a:gridCol w="787336">
                  <a:extLst>
                    <a:ext uri="{9D8B030D-6E8A-4147-A177-3AD203B41FA5}">
                      <a16:colId xmlns:a16="http://schemas.microsoft.com/office/drawing/2014/main" val="3853717516"/>
                    </a:ext>
                  </a:extLst>
                </a:gridCol>
                <a:gridCol w="787336">
                  <a:extLst>
                    <a:ext uri="{9D8B030D-6E8A-4147-A177-3AD203B41FA5}">
                      <a16:colId xmlns:a16="http://schemas.microsoft.com/office/drawing/2014/main" val="4849221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School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</a:rPr>
                        <a:t>2011-12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</a:rPr>
                        <a:t>2012-13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</a:rPr>
                        <a:t>2013-14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</a:rPr>
                        <a:t>2014-15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</a:rPr>
                        <a:t>2015-16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effectLst/>
                        </a:rPr>
                        <a:t>2016-17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effectLst/>
                        </a:rPr>
                        <a:t>2017-18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2018-19</a:t>
                      </a: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</a:t>
                      </a:r>
                    </a:p>
                  </a:txBody>
                  <a:tcPr marL="80169" marR="80169" marT="40085" marB="40085"/>
                </a:tc>
                <a:extLst>
                  <a:ext uri="{0D108BD9-81ED-4DB2-BD59-A6C34878D82A}">
                    <a16:rowId xmlns:a16="http://schemas.microsoft.com/office/drawing/2014/main" val="2957193733"/>
                  </a:ext>
                </a:extLst>
              </a:tr>
              <a:tr h="3374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PHS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944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955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984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 marL="80169" marR="80169" marT="40085" marB="40085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 marL="80169" marR="80169" marT="40085" marB="40085"/>
                </a:tc>
                <a:extLst>
                  <a:ext uri="{0D108BD9-81ED-4DB2-BD59-A6C34878D82A}">
                    <a16:rowId xmlns:a16="http://schemas.microsoft.com/office/drawing/2014/main" val="1481466183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B0271BF-B9C7-E14F-A9D7-A29500EE17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732755"/>
              </p:ext>
            </p:extLst>
          </p:nvPr>
        </p:nvGraphicFramePr>
        <p:xfrm>
          <a:off x="313678" y="2842472"/>
          <a:ext cx="8229600" cy="369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223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/>
              <a:t>Average Class Sizes FY20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85158"/>
              </p:ext>
            </p:extLst>
          </p:nvPr>
        </p:nvGraphicFramePr>
        <p:xfrm>
          <a:off x="381000" y="2133600"/>
          <a:ext cx="822959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9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03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History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/>
                        <a:t>World Language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(+1)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18.5 (+.7)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21.4 (E)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15.8 (E)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16.9 (+.9)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19.8 (-2)</a:t>
                      </a:r>
                    </a:p>
                    <a:p>
                      <a:pPr algn="ctr"/>
                      <a:r>
                        <a:rPr lang="en-US" dirty="0"/>
                        <a:t>------------</a:t>
                      </a:r>
                    </a:p>
                    <a:p>
                      <a:pPr algn="ctr"/>
                      <a:r>
                        <a:rPr lang="en-US" dirty="0"/>
                        <a:t>M – 20</a:t>
                      </a:r>
                    </a:p>
                    <a:p>
                      <a:pPr algn="ctr"/>
                      <a:r>
                        <a:rPr lang="en-US" dirty="0"/>
                        <a:t>A – 19.5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24.5 (+4)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6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US" sz="4400" dirty="0"/>
              <a:t>PHS Priorities for FY21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799"/>
            <a:ext cx="8229600" cy="51816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178918"/>
              </p:ext>
            </p:extLst>
          </p:nvPr>
        </p:nvGraphicFramePr>
        <p:xfrm>
          <a:off x="473765" y="1676400"/>
          <a:ext cx="7933677" cy="2971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021415791"/>
                    </a:ext>
                  </a:extLst>
                </a:gridCol>
                <a:gridCol w="1889790">
                  <a:extLst>
                    <a:ext uri="{9D8B030D-6E8A-4147-A177-3AD203B41FA5}">
                      <a16:colId xmlns:a16="http://schemas.microsoft.com/office/drawing/2014/main" val="1021083425"/>
                    </a:ext>
                  </a:extLst>
                </a:gridCol>
                <a:gridCol w="1463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6877">
                  <a:extLst>
                    <a:ext uri="{9D8B030D-6E8A-4147-A177-3AD203B41FA5}">
                      <a16:colId xmlns:a16="http://schemas.microsoft.com/office/drawing/2014/main" val="2135388146"/>
                    </a:ext>
                  </a:extLst>
                </a:gridCol>
              </a:tblGrid>
              <a:tr h="339797">
                <a:tc>
                  <a:txBody>
                    <a:bodyPr/>
                    <a:lstStyle/>
                    <a:p>
                      <a:r>
                        <a:rPr lang="en-US" sz="16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369"/>
                  </a:ext>
                </a:extLst>
              </a:tr>
              <a:tr h="789937">
                <a:tc>
                  <a:txBody>
                    <a:bodyPr/>
                    <a:lstStyle/>
                    <a:p>
                      <a:r>
                        <a:rPr lang="en-US" sz="1600" dirty="0"/>
                        <a:t>Achievement/Social</a:t>
                      </a:r>
                      <a:r>
                        <a:rPr lang="en-US" sz="1600" baseline="0" dirty="0"/>
                        <a:t> Emotional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1.0 Teacher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Assign to Compass Program to assist with instruction and continue growth of program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020213"/>
                  </a:ext>
                </a:extLst>
              </a:tr>
              <a:tr h="1275644">
                <a:tc>
                  <a:txBody>
                    <a:bodyPr/>
                    <a:lstStyle/>
                    <a:p>
                      <a:r>
                        <a:rPr lang="en-US" sz="1600" dirty="0"/>
                        <a:t>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1.0 Educational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Technology</a:t>
                      </a:r>
                      <a:r>
                        <a:rPr lang="en-US" sz="1600" baseline="0" dirty="0"/>
                        <a:t> Integration Specialist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Work with</a:t>
                      </a:r>
                      <a:r>
                        <a:rPr lang="en-US" sz="1600" baseline="0" dirty="0"/>
                        <a:t> teachers to create lessons that allow students to interact with educational technologies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4797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$135,000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91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z="4800" dirty="0"/>
              <a:t>Rationale</a:t>
            </a:r>
            <a:r>
              <a:rPr lang="en-US" dirty="0"/>
              <a:t>-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Aligns with district goals of academic achievement and social emotional wellness</a:t>
            </a:r>
          </a:p>
          <a:p>
            <a:r>
              <a:rPr lang="en-US" dirty="0"/>
              <a:t>Allows for growth of Compass Program to include an instructional component </a:t>
            </a:r>
          </a:p>
          <a:p>
            <a:pPr lvl="1"/>
            <a:r>
              <a:rPr lang="en-US" dirty="0"/>
              <a:t>Currently staffed by paraprofessional</a:t>
            </a:r>
          </a:p>
          <a:p>
            <a:pPr lvl="1"/>
            <a:r>
              <a:rPr lang="en-US" dirty="0"/>
              <a:t>Offers tutoring when possible but not able to fill in content gaps due to long-term absence</a:t>
            </a:r>
          </a:p>
          <a:p>
            <a:pPr lvl="1"/>
            <a:r>
              <a:rPr lang="en-US" dirty="0"/>
              <a:t>Currently reassigning a building substitute teacher to assist</a:t>
            </a:r>
          </a:p>
          <a:p>
            <a:r>
              <a:rPr lang="en-US" dirty="0"/>
              <a:t>25 students utilized Compass as of Jan 31, 2020</a:t>
            </a:r>
          </a:p>
          <a:p>
            <a:pPr lvl="2"/>
            <a:r>
              <a:rPr lang="en-US" dirty="0"/>
              <a:t>40% for Mental Health </a:t>
            </a:r>
          </a:p>
          <a:p>
            <a:pPr lvl="2"/>
            <a:r>
              <a:rPr lang="en-US" dirty="0"/>
              <a:t>60% for other medical needs (concussion, long term illness)</a:t>
            </a:r>
          </a:p>
          <a:p>
            <a:pPr lvl="2"/>
            <a:r>
              <a:rPr lang="en-US" dirty="0"/>
              <a:t>Almost identical numbers to this time last year (41%-59%)</a:t>
            </a:r>
          </a:p>
          <a:p>
            <a:pPr lvl="2"/>
            <a:r>
              <a:rPr lang="en-US" dirty="0"/>
              <a:t>Some for overlapping needs</a:t>
            </a:r>
          </a:p>
          <a:p>
            <a:pPr lvl="2"/>
            <a:r>
              <a:rPr lang="en-US" dirty="0"/>
              <a:t>56% (14) for 10 days or more</a:t>
            </a:r>
          </a:p>
          <a:p>
            <a:pPr lvl="3"/>
            <a:r>
              <a:rPr lang="en-US" dirty="0"/>
              <a:t>four of those students 30+ days, each of whom will spend a portion of the day there for the rest of the year</a:t>
            </a:r>
          </a:p>
          <a:p>
            <a:pPr lvl="3"/>
            <a:endParaRPr lang="en-US" dirty="0"/>
          </a:p>
          <a:p>
            <a:pPr lvl="3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9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/>
          <a:lstStyle/>
          <a:p>
            <a:r>
              <a:rPr lang="en-US" dirty="0"/>
              <a:t>Rationale – Ed. Tech. Integration Specialist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Aligns with district goals of achievement and technology</a:t>
            </a:r>
          </a:p>
          <a:p>
            <a:r>
              <a:rPr lang="en-US" dirty="0"/>
              <a:t>Ample devices </a:t>
            </a:r>
          </a:p>
          <a:p>
            <a:pPr lvl="1"/>
            <a:r>
              <a:rPr lang="en-US" dirty="0"/>
              <a:t>6 computer labs</a:t>
            </a:r>
          </a:p>
          <a:p>
            <a:pPr lvl="1"/>
            <a:r>
              <a:rPr lang="en-US" dirty="0"/>
              <a:t>Language lab</a:t>
            </a:r>
          </a:p>
          <a:p>
            <a:pPr lvl="1"/>
            <a:r>
              <a:rPr lang="en-US" dirty="0"/>
              <a:t>4 laptop carts – 150 brand new Chromebooks</a:t>
            </a:r>
          </a:p>
          <a:p>
            <a:pPr lvl="1"/>
            <a:r>
              <a:rPr lang="en-US" dirty="0"/>
              <a:t>BYOD network allows for even more devices </a:t>
            </a:r>
          </a:p>
          <a:p>
            <a:r>
              <a:rPr lang="en-US" dirty="0"/>
              <a:t>Need to “teach teachers” how to integrate this educational technology more readily</a:t>
            </a:r>
          </a:p>
          <a:p>
            <a:r>
              <a:rPr lang="en-US" dirty="0"/>
              <a:t>For example BYOD underutilized</a:t>
            </a:r>
          </a:p>
          <a:p>
            <a:pPr lvl="1"/>
            <a:r>
              <a:rPr lang="en-US" dirty="0"/>
              <a:t>Phones are most common device </a:t>
            </a:r>
          </a:p>
          <a:p>
            <a:pPr lvl="1"/>
            <a:r>
              <a:rPr lang="en-US" dirty="0"/>
              <a:t>Not often used for educational purposes</a:t>
            </a:r>
          </a:p>
          <a:p>
            <a:pPr lvl="1"/>
            <a:r>
              <a:rPr lang="en-US" dirty="0"/>
              <a:t>Can we create a cultural shift that encourages use of additional devices</a:t>
            </a:r>
          </a:p>
          <a:p>
            <a:r>
              <a:rPr lang="en-US" dirty="0"/>
              <a:t>New Maker Space in Library</a:t>
            </a:r>
          </a:p>
          <a:p>
            <a:r>
              <a:rPr lang="en-US" dirty="0"/>
              <a:t>Need to find ways for </a:t>
            </a:r>
            <a:r>
              <a:rPr lang="en-US" b="1" i="1" u="sng" dirty="0"/>
              <a:t>students</a:t>
            </a:r>
            <a:r>
              <a:rPr lang="en-US" dirty="0"/>
              <a:t> to interact with technology (as opposed to staff)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4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80B8-A529-9E4D-9BA2-76E6BC486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/>
          <a:lstStyle/>
          <a:p>
            <a:r>
              <a:rPr lang="en-US" dirty="0"/>
              <a:t>Forecasting FY22 priority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81F70-A147-7C47-8404-BA5C43223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offerings/create courses that are more “hands-on” for our students.</a:t>
            </a:r>
          </a:p>
          <a:p>
            <a:r>
              <a:rPr lang="en-US" dirty="0"/>
              <a:t>Courses that require students to create, design,  manufacture finished products</a:t>
            </a:r>
          </a:p>
          <a:p>
            <a:r>
              <a:rPr lang="en-US" dirty="0"/>
              <a:t>Commitment to recourses and additional staff</a:t>
            </a:r>
          </a:p>
          <a:p>
            <a:r>
              <a:rPr lang="en-US" dirty="0"/>
              <a:t>Rationale – </a:t>
            </a:r>
          </a:p>
          <a:p>
            <a:pPr lvl="1"/>
            <a:r>
              <a:rPr lang="en-US" dirty="0"/>
              <a:t>Better service a growing segment of our population looking to explore such programming</a:t>
            </a:r>
          </a:p>
          <a:p>
            <a:pPr lvl="1"/>
            <a:r>
              <a:rPr lang="en-US" dirty="0"/>
              <a:t>Retain students at PHS that may look to other schools for those experiences</a:t>
            </a:r>
          </a:p>
          <a:p>
            <a:pPr lvl="1"/>
            <a:r>
              <a:rPr lang="en-US" dirty="0"/>
              <a:t>Deliver a well-rounded education to all students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EE6DB-1980-4A41-B888-B1F1BE9C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071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C170A95861FC42BFDA8FA689A397A3" ma:contentTypeVersion="3" ma:contentTypeDescription="Create a new document." ma:contentTypeScope="" ma:versionID="421f742cf2a15091dd03a3d702f42793">
  <xsd:schema xmlns:xsd="http://www.w3.org/2001/XMLSchema" xmlns:xs="http://www.w3.org/2001/XMLSchema" xmlns:p="http://schemas.microsoft.com/office/2006/metadata/properties" xmlns:ns2="79cd639a-f505-4a1f-8b06-ce242f3198d6" targetNamespace="http://schemas.microsoft.com/office/2006/metadata/properties" ma:root="true" ma:fieldsID="32b6728bda861662ae7123f04eba2c29" ns2:_="">
    <xsd:import namespace="79cd639a-f505-4a1f-8b06-ce242f3198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cd639a-f505-4a1f-8b06-ce242f3198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9cd639a-f505-4a1f-8b06-ce242f3198d6">
      <UserInfo>
        <DisplayName>Marybeth Brust</DisplayName>
        <AccountId>74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3E0551-04FB-47E8-9786-AF3B80D1D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cd639a-f505-4a1f-8b06-ce242f3198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A8613F-4B10-45B0-8D86-8F99768CED61}">
  <ds:schemaRefs>
    <ds:schemaRef ds:uri="http://purl.org/dc/elements/1.1/"/>
    <ds:schemaRef ds:uri="http://schemas.microsoft.com/office/2006/metadata/properties"/>
    <ds:schemaRef ds:uri="79cd639a-f505-4a1f-8b06-ce242f3198d6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8D861D-6769-497D-AF5F-9CD0D94391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84912</TotalTime>
  <Words>478</Words>
  <Application>Microsoft Office PowerPoint</Application>
  <PresentationFormat>On-screen Show (4:3)</PresentationFormat>
  <Paragraphs>114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Britannic Bold</vt:lpstr>
      <vt:lpstr>Calibri</vt:lpstr>
      <vt:lpstr>Century Gothic</vt:lpstr>
      <vt:lpstr>Courier New</vt:lpstr>
      <vt:lpstr>Lucida Sans Unicode</vt:lpstr>
      <vt:lpstr>Palatino Linotype</vt:lpstr>
      <vt:lpstr>Executive</vt:lpstr>
      <vt:lpstr>PowerPoint Presentation</vt:lpstr>
      <vt:lpstr>Overview</vt:lpstr>
      <vt:lpstr>Historical PHS Enrollment</vt:lpstr>
      <vt:lpstr>Average Class Sizes FY20</vt:lpstr>
      <vt:lpstr>PHS Priorities for FY21</vt:lpstr>
      <vt:lpstr>Rationale- Teacher</vt:lpstr>
      <vt:lpstr>Rationale – Ed. Tech. Integration Specialist</vt:lpstr>
      <vt:lpstr>Forecasting FY22 priority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Fitzgibbons</dc:creator>
  <cp:lastModifiedBy>ErinTinker</cp:lastModifiedBy>
  <cp:revision>462</cp:revision>
  <cp:lastPrinted>2017-03-01T00:15:56Z</cp:lastPrinted>
  <dcterms:created xsi:type="dcterms:W3CDTF">2013-01-25T14:31:16Z</dcterms:created>
  <dcterms:modified xsi:type="dcterms:W3CDTF">2020-02-28T17:28:55Z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0x0101006AC170A95861FC42BFDA8FA689A397A3</vt:lpwstr>
  </property>
</Properties>
</file>