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11" r:id="rId4"/>
  </p:sldMasterIdLst>
  <p:notesMasterIdLst>
    <p:notesMasterId r:id="rId15"/>
  </p:notesMasterIdLst>
  <p:handoutMasterIdLst>
    <p:handoutMasterId r:id="rId16"/>
  </p:handoutMasterIdLst>
  <p:sldIdLst>
    <p:sldId id="314" r:id="rId5"/>
    <p:sldId id="315" r:id="rId6"/>
    <p:sldId id="318" r:id="rId7"/>
    <p:sldId id="319" r:id="rId8"/>
    <p:sldId id="300" r:id="rId9"/>
    <p:sldId id="322" r:id="rId10"/>
    <p:sldId id="321" r:id="rId11"/>
    <p:sldId id="310" r:id="rId12"/>
    <p:sldId id="311" r:id="rId13"/>
    <p:sldId id="320" r:id="rId14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52" autoAdjust="0"/>
    <p:restoredTop sz="99645" autoAdjust="0"/>
  </p:normalViewPr>
  <p:slideViewPr>
    <p:cSldViewPr>
      <p:cViewPr varScale="1">
        <p:scale>
          <a:sx n="72" d="100"/>
          <a:sy n="72" d="100"/>
        </p:scale>
        <p:origin x="51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rinTinker" userId="1ad7dbd6-f462-4b32-82b8-fe92c65e9ef4" providerId="ADAL" clId="{E82EB212-A127-4AD7-BB8B-8E231F50C667}"/>
    <pc:docChg chg="modSld">
      <pc:chgData name="ErinTinker" userId="1ad7dbd6-f462-4b32-82b8-fe92c65e9ef4" providerId="ADAL" clId="{E82EB212-A127-4AD7-BB8B-8E231F50C667}" dt="2020-02-28T17:25:39.382" v="277" actId="962"/>
      <pc:docMkLst>
        <pc:docMk/>
      </pc:docMkLst>
      <pc:sldChg chg="modSp">
        <pc:chgData name="ErinTinker" userId="1ad7dbd6-f462-4b32-82b8-fe92c65e9ef4" providerId="ADAL" clId="{E82EB212-A127-4AD7-BB8B-8E231F50C667}" dt="2020-02-28T17:25:39.382" v="277" actId="962"/>
        <pc:sldMkLst>
          <pc:docMk/>
          <pc:sldMk cId="3315829718" sldId="314"/>
        </pc:sldMkLst>
        <pc:picChg chg="mod">
          <ac:chgData name="ErinTinker" userId="1ad7dbd6-f462-4b32-82b8-fe92c65e9ef4" providerId="ADAL" clId="{E82EB212-A127-4AD7-BB8B-8E231F50C667}" dt="2020-02-28T17:25:30.876" v="213" actId="962"/>
          <ac:picMkLst>
            <pc:docMk/>
            <pc:sldMk cId="3315829718" sldId="314"/>
            <ac:picMk id="3" creationId="{00000000-0000-0000-0000-000000000000}"/>
          </ac:picMkLst>
        </pc:picChg>
        <pc:picChg chg="mod">
          <ac:chgData name="ErinTinker" userId="1ad7dbd6-f462-4b32-82b8-fe92c65e9ef4" providerId="ADAL" clId="{E82EB212-A127-4AD7-BB8B-8E231F50C667}" dt="2020-02-28T17:25:24.176" v="161" actId="962"/>
          <ac:picMkLst>
            <pc:docMk/>
            <pc:sldMk cId="3315829718" sldId="314"/>
            <ac:picMk id="9" creationId="{00000000-0000-0000-0000-000000000000}"/>
          </ac:picMkLst>
        </pc:picChg>
        <pc:picChg chg="mod">
          <ac:chgData name="ErinTinker" userId="1ad7dbd6-f462-4b32-82b8-fe92c65e9ef4" providerId="ADAL" clId="{E82EB212-A127-4AD7-BB8B-8E231F50C667}" dt="2020-02-28T17:25:07.697" v="41" actId="962"/>
          <ac:picMkLst>
            <pc:docMk/>
            <pc:sldMk cId="3315829718" sldId="314"/>
            <ac:picMk id="10" creationId="{00000000-0000-0000-0000-000000000000}"/>
          </ac:picMkLst>
        </pc:picChg>
        <pc:picChg chg="mod">
          <ac:chgData name="ErinTinker" userId="1ad7dbd6-f462-4b32-82b8-fe92c65e9ef4" providerId="ADAL" clId="{E82EB212-A127-4AD7-BB8B-8E231F50C667}" dt="2020-02-28T17:25:39.382" v="277" actId="962"/>
          <ac:picMkLst>
            <pc:docMk/>
            <pc:sldMk cId="3315829718" sldId="314"/>
            <ac:picMk id="11" creationId="{00000000-0000-0000-0000-000000000000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Sheet1!$A$2:$A$10</c:f>
              <c:strCache>
                <c:ptCount val="9"/>
                <c:pt idx="0">
                  <c:v>2011-12</c:v>
                </c:pt>
                <c:pt idx="1">
                  <c:v>2012-13</c:v>
                </c:pt>
                <c:pt idx="2">
                  <c:v>2013-14</c:v>
                </c:pt>
                <c:pt idx="3">
                  <c:v>2014-15</c:v>
                </c:pt>
                <c:pt idx="4">
                  <c:v>2015-16</c:v>
                </c:pt>
                <c:pt idx="5">
                  <c:v>2016-17</c:v>
                </c:pt>
                <c:pt idx="6">
                  <c:v>2017-18</c:v>
                </c:pt>
                <c:pt idx="7">
                  <c:v>2018-19</c:v>
                </c:pt>
                <c:pt idx="8">
                  <c:v>2019-2020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1713</c:v>
                </c:pt>
                <c:pt idx="1">
                  <c:v>1691</c:v>
                </c:pt>
                <c:pt idx="2">
                  <c:v>1706</c:v>
                </c:pt>
                <c:pt idx="3">
                  <c:v>1638</c:v>
                </c:pt>
                <c:pt idx="4">
                  <c:v>1554</c:v>
                </c:pt>
                <c:pt idx="5">
                  <c:v>1469</c:v>
                </c:pt>
                <c:pt idx="6">
                  <c:v>1409</c:v>
                </c:pt>
                <c:pt idx="7">
                  <c:v>1421</c:v>
                </c:pt>
                <c:pt idx="8">
                  <c:v>1376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17E-42B6-BCEE-32547EF973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11539656"/>
        <c:axId val="2111543240"/>
      </c:lineChart>
      <c:catAx>
        <c:axId val="2111539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1543240"/>
        <c:crosses val="autoZero"/>
        <c:auto val="1"/>
        <c:lblAlgn val="ctr"/>
        <c:lblOffset val="100"/>
        <c:noMultiLvlLbl val="0"/>
      </c:catAx>
      <c:valAx>
        <c:axId val="2111543240"/>
        <c:scaling>
          <c:orientation val="minMax"/>
          <c:max val="1750"/>
          <c:min val="13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1539656"/>
        <c:crosses val="autoZero"/>
        <c:crossBetween val="between"/>
        <c:majorUnit val="50"/>
        <c:minorUnit val="1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55C3C8-EA36-4266-A19E-F1F8AA4F6C96}" type="datetimeFigureOut">
              <a:rPr lang="en-US" smtClean="0"/>
              <a:t>2/28/2020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3A2200-36D5-4884-8161-24F31DD2BC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6611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C325A2-A06B-4AF9-9428-C71118B6B2A2}" type="datetimeFigureOut">
              <a:rPr lang="en-US" smtClean="0"/>
              <a:t>2/28/2020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FEFD8D-EE7A-4DFD-BBD6-440C99F0E7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4229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EFDDA-A01F-4504-B159-E33BA449567C}" type="datetime1">
              <a:rPr lang="en-US" smtClean="0"/>
              <a:t>2/28/2020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Pembroke Public Schools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B928E-4BD9-44CC-9B55-0AD51F63D594}" type="datetime1">
              <a:rPr lang="en-US" smtClean="0"/>
              <a:t>2/28/2020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Pembroke Public Schools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4BB68-556A-4B7F-A22A-497AD30FF6AD}" type="datetime1">
              <a:rPr lang="en-US" smtClean="0"/>
              <a:t>2/28/2020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Pembroke Public Schools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BE1DA-9D2A-44B3-A2B1-0E17ED592D0D}" type="datetime1">
              <a:rPr lang="en-US" smtClean="0"/>
              <a:t>2/28/2020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Pembroke Public Schools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F2542-45AB-4895-A1F9-F9C990EA42EA}" type="datetime1">
              <a:rPr lang="en-US" smtClean="0"/>
              <a:t>2/28/2020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Pembroke Public Schools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3E73A-F70C-4BF2-AD0E-A8F082A0A8E0}" type="datetime1">
              <a:rPr lang="en-US" smtClean="0"/>
              <a:t>2/28/2020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Pembroke Public Schools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1D742-2F93-4B2E-8732-820C9AFA7F6C}" type="datetime1">
              <a:rPr lang="en-US" smtClean="0"/>
              <a:t>2/28/2020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Pembroke Public Schools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C4-4A92-48AD-AA89-7C26B5B019D3}" type="datetime1">
              <a:rPr lang="en-US" smtClean="0"/>
              <a:t>2/28/2020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Pembroke Public Schools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0CFA6-8957-4A4B-87FA-5F30FAC8D685}" type="datetime1">
              <a:rPr lang="en-US" smtClean="0"/>
              <a:t>2/28/2020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Pembroke Public Schools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E4B02-4894-440A-9D18-78EF64122606}" type="datetime1">
              <a:rPr lang="en-US" smtClean="0"/>
              <a:t>2/28/2020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Pembroke Public Schools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4A8CF-856A-42C3-A5CD-1B59DF57C6AF}" type="datetime1">
              <a:rPr lang="en-US" smtClean="0"/>
              <a:t>2/28/2020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Pembroke Public Schools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5000" y="6356350"/>
            <a:ext cx="3429000" cy="365125"/>
          </a:xfrm>
        </p:spPr>
        <p:txBody>
          <a:bodyPr/>
          <a:lstStyle>
            <a:lvl1pPr>
              <a:defRPr sz="1100" b="1" spc="0" baseline="0">
                <a:solidFill>
                  <a:schemeClr val="tx2"/>
                </a:solidFill>
                <a:latin typeface="Lucida Sans Unicode" pitchFamily="34" charset="0"/>
                <a:cs typeface="Lucida Sans Unicode" pitchFamily="34" charset="0"/>
              </a:defRPr>
            </a:lvl1pPr>
          </a:lstStyle>
          <a:p>
            <a:r>
              <a:rPr lang="en-US" dirty="0"/>
              <a:t>Pembroke Public Schools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66038" y="6356350"/>
            <a:ext cx="906162" cy="365125"/>
          </a:xfrm>
        </p:spPr>
        <p:txBody>
          <a:bodyPr/>
          <a:lstStyle>
            <a:lvl1pPr>
              <a:defRPr sz="1100" b="1"/>
            </a:lvl1pPr>
          </a:lstStyle>
          <a:p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228600" y="304800"/>
            <a:ext cx="8610600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44857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5000" y="6356350"/>
            <a:ext cx="3429000" cy="365125"/>
          </a:xfrm>
        </p:spPr>
        <p:txBody>
          <a:bodyPr/>
          <a:lstStyle>
            <a:lvl1pPr>
              <a:defRPr sz="1100" b="1" spc="0" baseline="0">
                <a:solidFill>
                  <a:schemeClr val="tx2"/>
                </a:solidFill>
                <a:latin typeface="Lucida Sans Unicode" pitchFamily="34" charset="0"/>
                <a:cs typeface="Lucida Sans Unicode" pitchFamily="34" charset="0"/>
              </a:defRPr>
            </a:lvl1pPr>
          </a:lstStyle>
          <a:p>
            <a:r>
              <a:rPr lang="en-US" dirty="0"/>
              <a:t>Pembroke Public Schools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66038" y="6356350"/>
            <a:ext cx="906162" cy="365125"/>
          </a:xfrm>
        </p:spPr>
        <p:txBody>
          <a:bodyPr/>
          <a:lstStyle>
            <a:lvl1pPr>
              <a:defRPr sz="1100" b="1"/>
            </a:lvl1pPr>
          </a:lstStyle>
          <a:p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228600" y="304800"/>
            <a:ext cx="8610600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6967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507E3597-B0A0-4F94-B4B2-D6989D8B6E7A}" type="datetime1">
              <a:rPr lang="en-US" smtClean="0"/>
              <a:t>2/28/2020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r>
              <a:rPr lang="en-US" dirty="0"/>
              <a:t>Pembroke Public Schools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392F071E-047D-4C78-93C9-65F8F45509B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13" r:id="rId2"/>
    <p:sldLayoutId id="2147483814" r:id="rId3"/>
    <p:sldLayoutId id="2147483815" r:id="rId4"/>
    <p:sldLayoutId id="2147483816" r:id="rId5"/>
    <p:sldLayoutId id="2147483817" r:id="rId6"/>
    <p:sldLayoutId id="2147483818" r:id="rId7"/>
    <p:sldLayoutId id="2147483819" r:id="rId8"/>
    <p:sldLayoutId id="2147483820" r:id="rId9"/>
    <p:sldLayoutId id="2147483821" r:id="rId10"/>
    <p:sldLayoutId id="2147483822" r:id="rId11"/>
    <p:sldLayoutId id="2147483651" r:id="rId12"/>
    <p:sldLayoutId id="2147483714" r:id="rId13"/>
  </p:sldLayoutIdLst>
  <p:hf hdr="0" ftr="0" dt="0"/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gradFill flip="none" rotWithShape="1">
            <a:gsLst>
              <a:gs pos="8000">
                <a:schemeClr val="tx2">
                  <a:shade val="30000"/>
                  <a:satMod val="115000"/>
                  <a:lumMod val="99000"/>
                </a:schemeClr>
              </a:gs>
              <a:gs pos="44000">
                <a:schemeClr val="tx2">
                  <a:shade val="67500"/>
                  <a:satMod val="115000"/>
                </a:schemeClr>
              </a:gs>
              <a:gs pos="68000">
                <a:schemeClr val="tx2">
                  <a:shade val="100000"/>
                  <a:satMod val="115000"/>
                </a:schemeClr>
              </a:gs>
            </a:gsLst>
            <a:lin ang="5400000" scaled="0"/>
            <a:tileRect/>
          </a:gra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spc="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</a:rPr>
              <a:t>PEMBROKE PUBLIC SCHOOLS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605955"/>
            <a:ext cx="9144000" cy="461665"/>
          </a:xfrm>
          <a:prstGeom prst="rect">
            <a:avLst/>
          </a:prstGeom>
          <a:solidFill>
            <a:srgbClr val="FF0000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spc="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</a:rPr>
              <a:t>Elementary FY21 Budget Presentation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77000"/>
            <a:ext cx="9144000" cy="381000"/>
          </a:xfrm>
          <a:prstGeom prst="rect">
            <a:avLst/>
          </a:prstGeom>
          <a:gradFill flip="none" rotWithShape="1">
            <a:gsLst>
              <a:gs pos="0">
                <a:schemeClr val="tx2">
                  <a:shade val="30000"/>
                  <a:satMod val="115000"/>
                </a:schemeClr>
              </a:gs>
              <a:gs pos="36000">
                <a:schemeClr val="tx2">
                  <a:shade val="67500"/>
                  <a:satMod val="115000"/>
                  <a:lumMod val="99000"/>
                </a:schemeClr>
              </a:gs>
              <a:gs pos="83000">
                <a:schemeClr val="tx2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72 Pilgrim Road, Pembroke, Massachusetts  02359</a:t>
            </a:r>
          </a:p>
        </p:txBody>
      </p:sp>
      <p:sp>
        <p:nvSpPr>
          <p:cNvPr id="7" name="Rectangle 6"/>
          <p:cNvSpPr/>
          <p:nvPr/>
        </p:nvSpPr>
        <p:spPr>
          <a:xfrm>
            <a:off x="6629400" y="1067620"/>
            <a:ext cx="2514600" cy="5409380"/>
          </a:xfrm>
          <a:prstGeom prst="rect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39999">
                <a:schemeClr val="bg1">
                  <a:lumMod val="85000"/>
                </a:schemeClr>
              </a:gs>
              <a:gs pos="51000">
                <a:schemeClr val="bg1">
                  <a:lumMod val="85000"/>
                </a:schemeClr>
              </a:gs>
              <a:gs pos="64000">
                <a:srgbClr val="E6E6E6"/>
              </a:gs>
              <a:gs pos="77000">
                <a:schemeClr val="bg1">
                  <a:lumMod val="9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2400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24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February 4, 2020</a:t>
            </a:r>
          </a:p>
          <a:p>
            <a:pPr algn="ctr"/>
            <a:endParaRPr lang="en-US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14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MISSION: </a:t>
            </a:r>
          </a:p>
          <a:p>
            <a:pPr algn="ctr"/>
            <a:endParaRPr lang="en-US" sz="1400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ensure student achievement through excellence in teaching and learning.</a:t>
            </a:r>
          </a:p>
          <a:p>
            <a:pPr algn="ctr"/>
            <a:endParaRPr lang="en-US" dirty="0"/>
          </a:p>
        </p:txBody>
      </p:sp>
      <p:pic>
        <p:nvPicPr>
          <p:cNvPr id="3" name="Picture 2" descr="Students in a computer lab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70775"/>
            <a:ext cx="3213041" cy="3606225"/>
          </a:xfrm>
          <a:prstGeom prst="rect">
            <a:avLst/>
          </a:prstGeom>
        </p:spPr>
      </p:pic>
      <p:pic>
        <p:nvPicPr>
          <p:cNvPr id="9" name="Picture 8" descr="Students performing a science experiment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3041" y="1088800"/>
            <a:ext cx="3416359" cy="3093733"/>
          </a:xfrm>
          <a:prstGeom prst="rect">
            <a:avLst/>
          </a:prstGeom>
        </p:spPr>
      </p:pic>
      <p:pic>
        <p:nvPicPr>
          <p:cNvPr id="10" name="Picture 9" descr="Students at book fair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074688"/>
            <a:ext cx="3213041" cy="2811511"/>
          </a:xfrm>
          <a:prstGeom prst="rect">
            <a:avLst/>
          </a:prstGeom>
        </p:spPr>
      </p:pic>
      <p:pic>
        <p:nvPicPr>
          <p:cNvPr id="11" name="Content Placeholder 8" descr="Students using a laptop computer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3041" y="3886200"/>
            <a:ext cx="3416359" cy="2607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829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Historical Information</a:t>
            </a:r>
          </a:p>
          <a:p>
            <a:r>
              <a:rPr lang="en-US" dirty="0"/>
              <a:t>Data</a:t>
            </a:r>
          </a:p>
          <a:p>
            <a:r>
              <a:rPr lang="en-US" dirty="0"/>
              <a:t>FY21 Budget Priorities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24546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Historical Elementary Enrollment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4567127"/>
              </p:ext>
            </p:extLst>
          </p:nvPr>
        </p:nvGraphicFramePr>
        <p:xfrm>
          <a:off x="76203" y="1600200"/>
          <a:ext cx="9029052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597">
                  <a:extLst>
                    <a:ext uri="{9D8B030D-6E8A-4147-A177-3AD203B41FA5}">
                      <a16:colId xmlns:a16="http://schemas.microsoft.com/office/drawing/2014/main" val="302958807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490682304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837434696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737534450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361019836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630105775"/>
                    </a:ext>
                  </a:extLst>
                </a:gridCol>
                <a:gridCol w="926599">
                  <a:extLst>
                    <a:ext uri="{9D8B030D-6E8A-4147-A177-3AD203B41FA5}">
                      <a16:colId xmlns:a16="http://schemas.microsoft.com/office/drawing/2014/main" val="3559465066"/>
                    </a:ext>
                  </a:extLst>
                </a:gridCol>
                <a:gridCol w="1003228">
                  <a:extLst>
                    <a:ext uri="{9D8B030D-6E8A-4147-A177-3AD203B41FA5}">
                      <a16:colId xmlns:a16="http://schemas.microsoft.com/office/drawing/2014/main" val="1803592595"/>
                    </a:ext>
                  </a:extLst>
                </a:gridCol>
                <a:gridCol w="1003228">
                  <a:extLst>
                    <a:ext uri="{9D8B030D-6E8A-4147-A177-3AD203B41FA5}">
                      <a16:colId xmlns:a16="http://schemas.microsoft.com/office/drawing/2014/main" val="26168000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School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2012-13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2013-14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2014-15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2015-16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2016-17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2017-18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2018-19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2019-20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2005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Bryantville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9892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Hobomock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7483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North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177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1,691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1,706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1,638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1,554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1,469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1,409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1,421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1,376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1334187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3</a:t>
            </a:fld>
            <a:endParaRPr lang="en-US" dirty="0"/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565519420"/>
              </p:ext>
            </p:extLst>
          </p:nvPr>
        </p:nvGraphicFramePr>
        <p:xfrm>
          <a:off x="457200" y="3352800"/>
          <a:ext cx="8229600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783312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33400"/>
          </a:xfrm>
        </p:spPr>
        <p:txBody>
          <a:bodyPr/>
          <a:lstStyle/>
          <a:p>
            <a:r>
              <a:rPr lang="en-US" sz="1800" dirty="0"/>
              <a:t>Class Sizes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2337776"/>
              </p:ext>
            </p:extLst>
          </p:nvPr>
        </p:nvGraphicFramePr>
        <p:xfrm>
          <a:off x="357909" y="92652"/>
          <a:ext cx="8382000" cy="22059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00">
                  <a:extLst>
                    <a:ext uri="{9D8B030D-6E8A-4147-A177-3AD203B41FA5}">
                      <a16:colId xmlns:a16="http://schemas.microsoft.com/office/drawing/2014/main" val="1600695354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964105118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3910634727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1398696626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189008934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358575921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234504834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18640788"/>
                    </a:ext>
                  </a:extLst>
                </a:gridCol>
              </a:tblGrid>
              <a:tr h="276225">
                <a:tc>
                  <a:txBody>
                    <a:bodyPr/>
                    <a:lstStyle/>
                    <a:p>
                      <a:r>
                        <a:rPr lang="en-US" sz="1200" dirty="0" err="1"/>
                        <a:t>Bryantville</a:t>
                      </a:r>
                      <a:r>
                        <a:rPr lang="en-US" sz="1200" baseline="0" dirty="0"/>
                        <a:t> </a:t>
                      </a:r>
                      <a:r>
                        <a:rPr lang="en-US" sz="1200" dirty="0"/>
                        <a:t>FY20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6647496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r>
                        <a:rPr lang="en-US" sz="1200" dirty="0"/>
                        <a:t>Enrollment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7501125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r>
                        <a:rPr lang="en-US" sz="1200" dirty="0"/>
                        <a:t># of Sections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0291957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r>
                        <a:rPr lang="en-US" sz="1200" dirty="0"/>
                        <a:t>Average class size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8385990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r>
                        <a:rPr lang="en-US" sz="1200" b="1" dirty="0"/>
                        <a:t>FY21 Projected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54933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r>
                        <a:rPr lang="en-US" sz="1200" dirty="0"/>
                        <a:t>Enrollment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0391518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r>
                        <a:rPr lang="en-US" sz="1200" dirty="0"/>
                        <a:t>#</a:t>
                      </a:r>
                      <a:r>
                        <a:rPr lang="en-US" sz="1200" baseline="0" dirty="0"/>
                        <a:t> of Sections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911777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r>
                        <a:rPr lang="en-US" sz="1200" dirty="0"/>
                        <a:t>Average class</a:t>
                      </a:r>
                      <a:r>
                        <a:rPr lang="en-US" sz="1200" baseline="0" dirty="0"/>
                        <a:t> size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555127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4</a:t>
            </a:fld>
            <a:endParaRPr lang="en-US" dirty="0"/>
          </a:p>
        </p:txBody>
      </p:sp>
      <p:graphicFrame>
        <p:nvGraphicFramePr>
          <p:cNvPr id="6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5780912"/>
              </p:ext>
            </p:extLst>
          </p:nvPr>
        </p:nvGraphicFramePr>
        <p:xfrm>
          <a:off x="357909" y="2312642"/>
          <a:ext cx="8382000" cy="223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00">
                  <a:extLst>
                    <a:ext uri="{9D8B030D-6E8A-4147-A177-3AD203B41FA5}">
                      <a16:colId xmlns:a16="http://schemas.microsoft.com/office/drawing/2014/main" val="1600695354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964105118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3910634727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1398696626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189008934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358575921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234504834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18640788"/>
                    </a:ext>
                  </a:extLst>
                </a:gridCol>
              </a:tblGrid>
              <a:tr h="305836">
                <a:tc>
                  <a:txBody>
                    <a:bodyPr/>
                    <a:lstStyle/>
                    <a:p>
                      <a:r>
                        <a:rPr lang="en-US" sz="1400" dirty="0" err="1"/>
                        <a:t>Hobomock</a:t>
                      </a:r>
                      <a:r>
                        <a:rPr lang="en-US" sz="1400" baseline="0" dirty="0"/>
                        <a:t> </a:t>
                      </a:r>
                      <a:r>
                        <a:rPr lang="en-US" sz="1400" dirty="0"/>
                        <a:t>FY20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6647496"/>
                  </a:ext>
                </a:extLst>
              </a:tr>
              <a:tr h="275252">
                <a:tc>
                  <a:txBody>
                    <a:bodyPr/>
                    <a:lstStyle/>
                    <a:p>
                      <a:r>
                        <a:rPr lang="en-US" sz="1200" dirty="0"/>
                        <a:t>Enrollment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7501125"/>
                  </a:ext>
                </a:extLst>
              </a:tr>
              <a:tr h="275252">
                <a:tc>
                  <a:txBody>
                    <a:bodyPr/>
                    <a:lstStyle/>
                    <a:p>
                      <a:r>
                        <a:rPr lang="en-US" sz="1200" dirty="0"/>
                        <a:t># of Sections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0291957"/>
                  </a:ext>
                </a:extLst>
              </a:tr>
              <a:tr h="275252">
                <a:tc>
                  <a:txBody>
                    <a:bodyPr/>
                    <a:lstStyle/>
                    <a:p>
                      <a:r>
                        <a:rPr lang="en-US" sz="1200" dirty="0"/>
                        <a:t>Average class size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8385990"/>
                  </a:ext>
                </a:extLst>
              </a:tr>
              <a:tr h="275252">
                <a:tc>
                  <a:txBody>
                    <a:bodyPr/>
                    <a:lstStyle/>
                    <a:p>
                      <a:r>
                        <a:rPr lang="en-US" sz="1200" b="1" dirty="0"/>
                        <a:t>FY21 Projected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549332"/>
                  </a:ext>
                </a:extLst>
              </a:tr>
              <a:tr h="275252">
                <a:tc>
                  <a:txBody>
                    <a:bodyPr/>
                    <a:lstStyle/>
                    <a:p>
                      <a:r>
                        <a:rPr lang="en-US" sz="1200" dirty="0"/>
                        <a:t>Enrollment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0391518"/>
                  </a:ext>
                </a:extLst>
              </a:tr>
              <a:tr h="275252">
                <a:tc>
                  <a:txBody>
                    <a:bodyPr/>
                    <a:lstStyle/>
                    <a:p>
                      <a:r>
                        <a:rPr lang="en-US" sz="1200" dirty="0"/>
                        <a:t>#</a:t>
                      </a:r>
                      <a:r>
                        <a:rPr lang="en-US" sz="1200" baseline="0" dirty="0"/>
                        <a:t> of Sections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911777"/>
                  </a:ext>
                </a:extLst>
              </a:tr>
              <a:tr h="275252">
                <a:tc>
                  <a:txBody>
                    <a:bodyPr/>
                    <a:lstStyle/>
                    <a:p>
                      <a:r>
                        <a:rPr lang="en-US" sz="1200" dirty="0"/>
                        <a:t>Average class</a:t>
                      </a:r>
                      <a:r>
                        <a:rPr lang="en-US" sz="1200" baseline="0" dirty="0"/>
                        <a:t> size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555127"/>
                  </a:ext>
                </a:extLst>
              </a:tr>
            </a:tbl>
          </a:graphicData>
        </a:graphic>
      </p:graphicFrame>
      <p:graphicFrame>
        <p:nvGraphicFramePr>
          <p:cNvPr id="7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97240012"/>
              </p:ext>
            </p:extLst>
          </p:nvPr>
        </p:nvGraphicFramePr>
        <p:xfrm>
          <a:off x="357909" y="4545242"/>
          <a:ext cx="8382000" cy="23035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400">
                  <a:extLst>
                    <a:ext uri="{9D8B030D-6E8A-4147-A177-3AD203B41FA5}">
                      <a16:colId xmlns:a16="http://schemas.microsoft.com/office/drawing/2014/main" val="160069535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964105118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3910634727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1398696626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189008934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358575921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234504834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18640788"/>
                    </a:ext>
                  </a:extLst>
                </a:gridCol>
              </a:tblGrid>
              <a:tr h="299848">
                <a:tc>
                  <a:txBody>
                    <a:bodyPr/>
                    <a:lstStyle/>
                    <a:p>
                      <a:r>
                        <a:rPr lang="en-US" sz="1400" dirty="0"/>
                        <a:t>North </a:t>
                      </a:r>
                      <a:r>
                        <a:rPr lang="en-US" sz="1400" dirty="0" err="1"/>
                        <a:t>Pem</a:t>
                      </a:r>
                      <a:r>
                        <a:rPr lang="en-US" sz="1400" baseline="0" dirty="0"/>
                        <a:t> </a:t>
                      </a:r>
                      <a:r>
                        <a:rPr lang="en-US" sz="1400" dirty="0"/>
                        <a:t>FY120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6647496"/>
                  </a:ext>
                </a:extLst>
              </a:tr>
              <a:tr h="269863">
                <a:tc>
                  <a:txBody>
                    <a:bodyPr/>
                    <a:lstStyle/>
                    <a:p>
                      <a:r>
                        <a:rPr lang="en-US" sz="1200" dirty="0"/>
                        <a:t>Enrollment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7501125"/>
                  </a:ext>
                </a:extLst>
              </a:tr>
              <a:tr h="269863">
                <a:tc>
                  <a:txBody>
                    <a:bodyPr/>
                    <a:lstStyle/>
                    <a:p>
                      <a:r>
                        <a:rPr lang="en-US" sz="1200" dirty="0"/>
                        <a:t># of Sections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0291957"/>
                  </a:ext>
                </a:extLst>
              </a:tr>
              <a:tr h="269863">
                <a:tc>
                  <a:txBody>
                    <a:bodyPr/>
                    <a:lstStyle/>
                    <a:p>
                      <a:r>
                        <a:rPr lang="en-US" sz="1200" dirty="0"/>
                        <a:t>Average class size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8385990"/>
                  </a:ext>
                </a:extLst>
              </a:tr>
              <a:tr h="269863">
                <a:tc>
                  <a:txBody>
                    <a:bodyPr/>
                    <a:lstStyle/>
                    <a:p>
                      <a:r>
                        <a:rPr lang="en-US" sz="1200" b="1" dirty="0"/>
                        <a:t>FY21 Projected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549332"/>
                  </a:ext>
                </a:extLst>
              </a:tr>
              <a:tr h="352879">
                <a:tc>
                  <a:txBody>
                    <a:bodyPr/>
                    <a:lstStyle/>
                    <a:p>
                      <a:r>
                        <a:rPr lang="en-US" sz="1200" dirty="0"/>
                        <a:t>Enrollment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0391518"/>
                  </a:ext>
                </a:extLst>
              </a:tr>
              <a:tr h="269863">
                <a:tc>
                  <a:txBody>
                    <a:bodyPr/>
                    <a:lstStyle/>
                    <a:p>
                      <a:r>
                        <a:rPr lang="en-US" sz="1200" dirty="0"/>
                        <a:t>#</a:t>
                      </a:r>
                      <a:r>
                        <a:rPr lang="en-US" sz="1200" baseline="0" dirty="0"/>
                        <a:t> of Sections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911777"/>
                  </a:ext>
                </a:extLst>
              </a:tr>
              <a:tr h="269863">
                <a:tc>
                  <a:txBody>
                    <a:bodyPr/>
                    <a:lstStyle/>
                    <a:p>
                      <a:r>
                        <a:rPr lang="en-US" sz="1200" dirty="0"/>
                        <a:t>Average class</a:t>
                      </a:r>
                      <a:r>
                        <a:rPr lang="en-US" sz="1200" baseline="0" dirty="0"/>
                        <a:t> size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22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5551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37970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600200"/>
          </a:xfrm>
        </p:spPr>
        <p:txBody>
          <a:bodyPr/>
          <a:lstStyle/>
          <a:p>
            <a:r>
              <a:rPr lang="en-US" dirty="0"/>
              <a:t>The Story Behind the Numbers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/>
              <a:t>Number of Students with IEPs </a:t>
            </a:r>
            <a:r>
              <a:rPr lang="en-US" sz="1800" dirty="0"/>
              <a:t>(Individual Education Plans</a:t>
            </a:r>
            <a:r>
              <a:rPr lang="en-US" dirty="0"/>
              <a:t>):</a:t>
            </a:r>
          </a:p>
          <a:p>
            <a:pPr lvl="2"/>
            <a:r>
              <a:rPr lang="en-US" dirty="0" err="1"/>
              <a:t>Bryantville</a:t>
            </a:r>
            <a:r>
              <a:rPr lang="en-US" dirty="0"/>
              <a:t> –16%</a:t>
            </a:r>
          </a:p>
          <a:p>
            <a:pPr lvl="2"/>
            <a:r>
              <a:rPr lang="en-US" dirty="0" err="1"/>
              <a:t>Hobomock</a:t>
            </a:r>
            <a:r>
              <a:rPr lang="en-US" dirty="0"/>
              <a:t> – 15%</a:t>
            </a:r>
            <a:endParaRPr lang="en-US" dirty="0">
              <a:solidFill>
                <a:srgbClr val="FF0000"/>
              </a:solidFill>
            </a:endParaRPr>
          </a:p>
          <a:p>
            <a:pPr lvl="2"/>
            <a:r>
              <a:rPr lang="en-US" dirty="0"/>
              <a:t>North – </a:t>
            </a:r>
            <a:r>
              <a:rPr lang="en-US" dirty="0">
                <a:solidFill>
                  <a:schemeClr val="tx1"/>
                </a:solidFill>
              </a:rPr>
              <a:t>15%</a:t>
            </a:r>
          </a:p>
          <a:p>
            <a:pPr lvl="2"/>
            <a:r>
              <a:rPr lang="en-US" dirty="0"/>
              <a:t>Preschool – </a:t>
            </a:r>
            <a:r>
              <a:rPr lang="en-US" dirty="0">
                <a:solidFill>
                  <a:schemeClr val="tx1"/>
                </a:solidFill>
              </a:rPr>
              <a:t>42%</a:t>
            </a:r>
          </a:p>
          <a:p>
            <a:r>
              <a:rPr lang="en-US" dirty="0"/>
              <a:t>Number of Students with 504 plans </a:t>
            </a:r>
            <a:r>
              <a:rPr lang="en-US" sz="1800" dirty="0"/>
              <a:t>(Accommodations):</a:t>
            </a:r>
          </a:p>
          <a:p>
            <a:pPr lvl="2"/>
            <a:r>
              <a:rPr lang="en-US" dirty="0" err="1"/>
              <a:t>Bryantville</a:t>
            </a:r>
            <a:r>
              <a:rPr lang="en-US" dirty="0"/>
              <a:t> – 6%</a:t>
            </a:r>
          </a:p>
          <a:p>
            <a:pPr lvl="2"/>
            <a:r>
              <a:rPr lang="en-US" dirty="0" err="1"/>
              <a:t>Hobomock</a:t>
            </a:r>
            <a:r>
              <a:rPr lang="en-US" dirty="0"/>
              <a:t> – 4%</a:t>
            </a:r>
            <a:endParaRPr lang="en-US" dirty="0">
              <a:solidFill>
                <a:srgbClr val="FF0000"/>
              </a:solidFill>
            </a:endParaRPr>
          </a:p>
          <a:p>
            <a:pPr lvl="2"/>
            <a:r>
              <a:rPr lang="en-US" dirty="0"/>
              <a:t>North – </a:t>
            </a:r>
            <a:r>
              <a:rPr lang="en-US" dirty="0">
                <a:solidFill>
                  <a:schemeClr val="tx1"/>
                </a:solidFill>
              </a:rPr>
              <a:t>3%</a:t>
            </a:r>
          </a:p>
          <a:p>
            <a:pPr lvl="2"/>
            <a:r>
              <a:rPr lang="en-US" dirty="0"/>
              <a:t>Preschool - </a:t>
            </a:r>
            <a:r>
              <a:rPr lang="en-US" dirty="0">
                <a:solidFill>
                  <a:schemeClr val="tx1"/>
                </a:solidFill>
              </a:rPr>
              <a:t>&lt;1%</a:t>
            </a:r>
          </a:p>
          <a:p>
            <a:pPr lvl="2"/>
            <a:endParaRPr lang="en-US" dirty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02219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11ABA-C570-43C6-B708-F5D730995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Social Emotional Support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C5F7E4-849C-4473-B308-990E72883B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/>
          <a:lstStyle/>
          <a:p>
            <a:endParaRPr lang="en-US" sz="2000" b="1" dirty="0"/>
          </a:p>
          <a:p>
            <a:endParaRPr lang="en-US" sz="2000" b="1" dirty="0"/>
          </a:p>
          <a:p>
            <a:r>
              <a:rPr lang="en-US" sz="2000" b="1" dirty="0"/>
              <a:t>Small Group/Individual Intervention</a:t>
            </a:r>
            <a:r>
              <a:rPr lang="en-US" sz="2000" dirty="0"/>
              <a:t>	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BF9B61-664A-4E50-8DD5-67C055C2AA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382333"/>
          </a:xfrm>
        </p:spPr>
        <p:txBody>
          <a:bodyPr/>
          <a:lstStyle/>
          <a:p>
            <a:r>
              <a:rPr lang="en-US" sz="2000" b="1" dirty="0"/>
              <a:t>Classroom-Based Intervention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F90708-404A-443A-85A6-5DAC81319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6</a:t>
            </a:fld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7FBD9B-6905-4E3A-88CD-77D526DFDC7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2000" dirty="0"/>
              <a:t>Daily student check-ins</a:t>
            </a:r>
          </a:p>
          <a:p>
            <a:r>
              <a:rPr lang="en-US" sz="2000" dirty="0"/>
              <a:t>Morning student support      update (DCF updates, family consultation, &amp; assignment of targeted support for dysregulated students</a:t>
            </a:r>
          </a:p>
          <a:p>
            <a:r>
              <a:rPr lang="en-US" sz="2000" dirty="0"/>
              <a:t>Daily family follow-up</a:t>
            </a:r>
          </a:p>
          <a:p>
            <a:r>
              <a:rPr lang="en-US" sz="2000" dirty="0"/>
              <a:t>Daily social skills lunch groupings</a:t>
            </a:r>
          </a:p>
          <a:p>
            <a:r>
              <a:rPr lang="en-US" sz="2000" dirty="0"/>
              <a:t>1:1 crisis management availability</a:t>
            </a:r>
          </a:p>
          <a:p>
            <a:r>
              <a:rPr lang="en-US" sz="2000" dirty="0"/>
              <a:t>Peer mediation</a:t>
            </a:r>
          </a:p>
          <a:p>
            <a:r>
              <a:rPr lang="en-US" sz="2000" dirty="0"/>
              <a:t>Building restorative practices in small group setting</a:t>
            </a:r>
          </a:p>
          <a:p>
            <a:r>
              <a:rPr lang="en-US" sz="2000" dirty="0"/>
              <a:t>Modeling conflict resolution strategies at recess</a:t>
            </a:r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388DD61-EB8F-4933-A91A-0978AE6EC56E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Classroom social skill lessons</a:t>
            </a:r>
          </a:p>
          <a:p>
            <a:r>
              <a:rPr lang="en-US" sz="2000" dirty="0"/>
              <a:t>Leading morning meetings  </a:t>
            </a:r>
          </a:p>
          <a:p>
            <a:r>
              <a:rPr lang="en-US" sz="2000" dirty="0"/>
              <a:t>Classroom-based student observation</a:t>
            </a:r>
          </a:p>
          <a:p>
            <a:r>
              <a:rPr lang="en-US" sz="2000" dirty="0"/>
              <a:t>Providing support for behavior management strategies in classroom setting</a:t>
            </a:r>
          </a:p>
          <a:p>
            <a:r>
              <a:rPr lang="en-US" sz="2000" dirty="0"/>
              <a:t>Supporting classroom teachers through ongoing professional development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397794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Focus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Tier 1, 2 and 3 Social Emotional Support  (Previous year addition .5 social worker)</a:t>
            </a:r>
          </a:p>
          <a:p>
            <a:r>
              <a:rPr lang="en-US" dirty="0"/>
              <a:t>Empowering Writers</a:t>
            </a:r>
          </a:p>
          <a:p>
            <a:r>
              <a:rPr lang="en-US" dirty="0"/>
              <a:t>Science</a:t>
            </a:r>
          </a:p>
          <a:p>
            <a:r>
              <a:rPr lang="en-US" dirty="0"/>
              <a:t>Intervention Software for Math and Reading</a:t>
            </a:r>
          </a:p>
          <a:p>
            <a:r>
              <a:rPr lang="en-US" dirty="0"/>
              <a:t>Trauma Informed Practices</a:t>
            </a:r>
          </a:p>
          <a:p>
            <a:r>
              <a:rPr lang="en-US" dirty="0"/>
              <a:t>Technology (This year addition of student devices)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98811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229600" cy="914400"/>
          </a:xfrm>
        </p:spPr>
        <p:txBody>
          <a:bodyPr/>
          <a:lstStyle/>
          <a:p>
            <a:r>
              <a:rPr lang="en-US" sz="4000" dirty="0"/>
              <a:t>In-coming Kindergarten Themes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1219200"/>
            <a:ext cx="830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14400" y="1282742"/>
            <a:ext cx="7467600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800" dirty="0"/>
              <a:t>Readiness inequities of those attending preschool and those not</a:t>
            </a:r>
          </a:p>
          <a:p>
            <a:pPr marL="285750" indent="-285750">
              <a:buFont typeface="Arial"/>
              <a:buChar char="•"/>
            </a:pPr>
            <a:r>
              <a:rPr lang="en-US" sz="2800" dirty="0"/>
              <a:t>Increased social emotional support</a:t>
            </a:r>
          </a:p>
          <a:p>
            <a:pPr marL="285750" indent="-285750">
              <a:buFont typeface="Arial"/>
              <a:buChar char="•"/>
            </a:pPr>
            <a:r>
              <a:rPr lang="en-US" sz="2800" dirty="0"/>
              <a:t>Increased academic expectations </a:t>
            </a:r>
          </a:p>
          <a:p>
            <a:pPr marL="285750" indent="-285750">
              <a:buFont typeface="Arial"/>
              <a:buChar char="•"/>
            </a:pPr>
            <a:r>
              <a:rPr lang="en-US" sz="2800" dirty="0"/>
              <a:t>Increased Title 1/Reading intervention support</a:t>
            </a:r>
          </a:p>
          <a:p>
            <a:pPr marL="285750" indent="-285750">
              <a:buFont typeface="Arial"/>
              <a:buChar char="•"/>
            </a:pPr>
            <a:r>
              <a:rPr lang="en-US" sz="2800" dirty="0"/>
              <a:t>Current screening tools do not identify children who need extra support for transition to school</a:t>
            </a:r>
          </a:p>
          <a:p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49289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229600" cy="914400"/>
          </a:xfrm>
        </p:spPr>
        <p:txBody>
          <a:bodyPr/>
          <a:lstStyle/>
          <a:p>
            <a:r>
              <a:rPr lang="en-US" sz="3200" dirty="0"/>
              <a:t>Office Paraprofessional Responsibilities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1219200"/>
            <a:ext cx="830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14400" y="1282742"/>
            <a:ext cx="74676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800" dirty="0"/>
              <a:t>Special Education Clerical **</a:t>
            </a:r>
          </a:p>
          <a:p>
            <a:pPr marL="285750" indent="-285750">
              <a:buFont typeface="Arial"/>
              <a:buChar char="•"/>
            </a:pPr>
            <a:r>
              <a:rPr lang="en-US" sz="2800" dirty="0"/>
              <a:t>504 Clerical</a:t>
            </a:r>
          </a:p>
          <a:p>
            <a:pPr marL="285750" indent="-285750">
              <a:buFont typeface="Arial"/>
              <a:buChar char="•"/>
            </a:pPr>
            <a:r>
              <a:rPr lang="en-US" sz="2800" dirty="0"/>
              <a:t>Receptionist **</a:t>
            </a:r>
          </a:p>
          <a:p>
            <a:pPr marL="285750" indent="-285750">
              <a:buFont typeface="Arial"/>
              <a:buChar char="•"/>
            </a:pPr>
            <a:r>
              <a:rPr lang="en-US" sz="2800" dirty="0"/>
              <a:t>Meeting Coordination **</a:t>
            </a:r>
          </a:p>
          <a:p>
            <a:pPr marL="285750" indent="-285750">
              <a:buFont typeface="Arial"/>
              <a:buChar char="•"/>
            </a:pPr>
            <a:r>
              <a:rPr lang="en-US" sz="2800" dirty="0"/>
              <a:t>Facilities Coordination</a:t>
            </a:r>
          </a:p>
          <a:p>
            <a:pPr marL="285750" indent="-285750">
              <a:buFont typeface="Arial"/>
              <a:buChar char="•"/>
            </a:pPr>
            <a:r>
              <a:rPr lang="en-US" sz="2800" dirty="0"/>
              <a:t>Duties and Student Support **</a:t>
            </a:r>
          </a:p>
          <a:p>
            <a:pPr marL="285750" indent="-285750">
              <a:buFont typeface="Arial"/>
              <a:buChar char="•"/>
            </a:pPr>
            <a:r>
              <a:rPr lang="en-US" sz="2800" dirty="0"/>
              <a:t>Project Management (i.e. Kindergarten Registration)</a:t>
            </a:r>
          </a:p>
          <a:p>
            <a:pPr marL="285750" indent="-285750">
              <a:buFont typeface="Arial"/>
              <a:buChar char="•"/>
            </a:pPr>
            <a:r>
              <a:rPr lang="en-US" sz="2800" dirty="0"/>
              <a:t>Dismissal Coordination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31526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-25400"/>
            <a:ext cx="8229600" cy="914400"/>
          </a:xfrm>
        </p:spPr>
        <p:txBody>
          <a:bodyPr/>
          <a:lstStyle/>
          <a:p>
            <a:r>
              <a:rPr lang="en-US" dirty="0"/>
              <a:t>Budget Priorities for FY21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601979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10</a:t>
            </a:fld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9906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b="1" u="sng" dirty="0">
                <a:latin typeface="+mn-lt"/>
              </a:rPr>
              <a:t>Social Emotional  </a:t>
            </a:r>
          </a:p>
          <a:p>
            <a:pPr marL="0" indent="0">
              <a:buFont typeface="Arial" pitchFamily="34" charset="0"/>
              <a:buNone/>
            </a:pPr>
            <a:r>
              <a:rPr lang="en-US" b="1" dirty="0">
                <a:latin typeface="+mn-lt"/>
              </a:rPr>
              <a:t> .5 Social Worker at </a:t>
            </a:r>
            <a:r>
              <a:rPr lang="en-US" b="1" dirty="0" err="1">
                <a:latin typeface="+mn-lt"/>
              </a:rPr>
              <a:t>Hobomock</a:t>
            </a:r>
            <a:endParaRPr lang="en-US" b="1" dirty="0">
              <a:latin typeface="+mn-lt"/>
            </a:endParaRPr>
          </a:p>
          <a:p>
            <a:pPr marL="0" indent="0">
              <a:buFont typeface="Arial" pitchFamily="34" charset="0"/>
              <a:buNone/>
            </a:pPr>
            <a:endParaRPr lang="en-US" b="1" dirty="0">
              <a:latin typeface="+mn-lt"/>
            </a:endParaRPr>
          </a:p>
          <a:p>
            <a:pPr marL="0" indent="0">
              <a:buFont typeface="Arial" pitchFamily="34" charset="0"/>
              <a:buNone/>
            </a:pPr>
            <a:r>
              <a:rPr lang="en-US" b="1" u="sng" dirty="0">
                <a:latin typeface="+mn-lt"/>
              </a:rPr>
              <a:t>Social Emotional </a:t>
            </a:r>
          </a:p>
          <a:p>
            <a:pPr marL="0" indent="0">
              <a:buFont typeface="Arial" pitchFamily="34" charset="0"/>
              <a:buNone/>
            </a:pPr>
            <a:r>
              <a:rPr lang="en-US" b="1" dirty="0">
                <a:latin typeface="+mn-lt"/>
              </a:rPr>
              <a:t> Restorative Practices PD &amp; Support </a:t>
            </a:r>
          </a:p>
          <a:p>
            <a:pPr marL="0" indent="0">
              <a:buFont typeface="Arial" pitchFamily="34" charset="0"/>
              <a:buNone/>
            </a:pPr>
            <a:endParaRPr lang="en-US" b="1" dirty="0">
              <a:latin typeface="+mn-lt"/>
            </a:endParaRPr>
          </a:p>
          <a:p>
            <a:pPr marL="0" indent="0">
              <a:buFont typeface="Arial" pitchFamily="34" charset="0"/>
              <a:buNone/>
            </a:pPr>
            <a:r>
              <a:rPr lang="en-US" b="1" u="sng" dirty="0">
                <a:latin typeface="+mn-lt"/>
              </a:rPr>
              <a:t>Academic/Social Emotional </a:t>
            </a:r>
          </a:p>
          <a:p>
            <a:pPr marL="0" indent="0">
              <a:buFont typeface="Arial" pitchFamily="34" charset="0"/>
              <a:buNone/>
            </a:pPr>
            <a:r>
              <a:rPr lang="en-US" b="1" dirty="0">
                <a:latin typeface="+mn-lt"/>
              </a:rPr>
              <a:t>Screening Tool for Incoming Kindergarteners </a:t>
            </a:r>
          </a:p>
          <a:p>
            <a:pPr marL="0" indent="0">
              <a:buFont typeface="Arial" pitchFamily="34" charset="0"/>
              <a:buNone/>
            </a:pPr>
            <a:r>
              <a:rPr lang="en-US" b="1" dirty="0">
                <a:latin typeface="+mn-lt"/>
              </a:rPr>
              <a:t>Transition Program for Those Identified</a:t>
            </a:r>
          </a:p>
          <a:p>
            <a:pPr marL="0" indent="0">
              <a:buFont typeface="Arial" pitchFamily="34" charset="0"/>
              <a:buNone/>
            </a:pPr>
            <a:endParaRPr lang="en-US" b="1" dirty="0">
              <a:latin typeface="+mn-lt"/>
            </a:endParaRPr>
          </a:p>
          <a:p>
            <a:pPr marL="0" indent="0">
              <a:buFont typeface="Arial" pitchFamily="34" charset="0"/>
              <a:buNone/>
            </a:pPr>
            <a:r>
              <a:rPr lang="en-US" b="1" u="sng" dirty="0">
                <a:latin typeface="+mn-lt"/>
              </a:rPr>
              <a:t>Academic </a:t>
            </a:r>
          </a:p>
          <a:p>
            <a:pPr marL="0" indent="0">
              <a:buFont typeface="Arial" pitchFamily="34" charset="0"/>
              <a:buNone/>
            </a:pPr>
            <a:r>
              <a:rPr lang="en-US" b="1" dirty="0">
                <a:latin typeface="+mn-lt"/>
              </a:rPr>
              <a:t>Grade 6 Science Curriculum Alignment</a:t>
            </a:r>
          </a:p>
        </p:txBody>
      </p:sp>
    </p:spTree>
    <p:extLst>
      <p:ext uri="{BB962C8B-B14F-4D97-AF65-F5344CB8AC3E}">
        <p14:creationId xmlns:p14="http://schemas.microsoft.com/office/powerpoint/2010/main" val="18477102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3C62B7B7C39A048A23E866E225ADD0F" ma:contentTypeVersion="9" ma:contentTypeDescription="Create a new document." ma:contentTypeScope="" ma:versionID="6ebdac1eb46ed5b4f4a48ce9c1e8ddd9">
  <xsd:schema xmlns:xsd="http://www.w3.org/2001/XMLSchema" xmlns:xs="http://www.w3.org/2001/XMLSchema" xmlns:p="http://schemas.microsoft.com/office/2006/metadata/properties" xmlns:ns3="3cdc2770-4d0a-4e76-8bcd-8e5045b1aade" targetNamespace="http://schemas.microsoft.com/office/2006/metadata/properties" ma:root="true" ma:fieldsID="8d69e0e1db1f9e0ddba84070871a76af" ns3:_="">
    <xsd:import namespace="3cdc2770-4d0a-4e76-8bcd-8e5045b1aad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dc2770-4d0a-4e76-8bcd-8e5045b1aad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DA8613F-4B10-45B0-8D86-8F99768CED61}">
  <ds:schemaRefs>
    <ds:schemaRef ds:uri="http://schemas.microsoft.com/office/2006/metadata/properties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3cdc2770-4d0a-4e76-8bcd-8e5045b1aade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AA9B75E1-F636-4E8C-84EB-243FB0AFBBF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cdc2770-4d0a-4e76-8bcd-8e5045b1aa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F8D861D-6769-497D-AF5F-9CD0D943910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82138</TotalTime>
  <Words>618</Words>
  <Application>Microsoft Office PowerPoint</Application>
  <PresentationFormat>On-screen Show (4:3)</PresentationFormat>
  <Paragraphs>336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Britannic Bold</vt:lpstr>
      <vt:lpstr>Calibri</vt:lpstr>
      <vt:lpstr>Century Gothic</vt:lpstr>
      <vt:lpstr>Courier New</vt:lpstr>
      <vt:lpstr>Lucida Sans Unicode</vt:lpstr>
      <vt:lpstr>Palatino Linotype</vt:lpstr>
      <vt:lpstr>Executive</vt:lpstr>
      <vt:lpstr>PowerPoint Presentation</vt:lpstr>
      <vt:lpstr>Overview</vt:lpstr>
      <vt:lpstr>Historical Elementary Enrollment</vt:lpstr>
      <vt:lpstr>Class Sizes</vt:lpstr>
      <vt:lpstr>The Story Behind the Numbers</vt:lpstr>
      <vt:lpstr>Social Emotional Support</vt:lpstr>
      <vt:lpstr>Current Focus</vt:lpstr>
      <vt:lpstr>In-coming Kindergarten Themes</vt:lpstr>
      <vt:lpstr>Office Paraprofessional Responsibilities</vt:lpstr>
      <vt:lpstr>Budget Priorities for FY21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Brian Fitzgibbons</dc:creator>
  <cp:lastModifiedBy>ErinTinker</cp:lastModifiedBy>
  <cp:revision>455</cp:revision>
  <cp:lastPrinted>2016-10-26T17:46:48Z</cp:lastPrinted>
  <dcterms:created xsi:type="dcterms:W3CDTF">2013-01-25T14:31:16Z</dcterms:created>
  <dcterms:modified xsi:type="dcterms:W3CDTF">2020-02-28T17:25:53Z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0x01010093C62B7B7C39A048A23E866E225ADD0F</vt:lpwstr>
  </property>
</Properties>
</file>