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6" r:id="rId4"/>
    <p:sldId id="267" r:id="rId5"/>
    <p:sldId id="268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239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44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FY2020</a:t>
            </a:r>
            <a:endParaRPr lang="en-US" dirty="0" smtClean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95-4101-A2D3-54265ED6AA0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95-4101-A2D3-54265ED6AA0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95-4101-A2D3-54265ED6AA0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95-4101-A2D3-54265ED6AA0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7D95-4101-A2D3-54265ED6AA0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7D95-4101-A2D3-54265ED6AA0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7D95-4101-A2D3-54265ED6AA0F}"/>
              </c:ext>
            </c:extLst>
          </c:dPt>
          <c:dLbls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layout/>
              </c:ext>
            </c:extLst>
          </c:dLbls>
          <c:cat>
            <c:strRef>
              <c:f>Sheet1!$A$2:$A$8</c:f>
              <c:strCache>
                <c:ptCount val="7"/>
                <c:pt idx="0">
                  <c:v>Miscellaneous</c:v>
                </c:pt>
                <c:pt idx="1">
                  <c:v>Preventive</c:v>
                </c:pt>
                <c:pt idx="2">
                  <c:v>Repairs</c:v>
                </c:pt>
                <c:pt idx="3">
                  <c:v>Service Agreements</c:v>
                </c:pt>
                <c:pt idx="4">
                  <c:v>Supplies</c:v>
                </c:pt>
                <c:pt idx="5">
                  <c:v>WWTP</c:v>
                </c:pt>
                <c:pt idx="6">
                  <c:v>Unencumbered</c:v>
                </c:pt>
              </c:strCache>
            </c:strRef>
          </c:cat>
          <c:val>
            <c:numRef>
              <c:f>Sheet1!$B$2:$B$8</c:f>
              <c:numCache>
                <c:formatCode>0.00%</c:formatCode>
                <c:ptCount val="7"/>
                <c:pt idx="0">
                  <c:v>6.0299999999999999E-2</c:v>
                </c:pt>
                <c:pt idx="1">
                  <c:v>0.05</c:v>
                </c:pt>
                <c:pt idx="2">
                  <c:v>0.41089999999999999</c:v>
                </c:pt>
                <c:pt idx="3">
                  <c:v>0.21229999999999999</c:v>
                </c:pt>
                <c:pt idx="4">
                  <c:v>0.05</c:v>
                </c:pt>
                <c:pt idx="5">
                  <c:v>8.2000000000000003E-2</c:v>
                </c:pt>
                <c:pt idx="6">
                  <c:v>0.1845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D95-4101-A2D3-54265ED6AA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64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611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3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074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99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52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820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802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01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05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9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0EBE93-A4EB-42F3-B14B-8CDE35BD6E73}" type="datetimeFigureOut">
              <a:rPr lang="en-US" smtClean="0"/>
              <a:t>2/11/2020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DB5D3-E905-4B8D-B1B0-8B080E5C7F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09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  <a:endParaRPr lang="en-US" sz="32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12192000" cy="461665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Maintenance Department FY2021 Overview</a:t>
            </a:r>
            <a:endParaRPr lang="en-US" sz="24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itannic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88357" y="1147465"/>
            <a:ext cx="3203643" cy="5389523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85000"/>
                </a:schemeClr>
              </a:gs>
              <a:gs pos="51000">
                <a:schemeClr val="bg1">
                  <a:lumMod val="85000"/>
                </a:schemeClr>
              </a:gs>
              <a:gs pos="64000">
                <a:srgbClr val="E6E6E6"/>
              </a:gs>
              <a:gs pos="77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February 12, 2020</a:t>
            </a:r>
            <a:endParaRPr lang="en-US" sz="22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</a:t>
            </a:r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MISSION: </a:t>
            </a:r>
            <a:endParaRPr lang="en-US" sz="1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400" b="1" i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</a:t>
            </a:r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ensure student achievement through excellence in teaching and learning.</a:t>
            </a:r>
          </a:p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  <a:endParaRPr lang="en-US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mage result for town of pembroke 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1" y="1623214"/>
            <a:ext cx="8845595" cy="4378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180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Maintenance Department Goals FY21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Continue Custodial training and certification through Massachusetts Facilities Administrator Association program for each district custodian through FY21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/>
              <a:t>Evaluate and improve districts parking lots and build plan for re-lining &amp; paving</a:t>
            </a:r>
          </a:p>
          <a:p>
            <a:endParaRPr lang="en-US" dirty="0"/>
          </a:p>
          <a:p>
            <a:r>
              <a:rPr lang="en-US" dirty="0" smtClean="0"/>
              <a:t>Evaluate &amp; repair Carol Dodge field erosion/drainage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11898"/>
            <a:ext cx="12192000" cy="546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57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Overview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2850743"/>
              </p:ext>
            </p:extLst>
          </p:nvPr>
        </p:nvGraphicFramePr>
        <p:xfrm>
          <a:off x="838200" y="1825625"/>
          <a:ext cx="10515600" cy="237744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684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62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Description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Amount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Facilities Manager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$55,659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Aggregate</a:t>
                      </a:r>
                      <a:r>
                        <a:rPr lang="en-US" sz="2000" baseline="0" dirty="0" smtClean="0"/>
                        <a:t> Custodial Personnel (18.0 FTE)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$1,089,962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Contracted</a:t>
                      </a:r>
                      <a:r>
                        <a:rPr lang="en-US" sz="2000" baseline="0" dirty="0" smtClean="0"/>
                        <a:t> Services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$405,000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Annual Collaborative</a:t>
                      </a:r>
                      <a:r>
                        <a:rPr lang="en-US" sz="2000" baseline="0" dirty="0" smtClean="0"/>
                        <a:t> Buy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$42,000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Substitute coverage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$40,000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652074" y="4964365"/>
            <a:ext cx="43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Total:    </a:t>
            </a:r>
            <a:r>
              <a:rPr lang="en-US" sz="2400" b="1" dirty="0" smtClean="0"/>
              <a:t>$</a:t>
            </a:r>
            <a:r>
              <a:rPr lang="en-US" sz="2400" b="1" dirty="0" smtClean="0"/>
              <a:t>1,632,621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02351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Contracted Services Overview </a:t>
            </a:r>
            <a:r>
              <a:rPr lang="en-US" dirty="0" smtClean="0"/>
              <a:t>FY2020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6605697"/>
              </p:ext>
            </p:extLst>
          </p:nvPr>
        </p:nvGraphicFramePr>
        <p:xfrm>
          <a:off x="574434" y="1587749"/>
          <a:ext cx="5914292" cy="4803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023474"/>
              </p:ext>
            </p:extLst>
          </p:nvPr>
        </p:nvGraphicFramePr>
        <p:xfrm>
          <a:off x="6206250" y="1946985"/>
          <a:ext cx="5642316" cy="383885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301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0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315">
                <a:tc>
                  <a:txBody>
                    <a:bodyPr/>
                    <a:lstStyle/>
                    <a:p>
                      <a:pPr lvl="1"/>
                      <a:r>
                        <a:rPr lang="en-US" sz="1900" dirty="0" smtClean="0"/>
                        <a:t>Description</a:t>
                      </a:r>
                      <a:endParaRPr lang="en-US" sz="19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vl="1"/>
                      <a:r>
                        <a:rPr lang="en-US" sz="1900" dirty="0" smtClean="0"/>
                        <a:t>Amount</a:t>
                      </a:r>
                      <a:endParaRPr lang="en-US" sz="19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15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FY2019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$405,000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15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Miscellaneous 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$23,700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315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Preventive Maintenance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$19,750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315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157,050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315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Agreements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$81,000</a:t>
                      </a:r>
                      <a:endParaRPr lang="en-US" sz="1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4315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Custodial Supplies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$21,757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8485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Waste Water Supplies &amp; Services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</a:t>
                      </a:r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33,622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0298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Repairs: $</a:t>
            </a:r>
            <a:r>
              <a:rPr lang="en-US" dirty="0" smtClean="0"/>
              <a:t>157,050 </a:t>
            </a:r>
            <a:r>
              <a:rPr lang="en-US" dirty="0" smtClean="0"/>
              <a:t>(</a:t>
            </a:r>
            <a:r>
              <a:rPr lang="en-US" dirty="0" smtClean="0"/>
              <a:t>7/1/2019 </a:t>
            </a:r>
            <a:r>
              <a:rPr lang="en-US" dirty="0" smtClean="0"/>
              <a:t>to present)</a:t>
            </a:r>
            <a:endParaRPr lang="en-US" dirty="0"/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296341"/>
              </p:ext>
            </p:extLst>
          </p:nvPr>
        </p:nvGraphicFramePr>
        <p:xfrm>
          <a:off x="712080" y="1548802"/>
          <a:ext cx="10087308" cy="5296017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9680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55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436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401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1891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 dirty="0">
                          <a:effectLst/>
                        </a:rPr>
                        <a:t>Vendor Type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ctr" fontAlgn="b"/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>
                          <a:effectLst/>
                        </a:rPr>
                        <a:t>YTD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>
                          <a:effectLst/>
                        </a:rPr>
                        <a:t>Percent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959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>
                          <a:effectLst/>
                        </a:rPr>
                        <a:t>HVAC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roof top units, </a:t>
                      </a:r>
                      <a:r>
                        <a:rPr lang="en-US" sz="1600" b="0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-vents in classrooms, HVAC controls.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$87,948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56%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959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>
                          <a:effectLst/>
                        </a:rPr>
                        <a:t>Plumbing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Leak repairs;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faucet / toilet / shower replacements.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$26,699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17%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1959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 dirty="0">
                          <a:effectLst/>
                        </a:rPr>
                        <a:t>Electrical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lighting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repairs, outlet repair, exterior lighting repair.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$12,564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8%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1959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>
                          <a:effectLst/>
                        </a:rPr>
                        <a:t>Phones</a:t>
                      </a:r>
                      <a:endParaRPr lang="en-US" sz="1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General repairs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 phone lines, new phone installation, transfer of extensions and VM.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$4,711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>
                          <a:effectLst/>
                        </a:rPr>
                        <a:t>3</a:t>
                      </a:r>
                      <a:r>
                        <a:rPr lang="en-US" sz="1900" u="none" strike="noStrike" dirty="0" smtClean="0">
                          <a:effectLst/>
                        </a:rPr>
                        <a:t>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1959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 dirty="0">
                          <a:effectLst/>
                        </a:rPr>
                        <a:t>Equipment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 to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custodial equipment: floor machines, vacuums, etc.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$6,282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>
                          <a:effectLst/>
                        </a:rPr>
                        <a:t>4</a:t>
                      </a:r>
                      <a:r>
                        <a:rPr lang="en-US" sz="1900" u="none" strike="noStrike" dirty="0" smtClean="0">
                          <a:effectLst/>
                        </a:rPr>
                        <a:t>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0413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 dirty="0">
                          <a:effectLst/>
                        </a:rPr>
                        <a:t>Doors, structures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 to locks,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handles, doors and entry ways.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$5,715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>
                          <a:effectLst/>
                        </a:rPr>
                        <a:t>4</a:t>
                      </a:r>
                      <a:r>
                        <a:rPr lang="en-US" sz="1900" u="none" strike="noStrike" dirty="0" smtClean="0">
                          <a:effectLst/>
                        </a:rPr>
                        <a:t>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1959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u="none" strike="noStrike" dirty="0">
                          <a:effectLst/>
                        </a:rPr>
                        <a:t>Alarm Systems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 to fire and burglar alarms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 smtClean="0">
                          <a:effectLst/>
                        </a:rPr>
                        <a:t>$</a:t>
                      </a:r>
                      <a:r>
                        <a:rPr lang="en-US" sz="1900" u="none" strike="noStrike" dirty="0" smtClean="0">
                          <a:effectLst/>
                        </a:rPr>
                        <a:t>5,132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u="none" strike="noStrike" dirty="0">
                          <a:effectLst/>
                        </a:rPr>
                        <a:t>3</a:t>
                      </a:r>
                      <a:r>
                        <a:rPr lang="en-US" sz="1900" u="none" strike="noStrike" dirty="0" smtClean="0">
                          <a:effectLst/>
                        </a:rPr>
                        <a:t>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1959"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Roofing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Repairs to Roof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$7,999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lvl="1" algn="ctr" fontAlgn="b"/>
                      <a:r>
                        <a:rPr lang="en-US" sz="1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5%</a:t>
                      </a:r>
                      <a:endParaRPr lang="en-US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577311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7180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Community Use of District Facilities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21494" y="1615663"/>
            <a:ext cx="10323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/>
              <a:t>Total number of community events hosted by PPS: </a:t>
            </a:r>
            <a:r>
              <a:rPr lang="en-US" sz="2000" b="1" dirty="0" smtClean="0"/>
              <a:t>1,124 </a:t>
            </a:r>
            <a:r>
              <a:rPr lang="en-US" sz="2000" b="1" dirty="0"/>
              <a:t>(</a:t>
            </a:r>
            <a:r>
              <a:rPr lang="en-US" sz="2000" b="1" dirty="0" smtClean="0"/>
              <a:t>7/1/2019 </a:t>
            </a:r>
            <a:r>
              <a:rPr lang="en-US" sz="2000" b="1" dirty="0"/>
              <a:t>to present)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96" y="2015773"/>
            <a:ext cx="6019214" cy="450186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388" y="2253756"/>
            <a:ext cx="5608612" cy="426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039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Upcoming/Ongoing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Finalizing keyless entry project for faculty/staff in all 5 PPS buildings</a:t>
            </a:r>
          </a:p>
          <a:p>
            <a:endParaRPr lang="en-US" dirty="0" smtClean="0"/>
          </a:p>
          <a:p>
            <a:r>
              <a:rPr lang="en-US" dirty="0" smtClean="0"/>
              <a:t>Irrigation Project at High School &amp; North Pembroke: Irrigation lines in this spring, Fencing for softball field</a:t>
            </a:r>
          </a:p>
          <a:p>
            <a:endParaRPr lang="en-US" dirty="0"/>
          </a:p>
          <a:p>
            <a:r>
              <a:rPr lang="en-US" dirty="0" smtClean="0"/>
              <a:t>Continue to evaluate and replace PPS exterior doors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0" y="6311898"/>
            <a:ext cx="12192000" cy="5461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3215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20386</TotalTime>
  <Words>322</Words>
  <Application>Microsoft Office PowerPoint</Application>
  <PresentationFormat>Widescreen</PresentationFormat>
  <Paragraphs>95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Britannic Bold</vt:lpstr>
      <vt:lpstr>Calibri</vt:lpstr>
      <vt:lpstr>Calibri Light</vt:lpstr>
      <vt:lpstr>Times New Roman</vt:lpstr>
      <vt:lpstr>Office Theme</vt:lpstr>
      <vt:lpstr>PowerPoint Presentation</vt:lpstr>
      <vt:lpstr>Maintenance Department Goals FY21</vt:lpstr>
      <vt:lpstr>Budget Overview</vt:lpstr>
      <vt:lpstr>Contracted Services Overview FY2020</vt:lpstr>
      <vt:lpstr>Repairs: $157,050 (7/1/2019 to present)</vt:lpstr>
      <vt:lpstr>Community Use of District Facilities</vt:lpstr>
      <vt:lpstr>Major Upcoming/Ongoing Project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Fitzgibbons</dc:creator>
  <cp:lastModifiedBy>Erin Obey</cp:lastModifiedBy>
  <cp:revision>46</cp:revision>
  <dcterms:created xsi:type="dcterms:W3CDTF">2016-02-24T22:59:27Z</dcterms:created>
  <dcterms:modified xsi:type="dcterms:W3CDTF">2020-02-11T18:37:17Z</dcterms:modified>
</cp:coreProperties>
</file>