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73" r:id="rId6"/>
    <p:sldId id="268" r:id="rId7"/>
    <p:sldId id="270" r:id="rId8"/>
    <p:sldId id="262" r:id="rId9"/>
    <p:sldId id="263" r:id="rId10"/>
    <p:sldId id="264" r:id="rId11"/>
    <p:sldId id="265" r:id="rId12"/>
  </p:sldIdLst>
  <p:sldSz cx="9144000" cy="6858000" type="screen4x3"/>
  <p:notesSz cx="6954838" cy="93091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Palatino Linotype" panose="02040502050505030304" pitchFamily="18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0AE13C-6628-4239-8502-8A8EDF1A5D6C}">
  <a:tblStyle styleId="{070AE13C-6628-4239-8502-8A8EDF1A5D6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BF5"/>
          </a:solidFill>
        </a:fill>
      </a:tcStyle>
    </a:wholeTbl>
    <a:band1H>
      <a:tcTxStyle/>
      <a:tcStyle>
        <a:tcBdr/>
        <a:fill>
          <a:solidFill>
            <a:srgbClr val="CA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680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13763" cy="46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39466" y="0"/>
            <a:ext cx="3013763" cy="46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84300" y="1163638"/>
            <a:ext cx="4186238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95484" y="4480004"/>
            <a:ext cx="5563870" cy="3665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42030"/>
            <a:ext cx="3013763" cy="467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39466" y="8842030"/>
            <a:ext cx="3013763" cy="467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4300" y="1163638"/>
            <a:ext cx="4186238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1:notes"/>
          <p:cNvSpPr txBox="1">
            <a:spLocks noGrp="1"/>
          </p:cNvSpPr>
          <p:nvPr>
            <p:ph type="body" idx="1"/>
          </p:nvPr>
        </p:nvSpPr>
        <p:spPr>
          <a:xfrm>
            <a:off x="695484" y="4480004"/>
            <a:ext cx="5563870" cy="3665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:notes"/>
          <p:cNvSpPr txBox="1">
            <a:spLocks noGrp="1"/>
          </p:cNvSpPr>
          <p:nvPr>
            <p:ph type="sldNum" idx="12"/>
          </p:nvPr>
        </p:nvSpPr>
        <p:spPr>
          <a:xfrm>
            <a:off x="3939466" y="8842030"/>
            <a:ext cx="3013763" cy="467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>
            <a:spLocks noGrp="1"/>
          </p:cNvSpPr>
          <p:nvPr>
            <p:ph type="body" idx="1"/>
          </p:nvPr>
        </p:nvSpPr>
        <p:spPr>
          <a:xfrm>
            <a:off x="695484" y="4480004"/>
            <a:ext cx="5563870" cy="3665459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4300" y="1163638"/>
            <a:ext cx="4186238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 txBox="1">
            <a:spLocks noGrp="1"/>
          </p:cNvSpPr>
          <p:nvPr>
            <p:ph type="body" idx="1"/>
          </p:nvPr>
        </p:nvSpPr>
        <p:spPr>
          <a:xfrm>
            <a:off x="695484" y="4480004"/>
            <a:ext cx="5563870" cy="3665459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4300" y="1163638"/>
            <a:ext cx="4186238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4300" y="1163638"/>
            <a:ext cx="4186238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4:notes"/>
          <p:cNvSpPr txBox="1">
            <a:spLocks noGrp="1"/>
          </p:cNvSpPr>
          <p:nvPr>
            <p:ph type="body" idx="1"/>
          </p:nvPr>
        </p:nvSpPr>
        <p:spPr>
          <a:xfrm>
            <a:off x="695484" y="4480004"/>
            <a:ext cx="5563870" cy="3665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4:notes"/>
          <p:cNvSpPr txBox="1">
            <a:spLocks noGrp="1"/>
          </p:cNvSpPr>
          <p:nvPr>
            <p:ph type="sldNum" idx="12"/>
          </p:nvPr>
        </p:nvSpPr>
        <p:spPr>
          <a:xfrm>
            <a:off x="3939466" y="8842030"/>
            <a:ext cx="3013763" cy="467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4300" y="1163638"/>
            <a:ext cx="4186238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p7:notes"/>
          <p:cNvSpPr txBox="1">
            <a:spLocks noGrp="1"/>
          </p:cNvSpPr>
          <p:nvPr>
            <p:ph type="body" idx="1"/>
          </p:nvPr>
        </p:nvSpPr>
        <p:spPr>
          <a:xfrm>
            <a:off x="695484" y="4480004"/>
            <a:ext cx="5563870" cy="3665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7:notes"/>
          <p:cNvSpPr txBox="1">
            <a:spLocks noGrp="1"/>
          </p:cNvSpPr>
          <p:nvPr>
            <p:ph type="sldNum" idx="12"/>
          </p:nvPr>
        </p:nvSpPr>
        <p:spPr>
          <a:xfrm>
            <a:off x="3939466" y="8842030"/>
            <a:ext cx="3013763" cy="467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4300" y="1163638"/>
            <a:ext cx="4186238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p8:notes"/>
          <p:cNvSpPr txBox="1">
            <a:spLocks noGrp="1"/>
          </p:cNvSpPr>
          <p:nvPr>
            <p:ph type="body" idx="1"/>
          </p:nvPr>
        </p:nvSpPr>
        <p:spPr>
          <a:xfrm>
            <a:off x="695484" y="4480004"/>
            <a:ext cx="5563870" cy="3665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8:notes"/>
          <p:cNvSpPr txBox="1">
            <a:spLocks noGrp="1"/>
          </p:cNvSpPr>
          <p:nvPr>
            <p:ph type="sldNum" idx="12"/>
          </p:nvPr>
        </p:nvSpPr>
        <p:spPr>
          <a:xfrm>
            <a:off x="3939466" y="8842030"/>
            <a:ext cx="3013763" cy="467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4300" y="1163638"/>
            <a:ext cx="4186238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9:notes"/>
          <p:cNvSpPr txBox="1">
            <a:spLocks noGrp="1"/>
          </p:cNvSpPr>
          <p:nvPr>
            <p:ph type="body" idx="1"/>
          </p:nvPr>
        </p:nvSpPr>
        <p:spPr>
          <a:xfrm>
            <a:off x="695484" y="4480004"/>
            <a:ext cx="5563870" cy="3665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9:notes"/>
          <p:cNvSpPr txBox="1">
            <a:spLocks noGrp="1"/>
          </p:cNvSpPr>
          <p:nvPr>
            <p:ph type="sldNum" idx="12"/>
          </p:nvPr>
        </p:nvSpPr>
        <p:spPr>
          <a:xfrm>
            <a:off x="3939466" y="8842030"/>
            <a:ext cx="3013763" cy="467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:notes"/>
          <p:cNvSpPr txBox="1">
            <a:spLocks noGrp="1"/>
          </p:cNvSpPr>
          <p:nvPr>
            <p:ph type="body" idx="1"/>
          </p:nvPr>
        </p:nvSpPr>
        <p:spPr>
          <a:xfrm>
            <a:off x="695484" y="4480004"/>
            <a:ext cx="5563870" cy="3665459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4300" y="1163638"/>
            <a:ext cx="4186238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6" name="Google Shape;26;p2"/>
          <p:cNvCxnSpPr/>
          <p:nvPr/>
        </p:nvCxnSpPr>
        <p:spPr>
          <a:xfrm>
            <a:off x="905744" y="4343400"/>
            <a:ext cx="740664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3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solidFill>
          <a:schemeClr val="lt1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 b="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7" name="Google Shape;47;p5"/>
          <p:cNvCxnSpPr/>
          <p:nvPr/>
        </p:nvCxnSpPr>
        <p:spPr>
          <a:xfrm>
            <a:off x="905744" y="4343400"/>
            <a:ext cx="740664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body" idx="1"/>
          </p:nvPr>
        </p:nvSpPr>
        <p:spPr>
          <a:xfrm>
            <a:off x="822960" y="1845734"/>
            <a:ext cx="370332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body" idx="2"/>
          </p:nvPr>
        </p:nvSpPr>
        <p:spPr>
          <a:xfrm>
            <a:off x="4663440" y="1845736"/>
            <a:ext cx="3703320" cy="4023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body" idx="2"/>
          </p:nvPr>
        </p:nvSpPr>
        <p:spPr>
          <a:xfrm>
            <a:off x="822960" y="2582334"/>
            <a:ext cx="3703320" cy="3286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body" idx="3"/>
          </p:nvPr>
        </p:nvSpPr>
        <p:spPr>
          <a:xfrm>
            <a:off x="4663440" y="1846052"/>
            <a:ext cx="370332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body" idx="4"/>
          </p:nvPr>
        </p:nvSpPr>
        <p:spPr>
          <a:xfrm>
            <a:off x="4663440" y="2582334"/>
            <a:ext cx="3703320" cy="3286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7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7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9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9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body" idx="1"/>
          </p:nvPr>
        </p:nvSpPr>
        <p:spPr>
          <a:xfrm>
            <a:off x="3460237" y="731520"/>
            <a:ext cx="5009393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body" idx="2"/>
          </p:nvPr>
        </p:nvSpPr>
        <p:spPr>
          <a:xfrm>
            <a:off x="342900" y="2926080"/>
            <a:ext cx="2400300" cy="3379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dt" idx="10"/>
          </p:nvPr>
        </p:nvSpPr>
        <p:spPr>
          <a:xfrm>
            <a:off x="349134" y="6459786"/>
            <a:ext cx="19638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9"/>
          <p:cNvSpPr txBox="1">
            <a:spLocks noGrp="1"/>
          </p:cNvSpPr>
          <p:nvPr>
            <p:ph type="ftr" idx="11"/>
          </p:nvPr>
        </p:nvSpPr>
        <p:spPr>
          <a:xfrm>
            <a:off x="3600450" y="6459786"/>
            <a:ext cx="34861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9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0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0"/>
          <p:cNvSpPr txBox="1"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0"/>
          <p:cNvSpPr>
            <a:spLocks noGrp="1"/>
          </p:cNvSpPr>
          <p:nvPr>
            <p:ph type="pic" idx="2"/>
          </p:nvPr>
        </p:nvSpPr>
        <p:spPr>
          <a:xfrm>
            <a:off x="12" y="0"/>
            <a:ext cx="9143989" cy="4915076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00" tIns="457200" rIns="0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0"/>
          <p:cNvSpPr txBox="1">
            <a:spLocks noGrp="1"/>
          </p:cNvSpPr>
          <p:nvPr>
            <p:ph type="body" idx="1"/>
          </p:nvPr>
        </p:nvSpPr>
        <p:spPr>
          <a:xfrm>
            <a:off x="822959" y="5907024"/>
            <a:ext cx="758952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4" name="Google Shape;84;p10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0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0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1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1"/>
          <p:cNvSpPr txBox="1">
            <a:spLocks noGrp="1"/>
          </p:cNvSpPr>
          <p:nvPr>
            <p:ph type="body" idx="1"/>
          </p:nvPr>
        </p:nvSpPr>
        <p:spPr>
          <a:xfrm rot="5400000">
            <a:off x="2583180" y="85514"/>
            <a:ext cx="4023360" cy="7543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1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1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2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2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title"/>
          </p:nvPr>
        </p:nvSpPr>
        <p:spPr>
          <a:xfrm rot="5400000">
            <a:off x="4650802" y="2307652"/>
            <a:ext cx="5757421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body" idx="1"/>
          </p:nvPr>
        </p:nvSpPr>
        <p:spPr>
          <a:xfrm rot="5400000">
            <a:off x="650302" y="393126"/>
            <a:ext cx="5757420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8" name="Google Shape;98;p12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2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2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1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7" name="Google Shape;17;p1"/>
          <p:cNvCxnSpPr/>
          <p:nvPr/>
        </p:nvCxnSpPr>
        <p:spPr>
          <a:xfrm>
            <a:off x="895149" y="1737845"/>
            <a:ext cx="74752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3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gradFill>
            <a:gsLst>
              <a:gs pos="0">
                <a:srgbClr val="082341"/>
              </a:gs>
              <a:gs pos="8000">
                <a:srgbClr val="082341"/>
              </a:gs>
              <a:gs pos="44000">
                <a:srgbClr val="0D3460"/>
              </a:gs>
              <a:gs pos="68000">
                <a:srgbClr val="103F73"/>
              </a:gs>
              <a:gs pos="100000">
                <a:srgbClr val="103F73"/>
              </a:gs>
            </a:gsLst>
            <a:lin ang="5400000" scaled="0"/>
          </a:gra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Federo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Federo"/>
                <a:ea typeface="Federo"/>
                <a:cs typeface="Federo"/>
                <a:sym typeface="Federo"/>
              </a:rPr>
              <a:t>PEMBROKE PUBLIC SCHOOLS</a:t>
            </a:r>
            <a:endParaRPr/>
          </a:p>
        </p:txBody>
      </p:sp>
      <p:sp>
        <p:nvSpPr>
          <p:cNvPr id="107" name="Google Shape;107;p13"/>
          <p:cNvSpPr txBox="1"/>
          <p:nvPr/>
        </p:nvSpPr>
        <p:spPr>
          <a:xfrm>
            <a:off x="0" y="605955"/>
            <a:ext cx="9144000" cy="461665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Federo"/>
              <a:buNone/>
            </a:pPr>
            <a:r>
              <a:rPr lang="en-US" sz="2400" b="1" i="0" u="none" strike="noStrike" cap="none">
                <a:solidFill>
                  <a:srgbClr val="FFFFFF"/>
                </a:solidFill>
                <a:latin typeface="Federo"/>
                <a:ea typeface="Federo"/>
                <a:cs typeface="Federo"/>
                <a:sym typeface="Federo"/>
              </a:rPr>
              <a:t>Visual &amp; Performing Arts FY 21 Budget Presentation</a:t>
            </a:r>
            <a:endParaRPr sz="2400" b="1" i="0" u="none" strike="noStrike" cap="none">
              <a:solidFill>
                <a:srgbClr val="FFFFFF"/>
              </a:solidFill>
              <a:latin typeface="Federo"/>
              <a:ea typeface="Federo"/>
              <a:cs typeface="Federo"/>
              <a:sym typeface="Federo"/>
            </a:endParaRPr>
          </a:p>
        </p:txBody>
      </p:sp>
      <p:sp>
        <p:nvSpPr>
          <p:cNvPr id="108" name="Google Shape;108;p13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gradFill>
            <a:gsLst>
              <a:gs pos="0">
                <a:srgbClr val="092442"/>
              </a:gs>
              <a:gs pos="36000">
                <a:srgbClr val="0C335F"/>
              </a:gs>
              <a:gs pos="83000">
                <a:srgbClr val="103F73"/>
              </a:gs>
              <a:gs pos="100000">
                <a:srgbClr val="103F73"/>
              </a:gs>
            </a:gsLst>
            <a:lin ang="5400000" scaled="0"/>
          </a:gradFill>
          <a:ln w="158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Palatino Linotype"/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72 Pilgrim Road, Pembroke, Massachusetts  02359</a:t>
            </a:r>
            <a:endParaRPr/>
          </a:p>
        </p:txBody>
      </p:sp>
      <p:sp>
        <p:nvSpPr>
          <p:cNvPr id="109" name="Google Shape;109;p13"/>
          <p:cNvSpPr/>
          <p:nvPr/>
        </p:nvSpPr>
        <p:spPr>
          <a:xfrm>
            <a:off x="6629400" y="1067620"/>
            <a:ext cx="2514600" cy="5409380"/>
          </a:xfrm>
          <a:prstGeom prst="rect">
            <a:avLst/>
          </a:prstGeom>
          <a:gradFill>
            <a:gsLst>
              <a:gs pos="0">
                <a:srgbClr val="BFBFBF"/>
              </a:gs>
              <a:gs pos="39999">
                <a:srgbClr val="D8D8D8"/>
              </a:gs>
              <a:gs pos="51000">
                <a:srgbClr val="D8D8D8"/>
              </a:gs>
              <a:gs pos="64000">
                <a:srgbClr val="E6E6E6"/>
              </a:gs>
              <a:gs pos="77000">
                <a:srgbClr val="F2F2F2"/>
              </a:gs>
              <a:gs pos="100000">
                <a:srgbClr val="F2F2F2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1" i="1" u="none" strike="noStrike" cap="none">
              <a:solidFill>
                <a:srgbClr val="4454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endParaRPr sz="2400" b="1" i="1" u="none" strike="noStrike" cap="none">
              <a:solidFill>
                <a:srgbClr val="4454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Font typeface="Palatino Linotype"/>
              <a:buNone/>
            </a:pPr>
            <a:r>
              <a:rPr lang="en-US" sz="2400" b="1" i="1" u="none" strike="noStrike" cap="none">
                <a:solidFill>
                  <a:srgbClr val="44546A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February 12, 2020</a:t>
            </a:r>
            <a:endParaRPr sz="2400" b="1" i="1" u="none" strike="noStrike" cap="none">
              <a:solidFill>
                <a:srgbClr val="4454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1" i="1" u="none" strike="noStrike" cap="none">
              <a:solidFill>
                <a:srgbClr val="4454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1" i="1" u="none" strike="noStrike" cap="none">
              <a:solidFill>
                <a:srgbClr val="4454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1" i="1" u="none" strike="noStrike" cap="none">
              <a:solidFill>
                <a:srgbClr val="4454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1" i="1" u="none" strike="noStrike" cap="none">
              <a:solidFill>
                <a:srgbClr val="4454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1" i="1" u="none" strike="noStrike" cap="none">
              <a:solidFill>
                <a:srgbClr val="4454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1400"/>
              <a:buFont typeface="Palatino Linotype"/>
              <a:buNone/>
            </a:pPr>
            <a:r>
              <a:rPr lang="en-US" sz="1400" b="1" i="1" u="none" strike="noStrike" cap="none">
                <a:solidFill>
                  <a:srgbClr val="44546A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OUR MISSION: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endParaRPr sz="1400" b="1" i="1" u="none" strike="noStrike" cap="none">
              <a:solidFill>
                <a:srgbClr val="4454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1400"/>
              <a:buFont typeface="Palatino Linotype"/>
              <a:buNone/>
            </a:pPr>
            <a:r>
              <a:rPr lang="en-US" sz="1400" b="0" i="0" u="none" strike="noStrike" cap="none">
                <a:solidFill>
                  <a:srgbClr val="44546A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To ensure student achievement through excellence in teaching and learning.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7600" y="3505200"/>
            <a:ext cx="9906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3" descr="A group of people standing in front of a crowd posing for the camera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088799"/>
            <a:ext cx="4114800" cy="3026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3" descr="A group of people standing in front of a crowd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3810002"/>
            <a:ext cx="4114800" cy="2666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3" descr="A picture containing person, man, young, people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5400000">
            <a:off x="3848510" y="1181510"/>
            <a:ext cx="2894780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3" descr="A picture containing indoor, man, woman, sitting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5400000">
            <a:off x="3810000" y="3657600"/>
            <a:ext cx="2743200" cy="289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 txBox="1">
            <a:spLocks noGrp="1"/>
          </p:cNvSpPr>
          <p:nvPr>
            <p:ph type="body" idx="4294967295"/>
          </p:nvPr>
        </p:nvSpPr>
        <p:spPr>
          <a:xfrm>
            <a:off x="609600" y="1371600"/>
            <a:ext cx="8382000" cy="49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dirty="0">
                <a:solidFill>
                  <a:schemeClr val="dk1"/>
                </a:solidFill>
              </a:rPr>
              <a:t>Improve Achievement for all Students	</a:t>
            </a:r>
            <a:endParaRPr dirty="0"/>
          </a:p>
          <a:p>
            <a:pPr marL="1771650" lvl="3" indent="-5143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Font typeface="Calibri"/>
              <a:buAutoNum type="arabicPeriod"/>
            </a:pPr>
            <a:r>
              <a:rPr lang="en-US" dirty="0">
                <a:solidFill>
                  <a:schemeClr val="dk1"/>
                </a:solidFill>
              </a:rPr>
              <a:t>Continue to provide outstanding performing and artistic opportunities for students both in and out of the classroom: (in-district music concerts - Southeastern MA and State level music festivals: SEMSBA, District, All-State;  music competitions, community performances;   Art competitions - MA Art All-State and juried art shows – (Boston Globe Scholastics, Emerging Young Artists, Josh Cutler Juried Art Competition, Keating Juried Art Competition).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rPr lang="en-US" dirty="0"/>
              <a:t>Support &amp; Develop Excellent Instruction</a:t>
            </a:r>
            <a:endParaRPr dirty="0"/>
          </a:p>
          <a:p>
            <a:pPr marL="1771650" lvl="3" indent="-5143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AutoNum type="arabicPeriod"/>
            </a:pPr>
            <a:r>
              <a:rPr lang="en-US" dirty="0"/>
              <a:t>Continue to utilize and refine best practices (Google Suite, Responsive Classroom), data review, and peer observation (both in district and out of district).</a:t>
            </a:r>
            <a:endParaRPr dirty="0"/>
          </a:p>
          <a:p>
            <a:pPr marL="1771650" lvl="3" indent="-5143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AutoNum type="arabicPeriod"/>
            </a:pPr>
            <a:r>
              <a:rPr lang="en-US" dirty="0"/>
              <a:t>Continue to support teacher training on how to collect and analyze data from grade level benchmark assessments.</a:t>
            </a:r>
            <a:endParaRPr dirty="0"/>
          </a:p>
          <a:p>
            <a:pPr marL="1771650" lvl="3" indent="-5143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Calibri"/>
              <a:buAutoNum type="arabicPeriod"/>
            </a:pPr>
            <a:r>
              <a:rPr lang="en-US" dirty="0"/>
              <a:t>Implement new 3D Printing &amp; Product Design curriculum semester 2 of 2019-2020</a:t>
            </a:r>
            <a:endParaRPr dirty="0"/>
          </a:p>
          <a:p>
            <a:pPr marL="1257300" lvl="3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00"/>
              <a:buNone/>
            </a:pPr>
            <a:endParaRPr sz="100" dirty="0"/>
          </a:p>
          <a:p>
            <a:pPr marL="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rPr lang="en-US" dirty="0"/>
              <a:t>Develop &amp; Revise Curriculum</a:t>
            </a:r>
            <a:endParaRPr dirty="0"/>
          </a:p>
          <a:p>
            <a:pPr marL="1771650" lvl="3" indent="-5143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AutoNum type="arabicPeriod"/>
            </a:pPr>
            <a:r>
              <a:rPr lang="en-US" dirty="0"/>
              <a:t>Revise K-12 VPA course curriculum in all courses to align with new Massachusetts Arts Curriculum Frameworks including new standards in Media Arts.</a:t>
            </a:r>
          </a:p>
          <a:p>
            <a:pPr marL="1771650" lvl="3" indent="-4254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20" name="Google Shape;120;p14"/>
          <p:cNvSpPr txBox="1">
            <a:spLocks noGrp="1"/>
          </p:cNvSpPr>
          <p:nvPr>
            <p:ph type="title" idx="4294967295"/>
          </p:nvPr>
        </p:nvSpPr>
        <p:spPr>
          <a:xfrm>
            <a:off x="381000" y="228601"/>
            <a:ext cx="8763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Visual &amp; Performing Arts Goals  2019-2021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5"/>
          <p:cNvSpPr txBox="1">
            <a:spLocks noGrp="1"/>
          </p:cNvSpPr>
          <p:nvPr>
            <p:ph type="title"/>
          </p:nvPr>
        </p:nvSpPr>
        <p:spPr>
          <a:xfrm>
            <a:off x="838200" y="152400"/>
            <a:ext cx="75438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imes New Roman"/>
              <a:buNone/>
            </a:pPr>
            <a:r>
              <a:rPr lang="en-US" sz="320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Current VPA Staffing By Building</a:t>
            </a:r>
            <a:endParaRPr/>
          </a:p>
        </p:txBody>
      </p:sp>
      <p:graphicFrame>
        <p:nvGraphicFramePr>
          <p:cNvPr id="126" name="Google Shape;126;p15"/>
          <p:cNvGraphicFramePr/>
          <p:nvPr/>
        </p:nvGraphicFramePr>
        <p:xfrm>
          <a:off x="380999" y="1676400"/>
          <a:ext cx="8610600" cy="3322390"/>
        </p:xfrm>
        <a:graphic>
          <a:graphicData uri="http://schemas.openxmlformats.org/drawingml/2006/table">
            <a:tbl>
              <a:tblPr firstRow="1" bandRow="1">
                <a:noFill/>
                <a:tableStyleId>{070AE13C-6628-4239-8502-8A8EDF1A5D6C}</a:tableStyleId>
              </a:tblPr>
              <a:tblGrid>
                <a:gridCol w="287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Location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FTE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Description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Bryantville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2.0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One visual art and one music teacher 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Hobomock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2.0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One visual art and one music teacher 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North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2.0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One visual art and one music teacher 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PCMS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3.0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One visual art and two music teachers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PHS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5.4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Three visual art and 2.4 music teachers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District wide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1.2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Two elementary instrumental music teachers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(1.0 Band and .2 String)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Total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15.6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"/>
          <p:cNvSpPr txBox="1">
            <a:spLocks noGrp="1"/>
          </p:cNvSpPr>
          <p:nvPr>
            <p:ph type="title"/>
          </p:nvPr>
        </p:nvSpPr>
        <p:spPr>
          <a:xfrm>
            <a:off x="533400" y="152401"/>
            <a:ext cx="8077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40"/>
              <a:buFont typeface="Times New Roman"/>
              <a:buNone/>
            </a:pPr>
            <a:r>
              <a:rPr lang="en-US" sz="324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Elementary Instrumental Enrollment</a:t>
            </a:r>
            <a:r>
              <a:rPr lang="en-US" sz="3959"/>
              <a:t/>
            </a:r>
            <a:br>
              <a:rPr lang="en-US" sz="3959"/>
            </a:br>
            <a:endParaRPr sz="3959"/>
          </a:p>
        </p:txBody>
      </p:sp>
      <p:graphicFrame>
        <p:nvGraphicFramePr>
          <p:cNvPr id="133" name="Google Shape;133;p16"/>
          <p:cNvGraphicFramePr/>
          <p:nvPr>
            <p:extLst>
              <p:ext uri="{D42A27DB-BD31-4B8C-83A1-F6EECF244321}">
                <p14:modId xmlns:p14="http://schemas.microsoft.com/office/powerpoint/2010/main" val="1483820524"/>
              </p:ext>
            </p:extLst>
          </p:nvPr>
        </p:nvGraphicFramePr>
        <p:xfrm>
          <a:off x="381000" y="685800"/>
          <a:ext cx="8153425" cy="4968290"/>
        </p:xfrm>
        <a:graphic>
          <a:graphicData uri="http://schemas.openxmlformats.org/drawingml/2006/table">
            <a:tbl>
              <a:tblPr firstRow="1" bandRow="1">
                <a:noFill/>
                <a:tableStyleId>{070AE13C-6628-4239-8502-8A8EDF1A5D6C}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6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9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9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9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9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Building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Full Year Course(s)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/>
                        <a:t>Band &amp; String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Student Enrollment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2017-2018</a:t>
                      </a:r>
                      <a:endParaRPr sz="18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Student Enrollment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2018-2019</a:t>
                      </a:r>
                      <a:endParaRPr sz="18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Student Enrollment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2019-2020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7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Bryantville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5th grade Instrumental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6</a:t>
                      </a:r>
                      <a:r>
                        <a:rPr lang="en-US" sz="1400" baseline="30000"/>
                        <a:t>th</a:t>
                      </a:r>
                      <a:r>
                        <a:rPr lang="en-US" sz="1400"/>
                        <a:t> grade Instrumental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/>
                        <a:t>56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/>
                        <a:t>33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/>
                        <a:t>55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/>
                        <a:t>43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/>
                        <a:t>47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/>
                        <a:t>48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57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Hobomock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5th grade Instrumental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6</a:t>
                      </a:r>
                      <a:r>
                        <a:rPr lang="en-US" sz="1400" baseline="30000"/>
                        <a:t>th</a:t>
                      </a:r>
                      <a:r>
                        <a:rPr lang="en-US" sz="1400"/>
                        <a:t> grade Instrumental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/>
                        <a:t>48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/>
                        <a:t>31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/>
                        <a:t>38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/>
                        <a:t>38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/>
                        <a:t>31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/>
                        <a:t>38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61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North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5th grade Instrumental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6</a:t>
                      </a:r>
                      <a:r>
                        <a:rPr lang="en-US" sz="1400" baseline="30000"/>
                        <a:t>th</a:t>
                      </a:r>
                      <a:r>
                        <a:rPr lang="en-US" sz="1400"/>
                        <a:t> grade Instrumental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/>
                        <a:t>51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/>
                        <a:t>37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/>
                        <a:t>50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/>
                        <a:t>42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/>
                        <a:t>52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/>
                        <a:t>46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/>
                        <a:t>TOTAL STUDENT ENROLLMENT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/>
                        <a:t>256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/>
                        <a:t>266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/>
                        <a:t>262</a:t>
                      </a:r>
                      <a:endParaRPr dirty="0"/>
                    </a:p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3DFC49F-DBCA-4AFF-9ACF-774E26B3F70D}"/>
              </a:ext>
            </a:extLst>
          </p:cNvPr>
          <p:cNvSpPr txBox="1"/>
          <p:nvPr/>
        </p:nvSpPr>
        <p:spPr>
          <a:xfrm>
            <a:off x="1749287" y="357808"/>
            <a:ext cx="63113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PCMS STUDENT LOAD PER TEACHER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F9B300-7AD0-444B-843D-36CF389DD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948" y="1669774"/>
            <a:ext cx="6854682" cy="377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377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1D60CA-F097-4901-89DF-7B13B3C48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390" y="1232452"/>
            <a:ext cx="7381461" cy="39756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DFC49F-DBCA-4AFF-9ACF-774E26B3F70D}"/>
              </a:ext>
            </a:extLst>
          </p:cNvPr>
          <p:cNvSpPr txBox="1"/>
          <p:nvPr/>
        </p:nvSpPr>
        <p:spPr>
          <a:xfrm>
            <a:off x="1749287" y="357808"/>
            <a:ext cx="59939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PHS STUDENT LOAD PER TEACHER</a:t>
            </a:r>
          </a:p>
        </p:txBody>
      </p:sp>
    </p:spTree>
    <p:extLst>
      <p:ext uri="{BB962C8B-B14F-4D97-AF65-F5344CB8AC3E}">
        <p14:creationId xmlns:p14="http://schemas.microsoft.com/office/powerpoint/2010/main" val="3785851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630059-8F6F-46DD-8E4A-300CF4842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173" y="1347787"/>
            <a:ext cx="2849217" cy="45759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8769A5-8D92-4666-B142-7B2154EAD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538" y="1347787"/>
            <a:ext cx="2994991" cy="45759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F3E43D-D06F-47E6-A5E9-BDEF41D35AAB}"/>
              </a:ext>
            </a:extLst>
          </p:cNvPr>
          <p:cNvSpPr txBox="1"/>
          <p:nvPr/>
        </p:nvSpPr>
        <p:spPr>
          <a:xfrm>
            <a:off x="795130" y="349503"/>
            <a:ext cx="71164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VPA CLASS ENROLLMENT PCMS &amp; PHS</a:t>
            </a:r>
          </a:p>
        </p:txBody>
      </p:sp>
    </p:spTree>
    <p:extLst>
      <p:ext uri="{BB962C8B-B14F-4D97-AF65-F5344CB8AC3E}">
        <p14:creationId xmlns:p14="http://schemas.microsoft.com/office/powerpoint/2010/main" val="1111007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9"/>
          <p:cNvSpPr txBox="1">
            <a:spLocks noGrp="1"/>
          </p:cNvSpPr>
          <p:nvPr>
            <p:ph type="title"/>
          </p:nvPr>
        </p:nvSpPr>
        <p:spPr>
          <a:xfrm>
            <a:off x="533400" y="152401"/>
            <a:ext cx="8077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959"/>
              <a:buFont typeface="Times New Roman"/>
              <a:buNone/>
            </a:pPr>
            <a:r>
              <a:rPr lang="en-US" sz="3959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VPA Co-Curricular Enrollment</a:t>
            </a:r>
            <a:r>
              <a:rPr lang="en-US" sz="3959" dirty="0"/>
              <a:t/>
            </a:r>
            <a:br>
              <a:rPr lang="en-US" sz="3959" dirty="0"/>
            </a:br>
            <a:endParaRPr sz="3959" dirty="0"/>
          </a:p>
        </p:txBody>
      </p:sp>
      <p:graphicFrame>
        <p:nvGraphicFramePr>
          <p:cNvPr id="154" name="Google Shape;154;p19"/>
          <p:cNvGraphicFramePr/>
          <p:nvPr>
            <p:extLst>
              <p:ext uri="{D42A27DB-BD31-4B8C-83A1-F6EECF244321}">
                <p14:modId xmlns:p14="http://schemas.microsoft.com/office/powerpoint/2010/main" val="1303473302"/>
              </p:ext>
            </p:extLst>
          </p:nvPr>
        </p:nvGraphicFramePr>
        <p:xfrm>
          <a:off x="381000" y="685800"/>
          <a:ext cx="7848625" cy="5695370"/>
        </p:xfrm>
        <a:graphic>
          <a:graphicData uri="http://schemas.openxmlformats.org/drawingml/2006/table">
            <a:tbl>
              <a:tblPr firstRow="1" bandRow="1">
                <a:noFill/>
                <a:tableStyleId>{070AE13C-6628-4239-8502-8A8EDF1A5D6C}</a:tableStyleId>
              </a:tblPr>
              <a:tblGrid>
                <a:gridCol w="138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0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9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Building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Activity/Club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Student Enrollment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2019-2020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7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Bryantville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Chorus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Art Club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/>
                        <a:t>78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/>
                        <a:t>20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57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Hobomock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Chorus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/>
                        <a:t>50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61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North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District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Chorus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After School String Club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/>
                        <a:t>45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/>
                        <a:t>13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PCMS 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Art Club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Drama Club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Jazz Band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dirty="0"/>
                        <a:t>28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dirty="0"/>
                        <a:t>62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dirty="0"/>
                        <a:t>28</a:t>
                      </a:r>
                      <a:endParaRPr sz="1200" b="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PHS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/>
                        <a:t>Art Club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/>
                        <a:t>Jazz Band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/>
                        <a:t>Men’s Choir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/>
                        <a:t>Women’s Choir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/>
                        <a:t>Thespian Society – Fall Musical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/>
                        <a:t>Thespian Society – Winter Play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/>
                        <a:t>Audio Engineering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/>
                        <a:t>Color Guard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/>
                        <a:t>TRI-M Music Honor Society (not a stipend position)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/>
                        <a:t>17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/>
                        <a:t>24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/>
                        <a:t>17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/>
                        <a:t>22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/>
                        <a:t>72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/>
                        <a:t>39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/>
                        <a:t>9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/>
                        <a:t>15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/>
                        <a:t>51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endParaRPr sz="1200" b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5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/>
                        <a:t>TOTAL STUDENT ENROLLMENT IN VPA CO-CURRICULAR</a:t>
                      </a:r>
                      <a:endParaRPr sz="1100" b="1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/>
                        <a:t> 590 </a:t>
                      </a:r>
                      <a:r>
                        <a:rPr lang="en-US" sz="1400" b="1" dirty="0"/>
                        <a:t>(grades 3-12)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0"/>
          <p:cNvSpPr txBox="1">
            <a:spLocks noGrp="1"/>
          </p:cNvSpPr>
          <p:nvPr>
            <p:ph type="title"/>
          </p:nvPr>
        </p:nvSpPr>
        <p:spPr>
          <a:xfrm>
            <a:off x="533400" y="152401"/>
            <a:ext cx="8077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Times New Roman"/>
              <a:buNone/>
            </a:pPr>
            <a:r>
              <a:rPr lang="en-US" sz="3200" b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FY 21 Costs for Preserving VPA Programs</a:t>
            </a:r>
            <a:r>
              <a:rPr lang="en-US" sz="3200"/>
              <a:t/>
            </a:r>
            <a:br>
              <a:rPr lang="en-US" sz="3200"/>
            </a:br>
            <a:endParaRPr sz="3200"/>
          </a:p>
        </p:txBody>
      </p:sp>
      <p:graphicFrame>
        <p:nvGraphicFramePr>
          <p:cNvPr id="161" name="Google Shape;161;p20"/>
          <p:cNvGraphicFramePr/>
          <p:nvPr>
            <p:extLst>
              <p:ext uri="{D42A27DB-BD31-4B8C-83A1-F6EECF244321}">
                <p14:modId xmlns:p14="http://schemas.microsoft.com/office/powerpoint/2010/main" val="2771702590"/>
              </p:ext>
            </p:extLst>
          </p:nvPr>
        </p:nvGraphicFramePr>
        <p:xfrm>
          <a:off x="381000" y="685800"/>
          <a:ext cx="7772425" cy="5745560"/>
        </p:xfrm>
        <a:graphic>
          <a:graphicData uri="http://schemas.openxmlformats.org/drawingml/2006/table">
            <a:tbl>
              <a:tblPr firstRow="1" bandRow="1">
                <a:noFill/>
                <a:tableStyleId>{070AE13C-6628-4239-8502-8A8EDF1A5D6C}</a:tableStyleId>
              </a:tblPr>
              <a:tblGrid>
                <a:gridCol w="138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4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8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Budget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Type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Description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Projected Cost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99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Textbooks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/>
                        <a:t>Music for band, orchestra, choral, and  general music classroom</a:t>
                      </a:r>
                      <a:endParaRPr sz="12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/>
                        <a:t>$8,000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/>
                        <a:t> 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78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Instructional Materials &amp; Supplies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All materials needed for teaching and learning- Majority of this cost is art consumables</a:t>
                      </a: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/>
                        <a:t>$36,000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Contracted Services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/>
                        <a:t>Accompanists, chair rental, piano tuning, school-owned instrument repair and maintenance, art kiln maintenance</a:t>
                      </a:r>
                      <a:endParaRPr sz="12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/>
                        <a:t>$12,125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78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Subscription and Dues Renewal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/>
                        <a:t>NAfME, NAEA, ACDA, MASSCUE, Music K-8, Music Express, </a:t>
                      </a:r>
                      <a:r>
                        <a:rPr lang="en-US" sz="1200" dirty="0" err="1"/>
                        <a:t>Noteflight</a:t>
                      </a:r>
                      <a:r>
                        <a:rPr lang="en-US" sz="1200" dirty="0"/>
                        <a:t>, Smart Music</a:t>
                      </a:r>
                      <a:endParaRPr sz="12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/>
                        <a:t>$3,545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74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Instructional Equipment</a:t>
                      </a: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/>
                        <a:t>Technology, instruments, equipment (Cameras, micron pens, 3D Printer, (2) Choral Rises -  replacement )</a:t>
                      </a:r>
                      <a:endParaRPr sz="12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/>
                        <a:t>$ 11,330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86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Transportation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District-wide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dirty="0"/>
                        <a:t>SEMSBA, District, All-State, South Shore Band Exchange Concert, St. Patricks’ Day Parade, UMASS Band Day, elementary concert visit, instrument demo day for 4</a:t>
                      </a:r>
                      <a:r>
                        <a:rPr lang="en-US" sz="1200" baseline="30000" dirty="0"/>
                        <a:t>th</a:t>
                      </a:r>
                      <a:r>
                        <a:rPr lang="en-US" sz="1200" dirty="0"/>
                        <a:t> graders</a:t>
                      </a:r>
                      <a:endParaRPr sz="12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/>
                        <a:t>$14,000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3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1"/>
                        <a:t>Total VPA Level funded budget K-12 FY’ 21</a:t>
                      </a:r>
                      <a:endParaRPr sz="1400" b="1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/>
                        <a:t>$85,000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1"/>
          <p:cNvSpPr txBox="1">
            <a:spLocks noGrp="1"/>
          </p:cNvSpPr>
          <p:nvPr>
            <p:ph type="title"/>
          </p:nvPr>
        </p:nvSpPr>
        <p:spPr>
          <a:xfrm>
            <a:off x="533400" y="152401"/>
            <a:ext cx="8077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40"/>
              <a:buFont typeface="Times New Roman"/>
              <a:buNone/>
            </a:pPr>
            <a:r>
              <a:rPr lang="en-US" sz="3240" b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New Budget Requests – FY ’21</a:t>
            </a:r>
            <a:r>
              <a:rPr lang="en-US" sz="3959"/>
              <a:t/>
            </a:r>
            <a:br>
              <a:rPr lang="en-US" sz="3959"/>
            </a:br>
            <a:endParaRPr sz="3959"/>
          </a:p>
        </p:txBody>
      </p:sp>
      <p:graphicFrame>
        <p:nvGraphicFramePr>
          <p:cNvPr id="168" name="Google Shape;168;p21"/>
          <p:cNvGraphicFramePr/>
          <p:nvPr/>
        </p:nvGraphicFramePr>
        <p:xfrm>
          <a:off x="533400" y="1066800"/>
          <a:ext cx="7696200" cy="3200400"/>
        </p:xfrm>
        <a:graphic>
          <a:graphicData uri="http://schemas.openxmlformats.org/drawingml/2006/table">
            <a:tbl>
              <a:tblPr firstRow="1" bandRow="1">
                <a:noFill/>
                <a:tableStyleId>{070AE13C-6628-4239-8502-8A8EDF1A5D6C}</a:tableStyleId>
              </a:tblPr>
              <a:tblGrid>
                <a:gridCol w="1355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4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Budget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Type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Description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Projected Cost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4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Level 2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/>
                        <a:t>Instructional Equipment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sz="140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endParaRPr sz="140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/>
                        <a:t>Replace Choral Risers (6) over a 5-year period at 2 per year (cost per is $2,000 riser)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Replace Art Kilns over a 5-10 year period (1 per year, 1 kiln per school)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en-US" sz="1400" b="1"/>
                        <a:t>$10,000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/>
                        <a:t>$ Quote in progress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/>
                        <a:t>(Estimate $3,500)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1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/>
                        <a:t>Total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/>
                        <a:t>New Budget Requests above current level funding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/>
                        <a:t>$13,500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9" name="Google Shape;169;p21"/>
          <p:cNvSpPr txBox="1">
            <a:spLocks noGrp="1"/>
          </p:cNvSpPr>
          <p:nvPr>
            <p:ph type="sldNum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2"/>
          <p:cNvSpPr txBox="1">
            <a:spLocks noGrp="1"/>
          </p:cNvSpPr>
          <p:nvPr>
            <p:ph type="title"/>
          </p:nvPr>
        </p:nvSpPr>
        <p:spPr>
          <a:xfrm>
            <a:off x="533400" y="111850"/>
            <a:ext cx="7886700" cy="930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Times New Roman"/>
              <a:buNone/>
            </a:pPr>
            <a:r>
              <a:rPr lang="en-US" sz="44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Next Steps</a:t>
            </a:r>
            <a:endParaRPr/>
          </a:p>
        </p:txBody>
      </p:sp>
      <p:graphicFrame>
        <p:nvGraphicFramePr>
          <p:cNvPr id="175" name="Google Shape;175;p22"/>
          <p:cNvGraphicFramePr/>
          <p:nvPr>
            <p:extLst>
              <p:ext uri="{D42A27DB-BD31-4B8C-83A1-F6EECF244321}">
                <p14:modId xmlns:p14="http://schemas.microsoft.com/office/powerpoint/2010/main" val="2701565345"/>
              </p:ext>
            </p:extLst>
          </p:nvPr>
        </p:nvGraphicFramePr>
        <p:xfrm>
          <a:off x="1981200" y="1447802"/>
          <a:ext cx="5410200" cy="4244610"/>
        </p:xfrm>
        <a:graphic>
          <a:graphicData uri="http://schemas.openxmlformats.org/drawingml/2006/table">
            <a:tbl>
              <a:tblPr firstRow="1" bandRow="1">
                <a:noFill/>
                <a:tableStyleId>{070AE13C-6628-4239-8502-8A8EDF1A5D6C}</a:tableStyleId>
              </a:tblPr>
              <a:tblGrid>
                <a:gridCol w="541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62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Description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54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Continue to offer outstanding artistic and musical performance opportunities for all students K-12</a:t>
                      </a:r>
                      <a:endParaRPr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5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Explore additional opportunities to create pathways in the Arts</a:t>
                      </a:r>
                      <a:endParaRPr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(Theater, Film, Audio/Sound Production, </a:t>
                      </a:r>
                      <a:endParaRPr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Music Technology)</a:t>
                      </a:r>
                      <a:endParaRPr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5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Continue to strengthen community partnerships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5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Continue to seek out and apply for grants 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6" name="Google Shape;176;p22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gradFill>
            <a:gsLst>
              <a:gs pos="0">
                <a:srgbClr val="092442"/>
              </a:gs>
              <a:gs pos="36000">
                <a:srgbClr val="0C335F"/>
              </a:gs>
              <a:gs pos="83000">
                <a:srgbClr val="103F73"/>
              </a:gs>
              <a:gs pos="100000">
                <a:srgbClr val="103F73"/>
              </a:gs>
            </a:gsLst>
            <a:lin ang="5400000" scaled="0"/>
          </a:gradFill>
          <a:ln w="158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Palatino Linotype"/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72 Pilgrim Road, Pembroke, Massachusetts  02359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Blue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1410</TotalTime>
  <Words>596</Words>
  <Application>Microsoft Office PowerPoint</Application>
  <PresentationFormat>On-screen Show (4:3)</PresentationFormat>
  <Paragraphs>216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Times New Roman</vt:lpstr>
      <vt:lpstr>Federo</vt:lpstr>
      <vt:lpstr>Calibri</vt:lpstr>
      <vt:lpstr>Palatino Linotype</vt:lpstr>
      <vt:lpstr>Retrospect</vt:lpstr>
      <vt:lpstr>PowerPoint Presentation</vt:lpstr>
      <vt:lpstr>Visual &amp; Performing Arts Goals  2019-2021</vt:lpstr>
      <vt:lpstr>Current VPA Staffing By Building</vt:lpstr>
      <vt:lpstr>Elementary Instrumental Enrollment </vt:lpstr>
      <vt:lpstr>PowerPoint Presentation</vt:lpstr>
      <vt:lpstr>PowerPoint Presentation</vt:lpstr>
      <vt:lpstr>PowerPoint Presentation</vt:lpstr>
      <vt:lpstr>VPA Co-Curricular Enrollment </vt:lpstr>
      <vt:lpstr>FY 21 Costs for Preserving VPA Programs </vt:lpstr>
      <vt:lpstr>New Budget Requests – FY ’21 </vt:lpstr>
      <vt:lpstr>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Marybeth Brust</dc:creator>
  <cp:lastModifiedBy>Erin Obey</cp:lastModifiedBy>
  <cp:revision>26</cp:revision>
  <dcterms:modified xsi:type="dcterms:W3CDTF">2020-02-28T16:32:41Z</dcterms:modified>
</cp:coreProperties>
</file>