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1" r:id="rId4"/>
  </p:sldMasterIdLst>
  <p:notesMasterIdLst>
    <p:notesMasterId r:id="rId17"/>
  </p:notesMasterIdLst>
  <p:handoutMasterIdLst>
    <p:handoutMasterId r:id="rId18"/>
  </p:handoutMasterIdLst>
  <p:sldIdLst>
    <p:sldId id="296" r:id="rId5"/>
    <p:sldId id="297" r:id="rId6"/>
    <p:sldId id="314" r:id="rId7"/>
    <p:sldId id="320" r:id="rId8"/>
    <p:sldId id="324" r:id="rId9"/>
    <p:sldId id="317" r:id="rId10"/>
    <p:sldId id="322" r:id="rId11"/>
    <p:sldId id="321" r:id="rId12"/>
    <p:sldId id="316" r:id="rId13"/>
    <p:sldId id="323" r:id="rId14"/>
    <p:sldId id="318" r:id="rId15"/>
    <p:sldId id="309" r:id="rId1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85" autoAdjust="0"/>
    <p:restoredTop sz="50000" autoAdjust="0"/>
  </p:normalViewPr>
  <p:slideViewPr>
    <p:cSldViewPr>
      <p:cViewPr varScale="1">
        <p:scale>
          <a:sx n="72" d="100"/>
          <a:sy n="72" d="100"/>
        </p:scale>
        <p:origin x="51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nTinker" userId="1ad7dbd6-f462-4b32-82b8-fe92c65e9ef4" providerId="ADAL" clId="{A77438B7-3BD2-4B40-8048-7C22B9F13A00}"/>
    <pc:docChg chg="modSld">
      <pc:chgData name="ErinTinker" userId="1ad7dbd6-f462-4b32-82b8-fe92c65e9ef4" providerId="ADAL" clId="{A77438B7-3BD2-4B40-8048-7C22B9F13A00}" dt="2020-02-28T17:30:22.769" v="255" actId="962"/>
      <pc:docMkLst>
        <pc:docMk/>
      </pc:docMkLst>
      <pc:sldChg chg="modSp">
        <pc:chgData name="ErinTinker" userId="1ad7dbd6-f462-4b32-82b8-fe92c65e9ef4" providerId="ADAL" clId="{A77438B7-3BD2-4B40-8048-7C22B9F13A00}" dt="2020-02-28T17:30:22.769" v="255" actId="962"/>
        <pc:sldMkLst>
          <pc:docMk/>
          <pc:sldMk cId="1282545564" sldId="296"/>
        </pc:sldMkLst>
        <pc:picChg chg="mod">
          <ac:chgData name="ErinTinker" userId="1ad7dbd6-f462-4b32-82b8-fe92c65e9ef4" providerId="ADAL" clId="{A77438B7-3BD2-4B40-8048-7C22B9F13A00}" dt="2020-02-28T17:30:15.098" v="189" actId="962"/>
          <ac:picMkLst>
            <pc:docMk/>
            <pc:sldMk cId="1282545564" sldId="296"/>
            <ac:picMk id="3" creationId="{00000000-0000-0000-0000-000000000000}"/>
          </ac:picMkLst>
        </pc:picChg>
        <pc:picChg chg="mod">
          <ac:chgData name="ErinTinker" userId="1ad7dbd6-f462-4b32-82b8-fe92c65e9ef4" providerId="ADAL" clId="{A77438B7-3BD2-4B40-8048-7C22B9F13A00}" dt="2020-02-28T17:30:07.308" v="121" actId="962"/>
          <ac:picMkLst>
            <pc:docMk/>
            <pc:sldMk cId="1282545564" sldId="296"/>
            <ac:picMk id="9" creationId="{00000000-0000-0000-0000-000000000000}"/>
          </ac:picMkLst>
        </pc:picChg>
        <pc:picChg chg="mod">
          <ac:chgData name="ErinTinker" userId="1ad7dbd6-f462-4b32-82b8-fe92c65e9ef4" providerId="ADAL" clId="{A77438B7-3BD2-4B40-8048-7C22B9F13A00}" dt="2020-02-28T17:29:57.448" v="41" actId="962"/>
          <ac:picMkLst>
            <pc:docMk/>
            <pc:sldMk cId="1282545564" sldId="296"/>
            <ac:picMk id="10" creationId="{00000000-0000-0000-0000-000000000000}"/>
          </ac:picMkLst>
        </pc:picChg>
        <pc:picChg chg="mod">
          <ac:chgData name="ErinTinker" userId="1ad7dbd6-f462-4b32-82b8-fe92c65e9ef4" providerId="ADAL" clId="{A77438B7-3BD2-4B40-8048-7C22B9F13A00}" dt="2020-02-28T17:30:22.769" v="255" actId="962"/>
          <ac:picMkLst>
            <pc:docMk/>
            <pc:sldMk cId="1282545564" sldId="296"/>
            <ac:picMk id="11" creationId="{00000000-0000-0000-0000-000000000000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Placements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EF4-4CE6-A128-96B6A1EE610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6F4-4511-839A-B2F63AF5A63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EF4-4CE6-A128-96B6A1EE610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6F4-4511-839A-B2F63AF5A63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6F4-4511-839A-B2F63AF5A63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6F4-4511-839A-B2F63AF5A63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C-9CB3-4CA3-B12F-C1A7F47BA9C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Drop in Services</c:v>
                </c:pt>
                <c:pt idx="1">
                  <c:v>Full Inclusion </c:v>
                </c:pt>
                <c:pt idx="2">
                  <c:v>Partial Inclusion </c:v>
                </c:pt>
                <c:pt idx="3">
                  <c:v>Substantially Separate </c:v>
                </c:pt>
                <c:pt idx="4">
                  <c:v>Public Day</c:v>
                </c:pt>
                <c:pt idx="5">
                  <c:v>Private Day </c:v>
                </c:pt>
                <c:pt idx="6">
                  <c:v>Residential 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0.02</c:v>
                </c:pt>
                <c:pt idx="1">
                  <c:v>0.7</c:v>
                </c:pt>
                <c:pt idx="2">
                  <c:v>0.14000000000000001</c:v>
                </c:pt>
                <c:pt idx="3">
                  <c:v>7.0000000000000007E-2</c:v>
                </c:pt>
                <c:pt idx="4">
                  <c:v>0.04</c:v>
                </c:pt>
                <c:pt idx="5">
                  <c:v>0.02</c:v>
                </c:pt>
                <c:pt idx="6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F4-4CE6-A128-96B6A1EE610A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72201261300670749"/>
          <c:y val="4.8839082030634029E-2"/>
          <c:w val="0.26872812773403326"/>
          <c:h val="0.880960020184392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72891256240026"/>
          <c:y val="0.11124640775835223"/>
          <c:w val="0.56400622716278115"/>
          <c:h val="0.780049290448863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Home Langauges Spoken</c:v>
                </c:pt>
              </c:strCache>
            </c:strRef>
          </c:tx>
          <c:dPt>
            <c:idx val="0"/>
            <c:bubble3D val="0"/>
            <c:spPr>
              <a:gradFill>
                <a:gsLst>
                  <a:gs pos="100000">
                    <a:schemeClr val="accent1">
                      <a:lumMod val="60000"/>
                      <a:lumOff val="40000"/>
                    </a:schemeClr>
                  </a:gs>
                  <a:gs pos="0">
                    <a:schemeClr val="accent1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AF-4DB8-BBF5-F7727154AE26}"/>
              </c:ext>
            </c:extLst>
          </c:dPt>
          <c:dPt>
            <c:idx val="1"/>
            <c:bubble3D val="0"/>
            <c:spPr>
              <a:gradFill>
                <a:gsLst>
                  <a:gs pos="100000">
                    <a:schemeClr val="accent2">
                      <a:lumMod val="60000"/>
                      <a:lumOff val="40000"/>
                    </a:schemeClr>
                  </a:gs>
                  <a:gs pos="0">
                    <a:schemeClr val="accent2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AF-4DB8-BBF5-F7727154AE26}"/>
              </c:ext>
            </c:extLst>
          </c:dPt>
          <c:dPt>
            <c:idx val="2"/>
            <c:bubble3D val="0"/>
            <c:spPr>
              <a:gradFill>
                <a:gsLst>
                  <a:gs pos="100000">
                    <a:schemeClr val="accent3">
                      <a:lumMod val="60000"/>
                      <a:lumOff val="40000"/>
                    </a:schemeClr>
                  </a:gs>
                  <a:gs pos="0">
                    <a:schemeClr val="accent3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AF-4DB8-BBF5-F7727154AE26}"/>
              </c:ext>
            </c:extLst>
          </c:dPt>
          <c:dPt>
            <c:idx val="3"/>
            <c:bubble3D val="0"/>
            <c:spPr>
              <a:gradFill>
                <a:gsLst>
                  <a:gs pos="100000">
                    <a:schemeClr val="accent4">
                      <a:lumMod val="60000"/>
                      <a:lumOff val="40000"/>
                    </a:schemeClr>
                  </a:gs>
                  <a:gs pos="0">
                    <a:schemeClr val="accent4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FEAF-4DB8-BBF5-F7727154AE26}"/>
              </c:ext>
            </c:extLst>
          </c:dPt>
          <c:dPt>
            <c:idx val="4"/>
            <c:bubble3D val="0"/>
            <c:spPr>
              <a:gradFill>
                <a:gsLst>
                  <a:gs pos="100000">
                    <a:schemeClr val="accent5">
                      <a:lumMod val="60000"/>
                      <a:lumOff val="40000"/>
                    </a:schemeClr>
                  </a:gs>
                  <a:gs pos="0">
                    <a:schemeClr val="accent5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FEAF-4DB8-BBF5-F7727154AE26}"/>
              </c:ext>
            </c:extLst>
          </c:dPt>
          <c:dPt>
            <c:idx val="5"/>
            <c:bubble3D val="0"/>
            <c:spPr>
              <a:gradFill>
                <a:gsLst>
                  <a:gs pos="100000">
                    <a:schemeClr val="accent6">
                      <a:lumMod val="60000"/>
                      <a:lumOff val="40000"/>
                    </a:schemeClr>
                  </a:gs>
                  <a:gs pos="0">
                    <a:schemeClr val="accent6"/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FEAF-4DB8-BBF5-F7727154AE26}"/>
              </c:ext>
            </c:extLst>
          </c:dPt>
          <c:dPt>
            <c:idx val="6"/>
            <c:bubble3D val="0"/>
            <c:spPr>
              <a:gradFill>
                <a:gsLst>
                  <a:gs pos="100000">
                    <a:schemeClr val="accent1">
                      <a:lumMod val="60000"/>
                      <a:lumMod val="60000"/>
                      <a:lumOff val="40000"/>
                    </a:schemeClr>
                  </a:gs>
                  <a:gs pos="0">
                    <a:schemeClr val="accent1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FEAF-4DB8-BBF5-F7727154AE26}"/>
              </c:ext>
            </c:extLst>
          </c:dPt>
          <c:dPt>
            <c:idx val="7"/>
            <c:bubble3D val="0"/>
            <c:spPr>
              <a:gradFill>
                <a:gsLst>
                  <a:gs pos="100000">
                    <a:schemeClr val="accent2">
                      <a:lumMod val="60000"/>
                      <a:lumMod val="60000"/>
                      <a:lumOff val="40000"/>
                    </a:schemeClr>
                  </a:gs>
                  <a:gs pos="0">
                    <a:schemeClr val="accent2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FEAF-4DB8-BBF5-F7727154AE26}"/>
              </c:ext>
            </c:extLst>
          </c:dPt>
          <c:dPt>
            <c:idx val="8"/>
            <c:bubble3D val="0"/>
            <c:spPr>
              <a:gradFill>
                <a:gsLst>
                  <a:gs pos="100000">
                    <a:schemeClr val="accent3">
                      <a:lumMod val="60000"/>
                      <a:lumMod val="60000"/>
                      <a:lumOff val="40000"/>
                    </a:schemeClr>
                  </a:gs>
                  <a:gs pos="0">
                    <a:schemeClr val="accent3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FEAF-4DB8-BBF5-F7727154AE26}"/>
              </c:ext>
            </c:extLst>
          </c:dPt>
          <c:dPt>
            <c:idx val="9"/>
            <c:bubble3D val="0"/>
            <c:spPr>
              <a:gradFill>
                <a:gsLst>
                  <a:gs pos="100000">
                    <a:schemeClr val="accent4">
                      <a:lumMod val="60000"/>
                      <a:lumMod val="60000"/>
                      <a:lumOff val="40000"/>
                    </a:schemeClr>
                  </a:gs>
                  <a:gs pos="0">
                    <a:schemeClr val="accent4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FEAF-4DB8-BBF5-F7727154AE26}"/>
              </c:ext>
            </c:extLst>
          </c:dPt>
          <c:dPt>
            <c:idx val="10"/>
            <c:bubble3D val="0"/>
            <c:spPr>
              <a:gradFill>
                <a:gsLst>
                  <a:gs pos="100000">
                    <a:schemeClr val="accent5">
                      <a:lumMod val="60000"/>
                      <a:lumMod val="60000"/>
                      <a:lumOff val="40000"/>
                    </a:schemeClr>
                  </a:gs>
                  <a:gs pos="0">
                    <a:schemeClr val="accent5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FEAF-4DB8-BBF5-F7727154AE26}"/>
              </c:ext>
            </c:extLst>
          </c:dPt>
          <c:dPt>
            <c:idx val="11"/>
            <c:bubble3D val="0"/>
            <c:spPr>
              <a:gradFill>
                <a:gsLst>
                  <a:gs pos="100000">
                    <a:schemeClr val="accent6">
                      <a:lumMod val="60000"/>
                      <a:lumMod val="60000"/>
                      <a:lumOff val="40000"/>
                    </a:schemeClr>
                  </a:gs>
                  <a:gs pos="0">
                    <a:schemeClr val="accent6">
                      <a:lumMod val="6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FEAF-4DB8-BBF5-F7727154AE26}"/>
              </c:ext>
            </c:extLst>
          </c:dPt>
          <c:dPt>
            <c:idx val="12"/>
            <c:bubble3D val="0"/>
            <c:spPr>
              <a:gradFill>
                <a:gsLst>
                  <a:gs pos="100000">
                    <a:schemeClr val="accent1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1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FEAF-4DB8-BBF5-F7727154AE26}"/>
              </c:ext>
            </c:extLst>
          </c:dPt>
          <c:dPt>
            <c:idx val="13"/>
            <c:bubble3D val="0"/>
            <c:spPr>
              <a:gradFill>
                <a:gsLst>
                  <a:gs pos="100000">
                    <a:schemeClr val="accent2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2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FEAF-4DB8-BBF5-F7727154AE26}"/>
              </c:ext>
            </c:extLst>
          </c:dPt>
          <c:dPt>
            <c:idx val="14"/>
            <c:bubble3D val="0"/>
            <c:spPr>
              <a:gradFill>
                <a:gsLst>
                  <a:gs pos="100000">
                    <a:schemeClr val="accent3">
                      <a:lumMod val="80000"/>
                      <a:lumOff val="20000"/>
                      <a:lumMod val="60000"/>
                      <a:lumOff val="40000"/>
                    </a:schemeClr>
                  </a:gs>
                  <a:gs pos="0">
                    <a:schemeClr val="accent3">
                      <a:lumMod val="80000"/>
                      <a:lumOff val="20000"/>
                    </a:schemeClr>
                  </a:gs>
                </a:gsLst>
                <a:lin ang="5400000" scaled="0"/>
              </a:gra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FEAF-4DB8-BBF5-F7727154AE26}"/>
              </c:ext>
            </c:extLst>
          </c:dPt>
          <c:dLbls>
            <c:dLbl>
              <c:idx val="0"/>
              <c:layout>
                <c:manualLayout>
                  <c:x val="-0.15849673202614378"/>
                  <c:y val="0.13379159847244954"/>
                </c:manualLayout>
              </c:layout>
              <c:tx>
                <c:rich>
                  <a:bodyPr/>
                  <a:lstStyle/>
                  <a:p>
                    <a:fld id="{EC578D6A-F1F5-4A6D-910D-C3CBE30CB960}" type="CATEGORYNAME">
                      <a:rPr lang="en-US"/>
                      <a:pPr/>
                      <a:t>[CATEGORY NAME]</a:t>
                    </a:fld>
                    <a:r>
                      <a:rPr lang="en-US"/>
                      <a:t>
</a:t>
                    </a:r>
                    <a:fld id="{96C764CD-6703-41CF-8248-C49A1114058E}" type="PERCENTAGE">
                      <a:rPr lang="en-US"/>
                      <a:pPr/>
                      <a:t>[PERCENTAGE]</a:t>
                    </a:fld>
                    <a:endParaRPr lang="en-U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EAF-4DB8-BBF5-F7727154AE26}"/>
                </c:ext>
              </c:extLst>
            </c:dLbl>
            <c:dLbl>
              <c:idx val="1"/>
              <c:layout>
                <c:manualLayout>
                  <c:x val="-9.6405228758169995E-2"/>
                  <c:y val="-0.176645832527889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EAF-4DB8-BBF5-F7727154AE26}"/>
                </c:ext>
              </c:extLst>
            </c:dLbl>
            <c:dLbl>
              <c:idx val="2"/>
              <c:layout>
                <c:manualLayout>
                  <c:x val="6.699346405228758E-2"/>
                  <c:y val="-0.13433148188718635"/>
                </c:manualLayout>
              </c:layout>
              <c:tx>
                <c:rich>
                  <a:bodyPr/>
                  <a:lstStyle/>
                  <a:p>
                    <a:fld id="{03BC7D9F-AB97-4BFD-B61B-DE38F0842B4B}" type="CATEGORYNAME">
                      <a:rPr lang="en-US" b="0"/>
                      <a:pPr/>
                      <a:t>[CATEGORY NAME]</a:t>
                    </a:fld>
                    <a:r>
                      <a:rPr lang="en-US" b="0" baseline="0"/>
                      <a:t>
</a:t>
                    </a:r>
                    <a:fld id="{76923E82-7335-440A-8D93-9F2D683D1C71}" type="PERCENTAGE">
                      <a:rPr lang="en-US" b="0" baseline="0"/>
                      <a:pPr/>
                      <a:t>[PERCENTAGE]</a:t>
                    </a:fld>
                    <a:endParaRPr lang="en-US" b="0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FEAF-4DB8-BBF5-F7727154AE26}"/>
                </c:ext>
              </c:extLst>
            </c:dLbl>
            <c:dLbl>
              <c:idx val="3"/>
              <c:layout>
                <c:manualLayout>
                  <c:x val="8.3333333333333329E-2"/>
                  <c:y val="-7.4725741115421129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EAF-4DB8-BBF5-F7727154AE26}"/>
                </c:ext>
              </c:extLst>
            </c:dLbl>
            <c:dLbl>
              <c:idx val="4"/>
              <c:layout>
                <c:manualLayout>
                  <c:x val="8.496732026143794E-2"/>
                  <c:y val="-4.123097542430764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EAF-4DB8-BBF5-F7727154AE26}"/>
                </c:ext>
              </c:extLst>
            </c:dLbl>
            <c:dLbl>
              <c:idx val="5"/>
              <c:layout>
                <c:manualLayout>
                  <c:x val="0.12418300653594772"/>
                  <c:y val="-9.3199479361323514E-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FEAF-4DB8-BBF5-F7727154AE26}"/>
                </c:ext>
              </c:extLst>
            </c:dLbl>
            <c:dLbl>
              <c:idx val="6"/>
              <c:layout>
                <c:manualLayout>
                  <c:x val="-3.2679738562091504E-3"/>
                  <c:y val="1.9019635638834835E-3"/>
                </c:manualLayout>
              </c:layout>
              <c:tx>
                <c:rich>
                  <a:bodyPr/>
                  <a:lstStyle/>
                  <a:p>
                    <a:fld id="{8C613DF6-D6B3-4A8B-8107-AD870E08470E}" type="CATEGORYNAME">
                      <a:rPr lang="en-US" sz="105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DC569006-BB1D-4C55-8F6F-988F479D7409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FEAF-4DB8-BBF5-F7727154AE26}"/>
                </c:ext>
              </c:extLst>
            </c:dLbl>
            <c:dLbl>
              <c:idx val="7"/>
              <c:layout>
                <c:manualLayout>
                  <c:x val="-5.3921568627450962E-2"/>
                  <c:y val="2.4004364429896306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FEAF-4DB8-BBF5-F7727154AE26}"/>
                </c:ext>
              </c:extLst>
            </c:dLbl>
            <c:dLbl>
              <c:idx val="8"/>
              <c:layout>
                <c:manualLayout>
                  <c:x val="-9.8039215686274495E-2"/>
                  <c:y val="3.41691903896628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FEAF-4DB8-BBF5-F7727154AE26}"/>
                </c:ext>
              </c:extLst>
            </c:dLbl>
            <c:dLbl>
              <c:idx val="9"/>
              <c:layout>
                <c:manualLayout>
                  <c:x val="-9.6405228758169967E-2"/>
                  <c:y val="2.6883169881997158E-2"/>
                </c:manualLayout>
              </c:layout>
              <c:tx>
                <c:rich>
                  <a:bodyPr/>
                  <a:lstStyle/>
                  <a:p>
                    <a:fld id="{6CD29C39-4A07-451F-AB71-23A43E066C24}" type="CATEGORYNAME">
                      <a:rPr lang="en-US" sz="1100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EC080F91-9DF1-42BC-B007-4F588FDC0F11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3-FEAF-4DB8-BBF5-F7727154AE26}"/>
                </c:ext>
              </c:extLst>
            </c:dLbl>
            <c:dLbl>
              <c:idx val="10"/>
              <c:layout>
                <c:manualLayout>
                  <c:x val="-8.6601307189542481E-2"/>
                  <c:y val="-1.2352711230245155E-3"/>
                </c:manualLayout>
              </c:layout>
              <c:tx>
                <c:rich>
                  <a:bodyPr/>
                  <a:lstStyle/>
                  <a:p>
                    <a:fld id="{FA70C976-87E1-43F1-BB95-37607556FBF2}" type="CATEGORYNAME">
                      <a:rPr lang="en-US"/>
                      <a:pPr/>
                      <a:t>[CATEGORY NAME]</a:t>
                    </a:fld>
                    <a:r>
                      <a:rPr lang="en-US" baseline="0"/>
                      <a:t>
</a:t>
                    </a:r>
                    <a:fld id="{428DEE47-90F2-4BCE-AD82-AA4984E42D77}" type="PERCENTAGE">
                      <a:rPr lang="en-US" baseline="0"/>
                      <a:pPr/>
                      <a:t>[PERCENTAGE]</a:t>
                    </a:fld>
                    <a:endParaRPr lang="en-US" baseline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5-FEAF-4DB8-BBF5-F7727154AE26}"/>
                </c:ext>
              </c:extLst>
            </c:dLbl>
            <c:dLbl>
              <c:idx val="11"/>
              <c:layout>
                <c:manualLayout>
                  <c:x val="-4.4117647058823532E-2"/>
                  <c:y val="-1.660339102456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FEAF-4DB8-BBF5-F7727154AE26}"/>
                </c:ext>
              </c:extLst>
            </c:dLbl>
            <c:dLbl>
              <c:idx val="12"/>
              <c:layout>
                <c:manualLayout>
                  <c:x val="0"/>
                  <c:y val="-1.309328968903437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FEAF-4DB8-BBF5-F7727154AE26}"/>
                </c:ext>
              </c:extLst>
            </c:dLbl>
            <c:dLbl>
              <c:idx val="13"/>
              <c:layout>
                <c:manualLayout>
                  <c:x val="3.1045751633986929E-2"/>
                  <c:y val="-2.259887005649715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FEAF-4DB8-BBF5-F7727154AE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Sheet1!$A$2:$A$16</c:f>
              <c:strCache>
                <c:ptCount val="14"/>
                <c:pt idx="0">
                  <c:v>Portuguese</c:v>
                </c:pt>
                <c:pt idx="1">
                  <c:v>Arabic</c:v>
                </c:pt>
                <c:pt idx="2">
                  <c:v>Polish</c:v>
                </c:pt>
                <c:pt idx="3">
                  <c:v>Russian</c:v>
                </c:pt>
                <c:pt idx="4">
                  <c:v>Czech</c:v>
                </c:pt>
                <c:pt idx="5">
                  <c:v>Vietnamese</c:v>
                </c:pt>
                <c:pt idx="6">
                  <c:v>Indigenous Languages</c:v>
                </c:pt>
                <c:pt idx="7">
                  <c:v>Spanish</c:v>
                </c:pt>
                <c:pt idx="8">
                  <c:v>Japanese</c:v>
                </c:pt>
                <c:pt idx="9">
                  <c:v>Greek</c:v>
                </c:pt>
                <c:pt idx="10">
                  <c:v>English</c:v>
                </c:pt>
                <c:pt idx="11">
                  <c:v>German</c:v>
                </c:pt>
                <c:pt idx="12">
                  <c:v>Swedish</c:v>
                </c:pt>
                <c:pt idx="13">
                  <c:v>Tagalog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19</c:v>
                </c:pt>
                <c:pt idx="1">
                  <c:v>13</c:v>
                </c:pt>
                <c:pt idx="2">
                  <c:v>5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FEAF-4DB8-BBF5-F7727154AE26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egendEntry>
        <c:idx val="14"/>
        <c:delete val="1"/>
      </c:legendEntry>
      <c:overlay val="0"/>
      <c:spPr>
        <a:solidFill>
          <a:schemeClr val="lt1">
            <a:alpha val="5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/>
      </a:fgClr>
      <a:bgClr>
        <a:schemeClr val="dk1">
          <a:lumMod val="10000"/>
          <a:lumOff val="90000"/>
        </a:schemeClr>
      </a:bgClr>
    </a:patt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472891256240026"/>
          <c:y val="0.11124640775835223"/>
          <c:w val="0.56400622716278115"/>
          <c:h val="0.7800492904488634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Home Langauges Spoken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0AD-4ADB-A49E-A19024798E6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0AD-4ADB-A49E-A19024798E6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0AD-4ADB-A49E-A19024798E6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0AD-4ADB-A49E-A19024798E6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D41EBFF4-B3D3-4ABC-AC7A-74BF4F1CE2D4}" type="PERCENTAGE">
                      <a:rPr lang="en-US" sz="3000" b="1" baseline="0">
                        <a:latin typeface="+mj-lt"/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20AD-4ADB-A49E-A19024798E6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80C86866-82FD-4088-886A-E733F117D5C6}" type="PERCENTAGE">
                      <a:rPr lang="en-US" sz="3000" b="1" baseline="0">
                        <a:latin typeface="+mj-lt"/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0AD-4ADB-A49E-A19024798E6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D24C8FBE-B76E-43D2-B744-B1DABA5CB9A3}" type="PERCENTAGE">
                      <a:rPr lang="en-US" sz="3000" b="1" baseline="0">
                        <a:latin typeface="+mj-lt"/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0AD-4ADB-A49E-A19024798E6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DDF44E09-17AF-44D2-AFE7-15DF8F3C08EF}" type="PERCENTAGE">
                      <a:rPr lang="en-US" sz="3000" b="1" baseline="0">
                        <a:latin typeface="+mj-lt"/>
                      </a:rPr>
                      <a:pPr/>
                      <a:t>[PERCENTAGE]</a:t>
                    </a:fld>
                    <a:endParaRPr lang="en-US"/>
                  </a:p>
                </c:rich>
              </c:tx>
              <c:dLblPos val="in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0AD-4ADB-A49E-A19024798E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Level 1</c:v>
                </c:pt>
                <c:pt idx="1">
                  <c:v>Level 2</c:v>
                </c:pt>
                <c:pt idx="2">
                  <c:v>Level 3</c:v>
                </c:pt>
                <c:pt idx="3">
                  <c:v>Level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11</c:v>
                </c:pt>
                <c:pt idx="2">
                  <c:v>8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0AD-4ADB-A49E-A19024798E6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3719670457859434"/>
          <c:y val="0.92707540914497111"/>
          <c:w val="0.71326091183046558"/>
          <c:h val="5.6088394889662156E-2"/>
        </c:manualLayout>
      </c:layout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7892108972489551"/>
          <c:y val="4.81024807543678E-2"/>
          <c:w val="0.68531818586236037"/>
          <c:h val="0.830166934675987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Salaries/Exp</c:v>
                </c:pt>
              </c:strCache>
            </c:strRef>
          </c:tx>
          <c:invertIfNegative val="0"/>
          <c:dLbls>
            <c:spPr>
              <a:solidFill>
                <a:schemeClr val="lt1"/>
              </a:solidFill>
              <a:ln w="28575" cap="flat" cmpd="sng" algn="ctr">
                <a:solidFill>
                  <a:schemeClr val="accent1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Sheet1!$B$2:$B$9</c:f>
              <c:numCache>
                <c:formatCode>_("$"* #,##0_);_("$"* \(#,##0\);_("$"* "-"_);_(@_)</c:formatCode>
                <c:ptCount val="8"/>
                <c:pt idx="0">
                  <c:v>3048413</c:v>
                </c:pt>
                <c:pt idx="1">
                  <c:v>3063307</c:v>
                </c:pt>
                <c:pt idx="2">
                  <c:v>3127089</c:v>
                </c:pt>
                <c:pt idx="3">
                  <c:v>3231959</c:v>
                </c:pt>
                <c:pt idx="4">
                  <c:v>3650047</c:v>
                </c:pt>
                <c:pt idx="5">
                  <c:v>3883306</c:v>
                </c:pt>
                <c:pt idx="6">
                  <c:v>4026768</c:v>
                </c:pt>
                <c:pt idx="7">
                  <c:v>4247571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01-4B62-B62F-EA4E8BD078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Tuitions</c:v>
                </c:pt>
              </c:strCache>
            </c:strRef>
          </c:tx>
          <c:invertIfNegative val="0"/>
          <c:dLbls>
            <c:spPr>
              <a:solidFill>
                <a:schemeClr val="lt1"/>
              </a:solidFill>
              <a:ln w="28575" cap="flat" cmpd="sng" algn="ctr">
                <a:solidFill>
                  <a:schemeClr val="accent2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10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Sheet1!$C$2:$C$9</c:f>
              <c:numCache>
                <c:formatCode>_("$"* #,##0_);_("$"* \(#,##0\);_("$"* "-"_);_(@_)</c:formatCode>
                <c:ptCount val="8"/>
                <c:pt idx="0">
                  <c:v>1069101</c:v>
                </c:pt>
                <c:pt idx="1">
                  <c:v>916183</c:v>
                </c:pt>
                <c:pt idx="2">
                  <c:v>1031862</c:v>
                </c:pt>
                <c:pt idx="3">
                  <c:v>1173492</c:v>
                </c:pt>
                <c:pt idx="4">
                  <c:v>1121757</c:v>
                </c:pt>
                <c:pt idx="5">
                  <c:v>1274002</c:v>
                </c:pt>
                <c:pt idx="6">
                  <c:v>1413009</c:v>
                </c:pt>
                <c:pt idx="7">
                  <c:v>2096359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801-4B62-B62F-EA4E8BD078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Transportation</c:v>
                </c:pt>
              </c:strCache>
            </c:strRef>
          </c:tx>
          <c:invertIfNegative val="0"/>
          <c:dLbls>
            <c:spPr>
              <a:solidFill>
                <a:schemeClr val="lt1"/>
              </a:solidFill>
              <a:ln w="28575" cap="flat" cmpd="sng" algn="ctr">
                <a:solidFill>
                  <a:schemeClr val="accent3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7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Sheet1!$D$2:$D$9</c:f>
              <c:numCache>
                <c:formatCode>_("$"* #,##0_);_("$"* \(#,##0\);_("$"* "-"_);_(@_)</c:formatCode>
                <c:ptCount val="8"/>
                <c:pt idx="0">
                  <c:v>410658</c:v>
                </c:pt>
                <c:pt idx="1">
                  <c:v>508062</c:v>
                </c:pt>
                <c:pt idx="2">
                  <c:v>517510</c:v>
                </c:pt>
                <c:pt idx="3">
                  <c:v>594658</c:v>
                </c:pt>
                <c:pt idx="4">
                  <c:v>653744</c:v>
                </c:pt>
                <c:pt idx="5">
                  <c:v>712031</c:v>
                </c:pt>
                <c:pt idx="6">
                  <c:v>744050</c:v>
                </c:pt>
                <c:pt idx="7">
                  <c:v>1048753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801-4B62-B62F-EA4E8BD0786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Circuit Breaker</c:v>
                </c:pt>
              </c:strCache>
            </c:strRef>
          </c:tx>
          <c:invertIfNegative val="0"/>
          <c:dLbls>
            <c:spPr>
              <a:solidFill>
                <a:schemeClr val="lt1"/>
              </a:solidFill>
              <a:ln w="28575" cap="flat" cmpd="sng" algn="ctr">
                <a:solidFill>
                  <a:schemeClr val="accent4"/>
                </a:solidFill>
                <a:prstDash val="solid"/>
              </a:ln>
              <a:effectLst/>
            </c:spPr>
            <c:txPr>
              <a:bodyPr/>
              <a:lstStyle/>
              <a:p>
                <a:pPr>
                  <a:defRPr sz="7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Sheet1!$A$2:$A$9</c:f>
              <c:strCache>
                <c:ptCount val="8"/>
                <c:pt idx="0">
                  <c:v>FY13</c:v>
                </c:pt>
                <c:pt idx="1">
                  <c:v>FY14</c:v>
                </c:pt>
                <c:pt idx="2">
                  <c:v>FY15</c:v>
                </c:pt>
                <c:pt idx="3">
                  <c:v>FY16</c:v>
                </c:pt>
                <c:pt idx="4">
                  <c:v>FY17</c:v>
                </c:pt>
                <c:pt idx="5">
                  <c:v>FY18</c:v>
                </c:pt>
                <c:pt idx="6">
                  <c:v>FY19</c:v>
                </c:pt>
                <c:pt idx="7">
                  <c:v>FY20</c:v>
                </c:pt>
              </c:strCache>
            </c:strRef>
          </c:cat>
          <c:val>
            <c:numRef>
              <c:f>Sheet1!$E$2:$E$9</c:f>
              <c:numCache>
                <c:formatCode>_("$"* #,##0_);_("$"* \(#,##0\);_("$"* "-"_);_(@_)</c:formatCode>
                <c:ptCount val="8"/>
                <c:pt idx="0">
                  <c:v>557371</c:v>
                </c:pt>
                <c:pt idx="1">
                  <c:v>492630</c:v>
                </c:pt>
                <c:pt idx="2">
                  <c:v>482198</c:v>
                </c:pt>
                <c:pt idx="3">
                  <c:v>431948</c:v>
                </c:pt>
                <c:pt idx="4">
                  <c:v>508379</c:v>
                </c:pt>
                <c:pt idx="5">
                  <c:v>472276</c:v>
                </c:pt>
                <c:pt idx="6">
                  <c:v>676349</c:v>
                </c:pt>
                <c:pt idx="7">
                  <c:v>723761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801-4B62-B62F-EA4E8BD078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599440"/>
        <c:axId val="198599832"/>
      </c:barChart>
      <c:catAx>
        <c:axId val="198599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8599832"/>
        <c:crosses val="autoZero"/>
        <c:auto val="1"/>
        <c:lblAlgn val="ctr"/>
        <c:lblOffset val="100"/>
        <c:noMultiLvlLbl val="0"/>
      </c:catAx>
      <c:valAx>
        <c:axId val="198599832"/>
        <c:scaling>
          <c:orientation val="minMax"/>
          <c:min val="0"/>
        </c:scaling>
        <c:delete val="0"/>
        <c:axPos val="l"/>
        <c:majorGridlines/>
        <c:numFmt formatCode="_(&quot;$&quot;* #,##0_);_(&quot;$&quot;* \(#,##0\);_(&quot;$&quot;* &quot;-&quot;_);_(@_)" sourceLinked="1"/>
        <c:majorTickMark val="out"/>
        <c:minorTickMark val="none"/>
        <c:tickLblPos val="nextTo"/>
        <c:crossAx val="198599440"/>
        <c:crosses val="autoZero"/>
        <c:crossBetween val="between"/>
      </c:valAx>
    </c:plotArea>
    <c:legend>
      <c:legendPos val="r"/>
      <c:legendEntry>
        <c:idx val="3"/>
        <c:txPr>
          <a:bodyPr/>
          <a:lstStyle/>
          <a:p>
            <a:pPr>
              <a:defRPr sz="1000" baseline="0"/>
            </a:pPr>
            <a:endParaRPr lang="en-US"/>
          </a:p>
        </c:txPr>
      </c:legendEntry>
      <c:layout>
        <c:manualLayout>
          <c:xMode val="edge"/>
          <c:yMode val="edge"/>
          <c:x val="0.86335246229814488"/>
          <c:y val="0.16865165902851148"/>
          <c:w val="0.12738834022865786"/>
          <c:h val="0.48311055196663161"/>
        </c:manualLayout>
      </c:layout>
      <c:overlay val="0"/>
      <c:txPr>
        <a:bodyPr/>
        <a:lstStyle/>
        <a:p>
          <a:pPr>
            <a:defRPr sz="1000"/>
          </a:pPr>
          <a:endParaRPr lang="en-US"/>
        </a:p>
      </c:txPr>
    </c:legend>
    <c:plotVisOnly val="1"/>
    <c:dispBlanksAs val="gap"/>
    <c:showDLblsOverMax val="0"/>
  </c:chart>
  <c:spPr>
    <a:ln>
      <a:solidFill>
        <a:schemeClr val="tx1"/>
      </a:solidFill>
    </a:ln>
  </c:spPr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6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/>
        </a:fgClr>
        <a:bgClr>
          <a:schemeClr val="dk1">
            <a:lumMod val="10000"/>
            <a:lumOff val="90000"/>
          </a:schemeClr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19050">
        <a:solidFill>
          <a:schemeClr val="lt1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gradFill>
        <a:gsLst>
          <a:gs pos="100000">
            <a:schemeClr val="phClr">
              <a:lumMod val="60000"/>
              <a:lumOff val="40000"/>
            </a:schemeClr>
          </a:gs>
          <a:gs pos="0">
            <a:schemeClr val="phClr"/>
          </a:gs>
        </a:gsLst>
        <a:lin ang="5400000" scaled="0"/>
      </a:gradFill>
      <a:ln w="508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50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0.17797</cdr:x>
      <cdr:y>0.35356</cdr:y>
    </cdr:from>
    <cdr:to>
      <cdr:x>0.29678</cdr:x>
      <cdr:y>0.57856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00200" y="1600200"/>
          <a:ext cx="1068292" cy="10183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</a:t>
          </a:r>
          <a:r>
            <a:rPr lang="en-US" sz="1200" b="1" dirty="0"/>
            <a:t>5,085,543</a:t>
          </a:r>
        </a:p>
      </cdr:txBody>
    </cdr:sp>
  </cdr:relSizeAnchor>
  <cdr:relSizeAnchor xmlns:cdr="http://schemas.openxmlformats.org/drawingml/2006/chartDrawing">
    <cdr:from>
      <cdr:x>0.26271</cdr:x>
      <cdr:y>0.35356</cdr:y>
    </cdr:from>
    <cdr:to>
      <cdr:x>0.38152</cdr:x>
      <cdr:y>0.57856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362200" y="1600200"/>
          <a:ext cx="1068292" cy="10183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</a:t>
          </a:r>
          <a:r>
            <a:rPr lang="en-US" sz="1200" b="1" dirty="0"/>
            <a:t>4,980,182</a:t>
          </a:r>
        </a:p>
      </cdr:txBody>
    </cdr:sp>
  </cdr:relSizeAnchor>
  <cdr:relSizeAnchor xmlns:cdr="http://schemas.openxmlformats.org/drawingml/2006/chartDrawing">
    <cdr:from>
      <cdr:x>0.34746</cdr:x>
      <cdr:y>0.35356</cdr:y>
    </cdr:from>
    <cdr:to>
      <cdr:x>0.46627</cdr:x>
      <cdr:y>0.57856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124200" y="1600200"/>
          <a:ext cx="1068292" cy="10183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$5,158,659</a:t>
          </a:r>
        </a:p>
      </cdr:txBody>
    </cdr:sp>
  </cdr:relSizeAnchor>
  <cdr:relSizeAnchor xmlns:cdr="http://schemas.openxmlformats.org/drawingml/2006/chartDrawing">
    <cdr:from>
      <cdr:x>0.44059</cdr:x>
      <cdr:y>0.31989</cdr:y>
    </cdr:from>
    <cdr:to>
      <cdr:x>0.55941</cdr:x>
      <cdr:y>0.54489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961654" y="1447800"/>
          <a:ext cx="1068292" cy="10183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$5,432,057</a:t>
          </a:r>
        </a:p>
      </cdr:txBody>
    </cdr:sp>
  </cdr:relSizeAnchor>
  <cdr:relSizeAnchor xmlns:cdr="http://schemas.openxmlformats.org/drawingml/2006/chartDrawing">
    <cdr:from>
      <cdr:x>0.52542</cdr:x>
      <cdr:y>0.26938</cdr:y>
    </cdr:from>
    <cdr:to>
      <cdr:x>0.63653</cdr:x>
      <cdr:y>0.47142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724400" y="1219200"/>
          <a:ext cx="999057" cy="914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$5,933,877</a:t>
          </a:r>
        </a:p>
      </cdr:txBody>
    </cdr:sp>
  </cdr:relSizeAnchor>
  <cdr:relSizeAnchor xmlns:cdr="http://schemas.openxmlformats.org/drawingml/2006/chartDrawing">
    <cdr:from>
      <cdr:x>0.61017</cdr:x>
      <cdr:y>0.23571</cdr:y>
    </cdr:from>
    <cdr:to>
      <cdr:x>0.72128</cdr:x>
      <cdr:y>0.43774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5486400" y="1066800"/>
          <a:ext cx="999057" cy="9143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$6,341,615</a:t>
          </a:r>
        </a:p>
      </cdr:txBody>
    </cdr:sp>
  </cdr:relSizeAnchor>
  <cdr:relSizeAnchor xmlns:cdr="http://schemas.openxmlformats.org/drawingml/2006/chartDrawing">
    <cdr:from>
      <cdr:x>0.69492</cdr:x>
      <cdr:y>0.20203</cdr:y>
    </cdr:from>
    <cdr:to>
      <cdr:x>0.80603</cdr:x>
      <cdr:y>0.40407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6248400" y="914400"/>
          <a:ext cx="999056" cy="9144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100" b="1" dirty="0"/>
            <a:t>$6,860,176</a:t>
          </a:r>
        </a:p>
      </cdr:txBody>
    </cdr:sp>
  </cdr:relSizeAnchor>
  <cdr:relSizeAnchor xmlns:cdr="http://schemas.openxmlformats.org/drawingml/2006/chartDrawing">
    <cdr:from>
      <cdr:x>0.76852</cdr:x>
      <cdr:y>0.65661</cdr:y>
    </cdr:from>
    <cdr:to>
      <cdr:x>0.87963</cdr:x>
      <cdr:y>0.85865</cdr:y>
    </cdr:to>
    <cdr:sp macro="" textlink="">
      <cdr:nvSpPr>
        <cdr:cNvPr id="9" name="TextBox 8">
          <a:extLst xmlns:a="http://schemas.openxmlformats.org/drawingml/2006/main">
            <a:ext uri="{FF2B5EF4-FFF2-40B4-BE49-F238E27FC236}">
              <a16:creationId xmlns:a16="http://schemas.microsoft.com/office/drawing/2014/main" id="{624C2DA2-BF6D-D24F-BF91-7E57C1894CEF}"/>
            </a:ext>
          </a:extLst>
        </cdr:cNvPr>
        <cdr:cNvSpPr txBox="1"/>
      </cdr:nvSpPr>
      <cdr:spPr>
        <a:xfrm xmlns:a="http://schemas.openxmlformats.org/drawingml/2006/main">
          <a:off x="6324600" y="2971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0.77966</cdr:x>
      <cdr:y>0.08418</cdr:y>
    </cdr:from>
    <cdr:to>
      <cdr:x>0.88136</cdr:x>
      <cdr:y>0.28622</cdr:y>
    </cdr:to>
    <cdr:sp macro="" textlink="">
      <cdr:nvSpPr>
        <cdr:cNvPr id="10" name="TextBox 9"/>
        <cdr:cNvSpPr txBox="1"/>
      </cdr:nvSpPr>
      <cdr:spPr>
        <a:xfrm xmlns:a="http://schemas.openxmlformats.org/drawingml/2006/main">
          <a:off x="7010400" y="381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b="1" dirty="0"/>
            <a:t>$8,116,444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55C3C8-EA36-4266-A19E-F1F8AA4F6C96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A2200-36D5-4884-8161-24F31DD2BCD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366110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C325A2-A06B-4AF9-9428-C71118B6B2A2}" type="datetimeFigureOut">
              <a:rPr lang="en-US" smtClean="0"/>
              <a:t>2/28/2020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FEFD8D-EE7A-4DFD-BBD6-440C99F0E7F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422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EFDDA-A01F-4504-B159-E33BA449567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B928E-4BD9-44CC-9B55-0AD51F63D594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4BB68-556A-4B7F-A22A-497AD30FF6A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BE1DA-9D2A-44B3-A2B1-0E17ED592D0D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1F2542-45AB-4895-A1F9-F9C990EA42E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A3E73A-F70C-4BF2-AD0E-A8F082A0A8E0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1D742-2F93-4B2E-8732-820C9AFA7F6C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242C4-4A92-48AD-AA89-7C26B5B019D3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F0CFA6-8957-4A4B-87FA-5F30FAC8D685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AE4B02-4894-440A-9D18-78EF64122606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34A8CF-856A-42C3-A5CD-1B59DF57C6AF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44857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05000" y="6356350"/>
            <a:ext cx="3429000" cy="365125"/>
          </a:xfrm>
        </p:spPr>
        <p:txBody>
          <a:bodyPr/>
          <a:lstStyle>
            <a:lvl1pPr>
              <a:defRPr sz="1100" b="1" spc="0" baseline="0">
                <a:solidFill>
                  <a:schemeClr val="tx2"/>
                </a:solidFill>
                <a:latin typeface="Lucida Sans Unicode" pitchFamily="34" charset="0"/>
                <a:cs typeface="Lucida Sans Unicode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66038" y="6356350"/>
            <a:ext cx="906162" cy="365125"/>
          </a:xfrm>
        </p:spPr>
        <p:txBody>
          <a:bodyPr/>
          <a:lstStyle>
            <a:lvl1pPr>
              <a:defRPr sz="1100" b="1"/>
            </a:lvl1pPr>
          </a:lstStyle>
          <a:p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28600" y="304800"/>
            <a:ext cx="8610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6967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507E3597-B0A0-4F94-B4B2-D6989D8B6E7A}" type="datetime1">
              <a:rPr lang="en-US" smtClean="0"/>
              <a:t>2/28/2020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r>
              <a:rPr lang="en-US" dirty="0"/>
              <a:t>Pembroke Public Schools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92F071E-047D-4C78-93C9-65F8F45509B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2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651" r:id="rId12"/>
    <p:sldLayoutId id="2147483714" r:id="rId13"/>
  </p:sldLayoutIdLst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584775"/>
          </a:xfrm>
          <a:prstGeom prst="rect">
            <a:avLst/>
          </a:prstGeom>
          <a:gradFill flip="none" rotWithShape="1">
            <a:gsLst>
              <a:gs pos="8000">
                <a:schemeClr val="tx2">
                  <a:shade val="30000"/>
                  <a:satMod val="115000"/>
                  <a:lumMod val="99000"/>
                </a:schemeClr>
              </a:gs>
              <a:gs pos="44000">
                <a:schemeClr val="tx2">
                  <a:shade val="67500"/>
                  <a:satMod val="115000"/>
                </a:schemeClr>
              </a:gs>
              <a:gs pos="68000">
                <a:schemeClr val="tx2">
                  <a:shade val="100000"/>
                  <a:satMod val="115000"/>
                </a:schemeClr>
              </a:gs>
            </a:gsLst>
            <a:lin ang="5400000" scaled="0"/>
            <a:tileRect/>
          </a:gra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PEMBROKE PUBLIC SCHOOLS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9595" y="620079"/>
            <a:ext cx="91440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itannic Bold" pitchFamily="34" charset="0"/>
              </a:rPr>
              <a:t>Student Services FY21 Budget Presentation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477000"/>
            <a:ext cx="9144000" cy="381000"/>
          </a:xfrm>
          <a:prstGeom prst="rect">
            <a:avLst/>
          </a:prstGeom>
          <a:gradFill flip="none" rotWithShape="1">
            <a:gsLst>
              <a:gs pos="0">
                <a:schemeClr val="tx2">
                  <a:shade val="30000"/>
                  <a:satMod val="115000"/>
                </a:schemeClr>
              </a:gs>
              <a:gs pos="36000">
                <a:schemeClr val="tx2">
                  <a:shade val="67500"/>
                  <a:satMod val="115000"/>
                  <a:lumMod val="99000"/>
                </a:schemeClr>
              </a:gs>
              <a:gs pos="83000">
                <a:schemeClr val="tx2">
                  <a:shade val="100000"/>
                  <a:satMod val="115000"/>
                </a:schemeClr>
              </a:gs>
            </a:gsLst>
            <a:lin ang="5400000" scaled="1"/>
            <a:tileRect/>
          </a:gra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72 Pilgrim Road, Pembroke, Massachusetts  02359</a:t>
            </a:r>
          </a:p>
        </p:txBody>
      </p:sp>
      <p:sp>
        <p:nvSpPr>
          <p:cNvPr id="7" name="Rectangle 6"/>
          <p:cNvSpPr/>
          <p:nvPr/>
        </p:nvSpPr>
        <p:spPr>
          <a:xfrm>
            <a:off x="6629400" y="1067620"/>
            <a:ext cx="2514600" cy="540938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39999">
                <a:schemeClr val="bg1">
                  <a:lumMod val="85000"/>
                </a:schemeClr>
              </a:gs>
              <a:gs pos="51000">
                <a:schemeClr val="bg1">
                  <a:lumMod val="85000"/>
                </a:schemeClr>
              </a:gs>
              <a:gs pos="64000">
                <a:srgbClr val="E6E6E6"/>
              </a:gs>
              <a:gs pos="77000">
                <a:schemeClr val="bg1">
                  <a:lumMod val="9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2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February 4, 2020</a:t>
            </a: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b="1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MISSION: </a:t>
            </a:r>
          </a:p>
          <a:p>
            <a:pPr algn="ctr"/>
            <a:endParaRPr lang="en-US" sz="1400" b="1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14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ensure student achievement through excellence in teaching and learning.</a:t>
            </a:r>
          </a:p>
          <a:p>
            <a:pPr algn="ctr"/>
            <a:endParaRPr lang="en-US" dirty="0"/>
          </a:p>
        </p:txBody>
      </p:sp>
      <p:pic>
        <p:nvPicPr>
          <p:cNvPr id="3" name="Picture 2" descr="Students in a computer lab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0775"/>
            <a:ext cx="3213041" cy="3606225"/>
          </a:xfrm>
          <a:prstGeom prst="rect">
            <a:avLst/>
          </a:prstGeom>
        </p:spPr>
      </p:pic>
      <p:pic>
        <p:nvPicPr>
          <p:cNvPr id="9" name="Picture 8" descr="Students performing a science experimen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41" y="1088800"/>
            <a:ext cx="3416359" cy="3093733"/>
          </a:xfrm>
          <a:prstGeom prst="rect">
            <a:avLst/>
          </a:prstGeom>
        </p:spPr>
      </p:pic>
      <p:pic>
        <p:nvPicPr>
          <p:cNvPr id="10" name="Picture 9" descr="Students at book fai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74688"/>
            <a:ext cx="3213041" cy="2811511"/>
          </a:xfrm>
          <a:prstGeom prst="rect">
            <a:avLst/>
          </a:prstGeom>
        </p:spPr>
      </p:pic>
      <p:pic>
        <p:nvPicPr>
          <p:cNvPr id="11" name="Content Placeholder 8" descr="Students using laptop computers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041" y="3886200"/>
            <a:ext cx="3416359" cy="2607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545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7620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4000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2"/>
                </a:solidFill>
              </a:rPr>
              <a:t>Data</a:t>
            </a:r>
          </a:p>
          <a:p>
            <a:r>
              <a:rPr lang="en-US" sz="3600" dirty="0">
                <a:solidFill>
                  <a:schemeClr val="tx2"/>
                </a:solidFill>
              </a:rPr>
              <a:t>Goals</a:t>
            </a:r>
          </a:p>
          <a:p>
            <a:r>
              <a:rPr lang="en-US" sz="3600" dirty="0">
                <a:solidFill>
                  <a:schemeClr val="tx2"/>
                </a:solidFill>
              </a:rPr>
              <a:t>FY 21 Budget Priorities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1417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533400" y="762000"/>
            <a:ext cx="8153400" cy="838200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4000" dirty="0"/>
              <a:t>Special Education Enrollment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339034"/>
              </p:ext>
            </p:extLst>
          </p:nvPr>
        </p:nvGraphicFramePr>
        <p:xfrm>
          <a:off x="533400" y="1905001"/>
          <a:ext cx="81534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383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06251">
                <a:tc>
                  <a:txBody>
                    <a:bodyPr/>
                    <a:lstStyle/>
                    <a:p>
                      <a:r>
                        <a:rPr lang="en-US" dirty="0"/>
                        <a:t>School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Total 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Special Education</a:t>
                      </a:r>
                    </a:p>
                    <a:p>
                      <a:r>
                        <a:rPr lang="en-US" dirty="0"/>
                        <a:t>Enrollment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Out of District Enrollment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918">
                <a:tc>
                  <a:txBody>
                    <a:bodyPr/>
                    <a:lstStyle/>
                    <a:p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2, 757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434 ( 15%)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32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483294"/>
                  </a:ext>
                </a:extLst>
              </a:tr>
              <a:tr h="774375">
                <a:tc>
                  <a:txBody>
                    <a:bodyPr/>
                    <a:lstStyle/>
                    <a:p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2, 828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431 ( 15%)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30 students </a:t>
                      </a:r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79430"/>
                  </a:ext>
                </a:extLst>
              </a:tr>
              <a:tr h="739428">
                <a:tc>
                  <a:txBody>
                    <a:bodyPr/>
                    <a:lstStyle/>
                    <a:p>
                      <a:r>
                        <a:rPr lang="en-US" dirty="0"/>
                        <a:t>2017-2018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2, 922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428 ( 14%)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31 students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825812"/>
                  </a:ext>
                </a:extLst>
              </a:tr>
              <a:tr h="739428">
                <a:tc>
                  <a:txBody>
                    <a:bodyPr/>
                    <a:lstStyle/>
                    <a:p>
                      <a:r>
                        <a:rPr lang="en-US" dirty="0"/>
                        <a:t>2016-2017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3, 041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427 ( 14%)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30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1511355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95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5027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Placements 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4453459"/>
              </p:ext>
            </p:extLst>
          </p:nvPr>
        </p:nvGraphicFramePr>
        <p:xfrm>
          <a:off x="609600" y="1371600"/>
          <a:ext cx="8077200" cy="4756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251641"/>
      </p:ext>
    </p:extLst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FA40D-8AAB-43CE-B8A8-B7AE9910C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906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Section 504 Plans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8BD638D8-21F4-439F-A4D2-79A87BAA15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3208242"/>
              </p:ext>
            </p:extLst>
          </p:nvPr>
        </p:nvGraphicFramePr>
        <p:xfrm>
          <a:off x="457200" y="1371600"/>
          <a:ext cx="8229600" cy="49847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70322">
                  <a:extLst>
                    <a:ext uri="{9D8B030D-6E8A-4147-A177-3AD203B41FA5}">
                      <a16:colId xmlns:a16="http://schemas.microsoft.com/office/drawing/2014/main" val="781578231"/>
                    </a:ext>
                  </a:extLst>
                </a:gridCol>
                <a:gridCol w="3859278">
                  <a:extLst>
                    <a:ext uri="{9D8B030D-6E8A-4147-A177-3AD203B41FA5}">
                      <a16:colId xmlns:a16="http://schemas.microsoft.com/office/drawing/2014/main" val="3430140544"/>
                    </a:ext>
                  </a:extLst>
                </a:gridCol>
              </a:tblGrid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Category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</a:rPr>
                        <a:t>number of students=136 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48062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01 Intellectual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61344750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02 Sensory/Hard of Hearing or Deaf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7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43729089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03 Communication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65057618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04 Sensory/Vision Impairment or Blind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319777412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05 Emotional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45649452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06 Physical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57188710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07 Health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106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74456919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08 Specific Learning Disabilities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99134744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09 Sensory/Deafblind 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21878893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 Multiple Disabilities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88654631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11 Autism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02499660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 Neurological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5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603722250"/>
                  </a:ext>
                </a:extLst>
              </a:tr>
              <a:tr h="35605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13 Developmental Delay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 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8911856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D0D500-22F3-4DEB-9191-01EA3B917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8000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7711440" cy="851397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4000" dirty="0"/>
              <a:t>English Language Learners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1923"/>
            <a:ext cx="8229600" cy="4504240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8513151"/>
              </p:ext>
            </p:extLst>
          </p:nvPr>
        </p:nvGraphicFramePr>
        <p:xfrm>
          <a:off x="609600" y="1391736"/>
          <a:ext cx="7711440" cy="38443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55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55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03966">
                <a:tc>
                  <a:txBody>
                    <a:bodyPr/>
                    <a:lstStyle/>
                    <a:p>
                      <a:r>
                        <a:rPr lang="en-US" dirty="0"/>
                        <a:t>School 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Number of ELLs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5517">
                <a:tc>
                  <a:txBody>
                    <a:bodyPr/>
                    <a:lstStyle/>
                    <a:p>
                      <a:r>
                        <a:rPr lang="en-US" dirty="0"/>
                        <a:t>2019-2020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983230"/>
                  </a:ext>
                </a:extLst>
              </a:tr>
              <a:tr h="685517">
                <a:tc>
                  <a:txBody>
                    <a:bodyPr/>
                    <a:lstStyle/>
                    <a:p>
                      <a:r>
                        <a:rPr lang="en-US" dirty="0"/>
                        <a:t>2018-2019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609538"/>
                  </a:ext>
                </a:extLst>
              </a:tr>
              <a:tr h="603966">
                <a:tc>
                  <a:txBody>
                    <a:bodyPr/>
                    <a:lstStyle/>
                    <a:p>
                      <a:r>
                        <a:rPr lang="en-US" dirty="0"/>
                        <a:t>2017-2018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5206966"/>
                  </a:ext>
                </a:extLst>
              </a:tr>
              <a:tr h="603966">
                <a:tc>
                  <a:txBody>
                    <a:bodyPr/>
                    <a:lstStyle/>
                    <a:p>
                      <a:r>
                        <a:rPr lang="en-US" dirty="0"/>
                        <a:t>2016-2017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435660"/>
                  </a:ext>
                </a:extLst>
              </a:tr>
              <a:tr h="661409">
                <a:tc>
                  <a:txBody>
                    <a:bodyPr/>
                    <a:lstStyle/>
                    <a:p>
                      <a:r>
                        <a:rPr lang="en-US" dirty="0"/>
                        <a:t>2015-2016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487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8901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Languages Represented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7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24387A6-6A23-4BD4-A847-EE131B8F39B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40196447"/>
              </p:ext>
            </p:extLst>
          </p:nvPr>
        </p:nvGraphicFramePr>
        <p:xfrm>
          <a:off x="457200" y="1447800"/>
          <a:ext cx="8229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797401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91281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Levels of Need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7E52C86C-25EE-4DB4-B75C-8F292F6861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647127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6531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760413"/>
          </a:xfrm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4000" dirty="0"/>
              <a:t>Special Education Budget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A40AEA-6868-42FD-8A4D-493451DDF65C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6" name="Chart 5"/>
          <p:cNvGraphicFramePr/>
          <p:nvPr>
            <p:extLst>
              <p:ext uri="{D42A27DB-BD31-4B8C-83A1-F6EECF244321}">
                <p14:modId xmlns:p14="http://schemas.microsoft.com/office/powerpoint/2010/main" val="1142781773"/>
              </p:ext>
            </p:extLst>
          </p:nvPr>
        </p:nvGraphicFramePr>
        <p:xfrm>
          <a:off x="0" y="1447800"/>
          <a:ext cx="8991600" cy="45259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5613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8E601-D799-422F-BB00-B37F8E7A7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81000"/>
            <a:ext cx="8153400" cy="989013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/>
              <a:t>Budget Increase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E5BE0-F362-4A9C-AFEA-BC1325F01AE1}"/>
              </a:ext>
            </a:extLst>
          </p:cNvPr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dirty="0">
                <a:latin typeface="+mn-lt"/>
              </a:rPr>
              <a:t>ODP Special Education Tuition Increases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Transportation Increases (Special Education, Homeless and Foster Care)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Move ins in Special Education ODP</a:t>
            </a:r>
          </a:p>
          <a:p>
            <a:pPr marL="0" indent="0">
              <a:buNone/>
            </a:pPr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Increased number of supports needed for students presenting with social/emotional and behavioral needs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ABD01F-DD27-4173-9AE0-61AF6EB75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0461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8382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4000" dirty="0"/>
              <a:t>Department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>
            <a:normAutofit lnSpcReduction="10000"/>
          </a:bodyPr>
          <a:lstStyle/>
          <a:p>
            <a:r>
              <a:rPr lang="en-US" sz="2000" dirty="0">
                <a:latin typeface="+mn-lt"/>
              </a:rPr>
              <a:t>Increasing and expanding both teachers’ knowledge base and strategies, as well as available resources, as it relates to working with students that present with social/emotional and behavior dysregulation </a:t>
            </a:r>
            <a:endParaRPr lang="en-US" sz="2000" b="1" dirty="0">
              <a:latin typeface="+mn-lt"/>
            </a:endParaRPr>
          </a:p>
          <a:p>
            <a:r>
              <a:rPr lang="en-US" sz="2000" dirty="0">
                <a:latin typeface="+mn-lt"/>
              </a:rPr>
              <a:t>Create district wide protocols for dealing with behaviors</a:t>
            </a:r>
          </a:p>
          <a:p>
            <a:r>
              <a:rPr lang="en-US" sz="2000" dirty="0">
                <a:latin typeface="+mn-lt"/>
              </a:rPr>
              <a:t>Explore and provide professional development on Restorative Justice</a:t>
            </a:r>
          </a:p>
          <a:p>
            <a:r>
              <a:rPr lang="en-US" sz="2000" dirty="0">
                <a:latin typeface="+mn-lt"/>
              </a:rPr>
              <a:t>Align staffing to student needs across levels and departments</a:t>
            </a:r>
          </a:p>
          <a:p>
            <a:r>
              <a:rPr lang="en-US" sz="2000" dirty="0">
                <a:latin typeface="+mn-lt"/>
              </a:rPr>
              <a:t>Sustaining current level of mental health staff relative to current student need</a:t>
            </a:r>
          </a:p>
          <a:p>
            <a:r>
              <a:rPr lang="en-US" sz="2000" dirty="0">
                <a:latin typeface="+mn-lt"/>
              </a:rPr>
              <a:t>Continue to seek input from families on their knowledge of the special education process and supports for students; with a focus on engagement and expanding knowledge base through informational student services presentations and use of the website</a:t>
            </a:r>
          </a:p>
          <a:p>
            <a:endParaRPr lang="en-US" sz="1800" dirty="0"/>
          </a:p>
          <a:p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424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1" y="228600"/>
            <a:ext cx="8610600" cy="685800"/>
          </a:xfrm>
          <a:ln>
            <a:solidFill>
              <a:schemeClr val="tx1"/>
            </a:solidFill>
          </a:ln>
        </p:spPr>
        <p:txBody>
          <a:bodyPr/>
          <a:lstStyle/>
          <a:p>
            <a:r>
              <a:rPr lang="en-US" sz="4000" dirty="0"/>
              <a:t>Budget Priorities FY 21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2297234"/>
              </p:ext>
            </p:extLst>
          </p:nvPr>
        </p:nvGraphicFramePr>
        <p:xfrm>
          <a:off x="152402" y="1066799"/>
          <a:ext cx="8610599" cy="602932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750452">
                  <a:extLst>
                    <a:ext uri="{9D8B030D-6E8A-4147-A177-3AD203B41FA5}">
                      <a16:colId xmlns:a16="http://schemas.microsoft.com/office/drawing/2014/main" val="2350873402"/>
                    </a:ext>
                  </a:extLst>
                </a:gridCol>
                <a:gridCol w="2210492">
                  <a:extLst>
                    <a:ext uri="{9D8B030D-6E8A-4147-A177-3AD203B41FA5}">
                      <a16:colId xmlns:a16="http://schemas.microsoft.com/office/drawing/2014/main" val="3762785504"/>
                    </a:ext>
                  </a:extLst>
                </a:gridCol>
                <a:gridCol w="1373053">
                  <a:extLst>
                    <a:ext uri="{9D8B030D-6E8A-4147-A177-3AD203B41FA5}">
                      <a16:colId xmlns:a16="http://schemas.microsoft.com/office/drawing/2014/main" val="347316229"/>
                    </a:ext>
                  </a:extLst>
                </a:gridCol>
                <a:gridCol w="3276602">
                  <a:extLst>
                    <a:ext uri="{9D8B030D-6E8A-4147-A177-3AD203B41FA5}">
                      <a16:colId xmlns:a16="http://schemas.microsoft.com/office/drawing/2014/main" val="1694240080"/>
                    </a:ext>
                  </a:extLst>
                </a:gridCol>
              </a:tblGrid>
              <a:tr h="522195">
                <a:tc>
                  <a:txBody>
                    <a:bodyPr/>
                    <a:lstStyle/>
                    <a:p>
                      <a:r>
                        <a:rPr lang="en-US" dirty="0"/>
                        <a:t>Category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Description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Notes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09603"/>
                  </a:ext>
                </a:extLst>
              </a:tr>
              <a:tr h="722200">
                <a:tc>
                  <a:txBody>
                    <a:bodyPr/>
                    <a:lstStyle/>
                    <a:p>
                      <a:r>
                        <a:rPr lang="en-US" sz="1400" dirty="0"/>
                        <a:t>Social/Emotional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1.00 BCBA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$68,</a:t>
                      </a:r>
                      <a:r>
                        <a:rPr lang="en-US" sz="1400" baseline="0" dirty="0"/>
                        <a:t> 000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Expand behaviorist model</a:t>
                      </a:r>
                      <a:r>
                        <a:rPr lang="en-US" sz="1400"/>
                        <a:t>/supports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148686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r>
                        <a:rPr lang="en-US" sz="1400" dirty="0"/>
                        <a:t>Social/Emotional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RBT Training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$8,000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Behavioral training for paraprofessionals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706409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Social/Emotional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Partnership</a:t>
                      </a:r>
                      <a:r>
                        <a:rPr lang="en-US" sz="1400" baseline="0" dirty="0"/>
                        <a:t> with </a:t>
                      </a:r>
                      <a:r>
                        <a:rPr lang="en-US" sz="1400" baseline="0" dirty="0" err="1"/>
                        <a:t>Gosnold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$6,000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Social</a:t>
                      </a:r>
                      <a:r>
                        <a:rPr lang="en-US" sz="1400" baseline="0" dirty="0"/>
                        <a:t>/Emotional Counseling/Family Needs </a:t>
                      </a: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190798"/>
                  </a:ext>
                </a:extLst>
              </a:tr>
              <a:tr h="739775">
                <a:tc>
                  <a:txBody>
                    <a:bodyPr/>
                    <a:lstStyle/>
                    <a:p>
                      <a:r>
                        <a:rPr lang="en-US" sz="1400" dirty="0"/>
                        <a:t>Social/Emotional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Kindergarten Transition Program at Each Building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$7,500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Support At Risk Kindergarten Students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0887107"/>
                  </a:ext>
                </a:extLst>
              </a:tr>
              <a:tr h="1023834">
                <a:tc>
                  <a:txBody>
                    <a:bodyPr/>
                    <a:lstStyle/>
                    <a:p>
                      <a:r>
                        <a:rPr lang="en-US" sz="1400" dirty="0"/>
                        <a:t>Social/Emotional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Restorative Justice Professional 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$5,000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Expand teacher strategies and resources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88981"/>
                  </a:ext>
                </a:extLst>
              </a:tr>
              <a:tr h="1019577">
                <a:tc>
                  <a:txBody>
                    <a:bodyPr/>
                    <a:lstStyle/>
                    <a:p>
                      <a:r>
                        <a:rPr lang="en-US" sz="1400" dirty="0"/>
                        <a:t>Nursing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.6 LPN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Cost neutral</a:t>
                      </a:r>
                    </a:p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Align with level of need at PHS; be in compliance for MED DEL certification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4270440"/>
                  </a:ext>
                </a:extLst>
              </a:tr>
              <a:tr h="522195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/>
                        <a:t>$94,500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010919"/>
                  </a:ext>
                </a:extLst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071E-047D-4C78-93C9-65F8F45509B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00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xecuti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79cd639a-f505-4a1f-8b06-ce242f3198d6">
      <UserInfo>
        <DisplayName>Marybeth Brust</DisplayName>
        <AccountId>74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C170A95861FC42BFDA8FA689A397A3" ma:contentTypeVersion="3" ma:contentTypeDescription="Create a new document." ma:contentTypeScope="" ma:versionID="421f742cf2a15091dd03a3d702f42793">
  <xsd:schema xmlns:xsd="http://www.w3.org/2001/XMLSchema" xmlns:xs="http://www.w3.org/2001/XMLSchema" xmlns:p="http://schemas.microsoft.com/office/2006/metadata/properties" xmlns:ns2="79cd639a-f505-4a1f-8b06-ce242f3198d6" targetNamespace="http://schemas.microsoft.com/office/2006/metadata/properties" ma:root="true" ma:fieldsID="32b6728bda861662ae7123f04eba2c29" ns2:_="">
    <xsd:import namespace="79cd639a-f505-4a1f-8b06-ce242f3198d6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cd639a-f505-4a1f-8b06-ce242f3198d6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8D861D-6769-497D-AF5F-9CD0D943910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DA8613F-4B10-45B0-8D86-8F99768CED61}">
  <ds:schemaRefs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purl.org/dc/terms/"/>
    <ds:schemaRef ds:uri="79cd639a-f505-4a1f-8b06-ce242f3198d6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0E3E0551-04FB-47E8-9786-AF3B80D1D2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9cd639a-f505-4a1f-8b06-ce242f3198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82652</TotalTime>
  <Words>470</Words>
  <Application>Microsoft Office PowerPoint</Application>
  <PresentationFormat>On-screen Show (4:3)</PresentationFormat>
  <Paragraphs>163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Arial</vt:lpstr>
      <vt:lpstr>Britannic Bold</vt:lpstr>
      <vt:lpstr>Calibri</vt:lpstr>
      <vt:lpstr>Century Gothic</vt:lpstr>
      <vt:lpstr>Courier New</vt:lpstr>
      <vt:lpstr>Lucida Sans Unicode</vt:lpstr>
      <vt:lpstr>Palatino Linotype</vt:lpstr>
      <vt:lpstr>Executive</vt:lpstr>
      <vt:lpstr>PowerPoint Presentation</vt:lpstr>
      <vt:lpstr>Overview</vt:lpstr>
      <vt:lpstr>Special Education Enrollment</vt:lpstr>
      <vt:lpstr>Placements </vt:lpstr>
      <vt:lpstr>Section 504 Plans</vt:lpstr>
      <vt:lpstr>English Language Learners</vt:lpstr>
      <vt:lpstr>Languages Represented </vt:lpstr>
      <vt:lpstr>Levels of Need </vt:lpstr>
      <vt:lpstr>Special Education Budget </vt:lpstr>
      <vt:lpstr>Budget Increase</vt:lpstr>
      <vt:lpstr>Department Goals</vt:lpstr>
      <vt:lpstr>Budget Priorities FY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Fitzgibbons</dc:creator>
  <cp:lastModifiedBy>ErinTinker</cp:lastModifiedBy>
  <cp:revision>496</cp:revision>
  <cp:lastPrinted>2016-10-26T17:46:48Z</cp:lastPrinted>
  <dcterms:created xsi:type="dcterms:W3CDTF">2013-01-25T14:31:16Z</dcterms:created>
  <dcterms:modified xsi:type="dcterms:W3CDTF">2020-02-28T17:30:24Z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0x0101006AC170A95861FC42BFDA8FA689A397A3</vt:lpwstr>
  </property>
</Properties>
</file>