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25"/>
  </p:notesMasterIdLst>
  <p:sldIdLst>
    <p:sldId id="256" r:id="rId2"/>
    <p:sldId id="258" r:id="rId3"/>
    <p:sldId id="257" r:id="rId4"/>
    <p:sldId id="259" r:id="rId5"/>
    <p:sldId id="260" r:id="rId6"/>
    <p:sldId id="261" r:id="rId7"/>
    <p:sldId id="262" r:id="rId8"/>
    <p:sldId id="263" r:id="rId9"/>
    <p:sldId id="264" r:id="rId10"/>
    <p:sldId id="265" r:id="rId11"/>
    <p:sldId id="267" r:id="rId12"/>
    <p:sldId id="266" r:id="rId13"/>
    <p:sldId id="273" r:id="rId14"/>
    <p:sldId id="270" r:id="rId15"/>
    <p:sldId id="277" r:id="rId16"/>
    <p:sldId id="279" r:id="rId17"/>
    <p:sldId id="274" r:id="rId18"/>
    <p:sldId id="268" r:id="rId19"/>
    <p:sldId id="269" r:id="rId20"/>
    <p:sldId id="275" r:id="rId21"/>
    <p:sldId id="272" r:id="rId22"/>
    <p:sldId id="271" r:id="rId23"/>
    <p:sldId id="278"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969" autoAdjust="0"/>
  </p:normalViewPr>
  <p:slideViewPr>
    <p:cSldViewPr snapToGrid="0" snapToObjects="1">
      <p:cViewPr varScale="1">
        <p:scale>
          <a:sx n="84" d="100"/>
          <a:sy n="84" d="100"/>
        </p:scale>
        <p:origin x="-15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4251065F-5457-164F-A938-29FB9D8352F0}" type="datetimeFigureOut">
              <a:rPr lang="en-US" smtClean="0"/>
              <a:t>1/28/13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0BD03E34-9ACD-B14C-BFF2-7720567F9DB5}" type="slidenum">
              <a:rPr lang="en-US" smtClean="0"/>
              <a:t>‹#›</a:t>
            </a:fld>
            <a:endParaRPr lang="en-US"/>
          </a:p>
        </p:txBody>
      </p:sp>
    </p:spTree>
    <p:extLst>
      <p:ext uri="{BB962C8B-B14F-4D97-AF65-F5344CB8AC3E}">
        <p14:creationId xmlns:p14="http://schemas.microsoft.com/office/powerpoint/2010/main" val="169047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corestandards.or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D03E34-9ACD-B14C-BFF2-7720567F9DB5}" type="slidenum">
              <a:rPr lang="en-US" smtClean="0"/>
              <a:t>2</a:t>
            </a:fld>
            <a:endParaRPr lang="en-US"/>
          </a:p>
        </p:txBody>
      </p:sp>
    </p:spTree>
    <p:extLst>
      <p:ext uri="{BB962C8B-B14F-4D97-AF65-F5344CB8AC3E}">
        <p14:creationId xmlns:p14="http://schemas.microsoft.com/office/powerpoint/2010/main" val="901107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Based on student responses, the computer program adjusts the difficulty of questions throughout the assessment. For example, a student who answers a question correctly will receive a more challenging item, while an incorrect answer generates an easier question. By adapting to the student as the assessment is taking place, these assessments present an individually tailored set of questions to each student and can quickly identify which skills students have mastered. This approach represents a significant improvement over traditional paper-and-pencil assessments used in many states today, providing more accurate scores for all students across the full range of the achievement continuum.</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Better information for teachers:</a:t>
            </a:r>
            <a:r>
              <a:rPr lang="en-US" sz="1200" b="0" kern="1200" dirty="0" smtClean="0">
                <a:solidFill>
                  <a:schemeClr val="tx1"/>
                </a:solidFill>
                <a:latin typeface="+mn-lt"/>
                <a:ea typeface="+mn-ea"/>
                <a:cs typeface="+mn-cs"/>
              </a:rPr>
              <a:t> Optional computer adaptive interim assessments will provide a more detailed picture of where students excel or need additional support, helping teachers to differentiate instruction. The interim assessments will be reported on the same scale as the summative assessment, and schools will have the flexibility to assess small elements of content or the full breadth of the </a:t>
            </a:r>
            <a:r>
              <a:rPr lang="en-US" sz="1200" b="0" kern="1200" dirty="0" smtClean="0">
                <a:solidFill>
                  <a:schemeClr val="tx1"/>
                </a:solidFill>
                <a:latin typeface="+mn-lt"/>
                <a:ea typeface="+mn-ea"/>
                <a:cs typeface="+mn-cs"/>
                <a:hlinkClick r:id="rId3"/>
              </a:rPr>
              <a:t>Common Core State Standards at locally-determined times throughout the year.</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More efficient and more secure:</a:t>
            </a:r>
            <a:r>
              <a:rPr lang="en-US" sz="1200" b="0" kern="1200" dirty="0" smtClean="0">
                <a:solidFill>
                  <a:schemeClr val="tx1"/>
                </a:solidFill>
                <a:latin typeface="+mn-lt"/>
                <a:ea typeface="+mn-ea"/>
                <a:cs typeface="+mn-cs"/>
              </a:rPr>
              <a:t> Computer adaptive tests are typically shorter than paper-and-pencil assessments because fewer questions are required to accurately determine each student’s achievement level. The assessments draw from a large bank of questions, and since students receive different questions based on their responses, test items are more secure and can be used for a longer period of time.</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More accurate:</a:t>
            </a:r>
            <a:r>
              <a:rPr lang="en-US" sz="1200" b="0" kern="1200" dirty="0" smtClean="0">
                <a:solidFill>
                  <a:schemeClr val="tx1"/>
                </a:solidFill>
                <a:latin typeface="+mn-lt"/>
                <a:ea typeface="+mn-ea"/>
                <a:cs typeface="+mn-cs"/>
              </a:rPr>
              <a:t> CAT offers teachers and schools a more accurate way to evaluate student achievement, readiness for college and careers, and to measure growth over time.</a:t>
            </a:r>
            <a:endParaRPr lang="en-US" dirty="0"/>
          </a:p>
        </p:txBody>
      </p:sp>
      <p:sp>
        <p:nvSpPr>
          <p:cNvPr id="4" name="Slide Number Placeholder 3"/>
          <p:cNvSpPr>
            <a:spLocks noGrp="1"/>
          </p:cNvSpPr>
          <p:nvPr>
            <p:ph type="sldNum" sz="quarter" idx="10"/>
          </p:nvPr>
        </p:nvSpPr>
        <p:spPr/>
        <p:txBody>
          <a:bodyPr/>
          <a:lstStyle/>
          <a:p>
            <a:fld id="{0BD03E34-9ACD-B14C-BFF2-7720567F9DB5}" type="slidenum">
              <a:rPr lang="en-US" smtClean="0"/>
              <a:t>3</a:t>
            </a:fld>
            <a:endParaRPr lang="en-US"/>
          </a:p>
        </p:txBody>
      </p:sp>
    </p:spTree>
    <p:extLst>
      <p:ext uri="{BB962C8B-B14F-4D97-AF65-F5344CB8AC3E}">
        <p14:creationId xmlns:p14="http://schemas.microsoft.com/office/powerpoint/2010/main" val="186799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Gathering and Use of Technology Readiness Survey Data</a:t>
            </a:r>
          </a:p>
          <a:p>
            <a:endParaRPr lang="en-US" dirty="0" smtClean="0"/>
          </a:p>
          <a:p>
            <a:r>
              <a:rPr lang="en-US" dirty="0" smtClean="0"/>
              <a:t>Identification of technology purchasing models that support classroom instruction and SBAC testing</a:t>
            </a:r>
          </a:p>
          <a:p>
            <a:r>
              <a:rPr lang="en-US" dirty="0" smtClean="0"/>
              <a:t>Implementation of state approved SBCUSD Technology Plan</a:t>
            </a:r>
          </a:p>
          <a:p>
            <a:r>
              <a:rPr lang="en-US" dirty="0" smtClean="0"/>
              <a:t>Technology Committee for decision making, coordination of district technology efforts, and increased communication</a:t>
            </a:r>
          </a:p>
          <a:p>
            <a:r>
              <a:rPr lang="en-US" dirty="0" smtClean="0"/>
              <a:t>1 to 1 iPad Initiative (iSeek)</a:t>
            </a:r>
          </a:p>
          <a:p>
            <a:r>
              <a:rPr lang="en-US" dirty="0" smtClean="0"/>
              <a:t>Participation in county and state SBAC assessment updates and meetings</a:t>
            </a:r>
          </a:p>
          <a:p>
            <a:r>
              <a:rPr lang="en-US" dirty="0" smtClean="0"/>
              <a:t>Collaboration between Assessment and Accountability, Purchasing, Sites, Elementary Instruction, Secondary Education, Information Technology, Superintendent and Cabinet and SBCUSD Technology Committee and Facilities</a:t>
            </a:r>
          </a:p>
          <a:p>
            <a:r>
              <a:rPr lang="en-US" dirty="0" smtClean="0"/>
              <a:t>Communication with sites on updates, site needs and district support </a:t>
            </a:r>
          </a:p>
          <a:p>
            <a:r>
              <a:rPr lang="en-US" dirty="0" smtClean="0"/>
              <a:t>Support of site purchasing and implementation of student technology</a:t>
            </a:r>
          </a:p>
          <a:p>
            <a:pPr lvl="1"/>
            <a:r>
              <a:rPr lang="en-US" dirty="0" smtClean="0"/>
              <a:t>Purchasing models</a:t>
            </a:r>
          </a:p>
          <a:p>
            <a:pPr lvl="1"/>
            <a:r>
              <a:rPr lang="en-US" dirty="0" smtClean="0"/>
              <a:t>Technology Training</a:t>
            </a:r>
          </a:p>
          <a:p>
            <a:pPr lvl="2"/>
            <a:r>
              <a:rPr lang="en-US" dirty="0" smtClean="0"/>
              <a:t>Illuminate, Aeries, Parent Portal, SAP, Financial 2000, Word, </a:t>
            </a:r>
            <a:r>
              <a:rPr lang="en-US" dirty="0" err="1" smtClean="0"/>
              <a:t>etc</a:t>
            </a:r>
            <a:endParaRPr lang="en-US" dirty="0" smtClean="0"/>
          </a:p>
          <a:p>
            <a:pPr lvl="2"/>
            <a:r>
              <a:rPr lang="en-US" dirty="0" smtClean="0"/>
              <a:t>iSeek iPad Training</a:t>
            </a:r>
          </a:p>
          <a:p>
            <a:pPr lvl="2"/>
            <a:r>
              <a:rPr lang="en-US" dirty="0" smtClean="0"/>
              <a:t>Administrative Technology Walkthroughs</a:t>
            </a:r>
          </a:p>
          <a:p>
            <a:pPr lvl="2"/>
            <a:r>
              <a:rPr lang="en-US" dirty="0" smtClean="0"/>
              <a:t>Technology Saturday Training (Discovery Ed, iPad, Applications, document management, Smart Board Technology, InterWrite technology, Pages, iMovie, </a:t>
            </a:r>
            <a:r>
              <a:rPr lang="en-US" dirty="0" err="1" smtClean="0"/>
              <a:t>iBooks</a:t>
            </a:r>
            <a:r>
              <a:rPr lang="en-US" dirty="0" smtClean="0"/>
              <a:t>, Teacher Best Technology Practices</a:t>
            </a:r>
          </a:p>
          <a:p>
            <a:pPr lvl="2"/>
            <a:r>
              <a:rPr lang="en-US" dirty="0" smtClean="0"/>
              <a:t>Discovery Education weeknight training</a:t>
            </a:r>
          </a:p>
          <a:p>
            <a:endParaRPr lang="en-US" dirty="0"/>
          </a:p>
        </p:txBody>
      </p:sp>
      <p:sp>
        <p:nvSpPr>
          <p:cNvPr id="4" name="Slide Number Placeholder 3"/>
          <p:cNvSpPr>
            <a:spLocks noGrp="1"/>
          </p:cNvSpPr>
          <p:nvPr>
            <p:ph type="sldNum" sz="quarter" idx="10"/>
          </p:nvPr>
        </p:nvSpPr>
        <p:spPr/>
        <p:txBody>
          <a:bodyPr/>
          <a:lstStyle/>
          <a:p>
            <a:fld id="{0BD03E34-9ACD-B14C-BFF2-7720567F9DB5}" type="slidenum">
              <a:rPr lang="en-US" smtClean="0"/>
              <a:t>14</a:t>
            </a:fld>
            <a:endParaRPr lang="en-US"/>
          </a:p>
        </p:txBody>
      </p:sp>
    </p:spTree>
    <p:extLst>
      <p:ext uri="{BB962C8B-B14F-4D97-AF65-F5344CB8AC3E}">
        <p14:creationId xmlns:p14="http://schemas.microsoft.com/office/powerpoint/2010/main" val="3041744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1/28/13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1/28/13</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1/28/13</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marterbalanced.org/sample-items-and-performance-tasks/" TargetMode="Externa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SBCUSD and Smarter Balanced Assessment Consortium Testing</a:t>
            </a:r>
            <a:endParaRPr lang="en-US" sz="5400" dirty="0"/>
          </a:p>
        </p:txBody>
      </p:sp>
      <p:sp>
        <p:nvSpPr>
          <p:cNvPr id="3" name="Subtitle 2"/>
          <p:cNvSpPr>
            <a:spLocks noGrp="1"/>
          </p:cNvSpPr>
          <p:nvPr>
            <p:ph type="subTitle" idx="1"/>
          </p:nvPr>
        </p:nvSpPr>
        <p:spPr/>
        <p:txBody>
          <a:bodyPr>
            <a:normAutofit/>
          </a:bodyPr>
          <a:lstStyle/>
          <a:p>
            <a:r>
              <a:rPr lang="en-US" sz="2400" dirty="0" smtClean="0"/>
              <a:t>       </a:t>
            </a:r>
          </a:p>
          <a:p>
            <a:r>
              <a:rPr lang="en-US" sz="2400" dirty="0"/>
              <a:t> </a:t>
            </a:r>
            <a:r>
              <a:rPr lang="en-US" sz="2400" dirty="0" smtClean="0"/>
              <a:t>        Assessment and Accountability, January 2013</a:t>
            </a:r>
            <a:endParaRPr lang="en-US" sz="2400" dirty="0"/>
          </a:p>
        </p:txBody>
      </p:sp>
    </p:spTree>
    <p:extLst>
      <p:ext uri="{BB962C8B-B14F-4D97-AF65-F5344CB8AC3E}">
        <p14:creationId xmlns:p14="http://schemas.microsoft.com/office/powerpoint/2010/main" val="13653830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smtClean="0"/>
              <a:t>2014-2015</a:t>
            </a:r>
            <a:endParaRPr lang="en-US" sz="5400" b="1" dirty="0"/>
          </a:p>
        </p:txBody>
      </p:sp>
      <p:sp>
        <p:nvSpPr>
          <p:cNvPr id="3" name="Content Placeholder 2"/>
          <p:cNvSpPr>
            <a:spLocks noGrp="1"/>
          </p:cNvSpPr>
          <p:nvPr>
            <p:ph idx="1"/>
          </p:nvPr>
        </p:nvSpPr>
        <p:spPr/>
        <p:txBody>
          <a:bodyPr>
            <a:normAutofit/>
          </a:bodyPr>
          <a:lstStyle/>
          <a:p>
            <a:endParaRPr lang="en-US" b="1" dirty="0"/>
          </a:p>
          <a:p>
            <a:pPr marL="114300" indent="0" algn="ctr">
              <a:buNone/>
            </a:pPr>
            <a:r>
              <a:rPr lang="en-US" sz="5400" dirty="0" smtClean="0"/>
              <a:t>… </a:t>
            </a:r>
            <a:r>
              <a:rPr lang="en-US" sz="5400" dirty="0"/>
              <a:t>will be the first school year of </a:t>
            </a:r>
            <a:r>
              <a:rPr lang="en-US" sz="5400" dirty="0" smtClean="0"/>
              <a:t>full implementation </a:t>
            </a:r>
            <a:r>
              <a:rPr lang="en-US" sz="5400" dirty="0"/>
              <a:t>of the new assessment</a:t>
            </a:r>
          </a:p>
        </p:txBody>
      </p:sp>
    </p:spTree>
    <p:extLst>
      <p:ext uri="{BB962C8B-B14F-4D97-AF65-F5344CB8AC3E}">
        <p14:creationId xmlns:p14="http://schemas.microsoft.com/office/powerpoint/2010/main" val="159749863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Adaptive Testing</a:t>
            </a:r>
            <a:endParaRPr lang="en-US" dirty="0"/>
          </a:p>
        </p:txBody>
      </p:sp>
      <p:sp>
        <p:nvSpPr>
          <p:cNvPr id="3" name="Content Placeholder 2"/>
          <p:cNvSpPr>
            <a:spLocks noGrp="1"/>
          </p:cNvSpPr>
          <p:nvPr>
            <p:ph idx="1"/>
          </p:nvPr>
        </p:nvSpPr>
        <p:spPr/>
        <p:txBody>
          <a:bodyPr>
            <a:normAutofit fontScale="92500"/>
          </a:bodyPr>
          <a:lstStyle/>
          <a:p>
            <a:endParaRPr lang="en-US" dirty="0"/>
          </a:p>
          <a:p>
            <a:r>
              <a:rPr lang="en-US" dirty="0"/>
              <a:t>The Smarter Balanced assessment system will capitalize on the precision and efficiency of computer adaptive testing (CAT) for both the mandatory summative assessment and the optional interim assessments</a:t>
            </a:r>
            <a:r>
              <a:rPr lang="en-US" dirty="0" smtClean="0"/>
              <a:t>.</a:t>
            </a:r>
          </a:p>
          <a:p>
            <a:pPr lvl="2"/>
            <a:r>
              <a:rPr lang="en-US" sz="2200" dirty="0" smtClean="0"/>
              <a:t>Better information for teachers</a:t>
            </a:r>
          </a:p>
          <a:p>
            <a:pPr lvl="2"/>
            <a:r>
              <a:rPr lang="en-US" sz="2200" dirty="0" smtClean="0"/>
              <a:t>More efficient and more secure</a:t>
            </a:r>
          </a:p>
          <a:p>
            <a:pPr lvl="2"/>
            <a:r>
              <a:rPr lang="en-US" sz="2200" dirty="0" smtClean="0"/>
              <a:t>More accurate</a:t>
            </a:r>
          </a:p>
          <a:p>
            <a:endParaRPr lang="en-US" i="1" dirty="0"/>
          </a:p>
          <a:p>
            <a:r>
              <a:rPr lang="en-US" dirty="0"/>
              <a:t>Computerized assessments allow teachers, principals, and parents to receive results in weeks, not months. Faster results mean that teachers can use the information from optional interim assessments throughout the school year to differentiate instruction and better meet the unique needs of their students</a:t>
            </a:r>
          </a:p>
        </p:txBody>
      </p:sp>
    </p:spTree>
    <p:extLst>
      <p:ext uri="{BB962C8B-B14F-4D97-AF65-F5344CB8AC3E}">
        <p14:creationId xmlns:p14="http://schemas.microsoft.com/office/powerpoint/2010/main" val="31655167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Screen shot 2013-01-21 at 9.55.08 AM.png"/>
          <p:cNvPicPr>
            <a:picLocks noGrp="1" noChangeAspect="1"/>
          </p:cNvPicPr>
          <p:nvPr>
            <p:ph idx="1"/>
          </p:nvPr>
        </p:nvPicPr>
        <p:blipFill>
          <a:blip r:embed="rId2">
            <a:extLst>
              <a:ext uri="{28A0092B-C50C-407E-A947-70E740481C1C}">
                <a14:useLocalDpi xmlns:a14="http://schemas.microsoft.com/office/drawing/2010/main" val="0"/>
              </a:ext>
            </a:extLst>
          </a:blip>
          <a:srcRect l="-6424" r="-6424"/>
          <a:stretch>
            <a:fillRect/>
          </a:stretch>
        </p:blipFill>
        <p:spPr>
          <a:xfrm>
            <a:off x="472314" y="1462992"/>
            <a:ext cx="7620000" cy="4800600"/>
          </a:xfrm>
        </p:spPr>
      </p:pic>
    </p:spTree>
    <p:extLst>
      <p:ext uri="{BB962C8B-B14F-4D97-AF65-F5344CB8AC3E}">
        <p14:creationId xmlns:p14="http://schemas.microsoft.com/office/powerpoint/2010/main" val="21046755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Screen shot 2013-01-21 at 10.00.01 AM.png"/>
          <p:cNvPicPr>
            <a:picLocks noGrp="1" noChangeAspect="1"/>
          </p:cNvPicPr>
          <p:nvPr>
            <p:ph idx="1"/>
          </p:nvPr>
        </p:nvPicPr>
        <p:blipFill>
          <a:blip r:embed="rId2">
            <a:extLst>
              <a:ext uri="{28A0092B-C50C-407E-A947-70E740481C1C}">
                <a14:useLocalDpi xmlns:a14="http://schemas.microsoft.com/office/drawing/2010/main" val="0"/>
              </a:ext>
            </a:extLst>
          </a:blip>
          <a:srcRect l="-9474" r="-9474"/>
          <a:stretch>
            <a:fillRect/>
          </a:stretch>
        </p:blipFill>
        <p:spPr/>
      </p:pic>
    </p:spTree>
    <p:extLst>
      <p:ext uri="{BB962C8B-B14F-4D97-AF65-F5344CB8AC3E}">
        <p14:creationId xmlns:p14="http://schemas.microsoft.com/office/powerpoint/2010/main" val="31066425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Summative Assessments</a:t>
            </a:r>
            <a:endParaRPr lang="en-US" dirty="0"/>
          </a:p>
        </p:txBody>
      </p:sp>
      <p:pic>
        <p:nvPicPr>
          <p:cNvPr id="4" name="Content Placeholder 3" descr="Screen shot 2013-01-21 at 10.02.23 AM.png"/>
          <p:cNvPicPr>
            <a:picLocks noGrp="1" noChangeAspect="1"/>
          </p:cNvPicPr>
          <p:nvPr>
            <p:ph idx="1"/>
          </p:nvPr>
        </p:nvPicPr>
        <p:blipFill>
          <a:blip r:embed="rId2">
            <a:extLst>
              <a:ext uri="{28A0092B-C50C-407E-A947-70E740481C1C}">
                <a14:useLocalDpi xmlns:a14="http://schemas.microsoft.com/office/drawing/2010/main" val="0"/>
              </a:ext>
            </a:extLst>
          </a:blip>
          <a:srcRect l="-9573" r="-9573"/>
          <a:stretch>
            <a:fillRect/>
          </a:stretch>
        </p:blipFill>
        <p:spPr/>
      </p:pic>
    </p:spTree>
    <p:extLst>
      <p:ext uri="{BB962C8B-B14F-4D97-AF65-F5344CB8AC3E}">
        <p14:creationId xmlns:p14="http://schemas.microsoft.com/office/powerpoint/2010/main" val="308391373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Interim Assessment</a:t>
            </a:r>
            <a:endParaRPr lang="en-US" dirty="0"/>
          </a:p>
        </p:txBody>
      </p:sp>
      <p:pic>
        <p:nvPicPr>
          <p:cNvPr id="4" name="Content Placeholder 3" descr="Screen shot 2013-01-21 at 10.05.03 AM.png"/>
          <p:cNvPicPr>
            <a:picLocks noGrp="1" noChangeAspect="1"/>
          </p:cNvPicPr>
          <p:nvPr>
            <p:ph idx="1"/>
          </p:nvPr>
        </p:nvPicPr>
        <p:blipFill>
          <a:blip r:embed="rId2">
            <a:extLst>
              <a:ext uri="{28A0092B-C50C-407E-A947-70E740481C1C}">
                <a14:useLocalDpi xmlns:a14="http://schemas.microsoft.com/office/drawing/2010/main" val="0"/>
              </a:ext>
            </a:extLst>
          </a:blip>
          <a:srcRect l="-8084" r="-8084"/>
          <a:stretch>
            <a:fillRect/>
          </a:stretch>
        </p:blipFill>
        <p:spPr/>
      </p:pic>
    </p:spTree>
    <p:extLst>
      <p:ext uri="{BB962C8B-B14F-4D97-AF65-F5344CB8AC3E}">
        <p14:creationId xmlns:p14="http://schemas.microsoft.com/office/powerpoint/2010/main" val="2658554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Tasks</a:t>
            </a:r>
            <a:endParaRPr lang="en-US" dirty="0"/>
          </a:p>
        </p:txBody>
      </p:sp>
      <p:pic>
        <p:nvPicPr>
          <p:cNvPr id="4" name="Content Placeholder 3" descr="Screen shot 2013-01-21 at 10.07.09 AM.png"/>
          <p:cNvPicPr>
            <a:picLocks noGrp="1" noChangeAspect="1"/>
          </p:cNvPicPr>
          <p:nvPr>
            <p:ph idx="1"/>
          </p:nvPr>
        </p:nvPicPr>
        <p:blipFill>
          <a:blip r:embed="rId2">
            <a:extLst>
              <a:ext uri="{28A0092B-C50C-407E-A947-70E740481C1C}">
                <a14:useLocalDpi xmlns:a14="http://schemas.microsoft.com/office/drawing/2010/main" val="0"/>
              </a:ext>
            </a:extLst>
          </a:blip>
          <a:srcRect l="-9108" r="-9108"/>
          <a:stretch>
            <a:fillRect/>
          </a:stretch>
        </p:blipFill>
        <p:spPr/>
      </p:pic>
    </p:spTree>
    <p:extLst>
      <p:ext uri="{BB962C8B-B14F-4D97-AF65-F5344CB8AC3E}">
        <p14:creationId xmlns:p14="http://schemas.microsoft.com/office/powerpoint/2010/main" val="14356218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Formative Assessments</a:t>
            </a:r>
            <a:endParaRPr lang="en-US" dirty="0"/>
          </a:p>
        </p:txBody>
      </p:sp>
      <p:pic>
        <p:nvPicPr>
          <p:cNvPr id="4" name="Content Placeholder 3" descr="Screen shot 2013-01-21 at 10.09.13 AM.png"/>
          <p:cNvPicPr>
            <a:picLocks noGrp="1" noChangeAspect="1"/>
          </p:cNvPicPr>
          <p:nvPr>
            <p:ph idx="1"/>
          </p:nvPr>
        </p:nvPicPr>
        <p:blipFill>
          <a:blip r:embed="rId2">
            <a:extLst>
              <a:ext uri="{28A0092B-C50C-407E-A947-70E740481C1C}">
                <a14:useLocalDpi xmlns:a14="http://schemas.microsoft.com/office/drawing/2010/main" val="0"/>
              </a:ext>
            </a:extLst>
          </a:blip>
          <a:srcRect l="-8742" r="-8742"/>
          <a:stretch>
            <a:fillRect/>
          </a:stretch>
        </p:blipFill>
        <p:spPr/>
      </p:pic>
    </p:spTree>
    <p:extLst>
      <p:ext uri="{BB962C8B-B14F-4D97-AF65-F5344CB8AC3E}">
        <p14:creationId xmlns:p14="http://schemas.microsoft.com/office/powerpoint/2010/main" val="16926991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Reporting</a:t>
            </a:r>
            <a:endParaRPr lang="en-US" dirty="0"/>
          </a:p>
        </p:txBody>
      </p:sp>
      <p:pic>
        <p:nvPicPr>
          <p:cNvPr id="4" name="Content Placeholder 3" descr="Screen shot 2013-01-21 at 10.10.46 AM.png"/>
          <p:cNvPicPr>
            <a:picLocks noGrp="1" noChangeAspect="1"/>
          </p:cNvPicPr>
          <p:nvPr>
            <p:ph idx="1"/>
          </p:nvPr>
        </p:nvPicPr>
        <p:blipFill>
          <a:blip r:embed="rId2">
            <a:extLst>
              <a:ext uri="{28A0092B-C50C-407E-A947-70E740481C1C}">
                <a14:useLocalDpi xmlns:a14="http://schemas.microsoft.com/office/drawing/2010/main" val="0"/>
              </a:ext>
            </a:extLst>
          </a:blip>
          <a:srcRect l="-8843" r="-8843"/>
          <a:stretch>
            <a:fillRect/>
          </a:stretch>
        </p:blipFill>
        <p:spPr/>
      </p:pic>
    </p:spTree>
    <p:extLst>
      <p:ext uri="{BB962C8B-B14F-4D97-AF65-F5344CB8AC3E}">
        <p14:creationId xmlns:p14="http://schemas.microsoft.com/office/powerpoint/2010/main" val="37014249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Sample ELA and Math SBAC Items</a:t>
            </a:r>
            <a:endParaRPr lang="en-US" sz="4000" dirty="0"/>
          </a:p>
        </p:txBody>
      </p:sp>
      <p:sp>
        <p:nvSpPr>
          <p:cNvPr id="3" name="Content Placeholder 2"/>
          <p:cNvSpPr>
            <a:spLocks noGrp="1"/>
          </p:cNvSpPr>
          <p:nvPr>
            <p:ph idx="1"/>
          </p:nvPr>
        </p:nvSpPr>
        <p:spPr/>
        <p:txBody>
          <a:bodyPr/>
          <a:lstStyle/>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endParaRPr lang="en-US" dirty="0" smtClean="0">
              <a:hlinkClick r:id="rId2"/>
            </a:endParaRPr>
          </a:p>
          <a:p>
            <a:endParaRPr lang="en-US" dirty="0">
              <a:hlinkClick r:id="rId2"/>
            </a:endParaRPr>
          </a:p>
          <a:p>
            <a:r>
              <a:rPr lang="en-US" dirty="0" smtClean="0">
                <a:hlinkClick r:id="rId2"/>
              </a:rPr>
              <a:t>Smarter Balanced Sample Items</a:t>
            </a:r>
            <a:endParaRPr lang="en-US" dirty="0" smtClean="0"/>
          </a:p>
          <a:p>
            <a:endParaRPr lang="en-US" dirty="0"/>
          </a:p>
        </p:txBody>
      </p:sp>
      <p:pic>
        <p:nvPicPr>
          <p:cNvPr id="4" name="Picture 3" descr="Screen shot 2013-01-21 at 1.38.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45" y="1417638"/>
            <a:ext cx="7234050" cy="4310408"/>
          </a:xfrm>
          <a:prstGeom prst="rect">
            <a:avLst/>
          </a:prstGeom>
        </p:spPr>
      </p:pic>
    </p:spTree>
    <p:extLst>
      <p:ext uri="{BB962C8B-B14F-4D97-AF65-F5344CB8AC3E}">
        <p14:creationId xmlns:p14="http://schemas.microsoft.com/office/powerpoint/2010/main" val="329785675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3-01-21 at 10.12.06 AM.png"/>
          <p:cNvPicPr>
            <a:picLocks noGrp="1" noChangeAspect="1"/>
          </p:cNvPicPr>
          <p:nvPr>
            <p:ph idx="1"/>
          </p:nvPr>
        </p:nvPicPr>
        <p:blipFill>
          <a:blip r:embed="rId2">
            <a:extLst>
              <a:ext uri="{28A0092B-C50C-407E-A947-70E740481C1C}">
                <a14:useLocalDpi xmlns:a14="http://schemas.microsoft.com/office/drawing/2010/main" val="0"/>
              </a:ext>
            </a:extLst>
          </a:blip>
          <a:srcRect l="-9015" r="-9015"/>
          <a:stretch>
            <a:fillRect/>
          </a:stretch>
        </p:blipFill>
        <p:spPr/>
      </p:pic>
      <p:sp>
        <p:nvSpPr>
          <p:cNvPr id="5" name="Oval 4"/>
          <p:cNvSpPr/>
          <p:nvPr/>
        </p:nvSpPr>
        <p:spPr>
          <a:xfrm>
            <a:off x="3749834" y="2917815"/>
            <a:ext cx="1421308" cy="2434033"/>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415314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5400" dirty="0" smtClean="0"/>
              <a:t>SBCUSD Preparation for Transition to SBAC Assessment System</a:t>
            </a:r>
            <a:endParaRPr lang="en-US" sz="5400"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1719266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Strategies for Ensuring Success in 2014-2015</a:t>
            </a:r>
            <a:endParaRPr lang="en-US" dirty="0"/>
          </a:p>
        </p:txBody>
      </p:sp>
      <p:sp>
        <p:nvSpPr>
          <p:cNvPr id="3" name="Content Placeholder 2"/>
          <p:cNvSpPr>
            <a:spLocks noGrp="1"/>
          </p:cNvSpPr>
          <p:nvPr>
            <p:ph idx="1"/>
          </p:nvPr>
        </p:nvSpPr>
        <p:spPr>
          <a:xfrm>
            <a:off x="457200" y="1583936"/>
            <a:ext cx="7620000" cy="5440362"/>
          </a:xfrm>
        </p:spPr>
        <p:txBody>
          <a:bodyPr>
            <a:normAutofit fontScale="77500" lnSpcReduction="20000"/>
          </a:bodyPr>
          <a:lstStyle/>
          <a:p>
            <a:r>
              <a:rPr lang="en-US" dirty="0" smtClean="0"/>
              <a:t>Gathering and dissemination of Technology Readiness site and district survey data</a:t>
            </a:r>
          </a:p>
          <a:p>
            <a:pPr marL="114300" indent="0">
              <a:buNone/>
            </a:pPr>
            <a:endParaRPr lang="en-US" sz="1100" dirty="0" smtClean="0"/>
          </a:p>
          <a:p>
            <a:r>
              <a:rPr lang="en-US" dirty="0" smtClean="0"/>
              <a:t>Participation in SBAC Testing Pilots</a:t>
            </a:r>
          </a:p>
          <a:p>
            <a:pPr marL="114300" indent="0">
              <a:buNone/>
            </a:pPr>
            <a:endParaRPr lang="en-US" sz="900" dirty="0" smtClean="0"/>
          </a:p>
          <a:p>
            <a:r>
              <a:rPr lang="en-US" dirty="0" smtClean="0"/>
              <a:t>Identification of technology purchasing models that support classroom instruction and SBAC testing</a:t>
            </a:r>
          </a:p>
          <a:p>
            <a:pPr marL="114300" indent="0">
              <a:buNone/>
            </a:pPr>
            <a:endParaRPr lang="en-US" sz="1000" dirty="0" smtClean="0"/>
          </a:p>
          <a:p>
            <a:r>
              <a:rPr lang="en-US" dirty="0" smtClean="0"/>
              <a:t>Implementation of state approved SBCUSD Technology Plan</a:t>
            </a:r>
          </a:p>
          <a:p>
            <a:endParaRPr lang="en-US" sz="1000" dirty="0" smtClean="0"/>
          </a:p>
          <a:p>
            <a:r>
              <a:rPr lang="en-US" dirty="0" smtClean="0"/>
              <a:t>SBCUSD Technology Committee for guidance in making district decisions, coordination of district technology efforts, and increased communication</a:t>
            </a:r>
          </a:p>
          <a:p>
            <a:pPr marL="114300" indent="0">
              <a:buNone/>
            </a:pPr>
            <a:endParaRPr lang="en-US" sz="1000" dirty="0" smtClean="0"/>
          </a:p>
          <a:p>
            <a:r>
              <a:rPr lang="en-US" dirty="0" smtClean="0"/>
              <a:t>Development of district 1 to 1 iPad initiative (iSeek) for technology integration</a:t>
            </a:r>
          </a:p>
          <a:p>
            <a:pPr marL="114300" indent="0">
              <a:buNone/>
            </a:pPr>
            <a:endParaRPr lang="en-US" sz="1000" dirty="0" smtClean="0"/>
          </a:p>
          <a:p>
            <a:r>
              <a:rPr lang="en-US" dirty="0" smtClean="0"/>
              <a:t>Participation in county and state SBAC assessment updates and meetings</a:t>
            </a:r>
          </a:p>
          <a:p>
            <a:pPr marL="114300" indent="0">
              <a:buNone/>
            </a:pPr>
            <a:endParaRPr lang="en-US" sz="1000" dirty="0" smtClean="0"/>
          </a:p>
          <a:p>
            <a:r>
              <a:rPr lang="en-US" dirty="0" smtClean="0"/>
              <a:t>Collaboration and coordination between district stakeholder groups</a:t>
            </a:r>
          </a:p>
          <a:p>
            <a:pPr marL="114300" indent="0">
              <a:buNone/>
            </a:pPr>
            <a:endParaRPr lang="en-US" sz="1000" dirty="0" smtClean="0"/>
          </a:p>
          <a:p>
            <a:r>
              <a:rPr lang="en-US" dirty="0" smtClean="0"/>
              <a:t>Communication with school administrators </a:t>
            </a:r>
          </a:p>
          <a:p>
            <a:pPr marL="114300" indent="0">
              <a:buNone/>
            </a:pPr>
            <a:endParaRPr lang="en-US" sz="1000" dirty="0" smtClean="0"/>
          </a:p>
          <a:p>
            <a:r>
              <a:rPr lang="en-US" dirty="0" smtClean="0"/>
              <a:t>Support of site purchasing and implementation of student technologies</a:t>
            </a:r>
          </a:p>
          <a:p>
            <a:pPr lvl="1"/>
            <a:r>
              <a:rPr lang="en-US" dirty="0" smtClean="0"/>
              <a:t>Purchasing models</a:t>
            </a:r>
          </a:p>
          <a:p>
            <a:pPr lvl="1"/>
            <a:r>
              <a:rPr lang="en-US" dirty="0" smtClean="0"/>
              <a:t>Site set-up support</a:t>
            </a:r>
          </a:p>
          <a:p>
            <a:pPr lvl="1"/>
            <a:r>
              <a:rPr lang="en-US" dirty="0" smtClean="0"/>
              <a:t>Technology training for administrators, teachers and Student Technology Leaders</a:t>
            </a:r>
          </a:p>
          <a:p>
            <a:pPr marL="777240" lvl="2" indent="0">
              <a:buNone/>
            </a:pPr>
            <a:r>
              <a:rPr lang="en-US" dirty="0" smtClean="0"/>
              <a:t> </a:t>
            </a:r>
          </a:p>
          <a:p>
            <a:pPr lvl="2"/>
            <a:endParaRPr lang="en-US" dirty="0" smtClean="0"/>
          </a:p>
          <a:p>
            <a:endParaRPr lang="en-US" dirty="0"/>
          </a:p>
        </p:txBody>
      </p:sp>
    </p:spTree>
    <p:extLst>
      <p:ext uri="{BB962C8B-B14F-4D97-AF65-F5344CB8AC3E}">
        <p14:creationId xmlns:p14="http://schemas.microsoft.com/office/powerpoint/2010/main" val="119940332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Readiness Guidelines</a:t>
            </a:r>
            <a:endParaRPr lang="en-US" dirty="0"/>
          </a:p>
        </p:txBody>
      </p:sp>
      <p:pic>
        <p:nvPicPr>
          <p:cNvPr id="4" name="Content Placeholder 3" descr="Screen shot 2013-01-21 at 4.06.40 PM.png"/>
          <p:cNvPicPr>
            <a:picLocks noGrp="1" noChangeAspect="1"/>
          </p:cNvPicPr>
          <p:nvPr>
            <p:ph sz="half" idx="1"/>
          </p:nvPr>
        </p:nvPicPr>
        <p:blipFill>
          <a:blip r:embed="rId2">
            <a:extLst>
              <a:ext uri="{28A0092B-C50C-407E-A947-70E740481C1C}">
                <a14:useLocalDpi xmlns:a14="http://schemas.microsoft.com/office/drawing/2010/main" val="0"/>
              </a:ext>
            </a:extLst>
          </a:blip>
          <a:srcRect l="-70576" r="-70576"/>
          <a:stretch>
            <a:fillRect/>
          </a:stretch>
        </p:blipFill>
        <p:spPr>
          <a:xfrm>
            <a:off x="5486400" y="1536192"/>
            <a:ext cx="3657600" cy="4590288"/>
          </a:xfrm>
        </p:spPr>
      </p:pic>
      <p:sp>
        <p:nvSpPr>
          <p:cNvPr id="5" name="Content Placeholder 4"/>
          <p:cNvSpPr>
            <a:spLocks noGrp="1"/>
          </p:cNvSpPr>
          <p:nvPr>
            <p:ph sz="half" idx="2"/>
          </p:nvPr>
        </p:nvSpPr>
        <p:spPr>
          <a:xfrm>
            <a:off x="507033" y="1536192"/>
            <a:ext cx="6040055" cy="4590288"/>
          </a:xfrm>
        </p:spPr>
        <p:txBody>
          <a:bodyPr/>
          <a:lstStyle/>
          <a:p>
            <a:r>
              <a:rPr lang="en-US" dirty="0" smtClean="0"/>
              <a:t>Hardware and Operating Systems</a:t>
            </a:r>
          </a:p>
          <a:p>
            <a:r>
              <a:rPr lang="en-US" dirty="0" smtClean="0"/>
              <a:t>Internet Browsers</a:t>
            </a:r>
          </a:p>
          <a:p>
            <a:r>
              <a:rPr lang="en-US" dirty="0" smtClean="0"/>
              <a:t>Bandwidth</a:t>
            </a:r>
          </a:p>
          <a:p>
            <a:endParaRPr lang="en-US" dirty="0"/>
          </a:p>
        </p:txBody>
      </p:sp>
      <p:pic>
        <p:nvPicPr>
          <p:cNvPr id="6" name="Picture 5" descr="Screen shot 2013-01-21 at 4.12.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83495">
            <a:off x="3804749" y="3016159"/>
            <a:ext cx="2474664" cy="3223779"/>
          </a:xfrm>
          <a:prstGeom prst="rect">
            <a:avLst/>
          </a:prstGeom>
          <a:ln>
            <a:solidFill>
              <a:srgbClr val="2F2B20"/>
            </a:solidFill>
          </a:ln>
        </p:spPr>
      </p:pic>
      <p:pic>
        <p:nvPicPr>
          <p:cNvPr id="7" name="Picture 6" descr="Screen shot 2013-01-21 at 4.12.5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47743">
            <a:off x="1046204" y="3218605"/>
            <a:ext cx="2572758" cy="3335455"/>
          </a:xfrm>
          <a:prstGeom prst="rect">
            <a:avLst/>
          </a:prstGeom>
          <a:ln>
            <a:solidFill>
              <a:schemeClr val="tx1"/>
            </a:solidFill>
          </a:ln>
        </p:spPr>
      </p:pic>
    </p:spTree>
    <p:extLst>
      <p:ext uri="{BB962C8B-B14F-4D97-AF65-F5344CB8AC3E}">
        <p14:creationId xmlns:p14="http://schemas.microsoft.com/office/powerpoint/2010/main" val="27561985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SBCUSD Technology Purchasing Guidelines</a:t>
            </a:r>
            <a:endParaRPr lang="en-US" dirty="0"/>
          </a:p>
        </p:txBody>
      </p:sp>
      <p:pic>
        <p:nvPicPr>
          <p:cNvPr id="7" name="Picture 6" descr="Screen shot 2013-01-28 at 10.45.3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20" y="1617649"/>
            <a:ext cx="7625045" cy="3332801"/>
          </a:xfrm>
          <a:prstGeom prst="rect">
            <a:avLst/>
          </a:prstGeom>
          <a:ln>
            <a:solidFill>
              <a:schemeClr val="bg1">
                <a:lumMod val="65000"/>
              </a:schemeClr>
            </a:solidFill>
          </a:ln>
        </p:spPr>
      </p:pic>
      <p:pic>
        <p:nvPicPr>
          <p:cNvPr id="6" name="Picture 5" descr="Screen shot 2013-01-28 at 10.45.47 AM.png"/>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928240" y="2177021"/>
            <a:ext cx="4148960" cy="4527951"/>
          </a:xfrm>
          <a:prstGeom prst="rect">
            <a:avLst/>
          </a:prstGeom>
          <a:ln>
            <a:solidFill>
              <a:schemeClr val="bg1">
                <a:lumMod val="75000"/>
              </a:schemeClr>
            </a:solidFill>
          </a:ln>
        </p:spPr>
      </p:pic>
    </p:spTree>
    <p:extLst>
      <p:ext uri="{BB962C8B-B14F-4D97-AF65-F5344CB8AC3E}">
        <p14:creationId xmlns:p14="http://schemas.microsoft.com/office/powerpoint/2010/main" val="1699639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CBT and SBAC Pilot Participation</a:t>
            </a:r>
            <a:endParaRPr lang="en-US" dirty="0"/>
          </a:p>
        </p:txBody>
      </p:sp>
      <p:sp>
        <p:nvSpPr>
          <p:cNvPr id="5" name="Subtitle 4"/>
          <p:cNvSpPr>
            <a:spLocks noGrp="1"/>
          </p:cNvSpPr>
          <p:nvPr>
            <p:ph type="subTitle" idx="1"/>
          </p:nvPr>
        </p:nvSpPr>
        <p:spPr/>
        <p:txBody>
          <a:bodyPr>
            <a:normAutofit/>
          </a:bodyPr>
          <a:lstStyle/>
          <a:p>
            <a:r>
              <a:rPr lang="en-US" sz="3200" dirty="0" smtClean="0"/>
              <a:t>SBCUSD 2012</a:t>
            </a:r>
            <a:endParaRPr lang="en-US" sz="3200" dirty="0"/>
          </a:p>
        </p:txBody>
      </p:sp>
    </p:spTree>
    <p:extLst>
      <p:ext uri="{BB962C8B-B14F-4D97-AF65-F5344CB8AC3E}">
        <p14:creationId xmlns:p14="http://schemas.microsoft.com/office/powerpoint/2010/main" val="326703162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Computer Based Testing Pilot 1</a:t>
            </a:r>
            <a:br>
              <a:rPr lang="en-US" sz="3600" dirty="0" smtClean="0"/>
            </a:br>
            <a:r>
              <a:rPr lang="en-US" sz="3600" dirty="0" smtClean="0"/>
              <a:t>Sierra High School and Middle College</a:t>
            </a:r>
            <a:endParaRPr lang="en-US" sz="3600" dirty="0"/>
          </a:p>
        </p:txBody>
      </p:sp>
      <p:sp>
        <p:nvSpPr>
          <p:cNvPr id="4" name="Content Placeholder 3"/>
          <p:cNvSpPr>
            <a:spLocks noGrp="1"/>
          </p:cNvSpPr>
          <p:nvPr>
            <p:ph sz="half" idx="1"/>
          </p:nvPr>
        </p:nvSpPr>
        <p:spPr>
          <a:xfrm>
            <a:off x="3616117" y="1461919"/>
            <a:ext cx="4461083" cy="5261769"/>
          </a:xfrm>
        </p:spPr>
        <p:txBody>
          <a:bodyPr>
            <a:noAutofit/>
          </a:bodyPr>
          <a:lstStyle/>
          <a:p>
            <a:r>
              <a:rPr lang="en-US" sz="1800" dirty="0" smtClean="0"/>
              <a:t>Schools </a:t>
            </a:r>
            <a:r>
              <a:rPr lang="en-US" sz="1800" dirty="0"/>
              <a:t>are in desperate need of current computer </a:t>
            </a:r>
            <a:r>
              <a:rPr lang="en-US" sz="1800" dirty="0" smtClean="0"/>
              <a:t>equipment</a:t>
            </a:r>
          </a:p>
          <a:p>
            <a:r>
              <a:rPr lang="en-US" sz="1800" dirty="0" smtClean="0"/>
              <a:t>Site </a:t>
            </a:r>
            <a:r>
              <a:rPr lang="en-US" sz="1800" dirty="0"/>
              <a:t>support for technology infrastructure and hardware must be equitably established to ensure student access to equipment that works</a:t>
            </a:r>
          </a:p>
          <a:p>
            <a:r>
              <a:rPr lang="en-US" sz="1800" dirty="0" smtClean="0"/>
              <a:t>Roles </a:t>
            </a:r>
            <a:r>
              <a:rPr lang="en-US" sz="1800" dirty="0"/>
              <a:t>for providing district support to sites for computer based testing must be established</a:t>
            </a:r>
          </a:p>
          <a:p>
            <a:r>
              <a:rPr lang="en-US" sz="1800" dirty="0" smtClean="0"/>
              <a:t>Computer </a:t>
            </a:r>
            <a:r>
              <a:rPr lang="en-US" sz="1800" dirty="0"/>
              <a:t>labs are one solution but may be insufficient in number to meet student testing needs</a:t>
            </a:r>
          </a:p>
          <a:p>
            <a:r>
              <a:rPr lang="en-US" sz="1800" dirty="0" smtClean="0"/>
              <a:t>Mobile </a:t>
            </a:r>
            <a:r>
              <a:rPr lang="en-US" sz="1800" dirty="0"/>
              <a:t>devices are another solution but hardwiring the mobile devices is cumbersome and creates safety issues </a:t>
            </a:r>
            <a:endParaRPr lang="en-US" sz="1800" dirty="0" smtClean="0"/>
          </a:p>
          <a:p>
            <a:r>
              <a:rPr lang="en-US" sz="1800" dirty="0" smtClean="0"/>
              <a:t>Our </a:t>
            </a:r>
            <a:r>
              <a:rPr lang="en-US" sz="1800" dirty="0"/>
              <a:t>school site wireless will need enough capacity to support student use for </a:t>
            </a:r>
            <a:r>
              <a:rPr lang="en-US" sz="1800" dirty="0" smtClean="0"/>
              <a:t>testing</a:t>
            </a:r>
            <a:endParaRPr lang="en-US" sz="1800" dirty="0"/>
          </a:p>
        </p:txBody>
      </p:sp>
      <p:pic>
        <p:nvPicPr>
          <p:cNvPr id="6" name="Content Placeholder 5" descr="Screen shot 2013-01-21 at 10.33.14 AM.png"/>
          <p:cNvPicPr>
            <a:picLocks noGrp="1" noChangeAspect="1"/>
          </p:cNvPicPr>
          <p:nvPr>
            <p:ph sz="half" idx="2"/>
          </p:nvPr>
        </p:nvPicPr>
        <p:blipFill>
          <a:blip r:embed="rId2">
            <a:extLst>
              <a:ext uri="{28A0092B-C50C-407E-A947-70E740481C1C}">
                <a14:useLocalDpi xmlns:a14="http://schemas.microsoft.com/office/drawing/2010/main" val="0"/>
              </a:ext>
            </a:extLst>
          </a:blip>
          <a:srcRect l="14556" r="14556"/>
          <a:stretch>
            <a:fillRect/>
          </a:stretch>
        </p:blipFill>
        <p:spPr>
          <a:xfrm>
            <a:off x="219075" y="2106613"/>
            <a:ext cx="3397250" cy="3086100"/>
          </a:xfrm>
        </p:spPr>
      </p:pic>
    </p:spTree>
    <p:extLst>
      <p:ext uri="{BB962C8B-B14F-4D97-AF65-F5344CB8AC3E}">
        <p14:creationId xmlns:p14="http://schemas.microsoft.com/office/powerpoint/2010/main" val="32939416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Computer Based Testing Pilot 2</a:t>
            </a:r>
            <a:endParaRPr lang="en-US" sz="4000" dirty="0"/>
          </a:p>
        </p:txBody>
      </p:sp>
      <p:sp>
        <p:nvSpPr>
          <p:cNvPr id="3" name="Content Placeholder 2"/>
          <p:cNvSpPr>
            <a:spLocks noGrp="1"/>
          </p:cNvSpPr>
          <p:nvPr>
            <p:ph sz="half" idx="1"/>
          </p:nvPr>
        </p:nvSpPr>
        <p:spPr>
          <a:xfrm>
            <a:off x="4419600" y="1412934"/>
            <a:ext cx="3657600" cy="5321808"/>
          </a:xfrm>
        </p:spPr>
        <p:txBody>
          <a:bodyPr>
            <a:noAutofit/>
          </a:bodyPr>
          <a:lstStyle/>
          <a:p>
            <a:pPr marL="114300" indent="0" algn="ctr">
              <a:buNone/>
            </a:pPr>
            <a:r>
              <a:rPr lang="en-US" sz="2000" b="1" dirty="0" smtClean="0"/>
              <a:t> </a:t>
            </a:r>
            <a:r>
              <a:rPr lang="en-US" sz="2400" b="1" dirty="0"/>
              <a:t>February 20-May 10, </a:t>
            </a:r>
            <a:r>
              <a:rPr lang="en-US" sz="2400" b="1" dirty="0" smtClean="0"/>
              <a:t>2013</a:t>
            </a:r>
          </a:p>
          <a:p>
            <a:pPr marL="114300" indent="0">
              <a:buNone/>
            </a:pPr>
            <a:endParaRPr lang="en-US" sz="800" b="1" dirty="0" smtClean="0"/>
          </a:p>
          <a:p>
            <a:pPr marL="114300" indent="0">
              <a:buNone/>
            </a:pPr>
            <a:r>
              <a:rPr lang="en-US" sz="2000" b="1" dirty="0" smtClean="0"/>
              <a:t>Scientific-District Schools:</a:t>
            </a:r>
          </a:p>
          <a:p>
            <a:pPr marL="114300" indent="0">
              <a:buNone/>
            </a:pPr>
            <a:r>
              <a:rPr lang="en-US" sz="2000" dirty="0" smtClean="0"/>
              <a:t>Del Rosa, Golden Valley, Hillside, Kimbark, Parkside, Ramona Alessandro, Roosevelt, San Andreas High, San Bernardino High, Sierra High, Urbita, </a:t>
            </a:r>
            <a:r>
              <a:rPr lang="en-US" sz="2000" dirty="0" err="1" smtClean="0"/>
              <a:t>Wlison</a:t>
            </a:r>
            <a:endParaRPr lang="en-US" sz="2000" dirty="0" smtClean="0"/>
          </a:p>
          <a:p>
            <a:pPr marL="114300" indent="0">
              <a:buNone/>
            </a:pPr>
            <a:endParaRPr lang="en-US" sz="900" dirty="0" smtClean="0"/>
          </a:p>
          <a:p>
            <a:pPr marL="114300" indent="0">
              <a:buNone/>
            </a:pPr>
            <a:r>
              <a:rPr lang="en-US" sz="2000" b="1" dirty="0" smtClean="0"/>
              <a:t>Scientific-Charters:</a:t>
            </a:r>
          </a:p>
          <a:p>
            <a:pPr marL="114300" indent="0">
              <a:buNone/>
            </a:pPr>
            <a:r>
              <a:rPr lang="en-US" sz="2000" dirty="0" smtClean="0"/>
              <a:t>Carden</a:t>
            </a:r>
          </a:p>
          <a:p>
            <a:pPr marL="114300" indent="0">
              <a:buNone/>
            </a:pPr>
            <a:r>
              <a:rPr lang="en-US" sz="2000" dirty="0" smtClean="0"/>
              <a:t>New Vision Middle</a:t>
            </a:r>
            <a:endParaRPr lang="en-US" sz="2000" dirty="0"/>
          </a:p>
          <a:p>
            <a:pPr marL="114300" indent="0">
              <a:buNone/>
            </a:pPr>
            <a:endParaRPr lang="en-US" sz="900" dirty="0" smtClean="0"/>
          </a:p>
          <a:p>
            <a:pPr marL="114300" indent="0">
              <a:buNone/>
            </a:pPr>
            <a:r>
              <a:rPr lang="en-US" sz="2000" b="1" dirty="0" smtClean="0"/>
              <a:t>Volunteer:</a:t>
            </a:r>
          </a:p>
          <a:p>
            <a:pPr marL="114300" indent="0">
              <a:buNone/>
            </a:pPr>
            <a:r>
              <a:rPr lang="en-US" sz="2000" dirty="0" smtClean="0"/>
              <a:t>Pacific</a:t>
            </a:r>
            <a:endParaRPr lang="en-US" sz="2000" dirty="0"/>
          </a:p>
        </p:txBody>
      </p:sp>
      <p:sp>
        <p:nvSpPr>
          <p:cNvPr id="4" name="Content Placeholder 3"/>
          <p:cNvSpPr>
            <a:spLocks noGrp="1"/>
          </p:cNvSpPr>
          <p:nvPr>
            <p:ph sz="half" idx="2"/>
          </p:nvPr>
        </p:nvSpPr>
        <p:spPr>
          <a:xfrm>
            <a:off x="457200" y="1447874"/>
            <a:ext cx="3657600" cy="4590288"/>
          </a:xfrm>
        </p:spPr>
        <p:txBody>
          <a:bodyPr>
            <a:normAutofit lnSpcReduction="10000"/>
          </a:bodyPr>
          <a:lstStyle/>
          <a:p>
            <a:r>
              <a:rPr lang="en-US" sz="2400" b="1" dirty="0" smtClean="0"/>
              <a:t>“Scientific” </a:t>
            </a:r>
            <a:r>
              <a:rPr lang="en-US" sz="2400" dirty="0" smtClean="0"/>
              <a:t>Component  Two-week period to test no more than 2 grades in their school – one grade and one subject area</a:t>
            </a:r>
          </a:p>
          <a:p>
            <a:pPr marL="114300" indent="0">
              <a:buNone/>
            </a:pPr>
            <a:endParaRPr lang="en-US" sz="2400" dirty="0" smtClean="0"/>
          </a:p>
          <a:p>
            <a:r>
              <a:rPr lang="en-US" sz="2400" b="1" dirty="0" smtClean="0"/>
              <a:t>“Volunteer Component”  </a:t>
            </a:r>
            <a:r>
              <a:rPr lang="en-US" sz="2400" dirty="0" smtClean="0"/>
              <a:t>will ensure all schools have the opportunity to experience the basic functionality of the test administration system</a:t>
            </a:r>
            <a:endParaRPr lang="en-US" sz="2400" dirty="0"/>
          </a:p>
        </p:txBody>
      </p:sp>
    </p:spTree>
    <p:extLst>
      <p:ext uri="{BB962C8B-B14F-4D97-AF65-F5344CB8AC3E}">
        <p14:creationId xmlns:p14="http://schemas.microsoft.com/office/powerpoint/2010/main" val="393932481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5400" dirty="0" smtClean="0"/>
              <a:t>Most Recent Updates from California Department of Education</a:t>
            </a:r>
            <a:endParaRPr lang="en-US" sz="5400" dirty="0"/>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0989719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January 2013- Report by Superintendent Tom Torlakson </a:t>
            </a:r>
            <a:endParaRPr lang="en-US" sz="4400" dirty="0"/>
          </a:p>
        </p:txBody>
      </p:sp>
      <p:pic>
        <p:nvPicPr>
          <p:cNvPr id="5" name="Content Placeholder 4" descr="Screen shot 2013-01-21 at 1.20.10 PM.png"/>
          <p:cNvPicPr>
            <a:picLocks noGrp="1" noChangeAspect="1"/>
          </p:cNvPicPr>
          <p:nvPr>
            <p:ph sz="half" idx="1"/>
          </p:nvPr>
        </p:nvPicPr>
        <p:blipFill>
          <a:blip r:embed="rId2">
            <a:extLst>
              <a:ext uri="{28A0092B-C50C-407E-A947-70E740481C1C}">
                <a14:useLocalDpi xmlns:a14="http://schemas.microsoft.com/office/drawing/2010/main" val="0"/>
              </a:ext>
            </a:extLst>
          </a:blip>
          <a:srcRect t="1258" b="1258"/>
          <a:stretch>
            <a:fillRect/>
          </a:stretch>
        </p:blipFill>
        <p:spPr>
          <a:xfrm>
            <a:off x="457200" y="1829304"/>
            <a:ext cx="3657600" cy="4590288"/>
          </a:xfrm>
        </p:spPr>
      </p:pic>
      <p:pic>
        <p:nvPicPr>
          <p:cNvPr id="6" name="Content Placeholder 5" descr="Screen shot 2013-01-21 at 1.22.34 PM.png"/>
          <p:cNvPicPr>
            <a:picLocks noGrp="1" noChangeAspect="1"/>
          </p:cNvPicPr>
          <p:nvPr>
            <p:ph sz="half" idx="2"/>
          </p:nvPr>
        </p:nvPicPr>
        <p:blipFill>
          <a:blip r:embed="rId3">
            <a:extLst>
              <a:ext uri="{28A0092B-C50C-407E-A947-70E740481C1C}">
                <a14:useLocalDpi xmlns:a14="http://schemas.microsoft.com/office/drawing/2010/main" val="0"/>
              </a:ext>
            </a:extLst>
          </a:blip>
          <a:srcRect l="1896" r="1896"/>
          <a:stretch>
            <a:fillRect/>
          </a:stretch>
        </p:blipFill>
        <p:spPr>
          <a:xfrm rot="5400000">
            <a:off x="3228845" y="1318038"/>
            <a:ext cx="4009930" cy="5032462"/>
          </a:xfrm>
          <a:ln>
            <a:solidFill>
              <a:schemeClr val="bg1">
                <a:lumMod val="65000"/>
              </a:schemeClr>
            </a:solidFill>
          </a:ln>
        </p:spPr>
      </p:pic>
      <p:pic>
        <p:nvPicPr>
          <p:cNvPr id="3" name="Picture 2" descr="Screen shot 2013-01-28 at 10.17.1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413" y="4479335"/>
            <a:ext cx="1901787" cy="2259266"/>
          </a:xfrm>
          <a:prstGeom prst="rect">
            <a:avLst/>
          </a:prstGeom>
        </p:spPr>
      </p:pic>
    </p:spTree>
    <p:extLst>
      <p:ext uri="{BB962C8B-B14F-4D97-AF65-F5344CB8AC3E}">
        <p14:creationId xmlns:p14="http://schemas.microsoft.com/office/powerpoint/2010/main" val="62985322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 in Transition to SBAC Assessment System</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Provide guidance and assistance in gathering needed data on site and district readiness</a:t>
            </a:r>
          </a:p>
          <a:p>
            <a:r>
              <a:rPr lang="en-US" sz="2800" dirty="0" smtClean="0"/>
              <a:t>Help sites determine needed resources </a:t>
            </a:r>
          </a:p>
          <a:p>
            <a:r>
              <a:rPr lang="en-US" sz="2800" dirty="0" smtClean="0"/>
              <a:t>Provide ongoing informational updates </a:t>
            </a:r>
          </a:p>
          <a:p>
            <a:r>
              <a:rPr lang="en-US" sz="2800" dirty="0" smtClean="0"/>
              <a:t>Develop district models for effective site testing environments</a:t>
            </a:r>
          </a:p>
          <a:p>
            <a:r>
              <a:rPr lang="en-US" sz="2800" dirty="0" smtClean="0"/>
              <a:t>Identify and train personnel for technical and  academic testing support of students</a:t>
            </a:r>
          </a:p>
          <a:p>
            <a:r>
              <a:rPr lang="en-US" sz="2800" dirty="0" smtClean="0"/>
              <a:t>Develop district capacities necessary for effective integration of student technology use in daily learning</a:t>
            </a:r>
            <a:endParaRPr lang="en-US" sz="2800" dirty="0"/>
          </a:p>
        </p:txBody>
      </p:sp>
    </p:spTree>
    <p:extLst>
      <p:ext uri="{BB962C8B-B14F-4D97-AF65-F5344CB8AC3E}">
        <p14:creationId xmlns:p14="http://schemas.microsoft.com/office/powerpoint/2010/main" val="177945133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or Comments…</a:t>
            </a:r>
            <a:endParaRPr lang="en-US" dirty="0"/>
          </a:p>
        </p:txBody>
      </p:sp>
      <p:pic>
        <p:nvPicPr>
          <p:cNvPr id="4" name="Content Placeholder 3"/>
          <p:cNvPicPr>
            <a:picLocks noGrp="1" noChangeAspect="1"/>
          </p:cNvPicPr>
          <p:nvPr>
            <p:ph idx="1"/>
          </p:nvPr>
        </p:nvPicPr>
        <p:blipFill>
          <a:blip r:embed="rId2"/>
          <a:srcRect t="5841" b="5841"/>
          <a:stretch>
            <a:fillRect/>
          </a:stretch>
        </p:blipFill>
        <p:spPr/>
      </p:pic>
    </p:spTree>
    <p:extLst>
      <p:ext uri="{BB962C8B-B14F-4D97-AF65-F5344CB8AC3E}">
        <p14:creationId xmlns:p14="http://schemas.microsoft.com/office/powerpoint/2010/main" val="2401528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327</TotalTime>
  <Words>1040</Words>
  <Application>Microsoft Macintosh PowerPoint</Application>
  <PresentationFormat>On-screen Show (4:3)</PresentationFormat>
  <Paragraphs>122</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Adjacency</vt:lpstr>
      <vt:lpstr>SBCUSD and Smarter Balanced Assessment Consortium Testing</vt:lpstr>
      <vt:lpstr>2014-2015</vt:lpstr>
      <vt:lpstr>Computer Adaptive Testing</vt:lpstr>
      <vt:lpstr>PowerPoint Presentation</vt:lpstr>
      <vt:lpstr>PowerPoint Presentation</vt:lpstr>
      <vt:lpstr>Summative Assessments</vt:lpstr>
      <vt:lpstr>Interim Assessment</vt:lpstr>
      <vt:lpstr>Performance Tasks</vt:lpstr>
      <vt:lpstr>Formative Assessments</vt:lpstr>
      <vt:lpstr>Online Reporting</vt:lpstr>
      <vt:lpstr>Sample ELA and Math SBAC Items</vt:lpstr>
      <vt:lpstr>PowerPoint Presentation</vt:lpstr>
      <vt:lpstr>SBCUSD Preparation for Transition to SBAC Assessment System</vt:lpstr>
      <vt:lpstr>Strategies for Ensuring Success in 2014-2015</vt:lpstr>
      <vt:lpstr>Technology Readiness Guidelines</vt:lpstr>
      <vt:lpstr>SBCUSD Technology Purchasing Guidelines</vt:lpstr>
      <vt:lpstr>CBT and SBAC Pilot Participation</vt:lpstr>
      <vt:lpstr>Computer Based Testing Pilot 1 Sierra High School and Middle College</vt:lpstr>
      <vt:lpstr>Computer Based Testing Pilot 2</vt:lpstr>
      <vt:lpstr>Most Recent Updates from California Department of Education</vt:lpstr>
      <vt:lpstr>January 2013- Report by Superintendent Tom Torlakson </vt:lpstr>
      <vt:lpstr>Next Steps in Transition to SBAC Assessment System</vt:lpstr>
      <vt:lpstr>Questions or Comments…</vt:lpstr>
    </vt:vector>
  </TitlesOfParts>
  <Company>SBCUSD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SBCUSD and Smarter Balanced Assessment Consortium</dc:title>
  <dc:creator>Barbara Richardson</dc:creator>
  <cp:lastModifiedBy>Barbara Richardson</cp:lastModifiedBy>
  <cp:revision>33</cp:revision>
  <dcterms:created xsi:type="dcterms:W3CDTF">2013-01-21T17:32:36Z</dcterms:created>
  <dcterms:modified xsi:type="dcterms:W3CDTF">2013-01-28T18:52:29Z</dcterms:modified>
</cp:coreProperties>
</file>