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60" r:id="rId2"/>
    <p:sldId id="282" r:id="rId3"/>
    <p:sldId id="278" r:id="rId4"/>
    <p:sldId id="280" r:id="rId5"/>
    <p:sldId id="283" r:id="rId6"/>
    <p:sldId id="276" r:id="rId7"/>
    <p:sldId id="281" r:id="rId8"/>
    <p:sldId id="279" r:id="rId9"/>
    <p:sldId id="261" r:id="rId10"/>
    <p:sldId id="264" r:id="rId11"/>
    <p:sldId id="277" r:id="rId12"/>
    <p:sldId id="263" r:id="rId13"/>
    <p:sldId id="275" r:id="rId14"/>
    <p:sldId id="265" r:id="rId15"/>
    <p:sldId id="266" r:id="rId16"/>
    <p:sldId id="267" r:id="rId17"/>
    <p:sldId id="268" r:id="rId18"/>
    <p:sldId id="269" r:id="rId19"/>
  </p:sldIdLst>
  <p:sldSz cx="18288000" cy="10287000"/>
  <p:notesSz cx="7010400" cy="9296400"/>
  <p:embeddedFontLst>
    <p:embeddedFont>
      <p:font typeface="Arimo Bold" panose="020B0604020202020204" charset="0"/>
      <p:regular r:id="rId21"/>
    </p:embeddedFont>
    <p:embeddedFont>
      <p:font typeface="Barlow Bold" panose="020B0604020202020204" charset="0"/>
      <p:regular r:id="rId22"/>
    </p:embeddedFont>
    <p:embeddedFont>
      <p:font typeface="Barlow Bold Bold" panose="020B0604020202020204" charset="0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Inconsolata" panose="020B0604020202020204" pitchFamily="2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2E9F339-8284-4D65-846C-A3729806DC92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FEB6E8A-6C40-47BA-8437-33DDD811B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57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1800" b="1" dirty="0">
                <a:solidFill>
                  <a:srgbClr val="274E13"/>
                </a:solidFill>
                <a:latin typeface="Inconsolata" pitchFamily="1" charset="0"/>
              </a:rPr>
              <a:t>How My Internship is Helping Me Prepare for the Future</a:t>
            </a:r>
            <a:endParaRPr lang="en-US" b="0" dirty="0">
              <a:effectLst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74E13"/>
                </a:solidFill>
                <a:latin typeface="Inconsolata" pitchFamily="1" charset="0"/>
              </a:rPr>
              <a:t>Exposed Me to an Outpatient Physical Therapy Setting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74E13"/>
                </a:solidFill>
                <a:latin typeface="Inconsolata" pitchFamily="1" charset="0"/>
              </a:rPr>
              <a:t>Helped Confirm Physical Therapy as a Career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74E13"/>
                </a:solidFill>
                <a:latin typeface="Inconsolata" pitchFamily="1" charset="0"/>
              </a:rPr>
              <a:t>Introduced Me to the Actual Work of a Physical Therapist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EB6E8A-6C40-47BA-8437-33DDD811BF7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82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EB6E8A-6C40-47BA-8437-33DDD811BF7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51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EB6E8A-6C40-47BA-8437-33DDD811BF7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33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EB6E8A-6C40-47BA-8437-33DDD811BF7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200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3.sv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25" b="782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548736" y="0"/>
            <a:ext cx="1739264" cy="1739264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381000" y="1412240"/>
            <a:ext cx="9407788" cy="881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 dirty="0">
                <a:solidFill>
                  <a:srgbClr val="FFFFFF"/>
                </a:solidFill>
                <a:latin typeface="Barlow Bold"/>
              </a:rPr>
              <a:t>ELECTRICIAN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1000" y="2301512"/>
            <a:ext cx="11125200" cy="433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Typical day: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Arrive at the job site</a:t>
            </a:r>
          </a:p>
          <a:p>
            <a:pPr marL="914400" lvl="1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Job sites can change weekly or monthly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Check in with the job foreman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Learn and assist the foreman or other technicians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Pack up and head home</a:t>
            </a:r>
          </a:p>
          <a:p>
            <a:pPr>
              <a:lnSpc>
                <a:spcPts val="4900"/>
              </a:lnSpc>
              <a:spcBef>
                <a:spcPct val="0"/>
              </a:spcBef>
            </a:pPr>
            <a:endParaRPr lang="en-US" sz="3500" dirty="0">
              <a:solidFill>
                <a:srgbClr val="FFFFFF"/>
              </a:solidFill>
              <a:latin typeface="Barlow Bold"/>
            </a:endParaRPr>
          </a:p>
        </p:txBody>
      </p:sp>
      <p:pic>
        <p:nvPicPr>
          <p:cNvPr id="3" name="Picture 2" descr="A picture containing indoor, green&#10;&#10;Description automatically generated">
            <a:extLst>
              <a:ext uri="{FF2B5EF4-FFF2-40B4-BE49-F238E27FC236}">
                <a16:creationId xmlns:a16="http://schemas.microsoft.com/office/drawing/2014/main" id="{3E481BCE-A322-4DF8-A189-B97D708AC0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7198" y="1739264"/>
            <a:ext cx="6410802" cy="854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687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826716" y="1522412"/>
            <a:ext cx="9427772" cy="881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 dirty="0">
                <a:solidFill>
                  <a:srgbClr val="FFFFFF"/>
                </a:solidFill>
                <a:latin typeface="Barlow Bold"/>
              </a:rPr>
              <a:t>PHYSICAL THERAPY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0" y="2404064"/>
            <a:ext cx="6714180" cy="5588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Job Responsibilities:</a:t>
            </a:r>
          </a:p>
          <a:p>
            <a:pPr marL="457200" indent="-457200">
              <a:lnSpc>
                <a:spcPts val="49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Assist patients and students with exercises, ice, and STEM</a:t>
            </a:r>
          </a:p>
          <a:p>
            <a:pPr marL="457200" indent="-457200">
              <a:lnSpc>
                <a:spcPts val="49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Clean tables and equipment</a:t>
            </a:r>
          </a:p>
          <a:p>
            <a:pPr marL="457200" indent="-457200">
              <a:lnSpc>
                <a:spcPts val="49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Changing, washing, and drying linens</a:t>
            </a:r>
          </a:p>
          <a:p>
            <a:pPr marL="457200" indent="-457200">
              <a:lnSpc>
                <a:spcPts val="49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Paperwork</a:t>
            </a:r>
          </a:p>
          <a:p>
            <a:pPr marL="914400" lvl="1" indent="-457200">
              <a:lnSpc>
                <a:spcPts val="49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Configuring charts</a:t>
            </a:r>
          </a:p>
          <a:p>
            <a:pPr marL="914400" lvl="1" indent="-457200">
              <a:lnSpc>
                <a:spcPts val="49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Creating workshop packets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994B37D-709B-4EA2-B931-E70B808BF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488" y="4189054"/>
            <a:ext cx="7785862" cy="5802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548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259134" y="6855365"/>
            <a:ext cx="2813729" cy="3232829"/>
            <a:chOff x="0" y="0"/>
            <a:chExt cx="1665776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65776" cy="1913890"/>
            </a:xfrm>
            <a:custGeom>
              <a:avLst/>
              <a:gdLst/>
              <a:ahLst/>
              <a:cxnLst/>
              <a:rect l="l" t="t" r="r" b="b"/>
              <a:pathLst>
                <a:path w="1665776" h="1913890">
                  <a:moveTo>
                    <a:pt x="0" y="0"/>
                  </a:moveTo>
                  <a:lnTo>
                    <a:pt x="1665776" y="0"/>
                  </a:lnTo>
                  <a:lnTo>
                    <a:pt x="1665776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826716" y="1878921"/>
            <a:ext cx="11136684" cy="881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 dirty="0">
                <a:solidFill>
                  <a:srgbClr val="FFFFFF"/>
                </a:solidFill>
                <a:latin typeface="Barlow Bold"/>
              </a:rPr>
              <a:t>DENTISTRY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61353" y="3314700"/>
            <a:ext cx="12198047" cy="4959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Typical day includes: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Change into scrubs upon arrival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Observe hygienists as they work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Resetting / changing rooms between patients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Pulling charts for upcoming patients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Check in patients when they arrive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Daily chores around the office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endParaRPr lang="en-US" sz="3500" dirty="0">
              <a:solidFill>
                <a:srgbClr val="FFFFFF"/>
              </a:solidFill>
              <a:latin typeface="Barlow Bold"/>
            </a:endParaRPr>
          </a:p>
        </p:txBody>
      </p:sp>
      <p:pic>
        <p:nvPicPr>
          <p:cNvPr id="3" name="Picture 2" descr="A picture containing person, table&#10;&#10;Description automatically generated">
            <a:extLst>
              <a:ext uri="{FF2B5EF4-FFF2-40B4-BE49-F238E27FC236}">
                <a16:creationId xmlns:a16="http://schemas.microsoft.com/office/drawing/2014/main" id="{C0263187-5510-4A6B-95A8-8B2BC495C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63" y="2899940"/>
            <a:ext cx="5232937" cy="696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75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0991" y="745165"/>
            <a:ext cx="2621136" cy="3857346"/>
            <a:chOff x="0" y="0"/>
            <a:chExt cx="1300523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00523" cy="1913890"/>
            </a:xfrm>
            <a:custGeom>
              <a:avLst/>
              <a:gdLst/>
              <a:ahLst/>
              <a:cxnLst/>
              <a:rect l="l" t="t" r="r" b="b"/>
              <a:pathLst>
                <a:path w="1300523" h="1913890">
                  <a:moveTo>
                    <a:pt x="0" y="0"/>
                  </a:moveTo>
                  <a:lnTo>
                    <a:pt x="1300523" y="0"/>
                  </a:lnTo>
                  <a:lnTo>
                    <a:pt x="1300523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5703624" y="1801520"/>
            <a:ext cx="12533496" cy="881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 dirty="0">
                <a:solidFill>
                  <a:srgbClr val="FFFFFF"/>
                </a:solidFill>
                <a:latin typeface="Barlow Bold"/>
              </a:rPr>
              <a:t>HOSPITAL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03624" y="2857500"/>
            <a:ext cx="12355776" cy="24461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How this helps my future: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I made connections with medical professionals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Exposed me to a hospital setting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Helps me get into the medical field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FAD731F-1866-4C06-8CF4-0154EE9DC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97" t="30464" r="465" b="29378"/>
          <a:stretch>
            <a:fillRect/>
          </a:stretch>
        </p:blipFill>
        <p:spPr bwMode="auto">
          <a:xfrm>
            <a:off x="914400" y="876786"/>
            <a:ext cx="4639378" cy="5943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7010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0991" y="745165"/>
            <a:ext cx="2621136" cy="3857346"/>
            <a:chOff x="0" y="0"/>
            <a:chExt cx="1300523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00523" cy="1913890"/>
            </a:xfrm>
            <a:custGeom>
              <a:avLst/>
              <a:gdLst/>
              <a:ahLst/>
              <a:cxnLst/>
              <a:rect l="l" t="t" r="r" b="b"/>
              <a:pathLst>
                <a:path w="1300523" h="1913890">
                  <a:moveTo>
                    <a:pt x="0" y="0"/>
                  </a:moveTo>
                  <a:lnTo>
                    <a:pt x="1300523" y="0"/>
                  </a:lnTo>
                  <a:lnTo>
                    <a:pt x="1300523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5703624" y="1801520"/>
            <a:ext cx="12533496" cy="881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 dirty="0">
                <a:solidFill>
                  <a:srgbClr val="FFFFFF"/>
                </a:solidFill>
                <a:latin typeface="Barlow Bold"/>
              </a:rPr>
              <a:t>VETERINARIAN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91200" y="2857500"/>
            <a:ext cx="10222176" cy="433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Responsibilities: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Assist the doctor with needed tasks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Clean tools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Supply medication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Clean exam rooms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Assist with surgeries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Answer phones and schedule appointments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901B5CE4-FBAF-4EC0-9EED-D35AC8F3B5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1" t="23349" r="16238" b="50203"/>
          <a:stretch/>
        </p:blipFill>
        <p:spPr bwMode="auto">
          <a:xfrm>
            <a:off x="914400" y="979413"/>
            <a:ext cx="4456714" cy="649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860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0991" y="745165"/>
            <a:ext cx="2621136" cy="3857346"/>
            <a:chOff x="0" y="0"/>
            <a:chExt cx="1300523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00523" cy="1913890"/>
            </a:xfrm>
            <a:custGeom>
              <a:avLst/>
              <a:gdLst/>
              <a:ahLst/>
              <a:cxnLst/>
              <a:rect l="l" t="t" r="r" b="b"/>
              <a:pathLst>
                <a:path w="1300523" h="1913890">
                  <a:moveTo>
                    <a:pt x="0" y="0"/>
                  </a:moveTo>
                  <a:lnTo>
                    <a:pt x="1300523" y="0"/>
                  </a:lnTo>
                  <a:lnTo>
                    <a:pt x="1300523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4699544" y="1656567"/>
            <a:ext cx="12533496" cy="881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 dirty="0">
                <a:solidFill>
                  <a:srgbClr val="FFFFFF"/>
                </a:solidFill>
                <a:latin typeface="Barlow Bold"/>
              </a:rPr>
              <a:t>FUNERAL HOME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30024" y="2650978"/>
            <a:ext cx="7981755" cy="3074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Career Goals: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Attend a 4 year university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Attend mortuary school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Obtain a funeral director’s license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Help the community through my work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2F83DC4-4EB0-44CA-88C9-231CAC757F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6" t="27350" r="16164"/>
          <a:stretch/>
        </p:blipFill>
        <p:spPr bwMode="auto">
          <a:xfrm>
            <a:off x="922900" y="828985"/>
            <a:ext cx="3609975" cy="611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2">
            <a:extLst>
              <a:ext uri="{FF2B5EF4-FFF2-40B4-BE49-F238E27FC236}">
                <a16:creationId xmlns:a16="http://schemas.microsoft.com/office/drawing/2014/main" id="{28638CB7-12D8-4FCA-9BD3-CCC8B54207EB}"/>
              </a:ext>
            </a:extLst>
          </p:cNvPr>
          <p:cNvGrpSpPr/>
          <p:nvPr/>
        </p:nvGrpSpPr>
        <p:grpSpPr>
          <a:xfrm>
            <a:off x="15404179" y="6134100"/>
            <a:ext cx="2621136" cy="3857346"/>
            <a:chOff x="0" y="0"/>
            <a:chExt cx="1300523" cy="1913890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EC076DCE-8246-437C-B7EC-01494B8C6912}"/>
                </a:ext>
              </a:extLst>
            </p:cNvPr>
            <p:cNvSpPr/>
            <p:nvPr/>
          </p:nvSpPr>
          <p:spPr>
            <a:xfrm>
              <a:off x="0" y="0"/>
              <a:ext cx="1300523" cy="1913890"/>
            </a:xfrm>
            <a:custGeom>
              <a:avLst/>
              <a:gdLst/>
              <a:ahLst/>
              <a:cxnLst/>
              <a:rect l="l" t="t" r="r" b="b"/>
              <a:pathLst>
                <a:path w="1300523" h="1913890">
                  <a:moveTo>
                    <a:pt x="0" y="0"/>
                  </a:moveTo>
                  <a:lnTo>
                    <a:pt x="1300523" y="0"/>
                  </a:lnTo>
                  <a:lnTo>
                    <a:pt x="1300523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pic>
        <p:nvPicPr>
          <p:cNvPr id="6148" name="Picture 4">
            <a:extLst>
              <a:ext uri="{FF2B5EF4-FFF2-40B4-BE49-F238E27FC236}">
                <a16:creationId xmlns:a16="http://schemas.microsoft.com/office/drawing/2014/main" id="{533F1DCC-E6E1-46A4-87F8-F381AD7C00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65"/>
          <a:stretch/>
        </p:blipFill>
        <p:spPr bwMode="auto">
          <a:xfrm>
            <a:off x="12951491" y="5135880"/>
            <a:ext cx="4905375" cy="468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651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826716" y="1522412"/>
            <a:ext cx="9427772" cy="881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 dirty="0">
                <a:solidFill>
                  <a:srgbClr val="FFFFFF"/>
                </a:solidFill>
                <a:latin typeface="Barlow Bold"/>
              </a:rPr>
              <a:t>REAL ESTATE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2078" y="2404064"/>
            <a:ext cx="9472410" cy="37029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Skills learned:</a:t>
            </a:r>
          </a:p>
          <a:p>
            <a:pPr marL="457200" indent="-457200">
              <a:lnSpc>
                <a:spcPts val="49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Typing business documents on a computer</a:t>
            </a:r>
          </a:p>
          <a:p>
            <a:pPr marL="457200" indent="-457200">
              <a:lnSpc>
                <a:spcPts val="49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Add numbers quickly and accurately</a:t>
            </a:r>
          </a:p>
          <a:p>
            <a:pPr marL="457200" indent="-457200">
              <a:lnSpc>
                <a:spcPts val="49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Properly write business letters</a:t>
            </a:r>
          </a:p>
          <a:p>
            <a:pPr marL="457200" indent="-457200">
              <a:lnSpc>
                <a:spcPts val="49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Address envelopes</a:t>
            </a:r>
          </a:p>
          <a:p>
            <a:pPr marL="457200" indent="-457200">
              <a:lnSpc>
                <a:spcPts val="49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Prepare portfolios for open house</a:t>
            </a:r>
          </a:p>
        </p:txBody>
      </p:sp>
      <p:pic>
        <p:nvPicPr>
          <p:cNvPr id="3" name="Picture 2" descr="A picture containing text, wall, person, indoor&#10;&#10;Description automatically generated">
            <a:extLst>
              <a:ext uri="{FF2B5EF4-FFF2-40B4-BE49-F238E27FC236}">
                <a16:creationId xmlns:a16="http://schemas.microsoft.com/office/drawing/2014/main" id="{6A2E85DA-3BF3-4D75-9C1F-57C13A6FB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0"/>
            <a:ext cx="771525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19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826716" y="1522412"/>
            <a:ext cx="9427772" cy="881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 dirty="0">
                <a:solidFill>
                  <a:srgbClr val="FFFFFF"/>
                </a:solidFill>
                <a:latin typeface="Barlow Bold"/>
              </a:rPr>
              <a:t>BUSINESS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2078" y="3009900"/>
            <a:ext cx="6714180" cy="3074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Area of Interest:  </a:t>
            </a:r>
          </a:p>
          <a:p>
            <a:pPr marL="457200" indent="-457200">
              <a:lnSpc>
                <a:spcPts val="49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Business</a:t>
            </a:r>
          </a:p>
          <a:p>
            <a:pPr marL="457200" indent="-457200">
              <a:lnSpc>
                <a:spcPts val="49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Finance</a:t>
            </a:r>
          </a:p>
          <a:p>
            <a:pPr marL="457200" indent="-457200">
              <a:lnSpc>
                <a:spcPts val="49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Risk Management</a:t>
            </a:r>
          </a:p>
          <a:p>
            <a:pPr>
              <a:lnSpc>
                <a:spcPts val="4900"/>
              </a:lnSpc>
              <a:spcBef>
                <a:spcPct val="0"/>
              </a:spcBef>
            </a:pPr>
            <a:endParaRPr lang="en-US" sz="3500" dirty="0">
              <a:solidFill>
                <a:srgbClr val="FFFFFF"/>
              </a:solidFill>
              <a:latin typeface="Barlow Bold"/>
            </a:endParaRPr>
          </a:p>
        </p:txBody>
      </p:sp>
      <p:pic>
        <p:nvPicPr>
          <p:cNvPr id="10" name="Picture 9" descr="A person sitting on a motorcycle&#10;&#10;Description automatically generated">
            <a:extLst>
              <a:ext uri="{FF2B5EF4-FFF2-40B4-BE49-F238E27FC236}">
                <a16:creationId xmlns:a16="http://schemas.microsoft.com/office/drawing/2014/main" id="{BB03C607-BBDE-48ED-A9A0-BCAF60B402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258" y="2404064"/>
            <a:ext cx="10479325" cy="75684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548736" y="0"/>
            <a:ext cx="1739264" cy="1739264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381000" y="1412240"/>
            <a:ext cx="9407788" cy="881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 dirty="0">
                <a:solidFill>
                  <a:srgbClr val="FFFFFF"/>
                </a:solidFill>
                <a:latin typeface="Barlow Bold"/>
              </a:rPr>
              <a:t>LAW FIRM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15400" y="3667114"/>
            <a:ext cx="8697224" cy="3702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Tasks: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Organize legal documents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Experience day-to-day work in a law firm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Provide service to the community by promoting the law firm in a parade</a:t>
            </a:r>
          </a:p>
          <a:p>
            <a:pPr>
              <a:lnSpc>
                <a:spcPts val="4900"/>
              </a:lnSpc>
              <a:spcBef>
                <a:spcPct val="0"/>
              </a:spcBef>
            </a:pPr>
            <a:endParaRPr lang="en-US" sz="3500" dirty="0">
              <a:solidFill>
                <a:srgbClr val="FFFFFF"/>
              </a:solidFill>
              <a:latin typeface="Barlow Bold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CE1454F-819B-410C-9A18-F1E384B60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58849"/>
            <a:ext cx="8436812" cy="631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826716" y="1878921"/>
            <a:ext cx="11136684" cy="881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 dirty="0">
                <a:solidFill>
                  <a:srgbClr val="FFFFFF"/>
                </a:solidFill>
                <a:latin typeface="Barlow Bold"/>
              </a:rPr>
              <a:t>ATHLETIC TRAINER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6716" y="2760573"/>
            <a:ext cx="14535204" cy="433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Typical day: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Arrive at 2:25 p.m.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Go to the athletic training room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Learn about students that I can help during that day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Get informed on sports practices taking place that day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Help students with rehab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Watch paperwork being completed</a:t>
            </a:r>
          </a:p>
        </p:txBody>
      </p:sp>
    </p:spTree>
    <p:extLst>
      <p:ext uri="{BB962C8B-B14F-4D97-AF65-F5344CB8AC3E}">
        <p14:creationId xmlns:p14="http://schemas.microsoft.com/office/powerpoint/2010/main" val="2165211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0991" y="745165"/>
            <a:ext cx="2621136" cy="3857346"/>
            <a:chOff x="0" y="0"/>
            <a:chExt cx="1300523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00523" cy="1913890"/>
            </a:xfrm>
            <a:custGeom>
              <a:avLst/>
              <a:gdLst/>
              <a:ahLst/>
              <a:cxnLst/>
              <a:rect l="l" t="t" r="r" b="b"/>
              <a:pathLst>
                <a:path w="1300523" h="1913890">
                  <a:moveTo>
                    <a:pt x="0" y="0"/>
                  </a:moveTo>
                  <a:lnTo>
                    <a:pt x="1300523" y="0"/>
                  </a:lnTo>
                  <a:lnTo>
                    <a:pt x="1300523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5734104" y="6036081"/>
            <a:ext cx="2621136" cy="3857346"/>
            <a:chOff x="0" y="0"/>
            <a:chExt cx="1300523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00523" cy="1913890"/>
            </a:xfrm>
            <a:custGeom>
              <a:avLst/>
              <a:gdLst/>
              <a:ahLst/>
              <a:cxnLst/>
              <a:rect l="l" t="t" r="r" b="b"/>
              <a:pathLst>
                <a:path w="1300523" h="1913890">
                  <a:moveTo>
                    <a:pt x="0" y="0"/>
                  </a:moveTo>
                  <a:lnTo>
                    <a:pt x="1300523" y="0"/>
                  </a:lnTo>
                  <a:lnTo>
                    <a:pt x="1300523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5703624" y="212725"/>
            <a:ext cx="8561015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0"/>
              </a:lnSpc>
              <a:spcBef>
                <a:spcPct val="0"/>
              </a:spcBef>
            </a:pPr>
            <a:r>
              <a:rPr lang="en-US" sz="8000" dirty="0">
                <a:solidFill>
                  <a:srgbClr val="FF5757"/>
                </a:solidFill>
                <a:latin typeface="Barlow Bold"/>
              </a:rPr>
              <a:t>LOGAN &amp; MICHAEL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703624" y="1485900"/>
            <a:ext cx="8561015" cy="881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 dirty="0">
                <a:solidFill>
                  <a:srgbClr val="FFFFFF"/>
                </a:solidFill>
                <a:latin typeface="Barlow Bold"/>
              </a:rPr>
              <a:t>FAHS IT Department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446757" y="2773654"/>
            <a:ext cx="7981755" cy="4331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How we are preparing for our future: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Learning basic repair skills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Networking skills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Telecommunication skills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Teaming skills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Communication skills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endParaRPr lang="en-US" sz="3500" dirty="0">
              <a:solidFill>
                <a:srgbClr val="FFFFFF"/>
              </a:solidFill>
              <a:latin typeface="Barlow Bold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27C11E7-05A7-4028-8F45-69055E650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73708"/>
            <a:ext cx="4295775" cy="570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9C625C6C-655B-4BDC-9328-21D74DB41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03" t="1984" r="19159" b="69263"/>
          <a:stretch>
            <a:fillRect/>
          </a:stretch>
        </p:blipFill>
        <p:spPr bwMode="auto">
          <a:xfrm>
            <a:off x="5943600" y="3945674"/>
            <a:ext cx="4293661" cy="570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548736" y="0"/>
            <a:ext cx="1739264" cy="1739264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381000" y="1412240"/>
            <a:ext cx="9407788" cy="881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 dirty="0">
                <a:solidFill>
                  <a:srgbClr val="FFFFFF"/>
                </a:solidFill>
                <a:latin typeface="Barlow Bold"/>
              </a:rPr>
              <a:t>MUSIC EDUCATION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5760" y="2476500"/>
            <a:ext cx="8697224" cy="3074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Job Responsibilities: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Keep students on task and engaged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Help clean up around the classroom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FFFFF"/>
                </a:solidFill>
                <a:latin typeface="Barlow Bold"/>
              </a:rPr>
              <a:t>Teach students new material</a:t>
            </a:r>
          </a:p>
          <a:p>
            <a:pPr>
              <a:lnSpc>
                <a:spcPts val="4900"/>
              </a:lnSpc>
              <a:spcBef>
                <a:spcPct val="0"/>
              </a:spcBef>
            </a:pPr>
            <a:endParaRPr lang="en-US" sz="3500" dirty="0">
              <a:solidFill>
                <a:srgbClr val="FFFFFF"/>
              </a:solidFill>
              <a:latin typeface="Barlow Bold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E9D71DF-2D32-4118-AB22-680A11B612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71" b="7148"/>
          <a:stretch/>
        </p:blipFill>
        <p:spPr bwMode="auto">
          <a:xfrm>
            <a:off x="11787407" y="1845446"/>
            <a:ext cx="6500593" cy="844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631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131598" y="3562634"/>
            <a:ext cx="10156402" cy="677305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6074" y="249238"/>
            <a:ext cx="16903489" cy="138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FF5757"/>
                </a:solidFill>
                <a:latin typeface="Barlow Bold"/>
              </a:rPr>
              <a:t>INTERNSHIP REQUIREMENTS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36074" y="1991785"/>
            <a:ext cx="16903489" cy="353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Barlow Bold"/>
              </a:rPr>
              <a:t>1) Hours (120 per semester)</a:t>
            </a:r>
          </a:p>
          <a:p>
            <a:pPr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Barlow Bold"/>
              </a:rPr>
              <a:t>2) Weekly Time Sheets</a:t>
            </a:r>
          </a:p>
          <a:p>
            <a:pPr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Barlow Bold"/>
              </a:rPr>
              <a:t>3) Quarterly Assignments</a:t>
            </a:r>
          </a:p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Barlow Bold"/>
              </a:rPr>
              <a:t>4) Mentor Evaluation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76516" y="3623046"/>
            <a:ext cx="14334967" cy="3040908"/>
            <a:chOff x="0" y="0"/>
            <a:chExt cx="7112547" cy="150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112546" cy="1508800"/>
            </a:xfrm>
            <a:custGeom>
              <a:avLst/>
              <a:gdLst/>
              <a:ahLst/>
              <a:cxnLst/>
              <a:rect l="l" t="t" r="r" b="b"/>
              <a:pathLst>
                <a:path w="7112546" h="1508800">
                  <a:moveTo>
                    <a:pt x="0" y="0"/>
                  </a:moveTo>
                  <a:lnTo>
                    <a:pt x="7112546" y="0"/>
                  </a:lnTo>
                  <a:lnTo>
                    <a:pt x="7112546" y="1508800"/>
                  </a:lnTo>
                  <a:lnTo>
                    <a:pt x="0" y="150880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2817471" y="3022317"/>
            <a:ext cx="12653058" cy="4242367"/>
            <a:chOff x="0" y="0"/>
            <a:chExt cx="16870744" cy="5656489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24861" b="24861"/>
            <a:stretch>
              <a:fillRect/>
            </a:stretch>
          </p:blipFill>
          <p:spPr>
            <a:xfrm>
              <a:off x="0" y="0"/>
              <a:ext cx="16870744" cy="5656489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548736" y="0"/>
            <a:ext cx="1739264" cy="17392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8763786"/>
            <a:ext cx="1598793" cy="1523214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028700" y="1567814"/>
            <a:ext cx="16230600" cy="138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FF5757"/>
                </a:solidFill>
                <a:latin typeface="Barlow Bold"/>
              </a:rPr>
              <a:t>HOW  DO  I  GET  AN  INTERNSHIP?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09675" y="792890"/>
            <a:ext cx="1310858" cy="3309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925271" y="792890"/>
            <a:ext cx="1319169" cy="33099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5426282" y="8957041"/>
            <a:ext cx="1108081" cy="60251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6534362" y="8957041"/>
            <a:ext cx="1136828" cy="60251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82199" y="0"/>
            <a:ext cx="5923603" cy="10287000"/>
            <a:chOff x="0" y="0"/>
            <a:chExt cx="7898137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6825" r="6825"/>
            <a:stretch>
              <a:fillRect/>
            </a:stretch>
          </p:blipFill>
          <p:spPr>
            <a:xfrm>
              <a:off x="0" y="0"/>
              <a:ext cx="7898137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5639274" y="559806"/>
            <a:ext cx="1085850" cy="1085850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5639274" y="4829932"/>
            <a:ext cx="1085850" cy="1085850"/>
            <a:chOff x="0" y="0"/>
            <a:chExt cx="1913890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5571173" y="7333125"/>
            <a:ext cx="1085850" cy="1085850"/>
            <a:chOff x="0" y="0"/>
            <a:chExt cx="1913890" cy="19138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1573349" y="1084256"/>
            <a:ext cx="1085850" cy="1085850"/>
            <a:chOff x="0" y="0"/>
            <a:chExt cx="1913890" cy="19138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30978" y="5795207"/>
            <a:ext cx="1085850" cy="1085850"/>
            <a:chOff x="0" y="0"/>
            <a:chExt cx="1913890" cy="191389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1573349" y="8418975"/>
            <a:ext cx="1085850" cy="1085850"/>
            <a:chOff x="0" y="0"/>
            <a:chExt cx="1913890" cy="191389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586163" y="132974"/>
            <a:ext cx="4731618" cy="1817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FFFFFF"/>
                </a:solidFill>
                <a:latin typeface="Barlow Bold Bold"/>
              </a:rPr>
              <a:t>Fill out the survey in Google Classroom to express an internship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639274" y="817576"/>
            <a:ext cx="1085850" cy="504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Arimo Bold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0" y="4763257"/>
            <a:ext cx="5317781" cy="1817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FFFFFF"/>
                </a:solidFill>
                <a:latin typeface="Barlow Bold Bold"/>
              </a:rPr>
              <a:t>A meeting is held with  student &amp; parent(s) to go over requirements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639274" y="5087701"/>
            <a:ext cx="1085850" cy="504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Arimo Bold"/>
              </a:rPr>
              <a:t>05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84212" y="7266450"/>
            <a:ext cx="3965468" cy="1189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FFFFFF"/>
                </a:solidFill>
                <a:latin typeface="Barlow Bold Bold"/>
              </a:rPr>
              <a:t>First-day orientation is held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571173" y="7590895"/>
            <a:ext cx="1085850" cy="504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Arimo Bold"/>
              </a:rPr>
              <a:t>07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912591" y="959121"/>
            <a:ext cx="5375409" cy="11894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FFFFFF"/>
                </a:solidFill>
                <a:latin typeface="Barlow Bold Bold"/>
              </a:rPr>
              <a:t>Read over the information in Google Classroom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573349" y="1342026"/>
            <a:ext cx="1085850" cy="504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Arimo Bold"/>
              </a:rPr>
              <a:t>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970220" y="5409444"/>
            <a:ext cx="4536046" cy="181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FFFFFF"/>
                </a:solidFill>
                <a:latin typeface="Barlow Bold Bold"/>
              </a:rPr>
              <a:t>Internship Site Agreement must be filled out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630978" y="6052976"/>
            <a:ext cx="1085850" cy="504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Arimo Bold"/>
              </a:rPr>
              <a:t>06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912591" y="8293841"/>
            <a:ext cx="4927190" cy="181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FFFFFF"/>
                </a:solidFill>
                <a:latin typeface="Barlow Bold Bold"/>
              </a:rPr>
              <a:t>You are off to your internship and learning about a career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573349" y="8676745"/>
            <a:ext cx="1085850" cy="504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Arimo Bold"/>
              </a:rPr>
              <a:t>08</a:t>
            </a:r>
          </a:p>
        </p:txBody>
      </p:sp>
      <p:grpSp>
        <p:nvGrpSpPr>
          <p:cNvPr id="32" name="Group 6">
            <a:extLst>
              <a:ext uri="{FF2B5EF4-FFF2-40B4-BE49-F238E27FC236}">
                <a16:creationId xmlns:a16="http://schemas.microsoft.com/office/drawing/2014/main" id="{684796B1-DFB0-46BA-86AA-0D3EB57B5662}"/>
              </a:ext>
            </a:extLst>
          </p:cNvPr>
          <p:cNvGrpSpPr/>
          <p:nvPr/>
        </p:nvGrpSpPr>
        <p:grpSpPr>
          <a:xfrm>
            <a:off x="5639274" y="2676751"/>
            <a:ext cx="1085850" cy="1085850"/>
            <a:chOff x="0" y="0"/>
            <a:chExt cx="1913890" cy="1913890"/>
          </a:xfrm>
        </p:grpSpPr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C8645A55-66D2-4557-B2AE-055766CBB595}"/>
                </a:ext>
              </a:extLst>
            </p:cNvPr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sp>
        <p:nvSpPr>
          <p:cNvPr id="34" name="TextBox 18">
            <a:extLst>
              <a:ext uri="{FF2B5EF4-FFF2-40B4-BE49-F238E27FC236}">
                <a16:creationId xmlns:a16="http://schemas.microsoft.com/office/drawing/2014/main" id="{AC79AC0F-F1E7-42CF-82BC-F506B80B9F37}"/>
              </a:ext>
            </a:extLst>
          </p:cNvPr>
          <p:cNvSpPr txBox="1"/>
          <p:nvPr/>
        </p:nvSpPr>
        <p:spPr>
          <a:xfrm>
            <a:off x="586163" y="2610076"/>
            <a:ext cx="4731618" cy="1189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FFFFFF"/>
                </a:solidFill>
                <a:latin typeface="Barlow Bold Bold"/>
              </a:rPr>
              <a:t>Talk to potential internship sites</a:t>
            </a:r>
          </a:p>
        </p:txBody>
      </p:sp>
      <p:sp>
        <p:nvSpPr>
          <p:cNvPr id="35" name="TextBox 19">
            <a:extLst>
              <a:ext uri="{FF2B5EF4-FFF2-40B4-BE49-F238E27FC236}">
                <a16:creationId xmlns:a16="http://schemas.microsoft.com/office/drawing/2014/main" id="{D8DD2DC8-5C01-4497-BD90-F5875874F912}"/>
              </a:ext>
            </a:extLst>
          </p:cNvPr>
          <p:cNvSpPr txBox="1"/>
          <p:nvPr/>
        </p:nvSpPr>
        <p:spPr>
          <a:xfrm>
            <a:off x="5639274" y="2934520"/>
            <a:ext cx="1085850" cy="504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Arimo Bold"/>
              </a:rPr>
              <a:t>03</a:t>
            </a:r>
          </a:p>
        </p:txBody>
      </p:sp>
      <p:grpSp>
        <p:nvGrpSpPr>
          <p:cNvPr id="36" name="Group 12">
            <a:extLst>
              <a:ext uri="{FF2B5EF4-FFF2-40B4-BE49-F238E27FC236}">
                <a16:creationId xmlns:a16="http://schemas.microsoft.com/office/drawing/2014/main" id="{32A49B33-FED5-4DFE-9A0C-DF9A0E4E77F6}"/>
              </a:ext>
            </a:extLst>
          </p:cNvPr>
          <p:cNvGrpSpPr/>
          <p:nvPr/>
        </p:nvGrpSpPr>
        <p:grpSpPr>
          <a:xfrm>
            <a:off x="11615738" y="3486582"/>
            <a:ext cx="1085850" cy="1085850"/>
            <a:chOff x="0" y="0"/>
            <a:chExt cx="1913890" cy="1913890"/>
          </a:xfrm>
        </p:grpSpPr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93971276-36BF-4DB4-A224-03D81E77E537}"/>
                </a:ext>
              </a:extLst>
            </p:cNvPr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sp>
        <p:nvSpPr>
          <p:cNvPr id="38" name="TextBox 24">
            <a:extLst>
              <a:ext uri="{FF2B5EF4-FFF2-40B4-BE49-F238E27FC236}">
                <a16:creationId xmlns:a16="http://schemas.microsoft.com/office/drawing/2014/main" id="{70208F5C-7435-4FC1-9DDF-2A7606C58A2A}"/>
              </a:ext>
            </a:extLst>
          </p:cNvPr>
          <p:cNvSpPr txBox="1"/>
          <p:nvPr/>
        </p:nvSpPr>
        <p:spPr>
          <a:xfrm>
            <a:off x="12970220" y="3402050"/>
            <a:ext cx="5137758" cy="11894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FFFFFF"/>
                </a:solidFill>
                <a:latin typeface="Barlow Bold Bold"/>
              </a:rPr>
              <a:t>Share information with Mrs. Ackerman</a:t>
            </a:r>
          </a:p>
        </p:txBody>
      </p:sp>
      <p:sp>
        <p:nvSpPr>
          <p:cNvPr id="39" name="TextBox 25">
            <a:extLst>
              <a:ext uri="{FF2B5EF4-FFF2-40B4-BE49-F238E27FC236}">
                <a16:creationId xmlns:a16="http://schemas.microsoft.com/office/drawing/2014/main" id="{EC095956-7B4F-4EA2-AFCE-1F1EE8952156}"/>
              </a:ext>
            </a:extLst>
          </p:cNvPr>
          <p:cNvSpPr txBox="1"/>
          <p:nvPr/>
        </p:nvSpPr>
        <p:spPr>
          <a:xfrm>
            <a:off x="11615738" y="3744351"/>
            <a:ext cx="1085850" cy="504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Arimo Bold"/>
              </a:rPr>
              <a:t>04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39000" y="0"/>
            <a:ext cx="11049000" cy="7353300"/>
            <a:chOff x="0" y="0"/>
            <a:chExt cx="16921544" cy="107442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289" b="2289"/>
            <a:stretch>
              <a:fillRect/>
            </a:stretch>
          </p:blipFill>
          <p:spPr>
            <a:xfrm>
              <a:off x="0" y="0"/>
              <a:ext cx="16921544" cy="10744200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457200" y="266700"/>
            <a:ext cx="8259216" cy="138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0"/>
              </a:lnSpc>
              <a:spcBef>
                <a:spcPct val="0"/>
              </a:spcBef>
            </a:pPr>
            <a:r>
              <a:rPr lang="en-US" sz="8000" dirty="0">
                <a:solidFill>
                  <a:srgbClr val="FF5757"/>
                </a:solidFill>
                <a:latin typeface="Barlow Bold"/>
              </a:rPr>
              <a:t>QUESTIONS?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A359620F-A91C-453C-82D2-E72A69CD9CBA}"/>
              </a:ext>
            </a:extLst>
          </p:cNvPr>
          <p:cNvSpPr txBox="1"/>
          <p:nvPr/>
        </p:nvSpPr>
        <p:spPr>
          <a:xfrm>
            <a:off x="495300" y="7353300"/>
            <a:ext cx="17297400" cy="2718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 dirty="0">
                <a:solidFill>
                  <a:srgbClr val="FF5757"/>
                </a:solidFill>
                <a:latin typeface="Barlow Bold"/>
              </a:rPr>
              <a:t>EMAIL</a:t>
            </a:r>
          </a:p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 dirty="0">
                <a:solidFill>
                  <a:srgbClr val="FF5757"/>
                </a:solidFill>
                <a:latin typeface="Barlow Bold"/>
              </a:rPr>
              <a:t>kackerman@fleetwoodasd.org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4350" y="1417134"/>
            <a:ext cx="17259300" cy="7195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4"/>
              </a:lnSpc>
            </a:pPr>
            <a:r>
              <a:rPr lang="en-US" sz="13710" dirty="0">
                <a:solidFill>
                  <a:srgbClr val="FF5757"/>
                </a:solidFill>
                <a:latin typeface="Barlow Bold"/>
              </a:rPr>
              <a:t>GOOGLE CLASSROOM</a:t>
            </a:r>
          </a:p>
          <a:p>
            <a:pPr algn="ctr">
              <a:lnSpc>
                <a:spcPts val="19194"/>
              </a:lnSpc>
            </a:pPr>
            <a:r>
              <a:rPr lang="en-US" sz="13710" dirty="0">
                <a:solidFill>
                  <a:srgbClr val="FF5757"/>
                </a:solidFill>
                <a:latin typeface="Barlow Bold"/>
              </a:rPr>
              <a:t>CODE</a:t>
            </a:r>
          </a:p>
          <a:p>
            <a:pPr algn="ctr">
              <a:lnSpc>
                <a:spcPts val="19194"/>
              </a:lnSpc>
              <a:spcBef>
                <a:spcPct val="0"/>
              </a:spcBef>
            </a:pPr>
            <a:r>
              <a:rPr lang="en-US" sz="13710" dirty="0">
                <a:solidFill>
                  <a:srgbClr val="FF5757"/>
                </a:solidFill>
                <a:latin typeface="Barlow Bold"/>
              </a:rPr>
              <a:t>bp4uv5v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548736" y="0"/>
            <a:ext cx="1739264" cy="173926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320" y="8689128"/>
            <a:ext cx="1598793" cy="15232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6826</TotalTime>
  <Words>489</Words>
  <Application>Microsoft Office PowerPoint</Application>
  <PresentationFormat>Custom</PresentationFormat>
  <Paragraphs>116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Calibri</vt:lpstr>
      <vt:lpstr>Arial</vt:lpstr>
      <vt:lpstr>Barlow Bold</vt:lpstr>
      <vt:lpstr>Arimo Bold</vt:lpstr>
      <vt:lpstr>Barlow Bold Bold</vt:lpstr>
      <vt:lpstr>Inconsolata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Internship</dc:title>
  <dc:creator>Kelly Ackerman</dc:creator>
  <cp:lastModifiedBy>Stacey Hawkins</cp:lastModifiedBy>
  <cp:revision>14</cp:revision>
  <cp:lastPrinted>2023-02-01T17:15:18Z</cp:lastPrinted>
  <dcterms:created xsi:type="dcterms:W3CDTF">2006-08-16T00:00:00Z</dcterms:created>
  <dcterms:modified xsi:type="dcterms:W3CDTF">2023-02-02T13:28:09Z</dcterms:modified>
  <dc:identifier>DAE2GV0tWVU</dc:identifier>
</cp:coreProperties>
</file>