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7" r:id="rId2"/>
    <p:sldId id="537" r:id="rId3"/>
    <p:sldId id="258" r:id="rId4"/>
    <p:sldId id="569" r:id="rId5"/>
    <p:sldId id="259" r:id="rId6"/>
    <p:sldId id="498" r:id="rId7"/>
    <p:sldId id="545" r:id="rId8"/>
    <p:sldId id="546" r:id="rId9"/>
    <p:sldId id="549" r:id="rId10"/>
    <p:sldId id="547" r:id="rId11"/>
    <p:sldId id="550" r:id="rId12"/>
    <p:sldId id="548" r:id="rId13"/>
    <p:sldId id="539" r:id="rId14"/>
    <p:sldId id="557" r:id="rId15"/>
    <p:sldId id="564" r:id="rId16"/>
    <p:sldId id="565" r:id="rId17"/>
    <p:sldId id="566" r:id="rId18"/>
    <p:sldId id="568" r:id="rId19"/>
    <p:sldId id="570" r:id="rId20"/>
    <p:sldId id="571" r:id="rId21"/>
    <p:sldId id="551" r:id="rId22"/>
    <p:sldId id="552" r:id="rId23"/>
    <p:sldId id="553" r:id="rId24"/>
    <p:sldId id="554" r:id="rId25"/>
    <p:sldId id="555" r:id="rId26"/>
    <p:sldId id="556" r:id="rId27"/>
    <p:sldId id="558" r:id="rId28"/>
    <p:sldId id="559" r:id="rId29"/>
    <p:sldId id="560" r:id="rId30"/>
    <p:sldId id="561" r:id="rId31"/>
    <p:sldId id="562" r:id="rId32"/>
    <p:sldId id="563" r:id="rId33"/>
    <p:sldId id="576" r:id="rId34"/>
    <p:sldId id="572" r:id="rId35"/>
    <p:sldId id="573" r:id="rId36"/>
    <p:sldId id="574" r:id="rId37"/>
    <p:sldId id="575" r:id="rId38"/>
    <p:sldId id="538" r:id="rId39"/>
    <p:sldId id="540" r:id="rId40"/>
    <p:sldId id="541" r:id="rId41"/>
    <p:sldId id="542" r:id="rId42"/>
    <p:sldId id="543" r:id="rId43"/>
    <p:sldId id="544" r:id="rId44"/>
    <p:sldId id="533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62"/>
    <p:restoredTop sz="96327"/>
  </p:normalViewPr>
  <p:slideViewPr>
    <p:cSldViewPr snapToGrid="0">
      <p:cViewPr varScale="1">
        <p:scale>
          <a:sx n="99" d="100"/>
          <a:sy n="99" d="100"/>
        </p:scale>
        <p:origin x="19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E6B22-E612-8D43-AFFF-DEF4A8D1D03F}" type="datetimeFigureOut">
              <a:rPr lang="en-US" smtClean="0"/>
              <a:t>3/2/23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E038F-B275-E840-87D5-287B99310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2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EF011-4E12-80E0-8866-14559E86A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23D21-5BBA-9C6C-B928-3AEBAB467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E0C0A-6E00-55E4-81AC-91F687D7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7A667-41C7-E51B-D50A-B56725739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A498A-F404-CD4C-2F82-411514055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5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D4E0A-18BC-1F95-DB9B-A04B7542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FABED-7012-F657-B9EE-6B5B7C74A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74C0A-E6DE-F90B-88B0-92477F015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B3E83-CFC8-461A-C164-A39E61BA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828E6-1500-51BD-29FE-02B1A77B3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40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D817-96EA-37EB-EE74-23A7D057B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6DE9A-AEAA-3952-8C0B-65F4F91BE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70C3B-2EE8-7148-03B1-818C19FEB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C6C0C-3E6C-28DB-9375-58AB893E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30D3D-2764-06B2-C191-FE578510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8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E338-093A-789D-1EDE-5A5BADDC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D9E3F-5CC5-4B83-0873-54B723676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B027E-98EA-155D-2F26-B7B93586E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53B27-88F9-DE7F-2520-9DE0C3B7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C400E-3AE9-459D-4CED-7F57B27B4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3951C-C25B-3C12-0A3D-8E262AB5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2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D8B9-8650-16B4-6098-3F551E4AC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5D622-1FD8-33AF-5D5B-ADE54D66D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A3D07-9317-5D48-A7E9-19A402927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7A6EA1-7AC9-5CEC-ACA3-5821F9BA52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2E271E-F48C-598C-DAD0-2C9CD6D49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F75650-7794-2721-6769-39E1628E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2E7330-888A-1B5D-D65A-C5D2BE31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4855FF-F64B-906B-489A-6CD1CB36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5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DABF2-CA18-29CA-55A4-D6C4B5891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0072D9-CDB4-2BB6-425D-B0B4A43E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0EEA5-E10E-B528-CD89-F366A3E42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FF406-5491-23C4-62CA-90F397AB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4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03D5B-87BE-7E86-5AB8-E530CC86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5C5732-29AA-4201-6F88-A38082214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F2473-F25D-8A4D-BF1B-B2D43546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6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DB8F-FADC-21F0-EFF4-ABF2A1CEA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1BEB-EBAC-AB9D-532A-7F07F337A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3B0DA-1356-B9B5-F8C4-E335CD66B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BB800-3B84-989B-6CCB-65DD8211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BE8DA-19A5-2489-4686-F23458128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43CD0-5B06-ED76-4658-E823C53D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B3D85-273C-F5BE-9D37-94B8A8E9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E5BDD6-D113-FECF-80B9-355B6DCF03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7AC29-C36C-A5D3-925A-80E8DF5EB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0228A-40CA-5654-AA97-32E74935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BFE96-0ABE-119A-93B0-6DCB482F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27BAF-0E38-CD18-A77C-4AA496E1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0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90B9-08C6-0B63-09D7-88D4DDE8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2C32D-C1D5-766A-4FEB-7BB7689AF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79912-4093-CA46-7229-680DC38A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CEB90-7960-D9C1-CC07-BE05B275F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F9547-3919-C26E-F45D-841A9832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9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0C4AB9-C3F7-3A23-1719-768035DC9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31B77-56CA-955C-403F-7DD713D42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18E08-A2C6-2A42-F001-F50D3F1B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C127F-C7E3-C85C-61BA-83D5447C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8DDC4-829B-5765-A5D3-5B23678F8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0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84D64-6D68-8A53-EA1C-662217D4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258DF-A447-D430-96AA-DB9D397F5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8720F-8DFE-637B-3BD1-B11D69F181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89218-3BC9-A74E-96A7-ABE408A67B40}" type="datetimeFigureOut">
              <a:rPr lang="en-US" smtClean="0"/>
              <a:t>3/2/23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627B5-D9B5-6D4E-9CD3-7237CB8D5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00564-A039-6B48-B0BC-A7A37ACE2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0B927-0966-EC4E-882B-5EED871CC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7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bceo.org/Page/177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FA4387-4F43-E883-6167-4FC7526CE3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0" r="7749" b="-1"/>
          <a:stretch/>
        </p:blipFill>
        <p:spPr>
          <a:xfrm>
            <a:off x="206464" y="4482702"/>
            <a:ext cx="2120479" cy="2007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61F236-D0CE-A18C-AAF0-0D0FDADC8D08}"/>
              </a:ext>
            </a:extLst>
          </p:cNvPr>
          <p:cNvSpPr txBox="1"/>
          <p:nvPr/>
        </p:nvSpPr>
        <p:spPr>
          <a:xfrm>
            <a:off x="5226757" y="418454"/>
            <a:ext cx="6863644" cy="60717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lvl="0">
              <a:lnSpc>
                <a:spcPct val="90000"/>
              </a:lnSpc>
              <a:spcAft>
                <a:spcPts val="600"/>
              </a:spcAft>
            </a:pPr>
            <a:endParaRPr lang="en-US" sz="4800" b="1" i="1" dirty="0">
              <a:solidFill>
                <a:schemeClr val="accent4">
                  <a:lumMod val="75000"/>
                </a:schemeClr>
              </a:solidFill>
              <a:latin typeface="Tenorite" pitchFamily="2" charset="0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5400" b="1" i="1" dirty="0">
                <a:solidFill>
                  <a:schemeClr val="accent2">
                    <a:lumMod val="50000"/>
                  </a:schemeClr>
                </a:solidFill>
                <a:latin typeface="Britannic Bold" panose="020B0903060703020204" pitchFamily="34" charset="77"/>
              </a:rPr>
              <a:t>Language Education Network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5400" b="1" i="1" dirty="0">
                <a:solidFill>
                  <a:schemeClr val="accent2">
                    <a:lumMod val="50000"/>
                  </a:schemeClr>
                </a:solidFill>
                <a:latin typeface="Britannic Bold" panose="020B0903060703020204" pitchFamily="34" charset="77"/>
              </a:rPr>
              <a:t>Virtual Meeting 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endParaRPr lang="en-US" sz="5400" b="1" i="1" dirty="0">
              <a:solidFill>
                <a:schemeClr val="accent2">
                  <a:lumMod val="50000"/>
                </a:schemeClr>
              </a:solidFill>
              <a:latin typeface="Britannic Bold" panose="020B0903060703020204" pitchFamily="34" charset="77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5400" b="1" i="1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</a:rPr>
              <a:t>March 3, 2023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5400" b="1" i="1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</a:rPr>
              <a:t>1:00 – 2:30 PM</a:t>
            </a:r>
            <a:endParaRPr lang="en-US" sz="1100" b="1" dirty="0">
              <a:latin typeface="Britannic Bold" panose="020B0903060703020204" pitchFamily="34" charset="77"/>
            </a:endParaRP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100" b="1" dirty="0"/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100" b="1" dirty="0"/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100" b="1" dirty="0"/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1100" b="1" dirty="0"/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Facilitators: 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Carlos Pagán, Director, Literacy and Language Support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Melissa Garcia, Coordinator, Language Education Services</a:t>
            </a:r>
          </a:p>
        </p:txBody>
      </p:sp>
      <p:pic>
        <p:nvPicPr>
          <p:cNvPr id="6" name="Google Shape;278;p62">
            <a:extLst>
              <a:ext uri="{FF2B5EF4-FFF2-40B4-BE49-F238E27FC236}">
                <a16:creationId xmlns:a16="http://schemas.microsoft.com/office/drawing/2014/main" id="{CAAD9910-17F1-957F-F63C-1BB968DE43F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289" y="4926698"/>
            <a:ext cx="1574250" cy="1388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553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BF31E0-D8B4-6896-6844-32C5EADF3470}"/>
              </a:ext>
            </a:extLst>
          </p:cNvPr>
          <p:cNvSpPr txBox="1"/>
          <p:nvPr/>
        </p:nvSpPr>
        <p:spPr>
          <a:xfrm>
            <a:off x="1523999" y="1687489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WELCOME &amp; INTRODUCTIONS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69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280389-0E93-A00B-7568-5B4A59DD0310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2022-23 Meeting Dates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C8FA83-EAC3-4BE1-6735-3FC80867E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981"/>
          <a:stretch/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6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DDC63E8-7CFA-C79A-3D61-1DD2B7BFFD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3475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9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7">
            <a:extLst>
              <a:ext uri="{FF2B5EF4-FFF2-40B4-BE49-F238E27FC236}">
                <a16:creationId xmlns:a16="http://schemas.microsoft.com/office/drawing/2014/main" id="{664E23E2-7440-4E36-A67B-0F88C5F7E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B06949AE-010D-4C18-8AED-7872085AD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5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0CBC9D1-0A1D-EF20-AC10-3F63B3B89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31" y="650497"/>
            <a:ext cx="4220082" cy="5571066"/>
          </a:xfrm>
          <a:prstGeom prst="rect">
            <a:avLst/>
          </a:prstGeom>
        </p:spPr>
      </p:pic>
      <p:sp>
        <p:nvSpPr>
          <p:cNvPr id="26" name="Rectangle 21">
            <a:extLst>
              <a:ext uri="{FF2B5EF4-FFF2-40B4-BE49-F238E27FC236}">
                <a16:creationId xmlns:a16="http://schemas.microsoft.com/office/drawing/2014/main" id="{FE54AADB-50C7-4293-94C0-27361A32B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5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92452B9-8E3A-4B16-DE04-A0E32C222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066" y="643467"/>
            <a:ext cx="42897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1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01D837-BA4A-BB5E-2928-54F309021ADC}"/>
              </a:ext>
            </a:extLst>
          </p:cNvPr>
          <p:cNvSpPr txBox="1"/>
          <p:nvPr/>
        </p:nvSpPr>
        <p:spPr>
          <a:xfrm>
            <a:off x="838200" y="2340430"/>
            <a:ext cx="4245429" cy="2206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Britannic Bold" panose="020B0903060703020204" pitchFamily="34" charset="77"/>
                <a:ea typeface="+mj-ea"/>
                <a:cs typeface="+mj-cs"/>
                <a:hlinkClick r:id="rId2"/>
              </a:rPr>
              <a:t>SBCEO LEN RESOURCES</a:t>
            </a:r>
            <a:endParaRPr lang="en-US" sz="4400" kern="1200" dirty="0">
              <a:solidFill>
                <a:schemeClr val="tx1"/>
              </a:solidFill>
              <a:latin typeface="Britannic Bold" panose="020B0903060703020204" pitchFamily="34" charset="77"/>
              <a:ea typeface="+mj-ea"/>
              <a:cs typeface="+mj-cs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AF1E5E62-9EB9-408E-AE53-A04A4C811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1AB24-557C-56C8-DFEB-5F72F29A0A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02" r="12627" b="-1"/>
          <a:stretch/>
        </p:blipFill>
        <p:spPr>
          <a:xfrm>
            <a:off x="5912079" y="241521"/>
            <a:ext cx="5780472" cy="3959775"/>
          </a:xfrm>
          <a:prstGeom prst="rect">
            <a:avLst/>
          </a:prstGeom>
        </p:spPr>
      </p:pic>
      <p:sp>
        <p:nvSpPr>
          <p:cNvPr id="22" name="Freeform 7">
            <a:extLst>
              <a:ext uri="{FF2B5EF4-FFF2-40B4-BE49-F238E27FC236}">
                <a16:creationId xmlns:a16="http://schemas.microsoft.com/office/drawing/2014/main" id="{9C5704B2-7C5B-4738-AF0D-4A2756A6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3319"/>
            <a:ext cx="5925190" cy="2174681"/>
          </a:xfrm>
          <a:custGeom>
            <a:avLst/>
            <a:gdLst>
              <a:gd name="connsiteX0" fmla="*/ 1007162 w 5925190"/>
              <a:gd name="connsiteY0" fmla="*/ 0 h 2174681"/>
              <a:gd name="connsiteX1" fmla="*/ 5925190 w 5925190"/>
              <a:gd name="connsiteY1" fmla="*/ 0 h 2174681"/>
              <a:gd name="connsiteX2" fmla="*/ 5925190 w 5925190"/>
              <a:gd name="connsiteY2" fmla="*/ 2174681 h 2174681"/>
              <a:gd name="connsiteX3" fmla="*/ 0 w 5925190"/>
              <a:gd name="connsiteY3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4681">
                <a:moveTo>
                  <a:pt x="1007162" y="0"/>
                </a:moveTo>
                <a:lnTo>
                  <a:pt x="5925190" y="0"/>
                </a:lnTo>
                <a:lnTo>
                  <a:pt x="5925190" y="2174681"/>
                </a:lnTo>
                <a:lnTo>
                  <a:pt x="0" y="21746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FB36DC4-A410-4DF1-8453-1D85743F5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683319"/>
            <a:ext cx="7092887" cy="2174681"/>
          </a:xfrm>
          <a:custGeom>
            <a:avLst/>
            <a:gdLst>
              <a:gd name="connsiteX0" fmla="*/ 0 w 7092887"/>
              <a:gd name="connsiteY0" fmla="*/ 0 h 2174681"/>
              <a:gd name="connsiteX1" fmla="*/ 7092887 w 7092887"/>
              <a:gd name="connsiteY1" fmla="*/ 0 h 2174681"/>
              <a:gd name="connsiteX2" fmla="*/ 6085725 w 7092887"/>
              <a:gd name="connsiteY2" fmla="*/ 2174681 h 2174681"/>
              <a:gd name="connsiteX3" fmla="*/ 1524000 w 7092887"/>
              <a:gd name="connsiteY3" fmla="*/ 2174681 h 2174681"/>
              <a:gd name="connsiteX4" fmla="*/ 1200418 w 7092887"/>
              <a:gd name="connsiteY4" fmla="*/ 2174681 h 2174681"/>
              <a:gd name="connsiteX5" fmla="*/ 0 w 7092887"/>
              <a:gd name="connsiteY5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2887" h="2174681">
                <a:moveTo>
                  <a:pt x="0" y="0"/>
                </a:moveTo>
                <a:lnTo>
                  <a:pt x="7092887" y="0"/>
                </a:lnTo>
                <a:lnTo>
                  <a:pt x="6085725" y="2174681"/>
                </a:lnTo>
                <a:lnTo>
                  <a:pt x="1524000" y="2174681"/>
                </a:lnTo>
                <a:lnTo>
                  <a:pt x="1200418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B2B2B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B2B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0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BF31E0-D8B4-6896-6844-32C5EADF3470}"/>
              </a:ext>
            </a:extLst>
          </p:cNvPr>
          <p:cNvSpPr txBox="1"/>
          <p:nvPr/>
        </p:nvSpPr>
        <p:spPr>
          <a:xfrm>
            <a:off x="1523999" y="1687489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RESOURCES FROM NETWORK MEMBERS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45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9D8BFE-0EF9-01EC-7B00-1203212AEAF6}"/>
              </a:ext>
            </a:extLst>
          </p:cNvPr>
          <p:cNvSpPr txBox="1"/>
          <p:nvPr/>
        </p:nvSpPr>
        <p:spPr>
          <a:xfrm>
            <a:off x="1524000" y="1293338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ELPAC CHATS – Elementary Edition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34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677442B-AD64-E067-8B14-0C39EAD14D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42" r="1" b="42124"/>
          <a:stretch/>
        </p:blipFill>
        <p:spPr>
          <a:xfrm rot="21480000">
            <a:off x="1139564" y="1102127"/>
            <a:ext cx="9717698" cy="46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16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A7F134-DE0E-3D59-9A52-3CFA1DCF2F9C}"/>
              </a:ext>
            </a:extLst>
          </p:cNvPr>
          <p:cNvSpPr txBox="1"/>
          <p:nvPr/>
        </p:nvSpPr>
        <p:spPr>
          <a:xfrm>
            <a:off x="1524000" y="1293338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ELPAC TEACH!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415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6"/>
            <a:ext cx="1920339" cy="2894124"/>
          </a:xfrm>
          <a:prstGeom prst="rect">
            <a:avLst/>
          </a:prstGeom>
          <a:solidFill>
            <a:srgbClr val="70731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3515821"/>
            <a:ext cx="1920338" cy="2883258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 descr="Website&#10;&#10;Description automatically generated with medium confidence">
            <a:extLst>
              <a:ext uri="{FF2B5EF4-FFF2-40B4-BE49-F238E27FC236}">
                <a16:creationId xmlns:a16="http://schemas.microsoft.com/office/drawing/2014/main" id="{686852C1-8EA3-1A97-311A-13450C9A6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8" b="49475"/>
          <a:stretch/>
        </p:blipFill>
        <p:spPr>
          <a:xfrm>
            <a:off x="2551176" y="448056"/>
            <a:ext cx="9180576" cy="59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9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EA0193-32C6-FBA2-33D4-AFE29DAC85C2}"/>
              </a:ext>
            </a:extLst>
          </p:cNvPr>
          <p:cNvSpPr txBox="1"/>
          <p:nvPr/>
        </p:nvSpPr>
        <p:spPr>
          <a:xfrm>
            <a:off x="1524000" y="1584683"/>
            <a:ext cx="9144000" cy="2551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BILINGUAL COORDINATORS NETWORK (BCN) REPORTS &amp; UPDATES</a:t>
            </a:r>
          </a:p>
        </p:txBody>
      </p:sp>
    </p:spTree>
    <p:extLst>
      <p:ext uri="{BB962C8B-B14F-4D97-AF65-F5344CB8AC3E}">
        <p14:creationId xmlns:p14="http://schemas.microsoft.com/office/powerpoint/2010/main" val="2881754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AED851-54B9-4765-92D2-F0BE443BE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2618CC-8F16-CAAB-888E-90C1AD31B3CD}"/>
              </a:ext>
            </a:extLst>
          </p:cNvPr>
          <p:cNvSpPr txBox="1"/>
          <p:nvPr/>
        </p:nvSpPr>
        <p:spPr>
          <a:xfrm>
            <a:off x="6965168" y="2569043"/>
            <a:ext cx="4036334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ELPAC UPDATES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FC114B91-F372-954A-10B0-CE640910F7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556"/>
          <a:stretch/>
        </p:blipFill>
        <p:spPr>
          <a:xfrm>
            <a:off x="733507" y="1842603"/>
            <a:ext cx="5536001" cy="31140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627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49B47AC-988F-EA2B-6E9F-5A5E1A570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33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person, screenshot, crowd&#10;&#10;Description automatically generated">
            <a:extLst>
              <a:ext uri="{FF2B5EF4-FFF2-40B4-BE49-F238E27FC236}">
                <a16:creationId xmlns:a16="http://schemas.microsoft.com/office/drawing/2014/main" id="{84402948-9325-1FF2-3945-40EA78273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06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DD8A59-1055-DFBA-4B2E-57154C7F4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67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2161DB28-768C-ABE4-6868-8D6A26A02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4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303DCC-13E3-FD24-8EDE-5C20ECFAE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" r="29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68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8F4145C-B255-5677-D705-F457F3FF67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3905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05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49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42C81AEC-6601-09E8-3ECB-0B2DEEA49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33" y="643467"/>
            <a:ext cx="994833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97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able, timeline&#10;&#10;Description automatically generated">
            <a:extLst>
              <a:ext uri="{FF2B5EF4-FFF2-40B4-BE49-F238E27FC236}">
                <a16:creationId xmlns:a16="http://schemas.microsoft.com/office/drawing/2014/main" id="{FFC387F9-E2BD-8D85-C97F-29C683202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1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018F5539-4BD9-6577-39B1-D14ED1B5C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54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26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22EB24A-EF25-987B-C736-E752E6AB10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28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8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7166166-00A6-4A6F-BEC5-2D95C7D68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0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07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A3D8D7B-C3D2-BFEE-01A9-D61F947991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0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6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B9A27222-47A7-C0B3-677B-F7875DF512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0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84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D80063F-CD33-1B04-7061-F8BE55ED24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428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20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672EDE0-2732-C90C-96F4-EFC424074C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0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43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7224459-92A0-FBAF-0B76-609195037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300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60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80816F2-EFB0-44E7-94C9-B65CB34D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82985C-95BF-EEE3-AFB8-7B5A96DF32ED}"/>
              </a:ext>
            </a:extLst>
          </p:cNvPr>
          <p:cNvSpPr txBox="1"/>
          <p:nvPr/>
        </p:nvSpPr>
        <p:spPr>
          <a:xfrm>
            <a:off x="838200" y="525195"/>
            <a:ext cx="5998043" cy="28065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Observation Protocol for Teachers of English Learners (OPTEL)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161464-46EB-46A9-2F97-B5FFFDDCEF45}"/>
              </a:ext>
            </a:extLst>
          </p:cNvPr>
          <p:cNvSpPr txBox="1"/>
          <p:nvPr/>
        </p:nvSpPr>
        <p:spPr>
          <a:xfrm>
            <a:off x="838200" y="3526300"/>
            <a:ext cx="5998043" cy="2588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/>
              </a:rPr>
              <a:t>If you would like to participate, please sign up at: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effectLst/>
              </a:rPr>
              <a:t>https://</a:t>
            </a:r>
            <a:r>
              <a:rPr lang="en-US" sz="2000" b="1" dirty="0" err="1">
                <a:effectLst/>
              </a:rPr>
              <a:t>tinyurl.com</a:t>
            </a:r>
            <a:r>
              <a:rPr lang="en-US" sz="2000" b="1" dirty="0">
                <a:effectLst/>
              </a:rPr>
              <a:t>/OPTEL2023FieldTestSignUp</a:t>
            </a:r>
            <a:endParaRPr lang="en-US" sz="2000" dirty="0">
              <a:effectLst/>
            </a:endParaRPr>
          </a:p>
        </p:txBody>
      </p:sp>
      <p:pic>
        <p:nvPicPr>
          <p:cNvPr id="8" name="Graphic 7" descr="Teacher">
            <a:extLst>
              <a:ext uri="{FF2B5EF4-FFF2-40B4-BE49-F238E27FC236}">
                <a16:creationId xmlns:a16="http://schemas.microsoft.com/office/drawing/2014/main" id="{550D9780-E767-7F65-06CB-B42945D4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6243" y="743242"/>
            <a:ext cx="4836520" cy="48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5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BCBBFB4-6926-4553-5ECB-9F7D02FCC3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37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0CA196E-8C96-7BC1-E28F-26ADCAE1B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92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94FEE9C-0DB5-0E08-6379-25AF0BEA0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33" y="643467"/>
            <a:ext cx="994833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38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0208FCF-9647-E0A4-696E-79A839B79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40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B7D9C8A-7742-685F-5047-DB81CCE557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898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415C662-6F1D-366B-8337-D86B764455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59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E796CC1-64FB-4E9A-3E55-978A0A77A8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04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2618CC-8F16-CAAB-888E-90C1AD31B3CD}"/>
              </a:ext>
            </a:extLst>
          </p:cNvPr>
          <p:cNvSpPr txBox="1"/>
          <p:nvPr/>
        </p:nvSpPr>
        <p:spPr>
          <a:xfrm>
            <a:off x="1523999" y="1516956"/>
            <a:ext cx="9144000" cy="3274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UPDATES &amp; ANNOUNCEMENTS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307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Diagram&#10;&#10;&#10;&#10;&#10;&#10;&#10;&#10;Description automatically generated">
            <a:extLst>
              <a:ext uri="{FF2B5EF4-FFF2-40B4-BE49-F238E27FC236}">
                <a16:creationId xmlns:a16="http://schemas.microsoft.com/office/drawing/2014/main" id="{F490C949-4E4A-449A-A6A8-1F1968A900F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2075" y="883403"/>
            <a:ext cx="5257593" cy="5014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7684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2618CC-8F16-CAAB-888E-90C1AD31B3CD}"/>
              </a:ext>
            </a:extLst>
          </p:cNvPr>
          <p:cNvSpPr txBox="1"/>
          <p:nvPr/>
        </p:nvSpPr>
        <p:spPr>
          <a:xfrm>
            <a:off x="1523999" y="139977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PROFESSIONAL LEARNING OPPORTUNITIES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599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9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049D82A-A3DB-DAB1-E928-1827B5EE4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946" y="763516"/>
            <a:ext cx="4155370" cy="53273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85BAB8-9A30-F774-8E65-4EA6264015F3}"/>
              </a:ext>
            </a:extLst>
          </p:cNvPr>
          <p:cNvSpPr txBox="1"/>
          <p:nvPr/>
        </p:nvSpPr>
        <p:spPr>
          <a:xfrm>
            <a:off x="5919488" y="2091587"/>
            <a:ext cx="5678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</a:rPr>
              <a:t>MAY 18, 2023</a:t>
            </a:r>
          </a:p>
          <a:p>
            <a:r>
              <a:rPr lang="en-US" sz="48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</a:rPr>
              <a:t>8:30 AM – 3:00 PM</a:t>
            </a:r>
          </a:p>
        </p:txBody>
      </p:sp>
    </p:spTree>
    <p:extLst>
      <p:ext uri="{BB962C8B-B14F-4D97-AF65-F5344CB8AC3E}">
        <p14:creationId xmlns:p14="http://schemas.microsoft.com/office/powerpoint/2010/main" val="37533170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1CA4A3-21B6-FC23-73BF-30706E718DC1}"/>
              </a:ext>
            </a:extLst>
          </p:cNvPr>
          <p:cNvSpPr txBox="1"/>
          <p:nvPr/>
        </p:nvSpPr>
        <p:spPr>
          <a:xfrm>
            <a:off x="511535" y="4067961"/>
            <a:ext cx="5417977" cy="41291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MARCH 7, 2023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accent5">
                    <a:lumMod val="50000"/>
                  </a:schemeClr>
                </a:solidFill>
                <a:latin typeface="Britannic Bold" panose="020B0903060703020204" pitchFamily="34" charset="77"/>
                <a:ea typeface="+mj-ea"/>
                <a:cs typeface="+mj-cs"/>
              </a:rPr>
              <a:t>3:00 – 4:30 PM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, timeline&#10;&#10;Description automatically generated">
            <a:extLst>
              <a:ext uri="{FF2B5EF4-FFF2-40B4-BE49-F238E27FC236}">
                <a16:creationId xmlns:a16="http://schemas.microsoft.com/office/drawing/2014/main" id="{89E05E8F-E63A-DC9D-09D0-1C371FD59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047" y="487720"/>
            <a:ext cx="4360607" cy="564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11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D5872A3-CFF8-4F36-8446-6F1B04585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EC0934-1503-4296-A688-FC4E83E3F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4813"/>
            <a:ext cx="7147352" cy="6333471"/>
            <a:chOff x="329184" y="-555662"/>
            <a:chExt cx="524256" cy="6333471"/>
          </a:xfrm>
        </p:grpSpPr>
        <p:cxnSp>
          <p:nvCxnSpPr>
            <p:cNvPr id="43" name="Straight Connector 19">
              <a:extLst>
                <a:ext uri="{FF2B5EF4-FFF2-40B4-BE49-F238E27FC236}">
                  <a16:creationId xmlns:a16="http://schemas.microsoft.com/office/drawing/2014/main" id="{0C528A17-D3E6-4463-8942-C4991C05B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99B74AA-0D92-4B16-A6FE-030C4476E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555662"/>
              <a:ext cx="524256" cy="608778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E2C537D-FECA-4C7F-A65B-F82518B3A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265180"/>
            <a:ext cx="10999072" cy="57515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4BAF6-F6E9-1AD4-60F7-1A1D9B8144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53" r="1" b="36841"/>
          <a:stretch/>
        </p:blipFill>
        <p:spPr>
          <a:xfrm>
            <a:off x="838200" y="469664"/>
            <a:ext cx="10515600" cy="533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421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ransport, aircraft&#10;&#10;Description automatically generated">
            <a:extLst>
              <a:ext uri="{FF2B5EF4-FFF2-40B4-BE49-F238E27FC236}">
                <a16:creationId xmlns:a16="http://schemas.microsoft.com/office/drawing/2014/main" id="{08E9BBD3-18B0-F729-BF85-012148BD31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4019" r="-1" b="1987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7823DA-6E7F-2A09-F80E-0559061D6902}"/>
              </a:ext>
            </a:extLst>
          </p:cNvPr>
          <p:cNvSpPr txBox="1"/>
          <p:nvPr/>
        </p:nvSpPr>
        <p:spPr>
          <a:xfrm>
            <a:off x="1524000" y="1730384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200" dirty="0">
              <a:solidFill>
                <a:srgbClr val="FFFFFF"/>
              </a:solidFill>
              <a:latin typeface="Britannic Bold" panose="020B0903060703020204" pitchFamily="34" charset="77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200" dirty="0">
              <a:solidFill>
                <a:srgbClr val="FFFFFF"/>
              </a:solidFill>
              <a:latin typeface="Britannic Bold" panose="020B0903060703020204" pitchFamily="34" charset="77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200" dirty="0">
              <a:solidFill>
                <a:srgbClr val="FFFFFF"/>
              </a:solidFill>
              <a:latin typeface="Britannic Bold" panose="020B0903060703020204" pitchFamily="34" charset="77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300" dirty="0">
                <a:solidFill>
                  <a:srgbClr val="FFFFFF"/>
                </a:solidFill>
                <a:latin typeface="Britannic Bold" panose="020B0903060703020204" pitchFamily="34" charset="77"/>
                <a:ea typeface="+mj-ea"/>
                <a:cs typeface="+mj-cs"/>
              </a:rPr>
              <a:t>Thank you!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200" dirty="0">
              <a:solidFill>
                <a:srgbClr val="FFFFFF"/>
              </a:solidFill>
              <a:latin typeface="Britannic Bold" panose="020B0903060703020204" pitchFamily="34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9360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120</Words>
  <Application>Microsoft Macintosh PowerPoint</Application>
  <PresentationFormat>Widescreen</PresentationFormat>
  <Paragraphs>38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Britannic Bold</vt:lpstr>
      <vt:lpstr>Calibri</vt:lpstr>
      <vt:lpstr>Calibri Light</vt:lpstr>
      <vt:lpstr>Impact</vt:lpstr>
      <vt:lpstr>Tenorite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Carlos Pagan</dc:creator>
  <cp:lastModifiedBy>Carlos Pagan</cp:lastModifiedBy>
  <cp:revision>24</cp:revision>
  <cp:lastPrinted>2023-03-01T22:50:59Z</cp:lastPrinted>
  <dcterms:created xsi:type="dcterms:W3CDTF">2022-11-22T21:20:17Z</dcterms:created>
  <dcterms:modified xsi:type="dcterms:W3CDTF">2023-03-02T17:17:26Z</dcterms:modified>
</cp:coreProperties>
</file>