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25"/>
  </p:notesMasterIdLst>
  <p:handoutMasterIdLst>
    <p:handoutMasterId r:id="rId26"/>
  </p:handoutMasterIdLst>
  <p:sldIdLst>
    <p:sldId id="256" r:id="rId5"/>
    <p:sldId id="448" r:id="rId6"/>
    <p:sldId id="435" r:id="rId7"/>
    <p:sldId id="421" r:id="rId8"/>
    <p:sldId id="476" r:id="rId9"/>
    <p:sldId id="477" r:id="rId10"/>
    <p:sldId id="475" r:id="rId11"/>
    <p:sldId id="478" r:id="rId12"/>
    <p:sldId id="434" r:id="rId13"/>
    <p:sldId id="449" r:id="rId14"/>
    <p:sldId id="450" r:id="rId15"/>
    <p:sldId id="436" r:id="rId16"/>
    <p:sldId id="439" r:id="rId17"/>
    <p:sldId id="480" r:id="rId18"/>
    <p:sldId id="481" r:id="rId19"/>
    <p:sldId id="482" r:id="rId20"/>
    <p:sldId id="479" r:id="rId21"/>
    <p:sldId id="452" r:id="rId22"/>
    <p:sldId id="483" r:id="rId23"/>
    <p:sldId id="446" r:id="rId24"/>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1919"/>
    <a:srgbClr val="9724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661" autoAdjust="0"/>
    <p:restoredTop sz="86432" autoAdjust="0"/>
  </p:normalViewPr>
  <p:slideViewPr>
    <p:cSldViewPr showGuides="1">
      <p:cViewPr varScale="1">
        <p:scale>
          <a:sx n="141" d="100"/>
          <a:sy n="141" d="100"/>
        </p:scale>
        <p:origin x="4926" y="102"/>
      </p:cViewPr>
      <p:guideLst>
        <p:guide orient="horz" pos="2160"/>
        <p:guide pos="2880"/>
      </p:guideLst>
    </p:cSldViewPr>
  </p:slideViewPr>
  <p:outlineViewPr>
    <p:cViewPr>
      <p:scale>
        <a:sx n="33" d="100"/>
        <a:sy n="33" d="100"/>
      </p:scale>
      <p:origin x="12"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CE7AF1E-E2ED-4AF4-887D-E66F6EBE02FE}"/>
              </a:ext>
            </a:extLst>
          </p:cNvPr>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0A25EE5C-120E-4A38-ABB7-8E5B55E18C16}"/>
              </a:ext>
            </a:extLst>
          </p:cNvPr>
          <p:cNvSpPr>
            <a:spLocks noGrp="1"/>
          </p:cNvSpPr>
          <p:nvPr>
            <p:ph type="dt" sz="quarter" idx="1"/>
          </p:nvPr>
        </p:nvSpPr>
        <p:spPr>
          <a:xfrm>
            <a:off x="3937000" y="0"/>
            <a:ext cx="3011488" cy="463550"/>
          </a:xfrm>
          <a:prstGeom prst="rect">
            <a:avLst/>
          </a:prstGeom>
        </p:spPr>
        <p:txBody>
          <a:bodyPr vert="horz" lIns="91440" tIns="45720" rIns="91440" bIns="45720" rtlCol="0"/>
          <a:lstStyle>
            <a:lvl1pPr algn="r">
              <a:defRPr sz="1200"/>
            </a:lvl1pPr>
          </a:lstStyle>
          <a:p>
            <a:fld id="{1EEF388E-8D14-4B24-BD8A-45423A1D0747}" type="datetimeFigureOut">
              <a:rPr lang="en-US" smtClean="0"/>
              <a:t>7/31/2020</a:t>
            </a:fld>
            <a:endParaRPr lang="en-US" dirty="0"/>
          </a:p>
        </p:txBody>
      </p:sp>
      <p:sp>
        <p:nvSpPr>
          <p:cNvPr id="4" name="Footer Placeholder 3">
            <a:extLst>
              <a:ext uri="{FF2B5EF4-FFF2-40B4-BE49-F238E27FC236}">
                <a16:creationId xmlns:a16="http://schemas.microsoft.com/office/drawing/2014/main" id="{33C260CB-3AE6-488C-9564-8D50B2969DA0}"/>
              </a:ext>
            </a:extLst>
          </p:cNvPr>
          <p:cNvSpPr>
            <a:spLocks noGrp="1"/>
          </p:cNvSpPr>
          <p:nvPr>
            <p:ph type="ftr" sz="quarter" idx="2"/>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441F81B3-CB05-48A6-94A6-C0253560AA5E}"/>
              </a:ext>
            </a:extLst>
          </p:cNvPr>
          <p:cNvSpPr>
            <a:spLocks noGrp="1"/>
          </p:cNvSpPr>
          <p:nvPr>
            <p:ph type="sldNum" sz="quarter" idx="3"/>
          </p:nvPr>
        </p:nvSpPr>
        <p:spPr>
          <a:xfrm>
            <a:off x="3937000" y="8772525"/>
            <a:ext cx="3011488" cy="463550"/>
          </a:xfrm>
          <a:prstGeom prst="rect">
            <a:avLst/>
          </a:prstGeom>
        </p:spPr>
        <p:txBody>
          <a:bodyPr vert="horz" lIns="91440" tIns="45720" rIns="91440" bIns="45720" rtlCol="0" anchor="b"/>
          <a:lstStyle>
            <a:lvl1pPr algn="r">
              <a:defRPr sz="1200"/>
            </a:lvl1pPr>
          </a:lstStyle>
          <a:p>
            <a:fld id="{0332A3B6-323F-48AE-ADB8-37C4DE495A8B}" type="slidenum">
              <a:rPr lang="en-US" smtClean="0"/>
              <a:t>‹#›</a:t>
            </a:fld>
            <a:endParaRPr lang="en-US" dirty="0"/>
          </a:p>
        </p:txBody>
      </p:sp>
    </p:spTree>
    <p:extLst>
      <p:ext uri="{BB962C8B-B14F-4D97-AF65-F5344CB8AC3E}">
        <p14:creationId xmlns:p14="http://schemas.microsoft.com/office/powerpoint/2010/main" val="24289266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vl1pPr>
          </a:lstStyle>
          <a:p>
            <a:fld id="{4D8C0B84-CA26-4706-ADB2-97ABF0EE9C14}" type="datetimeFigureOut">
              <a:rPr lang="en-US" smtClean="0"/>
              <a:pPr/>
              <a:t>7/31/2020</a:t>
            </a:fld>
            <a:endParaRPr lang="en-US" dirty="0"/>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endParaRPr lang="en-US" dirty="0"/>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vl1pPr>
          </a:lstStyle>
          <a:p>
            <a:fld id="{E22C811C-366A-46F6-8F37-2B0E6CC29E7B}" type="slidenum">
              <a:rPr lang="en-US" smtClean="0"/>
              <a:pPr/>
              <a:t>‹#›</a:t>
            </a:fld>
            <a:endParaRPr lang="en-US" dirty="0"/>
          </a:p>
        </p:txBody>
      </p:sp>
    </p:spTree>
    <p:extLst>
      <p:ext uri="{BB962C8B-B14F-4D97-AF65-F5344CB8AC3E}">
        <p14:creationId xmlns:p14="http://schemas.microsoft.com/office/powerpoint/2010/main" val="2715392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2C811C-366A-46F6-8F37-2B0E6CC29E7B}" type="slidenum">
              <a:rPr lang="en-US" smtClean="0"/>
              <a:pPr/>
              <a:t>4</a:t>
            </a:fld>
            <a:endParaRPr lang="en-US" dirty="0"/>
          </a:p>
        </p:txBody>
      </p:sp>
    </p:spTree>
    <p:extLst>
      <p:ext uri="{BB962C8B-B14F-4D97-AF65-F5344CB8AC3E}">
        <p14:creationId xmlns:p14="http://schemas.microsoft.com/office/powerpoint/2010/main" val="12503070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2C811C-366A-46F6-8F37-2B0E6CC29E7B}" type="slidenum">
              <a:rPr lang="en-US" smtClean="0"/>
              <a:pPr/>
              <a:t>5</a:t>
            </a:fld>
            <a:endParaRPr lang="en-US" dirty="0"/>
          </a:p>
        </p:txBody>
      </p:sp>
    </p:spTree>
    <p:extLst>
      <p:ext uri="{BB962C8B-B14F-4D97-AF65-F5344CB8AC3E}">
        <p14:creationId xmlns:p14="http://schemas.microsoft.com/office/powerpoint/2010/main" val="2802306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2C811C-366A-46F6-8F37-2B0E6CC29E7B}" type="slidenum">
              <a:rPr lang="en-US" smtClean="0"/>
              <a:pPr/>
              <a:t>7</a:t>
            </a:fld>
            <a:endParaRPr lang="en-US" dirty="0"/>
          </a:p>
        </p:txBody>
      </p:sp>
    </p:spTree>
    <p:extLst>
      <p:ext uri="{BB962C8B-B14F-4D97-AF65-F5344CB8AC3E}">
        <p14:creationId xmlns:p14="http://schemas.microsoft.com/office/powerpoint/2010/main" val="644197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2C811C-366A-46F6-8F37-2B0E6CC29E7B}" type="slidenum">
              <a:rPr lang="en-US" smtClean="0"/>
              <a:pPr/>
              <a:t>8</a:t>
            </a:fld>
            <a:endParaRPr lang="en-US" dirty="0"/>
          </a:p>
        </p:txBody>
      </p:sp>
    </p:spTree>
    <p:extLst>
      <p:ext uri="{BB962C8B-B14F-4D97-AF65-F5344CB8AC3E}">
        <p14:creationId xmlns:p14="http://schemas.microsoft.com/office/powerpoint/2010/main" val="37997382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Sex-based discrimination includes harassment based on a person’s gender or conformity/nonconformity with gender stereotypes. </a:t>
            </a:r>
          </a:p>
        </p:txBody>
      </p:sp>
      <p:sp>
        <p:nvSpPr>
          <p:cNvPr id="4" name="Slide Number Placeholder 3"/>
          <p:cNvSpPr>
            <a:spLocks noGrp="1"/>
          </p:cNvSpPr>
          <p:nvPr>
            <p:ph type="sldNum" sz="quarter" idx="5"/>
          </p:nvPr>
        </p:nvSpPr>
        <p:spPr/>
        <p:txBody>
          <a:bodyPr/>
          <a:lstStyle/>
          <a:p>
            <a:fld id="{E22C811C-366A-46F6-8F37-2B0E6CC29E7B}" type="slidenum">
              <a:rPr lang="en-US" smtClean="0"/>
              <a:pPr/>
              <a:t>11</a:t>
            </a:fld>
            <a:endParaRPr lang="en-US" dirty="0"/>
          </a:p>
        </p:txBody>
      </p:sp>
    </p:spTree>
    <p:extLst>
      <p:ext uri="{BB962C8B-B14F-4D97-AF65-F5344CB8AC3E}">
        <p14:creationId xmlns:p14="http://schemas.microsoft.com/office/powerpoint/2010/main" val="662883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2C811C-366A-46F6-8F37-2B0E6CC29E7B}" type="slidenum">
              <a:rPr lang="en-US" smtClean="0"/>
              <a:pPr/>
              <a:t>13</a:t>
            </a:fld>
            <a:endParaRPr lang="en-US" dirty="0"/>
          </a:p>
        </p:txBody>
      </p:sp>
    </p:spTree>
    <p:extLst>
      <p:ext uri="{BB962C8B-B14F-4D97-AF65-F5344CB8AC3E}">
        <p14:creationId xmlns:p14="http://schemas.microsoft.com/office/powerpoint/2010/main" val="19038461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2C811C-366A-46F6-8F37-2B0E6CC29E7B}" type="slidenum">
              <a:rPr lang="en-US" smtClean="0"/>
              <a:pPr/>
              <a:t>14</a:t>
            </a:fld>
            <a:endParaRPr lang="en-US" dirty="0"/>
          </a:p>
        </p:txBody>
      </p:sp>
    </p:spTree>
    <p:extLst>
      <p:ext uri="{BB962C8B-B14F-4D97-AF65-F5344CB8AC3E}">
        <p14:creationId xmlns:p14="http://schemas.microsoft.com/office/powerpoint/2010/main" val="34623498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2C811C-366A-46F6-8F37-2B0E6CC29E7B}" type="slidenum">
              <a:rPr lang="en-US" smtClean="0"/>
              <a:pPr/>
              <a:t>15</a:t>
            </a:fld>
            <a:endParaRPr lang="en-US" dirty="0"/>
          </a:p>
        </p:txBody>
      </p:sp>
    </p:spTree>
    <p:extLst>
      <p:ext uri="{BB962C8B-B14F-4D97-AF65-F5344CB8AC3E}">
        <p14:creationId xmlns:p14="http://schemas.microsoft.com/office/powerpoint/2010/main" val="23683612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2C811C-366A-46F6-8F37-2B0E6CC29E7B}" type="slidenum">
              <a:rPr lang="en-US" smtClean="0"/>
              <a:pPr/>
              <a:t>16</a:t>
            </a:fld>
            <a:endParaRPr lang="en-US" dirty="0"/>
          </a:p>
        </p:txBody>
      </p:sp>
    </p:spTree>
    <p:extLst>
      <p:ext uri="{BB962C8B-B14F-4D97-AF65-F5344CB8AC3E}">
        <p14:creationId xmlns:p14="http://schemas.microsoft.com/office/powerpoint/2010/main" val="1814020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lstStyle>
            <a:lvl1pPr>
              <a:defRPr>
                <a:solidFill>
                  <a:srgbClr val="191919"/>
                </a:solidFill>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191919"/>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C1F2279-75BC-4081-9EF0-03C82F866618}" type="datetime1">
              <a:rPr lang="en-US" smtClean="0"/>
              <a:pPr/>
              <a:t>7/31/2020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FE3BE5-76C0-4DC4-BED3-F9EED12CA069}" type="slidenum">
              <a:rPr lang="en-US" smtClean="0"/>
              <a:pPr/>
              <a:t>‹#›</a:t>
            </a:fld>
            <a:endParaRPr lang="en-US" dirty="0"/>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191919"/>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rgbClr val="191919"/>
                </a:solidFill>
              </a:defRPr>
            </a:lvl1pPr>
            <a:lvl2pPr>
              <a:defRPr>
                <a:solidFill>
                  <a:srgbClr val="191919"/>
                </a:solidFill>
              </a:defRPr>
            </a:lvl2pPr>
            <a:lvl3pPr>
              <a:defRPr>
                <a:solidFill>
                  <a:srgbClr val="191919"/>
                </a:solidFill>
              </a:defRPr>
            </a:lvl3pPr>
            <a:lvl4pPr>
              <a:defRPr>
                <a:solidFill>
                  <a:srgbClr val="191919"/>
                </a:solidFill>
              </a:defRPr>
            </a:lvl4pPr>
            <a:lvl5pPr>
              <a:defRPr>
                <a:solidFill>
                  <a:srgbClr val="19191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1F2279-75BC-4081-9EF0-03C82F866618}" type="datetime1">
              <a:rPr lang="en-US" smtClean="0"/>
              <a:pPr/>
              <a:t>7/31/2020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FE3BE5-76C0-4DC4-BED3-F9EED12CA069}" type="slidenum">
              <a:rPr lang="en-US" smtClean="0"/>
              <a:pPr/>
              <a:t>‹#›</a:t>
            </a:fld>
            <a:endParaRPr lang="en-US" dirty="0"/>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p:spPr>
        <p:txBody>
          <a:bodyPr anchor="t"/>
          <a:lstStyle>
            <a:lvl1pPr algn="l">
              <a:defRPr sz="4000" b="1" cap="none">
                <a:solidFill>
                  <a:srgbClr val="191919"/>
                </a:solidFill>
              </a:defRPr>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19191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1F2279-75BC-4081-9EF0-03C82F866618}" type="datetime1">
              <a:rPr lang="en-US" smtClean="0"/>
              <a:pPr/>
              <a:t>7/31/2020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FE3BE5-76C0-4DC4-BED3-F9EED12CA069}" type="slidenum">
              <a:rPr lang="en-US" smtClean="0"/>
              <a:pPr/>
              <a:t>‹#›</a:t>
            </a:fld>
            <a:endParaRPr lang="en-US" dirty="0"/>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191919"/>
                </a:solidFill>
              </a:defRPr>
            </a:lvl1pPr>
          </a:lstStyle>
          <a:p>
            <a:r>
              <a:rPr lang="en-US" dirty="0"/>
              <a:t>Click To Edit Master Title Style</a:t>
            </a:r>
          </a:p>
        </p:txBody>
      </p:sp>
      <p:sp>
        <p:nvSpPr>
          <p:cNvPr id="3" name="Content Placeholder 2"/>
          <p:cNvSpPr>
            <a:spLocks noGrp="1"/>
          </p:cNvSpPr>
          <p:nvPr>
            <p:ph sz="half" idx="1"/>
          </p:nvPr>
        </p:nvSpPr>
        <p:spPr>
          <a:xfrm>
            <a:off x="228600" y="1600200"/>
            <a:ext cx="4114800" cy="4525963"/>
          </a:xfrm>
        </p:spPr>
        <p:txBody>
          <a:bodyPr/>
          <a:lstStyle>
            <a:lvl1pPr>
              <a:defRPr sz="2800">
                <a:solidFill>
                  <a:srgbClr val="191919"/>
                </a:solidFill>
              </a:defRPr>
            </a:lvl1pPr>
            <a:lvl2pPr>
              <a:defRPr sz="2400">
                <a:solidFill>
                  <a:srgbClr val="191919"/>
                </a:solidFill>
              </a:defRPr>
            </a:lvl2pPr>
            <a:lvl3pPr>
              <a:defRPr sz="2000">
                <a:solidFill>
                  <a:srgbClr val="191919"/>
                </a:solidFill>
              </a:defRPr>
            </a:lvl3pPr>
            <a:lvl4pPr>
              <a:defRPr sz="1800">
                <a:solidFill>
                  <a:srgbClr val="191919"/>
                </a:solidFill>
              </a:defRPr>
            </a:lvl4pPr>
            <a:lvl5pPr>
              <a:defRPr sz="1800">
                <a:solidFill>
                  <a:srgbClr val="191919"/>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00600" y="1600200"/>
            <a:ext cx="4114800" cy="4525963"/>
          </a:xfrm>
        </p:spPr>
        <p:txBody>
          <a:bodyPr/>
          <a:lstStyle>
            <a:lvl1pPr>
              <a:defRPr sz="2800">
                <a:solidFill>
                  <a:srgbClr val="191919"/>
                </a:solidFill>
              </a:defRPr>
            </a:lvl1pPr>
            <a:lvl2pPr>
              <a:defRPr sz="2400">
                <a:solidFill>
                  <a:srgbClr val="191919"/>
                </a:solidFill>
              </a:defRPr>
            </a:lvl2pPr>
            <a:lvl3pPr>
              <a:defRPr sz="2000">
                <a:solidFill>
                  <a:srgbClr val="191919"/>
                </a:solidFill>
              </a:defRPr>
            </a:lvl3pPr>
            <a:lvl4pPr>
              <a:defRPr sz="1800">
                <a:solidFill>
                  <a:srgbClr val="191919"/>
                </a:solidFill>
              </a:defRPr>
            </a:lvl4pPr>
            <a:lvl5pPr>
              <a:defRPr sz="1800">
                <a:solidFill>
                  <a:srgbClr val="191919"/>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C1F2279-75BC-4081-9EF0-03C82F866618}" type="datetime1">
              <a:rPr lang="en-US" smtClean="0"/>
              <a:pPr/>
              <a:t>7/31/2020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FE3BE5-76C0-4DC4-BED3-F9EED12CA069}" type="slidenum">
              <a:rPr lang="en-US" smtClean="0"/>
              <a:pPr/>
              <a:t>‹#›</a:t>
            </a:fld>
            <a:endParaRPr lang="en-US" dirty="0"/>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191919"/>
                </a:solidFill>
              </a:defRPr>
            </a:lvl1pPr>
          </a:lstStyle>
          <a:p>
            <a:r>
              <a:rPr lang="en-US" dirty="0"/>
              <a:t>Click To Edit Master Title Style</a:t>
            </a:r>
          </a:p>
        </p:txBody>
      </p:sp>
      <p:sp>
        <p:nvSpPr>
          <p:cNvPr id="3" name="Text Placeholder 2"/>
          <p:cNvSpPr>
            <a:spLocks noGrp="1"/>
          </p:cNvSpPr>
          <p:nvPr>
            <p:ph type="body" idx="1"/>
          </p:nvPr>
        </p:nvSpPr>
        <p:spPr>
          <a:xfrm>
            <a:off x="228600" y="1535113"/>
            <a:ext cx="4114800" cy="639762"/>
          </a:xfrm>
        </p:spPr>
        <p:txBody>
          <a:bodyPr anchor="b"/>
          <a:lstStyle>
            <a:lvl1pPr marL="0" indent="0">
              <a:buNone/>
              <a:defRPr sz="2400" b="1">
                <a:solidFill>
                  <a:srgbClr val="19191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28600" y="2174875"/>
            <a:ext cx="4114800" cy="3951288"/>
          </a:xfrm>
        </p:spPr>
        <p:txBody>
          <a:bodyPr/>
          <a:lstStyle>
            <a:lvl1pPr>
              <a:defRPr sz="2400">
                <a:solidFill>
                  <a:srgbClr val="191919"/>
                </a:solidFill>
              </a:defRPr>
            </a:lvl1pPr>
            <a:lvl2pPr>
              <a:defRPr sz="2000">
                <a:solidFill>
                  <a:srgbClr val="191919"/>
                </a:solidFill>
              </a:defRPr>
            </a:lvl2pPr>
            <a:lvl3pPr>
              <a:defRPr sz="1800">
                <a:solidFill>
                  <a:srgbClr val="191919"/>
                </a:solidFill>
              </a:defRPr>
            </a:lvl3pPr>
            <a:lvl4pPr>
              <a:defRPr sz="1600">
                <a:solidFill>
                  <a:srgbClr val="191919"/>
                </a:solidFill>
              </a:defRPr>
            </a:lvl4pPr>
            <a:lvl5pPr>
              <a:defRPr sz="1600">
                <a:solidFill>
                  <a:srgbClr val="191919"/>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00600" y="1535113"/>
            <a:ext cx="4114800" cy="639762"/>
          </a:xfrm>
        </p:spPr>
        <p:txBody>
          <a:bodyPr anchor="b"/>
          <a:lstStyle>
            <a:lvl1pPr marL="0" indent="0">
              <a:buNone/>
              <a:defRPr sz="2400" b="1">
                <a:solidFill>
                  <a:srgbClr val="19191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00600" y="2174875"/>
            <a:ext cx="4114800" cy="3951288"/>
          </a:xfrm>
        </p:spPr>
        <p:txBody>
          <a:bodyPr/>
          <a:lstStyle>
            <a:lvl1pPr>
              <a:defRPr sz="2400">
                <a:solidFill>
                  <a:srgbClr val="191919"/>
                </a:solidFill>
              </a:defRPr>
            </a:lvl1pPr>
            <a:lvl2pPr>
              <a:defRPr sz="2000">
                <a:solidFill>
                  <a:srgbClr val="191919"/>
                </a:solidFill>
              </a:defRPr>
            </a:lvl2pPr>
            <a:lvl3pPr>
              <a:defRPr sz="1800">
                <a:solidFill>
                  <a:srgbClr val="191919"/>
                </a:solidFill>
              </a:defRPr>
            </a:lvl3pPr>
            <a:lvl4pPr>
              <a:defRPr sz="1600">
                <a:solidFill>
                  <a:srgbClr val="191919"/>
                </a:solidFill>
              </a:defRPr>
            </a:lvl4pPr>
            <a:lvl5pPr>
              <a:defRPr sz="1600">
                <a:solidFill>
                  <a:srgbClr val="191919"/>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C1F2279-75BC-4081-9EF0-03C82F866618}" type="datetime1">
              <a:rPr lang="en-US" smtClean="0"/>
              <a:pPr/>
              <a:t>7/31/2020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AFE3BE5-76C0-4DC4-BED3-F9EED12CA069}" type="slidenum">
              <a:rPr lang="en-US" smtClean="0"/>
              <a:pPr/>
              <a:t>‹#›</a:t>
            </a:fld>
            <a:endParaRPr lang="en-US" dirty="0"/>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191919"/>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fld id="{0C1F2279-75BC-4081-9EF0-03C82F866618}" type="datetime1">
              <a:rPr lang="en-US" smtClean="0"/>
              <a:pPr/>
              <a:t>7/31/2020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AFE3BE5-76C0-4DC4-BED3-F9EED12CA069}" type="slidenum">
              <a:rPr lang="en-US" smtClean="0"/>
              <a:pPr/>
              <a:t>‹#›</a:t>
            </a:fld>
            <a:endParaRPr lang="en-US" dirty="0"/>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1F2279-75BC-4081-9EF0-03C82F866618}" type="datetime1">
              <a:rPr lang="en-US" smtClean="0"/>
              <a:pPr/>
              <a:t>7/31/2020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AFE3BE5-76C0-4DC4-BED3-F9EED12CA069}" type="slidenum">
              <a:rPr lang="en-US" smtClean="0"/>
              <a:pPr/>
              <a:t>‹#›</a:t>
            </a:fld>
            <a:endParaRPr lang="en-US" dirty="0"/>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8599" y="273050"/>
            <a:ext cx="3200400" cy="1162050"/>
          </a:xfrm>
        </p:spPr>
        <p:txBody>
          <a:bodyPr anchor="t" anchorCtr="0"/>
          <a:lstStyle>
            <a:lvl1pPr algn="l">
              <a:defRPr sz="2000" b="1">
                <a:solidFill>
                  <a:srgbClr val="191919"/>
                </a:solidFill>
              </a:defRPr>
            </a:lvl1pPr>
          </a:lstStyle>
          <a:p>
            <a:r>
              <a:rPr lang="en-US" dirty="0"/>
              <a:t>Click To Edit Master Title Style</a:t>
            </a:r>
          </a:p>
        </p:txBody>
      </p:sp>
      <p:sp>
        <p:nvSpPr>
          <p:cNvPr id="3" name="Content Placeholder 2"/>
          <p:cNvSpPr>
            <a:spLocks noGrp="1"/>
          </p:cNvSpPr>
          <p:nvPr>
            <p:ph idx="1"/>
          </p:nvPr>
        </p:nvSpPr>
        <p:spPr>
          <a:xfrm>
            <a:off x="3657600" y="273050"/>
            <a:ext cx="5257800" cy="5853113"/>
          </a:xfrm>
        </p:spPr>
        <p:txBody>
          <a:bodyPr/>
          <a:lstStyle>
            <a:lvl1pPr>
              <a:defRPr sz="3200">
                <a:solidFill>
                  <a:srgbClr val="191919"/>
                </a:solidFill>
              </a:defRPr>
            </a:lvl1pPr>
            <a:lvl2pPr>
              <a:defRPr sz="2800">
                <a:solidFill>
                  <a:srgbClr val="191919"/>
                </a:solidFill>
              </a:defRPr>
            </a:lvl2pPr>
            <a:lvl3pPr>
              <a:defRPr sz="2400">
                <a:solidFill>
                  <a:srgbClr val="191919"/>
                </a:solidFill>
              </a:defRPr>
            </a:lvl3pPr>
            <a:lvl4pPr>
              <a:defRPr sz="2000">
                <a:solidFill>
                  <a:srgbClr val="191919"/>
                </a:solidFill>
              </a:defRPr>
            </a:lvl4pPr>
            <a:lvl5pPr>
              <a:defRPr sz="2000">
                <a:solidFill>
                  <a:srgbClr val="191919"/>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8600" y="1435100"/>
            <a:ext cx="3200400" cy="4691063"/>
          </a:xfrm>
        </p:spPr>
        <p:txBody>
          <a:bodyPr/>
          <a:lstStyle>
            <a:lvl1pPr marL="0" indent="0">
              <a:buNone/>
              <a:defRPr sz="1400">
                <a:solidFill>
                  <a:srgbClr val="191919"/>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C1F2279-75BC-4081-9EF0-03C82F866618}" type="datetime1">
              <a:rPr lang="en-US" smtClean="0"/>
              <a:pPr/>
              <a:t>7/31/2020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FE3BE5-76C0-4DC4-BED3-F9EED12CA069}" type="slidenum">
              <a:rPr lang="en-US" smtClean="0"/>
              <a:pPr/>
              <a:t>‹#›</a:t>
            </a:fld>
            <a:endParaRPr lang="en-US" dirty="0"/>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0"/>
            <a:ext cx="5486400" cy="566738"/>
          </a:xfrm>
        </p:spPr>
        <p:txBody>
          <a:bodyPr anchor="b"/>
          <a:lstStyle>
            <a:lvl1pPr algn="l">
              <a:defRPr sz="2000" b="1">
                <a:solidFill>
                  <a:srgbClr val="191919"/>
                </a:solidFil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solidFill>
                  <a:srgbClr val="191919"/>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C1F2279-75BC-4081-9EF0-03C82F866618}" type="datetime1">
              <a:rPr lang="en-US" smtClean="0"/>
              <a:pPr/>
              <a:t>7/31/2020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FE3BE5-76C0-4DC4-BED3-F9EED12CA069}" type="slidenum">
              <a:rPr lang="en-US" smtClean="0"/>
              <a:pPr/>
              <a:t>‹#›</a:t>
            </a:fld>
            <a:endParaRPr lang="en-US" dirty="0"/>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191919"/>
                </a:solidFill>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solidFill>
                  <a:srgbClr val="191919"/>
                </a:solidFill>
              </a:defRPr>
            </a:lvl1pPr>
            <a:lvl2pPr>
              <a:defRPr>
                <a:solidFill>
                  <a:srgbClr val="191919"/>
                </a:solidFill>
              </a:defRPr>
            </a:lvl2pPr>
            <a:lvl3pPr>
              <a:defRPr>
                <a:solidFill>
                  <a:srgbClr val="191919"/>
                </a:solidFill>
              </a:defRPr>
            </a:lvl3pPr>
            <a:lvl4pPr>
              <a:defRPr>
                <a:solidFill>
                  <a:srgbClr val="191919"/>
                </a:solidFill>
              </a:defRPr>
            </a:lvl4pPr>
            <a:lvl5pPr>
              <a:defRPr>
                <a:solidFill>
                  <a:srgbClr val="19191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1F2279-75BC-4081-9EF0-03C82F866618}" type="datetime1">
              <a:rPr lang="en-US" smtClean="0"/>
              <a:pPr/>
              <a:t>7/31/2020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FE3BE5-76C0-4DC4-BED3-F9EED12CA069}" type="slidenum">
              <a:rPr lang="en-US" smtClean="0"/>
              <a:pPr/>
              <a:t>‹#›</a:t>
            </a:fld>
            <a:endParaRPr lang="en-US" dirty="0"/>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6629400" y="274638"/>
            <a:ext cx="2286000" cy="5851525"/>
          </a:xfrm>
        </p:spPr>
        <p:txBody>
          <a:bodyPr vert="eaVert"/>
          <a:lstStyle>
            <a:lvl1pPr>
              <a:defRPr>
                <a:solidFill>
                  <a:srgbClr val="191919"/>
                </a:solidFill>
              </a:defRPr>
            </a:lvl1pPr>
          </a:lstStyle>
          <a:p>
            <a:r>
              <a:rPr lang="en-US" dirty="0"/>
              <a:t>Click To Edit Master Title Style</a:t>
            </a:r>
          </a:p>
        </p:txBody>
      </p:sp>
      <p:sp>
        <p:nvSpPr>
          <p:cNvPr id="3" name="Vertical Text Placeholder 2"/>
          <p:cNvSpPr>
            <a:spLocks noGrp="1"/>
          </p:cNvSpPr>
          <p:nvPr>
            <p:ph type="body" orient="vert" idx="1"/>
          </p:nvPr>
        </p:nvSpPr>
        <p:spPr>
          <a:xfrm>
            <a:off x="228600" y="274638"/>
            <a:ext cx="6172200" cy="5851525"/>
          </a:xfrm>
        </p:spPr>
        <p:txBody>
          <a:bodyPr vert="eaVert"/>
          <a:lstStyle>
            <a:lvl1pPr>
              <a:defRPr>
                <a:solidFill>
                  <a:srgbClr val="191919"/>
                </a:solidFill>
              </a:defRPr>
            </a:lvl1pPr>
            <a:lvl2pPr>
              <a:defRPr>
                <a:solidFill>
                  <a:srgbClr val="191919"/>
                </a:solidFill>
              </a:defRPr>
            </a:lvl2pPr>
            <a:lvl3pPr>
              <a:defRPr>
                <a:solidFill>
                  <a:srgbClr val="191919"/>
                </a:solidFill>
              </a:defRPr>
            </a:lvl3pPr>
            <a:lvl4pPr>
              <a:defRPr>
                <a:solidFill>
                  <a:srgbClr val="191919"/>
                </a:solidFill>
              </a:defRPr>
            </a:lvl4pPr>
            <a:lvl5pPr>
              <a:defRPr>
                <a:solidFill>
                  <a:srgbClr val="19191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1F2279-75BC-4081-9EF0-03C82F866618}" type="datetime1">
              <a:rPr lang="en-US" smtClean="0"/>
              <a:pPr/>
              <a:t>7/31/2020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FE3BE5-76C0-4DC4-BED3-F9EED12CA069}" type="slidenum">
              <a:rPr lang="en-US" smtClean="0"/>
              <a:pPr/>
              <a:t>‹#›</a:t>
            </a:fld>
            <a:endParaRPr lang="en-US" dirty="0"/>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tif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74638"/>
            <a:ext cx="86868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600200"/>
            <a:ext cx="8686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1F2279-75BC-4081-9EF0-03C82F866618}" type="datetime1">
              <a:rPr lang="en-US" smtClean="0"/>
              <a:pPr/>
              <a:t>7/31/2020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FE3BE5-76C0-4DC4-BED3-F9EED12CA069}" type="slidenum">
              <a:rPr lang="en-US" smtClean="0"/>
              <a:pPr/>
              <a:t>‹#›</a:t>
            </a:fld>
            <a:endParaRPr lang="en-US" dirty="0"/>
          </a:p>
        </p:txBody>
      </p:sp>
      <p:pic>
        <p:nvPicPr>
          <p:cNvPr id="7" name="Picture 6" descr="lower_swoosh_graphic_element.png"/>
          <p:cNvPicPr>
            <a:picLocks noChangeAspect="1"/>
          </p:cNvPicPr>
          <p:nvPr/>
        </p:nvPicPr>
        <p:blipFill>
          <a:blip r:embed="rId13" cstate="print">
            <a:duotone>
              <a:prstClr val="black"/>
              <a:srgbClr val="D9C3A5">
                <a:tint val="50000"/>
                <a:satMod val="180000"/>
              </a:srgbClr>
            </a:duotone>
            <a:lum bright="-100000" contrast="-100000"/>
          </a:blip>
          <a:stretch>
            <a:fillRect/>
          </a:stretch>
        </p:blipFill>
        <p:spPr>
          <a:xfrm>
            <a:off x="0" y="3886200"/>
            <a:ext cx="9144000" cy="2971799"/>
          </a:xfrm>
          <a:prstGeom prst="rect">
            <a:avLst/>
          </a:prstGeom>
          <a:effectLst>
            <a:glow rad="228600">
              <a:srgbClr val="C6930A">
                <a:alpha val="40000"/>
              </a:srgbClr>
            </a:glow>
          </a:effectLst>
          <a:scene3d>
            <a:camera prst="orthographicFront">
              <a:rot lat="0" lon="10800000" rev="0"/>
            </a:camera>
            <a:lightRig rig="threePt" dir="t"/>
          </a:scene3d>
        </p:spPr>
      </p:pic>
      <p:pic>
        <p:nvPicPr>
          <p:cNvPr id="8" name="Picture 7" descr="ColorOnBlackPantone.tif"/>
          <p:cNvPicPr>
            <a:picLocks noChangeAspect="1"/>
          </p:cNvPicPr>
          <p:nvPr/>
        </p:nvPicPr>
        <p:blipFill>
          <a:blip r:embed="rId14" cstate="print"/>
          <a:stretch>
            <a:fillRect/>
          </a:stretch>
        </p:blipFill>
        <p:spPr>
          <a:xfrm>
            <a:off x="91440" y="6096000"/>
            <a:ext cx="801929" cy="685800"/>
          </a:xfrm>
          <a:prstGeom prst="rect">
            <a:avLst/>
          </a:prstGeom>
        </p:spPr>
      </p:pic>
      <p:pic>
        <p:nvPicPr>
          <p:cNvPr id="9" name="Picture 8" descr="lower_swoosh_graphic_element.png"/>
          <p:cNvPicPr>
            <a:picLocks noChangeAspect="1"/>
          </p:cNvPicPr>
          <p:nvPr/>
        </p:nvPicPr>
        <p:blipFill>
          <a:blip r:embed="rId13" cstate="print">
            <a:duotone>
              <a:prstClr val="black"/>
              <a:srgbClr val="D9C3A5">
                <a:tint val="50000"/>
                <a:satMod val="180000"/>
              </a:srgbClr>
            </a:duotone>
            <a:lum bright="-100000" contrast="-100000"/>
          </a:blip>
          <a:stretch>
            <a:fillRect/>
          </a:stretch>
        </p:blipFill>
        <p:spPr>
          <a:xfrm>
            <a:off x="0" y="3886200"/>
            <a:ext cx="9144000" cy="2971799"/>
          </a:xfrm>
          <a:prstGeom prst="rect">
            <a:avLst/>
          </a:prstGeom>
          <a:effectLst>
            <a:glow rad="228600">
              <a:srgbClr val="C6930A">
                <a:alpha val="40000"/>
              </a:srgbClr>
            </a:glow>
          </a:effectLst>
          <a:scene3d>
            <a:camera prst="orthographicFront">
              <a:rot lat="0" lon="10800000" rev="0"/>
            </a:camera>
            <a:lightRig rig="threePt" dir="t"/>
          </a:scene3d>
        </p:spPr>
      </p:pic>
      <p:pic>
        <p:nvPicPr>
          <p:cNvPr id="10" name="Picture 9" descr="ColorOnBlackPantone.tif"/>
          <p:cNvPicPr>
            <a:picLocks noChangeAspect="1"/>
          </p:cNvPicPr>
          <p:nvPr/>
        </p:nvPicPr>
        <p:blipFill>
          <a:blip r:embed="rId14" cstate="print"/>
          <a:stretch>
            <a:fillRect/>
          </a:stretch>
        </p:blipFill>
        <p:spPr>
          <a:xfrm>
            <a:off x="91440" y="6096000"/>
            <a:ext cx="801929" cy="685800"/>
          </a:xfrm>
          <a:prstGeom prst="rect">
            <a:avLst/>
          </a:prstGeom>
        </p:spPr>
      </p:pic>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0" eaLnBrk="1" latinLnBrk="0" hangingPunct="1">
        <a:spcBef>
          <a:spcPct val="0"/>
        </a:spcBef>
        <a:buNone/>
        <a:defRPr sz="4400" b="1" kern="1200">
          <a:solidFill>
            <a:srgbClr val="191919"/>
          </a:solidFill>
          <a:latin typeface="+mj-lt"/>
          <a:ea typeface="+mj-ea"/>
          <a:cs typeface="+mj-cs"/>
        </a:defRPr>
      </a:lvl1pPr>
    </p:titleStyle>
    <p:bodyStyle>
      <a:lvl1pPr marL="231775" indent="-231775" algn="l" defTabSz="914400" rtl="0" eaLnBrk="1" latinLnBrk="0" hangingPunct="1">
        <a:spcBef>
          <a:spcPct val="20000"/>
        </a:spcBef>
        <a:buClr>
          <a:srgbClr val="972424"/>
        </a:buClr>
        <a:buFont typeface="Wingdings" pitchFamily="2" charset="2"/>
        <a:buChar char="§"/>
        <a:defRPr sz="3200" kern="1200">
          <a:solidFill>
            <a:srgbClr val="191919"/>
          </a:solidFill>
          <a:latin typeface="+mn-lt"/>
          <a:ea typeface="+mn-ea"/>
          <a:cs typeface="+mn-cs"/>
        </a:defRPr>
      </a:lvl1pPr>
      <a:lvl2pPr marL="512763" indent="-231775" algn="l" defTabSz="914400" rtl="0" eaLnBrk="1" latinLnBrk="0" hangingPunct="1">
        <a:spcBef>
          <a:spcPct val="20000"/>
        </a:spcBef>
        <a:buClr>
          <a:srgbClr val="972424"/>
        </a:buClr>
        <a:buSzPct val="100000"/>
        <a:buFont typeface="Calibri" pitchFamily="34" charset="0"/>
        <a:buChar char="•"/>
        <a:defRPr sz="2800" kern="1200">
          <a:solidFill>
            <a:srgbClr val="191919"/>
          </a:solidFill>
          <a:latin typeface="+mn-lt"/>
          <a:ea typeface="+mn-ea"/>
          <a:cs typeface="+mn-cs"/>
        </a:defRPr>
      </a:lvl2pPr>
      <a:lvl3pPr marL="742950" indent="-230188" algn="l" defTabSz="914400" rtl="0" eaLnBrk="1" latinLnBrk="0" hangingPunct="1">
        <a:spcBef>
          <a:spcPct val="20000"/>
        </a:spcBef>
        <a:buClr>
          <a:srgbClr val="972424"/>
        </a:buClr>
        <a:buFont typeface="Wingdings" pitchFamily="2" charset="2"/>
        <a:buChar char="§"/>
        <a:defRPr sz="2400" kern="1200">
          <a:solidFill>
            <a:srgbClr val="191919"/>
          </a:solidFill>
          <a:latin typeface="+mn-lt"/>
          <a:ea typeface="+mn-ea"/>
          <a:cs typeface="+mn-cs"/>
        </a:defRPr>
      </a:lvl3pPr>
      <a:lvl4pPr marL="914400" indent="-171450" algn="l" defTabSz="914400" rtl="0" eaLnBrk="1" latinLnBrk="0" hangingPunct="1">
        <a:spcBef>
          <a:spcPct val="20000"/>
        </a:spcBef>
        <a:buClr>
          <a:srgbClr val="972424"/>
        </a:buClr>
        <a:buFont typeface="Arial" pitchFamily="34" charset="0"/>
        <a:buChar char="•"/>
        <a:defRPr sz="2000" kern="1200">
          <a:solidFill>
            <a:srgbClr val="191919"/>
          </a:solidFill>
          <a:latin typeface="+mn-lt"/>
          <a:ea typeface="+mn-ea"/>
          <a:cs typeface="+mn-cs"/>
        </a:defRPr>
      </a:lvl4pPr>
      <a:lvl5pPr marL="1085850" indent="-171450" algn="l" defTabSz="914400" rtl="0" eaLnBrk="1" latinLnBrk="0" hangingPunct="1">
        <a:spcBef>
          <a:spcPct val="20000"/>
        </a:spcBef>
        <a:buClr>
          <a:srgbClr val="972424"/>
        </a:buClr>
        <a:buFont typeface="Wingdings" pitchFamily="2" charset="2"/>
        <a:buChar char="§"/>
        <a:defRPr sz="2000" kern="1200">
          <a:solidFill>
            <a:srgbClr val="191919"/>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0"/>
            <a:ext cx="7772400" cy="1930400"/>
          </a:xfrm>
        </p:spPr>
        <p:txBody>
          <a:bodyPr>
            <a:normAutofit/>
          </a:bodyPr>
          <a:lstStyle/>
          <a:p>
            <a:r>
              <a:rPr lang="en-US" u="sng" dirty="0">
                <a:solidFill>
                  <a:schemeClr val="tx1"/>
                </a:solidFill>
                <a:latin typeface="Book Antiqua" panose="02040602050305030304" pitchFamily="18" charset="0"/>
                <a:cs typeface="Calibri"/>
              </a:rPr>
              <a:t>Title IX Training</a:t>
            </a:r>
            <a:r>
              <a:rPr lang="en-US" dirty="0">
                <a:solidFill>
                  <a:schemeClr val="tx1"/>
                </a:solidFill>
                <a:latin typeface="Book Antiqua" panose="02040602050305030304" pitchFamily="18" charset="0"/>
                <a:cs typeface="Calibri"/>
              </a:rPr>
              <a:t/>
            </a:r>
            <a:br>
              <a:rPr lang="en-US" dirty="0">
                <a:solidFill>
                  <a:schemeClr val="tx1"/>
                </a:solidFill>
                <a:latin typeface="Book Antiqua" panose="02040602050305030304" pitchFamily="18" charset="0"/>
                <a:cs typeface="Calibri"/>
              </a:rPr>
            </a:br>
            <a:r>
              <a:rPr lang="en-US" sz="2800" dirty="0">
                <a:solidFill>
                  <a:schemeClr val="tx1"/>
                </a:solidFill>
                <a:latin typeface="Book Antiqua" panose="02040602050305030304" pitchFamily="18" charset="0"/>
                <a:cs typeface="Calibri"/>
              </a:rPr>
              <a:t>Teachers &amp; Employees</a:t>
            </a:r>
          </a:p>
        </p:txBody>
      </p:sp>
      <p:sp>
        <p:nvSpPr>
          <p:cNvPr id="3" name="Subtitle 2"/>
          <p:cNvSpPr>
            <a:spLocks noGrp="1"/>
          </p:cNvSpPr>
          <p:nvPr>
            <p:ph type="subTitle" idx="1"/>
          </p:nvPr>
        </p:nvSpPr>
        <p:spPr>
          <a:xfrm>
            <a:off x="609600" y="3810000"/>
            <a:ext cx="7924800" cy="1809750"/>
          </a:xfrm>
        </p:spPr>
        <p:txBody>
          <a:bodyPr vert="horz" lIns="91440" tIns="45720" rIns="91440" bIns="45720" rtlCol="0" anchor="t">
            <a:normAutofit fontScale="70000" lnSpcReduction="20000"/>
          </a:bodyPr>
          <a:lstStyle/>
          <a:p>
            <a:r>
              <a:rPr lang="en-US" dirty="0">
                <a:solidFill>
                  <a:schemeClr val="tx1"/>
                </a:solidFill>
                <a:latin typeface="Book Antiqua" panose="02040602050305030304" pitchFamily="18" charset="0"/>
              </a:rPr>
              <a:t>Christopher M. Pape</a:t>
            </a:r>
          </a:p>
          <a:p>
            <a:r>
              <a:rPr lang="en-US" dirty="0">
                <a:solidFill>
                  <a:schemeClr val="tx1"/>
                </a:solidFill>
                <a:latin typeface="Book Antiqua" panose="02040602050305030304" pitchFamily="18" charset="0"/>
              </a:rPr>
              <a:t>Ambria L. Lankford</a:t>
            </a:r>
          </a:p>
          <a:p>
            <a:endParaRPr lang="en-US" b="1" dirty="0">
              <a:solidFill>
                <a:schemeClr val="tx1"/>
              </a:solidFill>
              <a:latin typeface="Book Antiqua" panose="02040602050305030304" pitchFamily="18" charset="0"/>
            </a:endParaRPr>
          </a:p>
          <a:p>
            <a:r>
              <a:rPr lang="en-US" b="1" cap="small" dirty="0">
                <a:solidFill>
                  <a:schemeClr val="tx1"/>
                </a:solidFill>
                <a:latin typeface="Book Antiqua" panose="02040602050305030304" pitchFamily="18" charset="0"/>
              </a:rPr>
              <a:t>Lanier Ford Shaver &amp; Payne, P.C.</a:t>
            </a:r>
          </a:p>
          <a:p>
            <a:r>
              <a:rPr lang="en-US" dirty="0">
                <a:solidFill>
                  <a:schemeClr val="tx1"/>
                </a:solidFill>
                <a:latin typeface="Book Antiqua" panose="02040602050305030304" pitchFamily="18" charset="0"/>
              </a:rPr>
              <a:t>July 28, 2020</a:t>
            </a:r>
            <a:endParaRPr lang="en-US" dirty="0">
              <a:solidFill>
                <a:schemeClr val="tx1"/>
              </a:solidFill>
              <a:latin typeface="Book Antiqua" panose="02040602050305030304" pitchFamily="18" charset="0"/>
              <a:cs typeface="Calibri"/>
            </a:endParaRPr>
          </a:p>
        </p:txBody>
      </p:sp>
      <p:sp>
        <p:nvSpPr>
          <p:cNvPr id="4" name="Slide Number Placeholder 3"/>
          <p:cNvSpPr>
            <a:spLocks noGrp="1"/>
          </p:cNvSpPr>
          <p:nvPr>
            <p:ph type="sldNum" sz="quarter" idx="12"/>
          </p:nvPr>
        </p:nvSpPr>
        <p:spPr/>
        <p:txBody>
          <a:bodyPr/>
          <a:lstStyle/>
          <a:p>
            <a:fld id="{9AFE3BE5-76C0-4DC4-BED3-F9EED12CA069}" type="slidenum">
              <a:rPr lang="en-US" smtClean="0"/>
              <a:pPr/>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CB4B2-74FA-47EE-9992-7E61D89EC643}"/>
              </a:ext>
            </a:extLst>
          </p:cNvPr>
          <p:cNvSpPr>
            <a:spLocks noGrp="1"/>
          </p:cNvSpPr>
          <p:nvPr>
            <p:ph type="title"/>
          </p:nvPr>
        </p:nvSpPr>
        <p:spPr/>
        <p:txBody>
          <a:bodyPr/>
          <a:lstStyle/>
          <a:p>
            <a:r>
              <a:rPr lang="en-US" dirty="0">
                <a:latin typeface="Book Antiqua" panose="02040602050305030304" pitchFamily="18" charset="0"/>
              </a:rPr>
              <a:t>Topics</a:t>
            </a:r>
          </a:p>
        </p:txBody>
      </p:sp>
      <p:sp>
        <p:nvSpPr>
          <p:cNvPr id="3" name="Content Placeholder 2">
            <a:extLst>
              <a:ext uri="{FF2B5EF4-FFF2-40B4-BE49-F238E27FC236}">
                <a16:creationId xmlns:a16="http://schemas.microsoft.com/office/drawing/2014/main" id="{CA4603B4-A20A-4D2D-B130-E8A8F169EF7D}"/>
              </a:ext>
            </a:extLst>
          </p:cNvPr>
          <p:cNvSpPr>
            <a:spLocks noGrp="1"/>
          </p:cNvSpPr>
          <p:nvPr>
            <p:ph idx="1"/>
          </p:nvPr>
        </p:nvSpPr>
        <p:spPr/>
        <p:txBody>
          <a:bodyPr vert="horz" lIns="91440" tIns="45720" rIns="91440" bIns="45720" rtlCol="0" anchor="t">
            <a:normAutofit/>
          </a:bodyPr>
          <a:lstStyle/>
          <a:p>
            <a:endParaRPr lang="en-US" dirty="0"/>
          </a:p>
          <a:p>
            <a:r>
              <a:rPr lang="en-US" dirty="0">
                <a:solidFill>
                  <a:schemeClr val="tx1"/>
                </a:solidFill>
              </a:rPr>
              <a:t>Title IX Overview</a:t>
            </a:r>
          </a:p>
          <a:p>
            <a:r>
              <a:rPr lang="en-US" dirty="0">
                <a:solidFill>
                  <a:schemeClr val="tx1"/>
                </a:solidFill>
              </a:rPr>
              <a:t>What is Sex-Based Discrimination?</a:t>
            </a:r>
          </a:p>
          <a:p>
            <a:r>
              <a:rPr lang="en-US" dirty="0">
                <a:solidFill>
                  <a:schemeClr val="tx1"/>
                </a:solidFill>
              </a:rPr>
              <a:t>Summary of Title IX Grievance Procedure</a:t>
            </a:r>
          </a:p>
          <a:p>
            <a:r>
              <a:rPr lang="en-US" dirty="0">
                <a:solidFill>
                  <a:schemeClr val="tx1"/>
                </a:solidFill>
              </a:rPr>
              <a:t>Your Reporting Responsibility</a:t>
            </a:r>
          </a:p>
          <a:p>
            <a:endParaRPr lang="en-US" dirty="0">
              <a:cs typeface="Calibri"/>
            </a:endParaRPr>
          </a:p>
        </p:txBody>
      </p:sp>
      <p:sp>
        <p:nvSpPr>
          <p:cNvPr id="4" name="Slide Number Placeholder 3">
            <a:extLst>
              <a:ext uri="{FF2B5EF4-FFF2-40B4-BE49-F238E27FC236}">
                <a16:creationId xmlns:a16="http://schemas.microsoft.com/office/drawing/2014/main" id="{8F153CDA-EF14-49E0-B499-52A4CE9A6D8D}"/>
              </a:ext>
            </a:extLst>
          </p:cNvPr>
          <p:cNvSpPr>
            <a:spLocks noGrp="1"/>
          </p:cNvSpPr>
          <p:nvPr>
            <p:ph type="sldNum" sz="quarter" idx="12"/>
          </p:nvPr>
        </p:nvSpPr>
        <p:spPr/>
        <p:txBody>
          <a:bodyPr/>
          <a:lstStyle/>
          <a:p>
            <a:fld id="{9AFE3BE5-76C0-4DC4-BED3-F9EED12CA069}" type="slidenum">
              <a:rPr lang="en-US" smtClean="0"/>
              <a:pPr/>
              <a:t>2</a:t>
            </a:fld>
            <a:endParaRPr lang="en-US" dirty="0"/>
          </a:p>
        </p:txBody>
      </p:sp>
    </p:spTree>
    <p:extLst>
      <p:ext uri="{BB962C8B-B14F-4D97-AF65-F5344CB8AC3E}">
        <p14:creationId xmlns:p14="http://schemas.microsoft.com/office/powerpoint/2010/main" val="1955170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1A92A-BED4-4C80-A3EE-7077EE017B69}"/>
              </a:ext>
            </a:extLst>
          </p:cNvPr>
          <p:cNvSpPr>
            <a:spLocks noGrp="1"/>
          </p:cNvSpPr>
          <p:nvPr>
            <p:ph type="title"/>
          </p:nvPr>
        </p:nvSpPr>
        <p:spPr>
          <a:xfrm>
            <a:off x="685800" y="2514600"/>
            <a:ext cx="7772400" cy="2339975"/>
          </a:xfrm>
        </p:spPr>
        <p:txBody>
          <a:bodyPr>
            <a:normAutofit/>
          </a:bodyPr>
          <a:lstStyle/>
          <a:p>
            <a:pPr algn="ctr"/>
            <a:r>
              <a:rPr lang="en-US" sz="5400" dirty="0">
                <a:latin typeface="Book Antiqua" panose="02040602050305030304" pitchFamily="18" charset="0"/>
              </a:rPr>
              <a:t>Title IX</a:t>
            </a:r>
            <a:br>
              <a:rPr lang="en-US" sz="5400" dirty="0">
                <a:latin typeface="Book Antiqua" panose="02040602050305030304" pitchFamily="18" charset="0"/>
              </a:rPr>
            </a:br>
            <a:r>
              <a:rPr lang="en-US" sz="5400" dirty="0">
                <a:latin typeface="Book Antiqua" panose="02040602050305030304" pitchFamily="18" charset="0"/>
              </a:rPr>
              <a:t>Overview</a:t>
            </a:r>
          </a:p>
        </p:txBody>
      </p:sp>
      <p:sp>
        <p:nvSpPr>
          <p:cNvPr id="4" name="Slide Number Placeholder 3">
            <a:extLst>
              <a:ext uri="{FF2B5EF4-FFF2-40B4-BE49-F238E27FC236}">
                <a16:creationId xmlns:a16="http://schemas.microsoft.com/office/drawing/2014/main" id="{E748BD46-0E56-42AD-A48A-AAE234A9BD55}"/>
              </a:ext>
            </a:extLst>
          </p:cNvPr>
          <p:cNvSpPr>
            <a:spLocks noGrp="1"/>
          </p:cNvSpPr>
          <p:nvPr>
            <p:ph type="sldNum" sz="quarter" idx="12"/>
          </p:nvPr>
        </p:nvSpPr>
        <p:spPr/>
        <p:txBody>
          <a:bodyPr/>
          <a:lstStyle/>
          <a:p>
            <a:fld id="{9AFE3BE5-76C0-4DC4-BED3-F9EED12CA069}" type="slidenum">
              <a:rPr lang="en-US" smtClean="0"/>
              <a:pPr/>
              <a:t>3</a:t>
            </a:fld>
            <a:endParaRPr lang="en-US" dirty="0"/>
          </a:p>
        </p:txBody>
      </p:sp>
    </p:spTree>
    <p:extLst>
      <p:ext uri="{BB962C8B-B14F-4D97-AF65-F5344CB8AC3E}">
        <p14:creationId xmlns:p14="http://schemas.microsoft.com/office/powerpoint/2010/main" val="6019552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CB4B2-74FA-47EE-9992-7E61D89EC643}"/>
              </a:ext>
            </a:extLst>
          </p:cNvPr>
          <p:cNvSpPr>
            <a:spLocks noGrp="1"/>
          </p:cNvSpPr>
          <p:nvPr>
            <p:ph type="title"/>
          </p:nvPr>
        </p:nvSpPr>
        <p:spPr>
          <a:xfrm>
            <a:off x="228600" y="304800"/>
            <a:ext cx="8686800" cy="1143000"/>
          </a:xfrm>
        </p:spPr>
        <p:txBody>
          <a:bodyPr>
            <a:normAutofit/>
          </a:bodyPr>
          <a:lstStyle/>
          <a:p>
            <a:r>
              <a:rPr lang="en-US" sz="3200" u="sng" dirty="0">
                <a:latin typeface="Times New Roman" panose="02020603050405020304" pitchFamily="18" charset="0"/>
                <a:cs typeface="Times New Roman" panose="02020603050405020304" pitchFamily="18" charset="0"/>
              </a:rPr>
              <a:t>What is Title IX?</a:t>
            </a:r>
          </a:p>
        </p:txBody>
      </p:sp>
      <p:sp>
        <p:nvSpPr>
          <p:cNvPr id="3" name="Content Placeholder 2">
            <a:extLst>
              <a:ext uri="{FF2B5EF4-FFF2-40B4-BE49-F238E27FC236}">
                <a16:creationId xmlns:a16="http://schemas.microsoft.com/office/drawing/2014/main" id="{CA4603B4-A20A-4D2D-B130-E8A8F169EF7D}"/>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Title IX of the Education Amendments Act of 1972 provides that “[n]o person in the United States shall, on the basis of sex, be excluded from participation in, be denied the benefits of, or be subjected to discrimination under any education program or activity receiving Federal financial assistance.”</a:t>
            </a:r>
          </a:p>
          <a:p>
            <a:endParaRPr lang="en-US" dirty="0">
              <a:latin typeface="Times New Roman" panose="02020603050405020304" pitchFamily="18" charset="0"/>
              <a:cs typeface="Times New Roman" panose="02020603050405020304" pitchFamily="18" charset="0"/>
            </a:endParaRPr>
          </a:p>
          <a:p>
            <a:pPr lvl="1"/>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8F153CDA-EF14-49E0-B499-52A4CE9A6D8D}"/>
              </a:ext>
            </a:extLst>
          </p:cNvPr>
          <p:cNvSpPr>
            <a:spLocks noGrp="1"/>
          </p:cNvSpPr>
          <p:nvPr>
            <p:ph type="sldNum" sz="quarter" idx="12"/>
          </p:nvPr>
        </p:nvSpPr>
        <p:spPr/>
        <p:txBody>
          <a:bodyPr/>
          <a:lstStyle/>
          <a:p>
            <a:fld id="{9AFE3BE5-76C0-4DC4-BED3-F9EED12CA069}" type="slidenum">
              <a:rPr lang="en-US" smtClean="0"/>
              <a:pPr/>
              <a:t>4</a:t>
            </a:fld>
            <a:endParaRPr lang="en-US" dirty="0"/>
          </a:p>
        </p:txBody>
      </p:sp>
    </p:spTree>
    <p:extLst>
      <p:ext uri="{BB962C8B-B14F-4D97-AF65-F5344CB8AC3E}">
        <p14:creationId xmlns:p14="http://schemas.microsoft.com/office/powerpoint/2010/main" val="25515784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CB4B2-74FA-47EE-9992-7E61D89EC643}"/>
              </a:ext>
            </a:extLst>
          </p:cNvPr>
          <p:cNvSpPr>
            <a:spLocks noGrp="1"/>
          </p:cNvSpPr>
          <p:nvPr>
            <p:ph type="title"/>
          </p:nvPr>
        </p:nvSpPr>
        <p:spPr>
          <a:xfrm>
            <a:off x="228600" y="304800"/>
            <a:ext cx="8686800" cy="1143000"/>
          </a:xfrm>
        </p:spPr>
        <p:txBody>
          <a:bodyPr>
            <a:normAutofit/>
          </a:bodyPr>
          <a:lstStyle/>
          <a:p>
            <a:r>
              <a:rPr lang="en-US" sz="3200" u="sng" dirty="0">
                <a:latin typeface="Times New Roman" panose="02020603050405020304" pitchFamily="18" charset="0"/>
                <a:cs typeface="Times New Roman" panose="02020603050405020304" pitchFamily="18" charset="0"/>
              </a:rPr>
              <a:t>What is Title IX?</a:t>
            </a:r>
          </a:p>
        </p:txBody>
      </p:sp>
      <p:sp>
        <p:nvSpPr>
          <p:cNvPr id="3" name="Content Placeholder 2">
            <a:extLst>
              <a:ext uri="{FF2B5EF4-FFF2-40B4-BE49-F238E27FC236}">
                <a16:creationId xmlns:a16="http://schemas.microsoft.com/office/drawing/2014/main" id="{CA4603B4-A20A-4D2D-B130-E8A8F169EF7D}"/>
              </a:ext>
            </a:extLst>
          </p:cNvPr>
          <p:cNvSpPr>
            <a:spLocks noGrp="1"/>
          </p:cNvSpPr>
          <p:nvPr>
            <p:ph idx="1"/>
          </p:nvPr>
        </p:nvSpPr>
        <p:spPr>
          <a:xfrm>
            <a:off x="228600" y="1447800"/>
            <a:ext cx="8686800" cy="4648200"/>
          </a:xfrm>
        </p:spPr>
        <p:txBody>
          <a:bodyPr>
            <a:normAutofit fontScale="85000" lnSpcReduction="10000"/>
          </a:bodyPr>
          <a:lstStyle/>
          <a:p>
            <a:r>
              <a:rPr lang="en-US" dirty="0">
                <a:latin typeface="Times New Roman" panose="02020603050405020304" pitchFamily="18" charset="0"/>
                <a:cs typeface="Times New Roman" panose="02020603050405020304" pitchFamily="18" charset="0"/>
              </a:rPr>
              <a:t>In short, Title IX prohibits sex-based discrimination in a school’s educational program or activity against any person in the United States.</a:t>
            </a:r>
          </a:p>
          <a:p>
            <a:pPr lvl="1"/>
            <a:r>
              <a:rPr lang="en-US" dirty="0">
                <a:latin typeface="Times New Roman" panose="02020603050405020304" pitchFamily="18" charset="0"/>
                <a:cs typeface="Times New Roman" panose="02020603050405020304" pitchFamily="18" charset="0"/>
              </a:rPr>
              <a:t>includes any location/events/circumstance where the school had </a:t>
            </a:r>
            <a:r>
              <a:rPr lang="en-US" b="1" dirty="0">
                <a:latin typeface="Times New Roman" panose="02020603050405020304" pitchFamily="18" charset="0"/>
                <a:cs typeface="Times New Roman" panose="02020603050405020304" pitchFamily="18" charset="0"/>
              </a:rPr>
              <a:t>substantial control </a:t>
            </a:r>
            <a:r>
              <a:rPr lang="en-US" dirty="0">
                <a:latin typeface="Times New Roman" panose="02020603050405020304" pitchFamily="18" charset="0"/>
                <a:cs typeface="Times New Roman" panose="02020603050405020304" pitchFamily="18" charset="0"/>
              </a:rPr>
              <a:t>over the context &amp; the alleged perpetrator</a:t>
            </a:r>
          </a:p>
          <a:p>
            <a:pPr marL="0" indent="0">
              <a:buNone/>
            </a:pP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It is equally applicable to STUDENTS and EMPLOYEES.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Failure to meet Title IX requirements can cause civil liability and loss of federal funding.</a:t>
            </a:r>
          </a:p>
          <a:p>
            <a:pPr marL="0" indent="0">
              <a:buNone/>
            </a:pPr>
            <a:endParaRPr lang="en-US" dirty="0">
              <a:latin typeface="Times New Roman" panose="02020603050405020304" pitchFamily="18" charset="0"/>
              <a:cs typeface="Times New Roman" panose="02020603050405020304" pitchFamily="18" charset="0"/>
            </a:endParaRPr>
          </a:p>
          <a:p>
            <a:pPr lvl="1"/>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8F153CDA-EF14-49E0-B499-52A4CE9A6D8D}"/>
              </a:ext>
            </a:extLst>
          </p:cNvPr>
          <p:cNvSpPr>
            <a:spLocks noGrp="1"/>
          </p:cNvSpPr>
          <p:nvPr>
            <p:ph type="sldNum" sz="quarter" idx="12"/>
          </p:nvPr>
        </p:nvSpPr>
        <p:spPr/>
        <p:txBody>
          <a:bodyPr/>
          <a:lstStyle/>
          <a:p>
            <a:fld id="{9AFE3BE5-76C0-4DC4-BED3-F9EED12CA069}" type="slidenum">
              <a:rPr lang="en-US" smtClean="0"/>
              <a:pPr/>
              <a:t>5</a:t>
            </a:fld>
            <a:endParaRPr lang="en-US" dirty="0"/>
          </a:p>
        </p:txBody>
      </p:sp>
    </p:spTree>
    <p:extLst>
      <p:ext uri="{BB962C8B-B14F-4D97-AF65-F5344CB8AC3E}">
        <p14:creationId xmlns:p14="http://schemas.microsoft.com/office/powerpoint/2010/main" val="1096132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1A92A-BED4-4C80-A3EE-7077EE017B69}"/>
              </a:ext>
            </a:extLst>
          </p:cNvPr>
          <p:cNvSpPr>
            <a:spLocks noGrp="1"/>
          </p:cNvSpPr>
          <p:nvPr>
            <p:ph type="title"/>
          </p:nvPr>
        </p:nvSpPr>
        <p:spPr>
          <a:xfrm>
            <a:off x="685800" y="2514600"/>
            <a:ext cx="7772400" cy="2339975"/>
          </a:xfrm>
        </p:spPr>
        <p:txBody>
          <a:bodyPr>
            <a:normAutofit/>
          </a:bodyPr>
          <a:lstStyle/>
          <a:p>
            <a:pPr algn="ctr"/>
            <a:r>
              <a:rPr lang="en-US" sz="5400" dirty="0">
                <a:latin typeface="Book Antiqua" panose="02040602050305030304" pitchFamily="18" charset="0"/>
              </a:rPr>
              <a:t>What is Sex-Based Discrimination?</a:t>
            </a:r>
          </a:p>
        </p:txBody>
      </p:sp>
      <p:sp>
        <p:nvSpPr>
          <p:cNvPr id="4" name="Slide Number Placeholder 3">
            <a:extLst>
              <a:ext uri="{FF2B5EF4-FFF2-40B4-BE49-F238E27FC236}">
                <a16:creationId xmlns:a16="http://schemas.microsoft.com/office/drawing/2014/main" id="{E748BD46-0E56-42AD-A48A-AAE234A9BD55}"/>
              </a:ext>
            </a:extLst>
          </p:cNvPr>
          <p:cNvSpPr>
            <a:spLocks noGrp="1"/>
          </p:cNvSpPr>
          <p:nvPr>
            <p:ph type="sldNum" sz="quarter" idx="12"/>
          </p:nvPr>
        </p:nvSpPr>
        <p:spPr/>
        <p:txBody>
          <a:bodyPr/>
          <a:lstStyle/>
          <a:p>
            <a:fld id="{9AFE3BE5-76C0-4DC4-BED3-F9EED12CA069}" type="slidenum">
              <a:rPr lang="en-US" smtClean="0"/>
              <a:pPr/>
              <a:t>6</a:t>
            </a:fld>
            <a:endParaRPr lang="en-US" dirty="0"/>
          </a:p>
        </p:txBody>
      </p:sp>
    </p:spTree>
    <p:extLst>
      <p:ext uri="{BB962C8B-B14F-4D97-AF65-F5344CB8AC3E}">
        <p14:creationId xmlns:p14="http://schemas.microsoft.com/office/powerpoint/2010/main" val="769288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CB4B2-74FA-47EE-9992-7E61D89EC643}"/>
              </a:ext>
            </a:extLst>
          </p:cNvPr>
          <p:cNvSpPr>
            <a:spLocks noGrp="1"/>
          </p:cNvSpPr>
          <p:nvPr>
            <p:ph type="title"/>
          </p:nvPr>
        </p:nvSpPr>
        <p:spPr>
          <a:xfrm>
            <a:off x="228600" y="304800"/>
            <a:ext cx="8686800" cy="1143000"/>
          </a:xfrm>
        </p:spPr>
        <p:txBody>
          <a:bodyPr>
            <a:normAutofit/>
          </a:bodyPr>
          <a:lstStyle/>
          <a:p>
            <a:r>
              <a:rPr lang="en-US" sz="3200" u="sng" dirty="0">
                <a:latin typeface="Times New Roman" panose="02020603050405020304" pitchFamily="18" charset="0"/>
                <a:cs typeface="Times New Roman" panose="02020603050405020304" pitchFamily="18" charset="0"/>
              </a:rPr>
              <a:t>What is Sex-Based Discrimination?</a:t>
            </a:r>
          </a:p>
        </p:txBody>
      </p:sp>
      <p:sp>
        <p:nvSpPr>
          <p:cNvPr id="3" name="Content Placeholder 2">
            <a:extLst>
              <a:ext uri="{FF2B5EF4-FFF2-40B4-BE49-F238E27FC236}">
                <a16:creationId xmlns:a16="http://schemas.microsoft.com/office/drawing/2014/main" id="{CA4603B4-A20A-4D2D-B130-E8A8F169EF7D}"/>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“Sex-based discrimination” includes any harassment or other discrimination based, in any way, on a person’s sex/gender.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This includes discrimination based on a person’s pregnancy/parenting status and gender identity.</a:t>
            </a:r>
          </a:p>
          <a:p>
            <a:pPr lvl="1"/>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8F153CDA-EF14-49E0-B499-52A4CE9A6D8D}"/>
              </a:ext>
            </a:extLst>
          </p:cNvPr>
          <p:cNvSpPr>
            <a:spLocks noGrp="1"/>
          </p:cNvSpPr>
          <p:nvPr>
            <p:ph type="sldNum" sz="quarter" idx="12"/>
          </p:nvPr>
        </p:nvSpPr>
        <p:spPr/>
        <p:txBody>
          <a:bodyPr/>
          <a:lstStyle/>
          <a:p>
            <a:fld id="{9AFE3BE5-76C0-4DC4-BED3-F9EED12CA069}" type="slidenum">
              <a:rPr lang="en-US" smtClean="0"/>
              <a:pPr/>
              <a:t>7</a:t>
            </a:fld>
            <a:endParaRPr lang="en-US" dirty="0"/>
          </a:p>
        </p:txBody>
      </p:sp>
    </p:spTree>
    <p:extLst>
      <p:ext uri="{BB962C8B-B14F-4D97-AF65-F5344CB8AC3E}">
        <p14:creationId xmlns:p14="http://schemas.microsoft.com/office/powerpoint/2010/main" val="58235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CB4B2-74FA-47EE-9992-7E61D89EC643}"/>
              </a:ext>
            </a:extLst>
          </p:cNvPr>
          <p:cNvSpPr>
            <a:spLocks noGrp="1"/>
          </p:cNvSpPr>
          <p:nvPr>
            <p:ph type="title"/>
          </p:nvPr>
        </p:nvSpPr>
        <p:spPr>
          <a:xfrm>
            <a:off x="228600" y="304800"/>
            <a:ext cx="8686800" cy="1143000"/>
          </a:xfrm>
        </p:spPr>
        <p:txBody>
          <a:bodyPr>
            <a:normAutofit/>
          </a:bodyPr>
          <a:lstStyle/>
          <a:p>
            <a:r>
              <a:rPr lang="en-US" sz="3200" u="sng" dirty="0">
                <a:latin typeface="Times New Roman" panose="02020603050405020304" pitchFamily="18" charset="0"/>
                <a:cs typeface="Times New Roman" panose="02020603050405020304" pitchFamily="18" charset="0"/>
              </a:rPr>
              <a:t>What is “Sexual Harassment”?</a:t>
            </a:r>
          </a:p>
        </p:txBody>
      </p:sp>
      <p:sp>
        <p:nvSpPr>
          <p:cNvPr id="3" name="Content Placeholder 2">
            <a:extLst>
              <a:ext uri="{FF2B5EF4-FFF2-40B4-BE49-F238E27FC236}">
                <a16:creationId xmlns:a16="http://schemas.microsoft.com/office/drawing/2014/main" id="{CA4603B4-A20A-4D2D-B130-E8A8F169EF7D}"/>
              </a:ext>
            </a:extLst>
          </p:cNvPr>
          <p:cNvSpPr>
            <a:spLocks noGrp="1"/>
          </p:cNvSpPr>
          <p:nvPr>
            <p:ph idx="1"/>
          </p:nvPr>
        </p:nvSpPr>
        <p:spPr/>
        <p:txBody>
          <a:bodyPr>
            <a:normAutofit lnSpcReduction="10000"/>
          </a:bodyPr>
          <a:lstStyle/>
          <a:p>
            <a:r>
              <a:rPr lang="en-US" dirty="0">
                <a:latin typeface="Times New Roman" panose="02020603050405020304" pitchFamily="18" charset="0"/>
                <a:cs typeface="Times New Roman" panose="02020603050405020304" pitchFamily="18" charset="0"/>
              </a:rPr>
              <a:t>Includes </a:t>
            </a:r>
            <a:r>
              <a:rPr lang="en-US" b="1" u="sng" dirty="0">
                <a:latin typeface="Times New Roman" panose="02020603050405020304" pitchFamily="18" charset="0"/>
                <a:cs typeface="Times New Roman" panose="02020603050405020304" pitchFamily="18" charset="0"/>
              </a:rPr>
              <a:t>3</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types of misconduct on the basis of sex:</a:t>
            </a:r>
          </a:p>
          <a:p>
            <a:pPr marL="795338" lvl="1" indent="-514350">
              <a:buFont typeface="+mj-lt"/>
              <a:buAutoNum type="arabicPeriod"/>
            </a:pPr>
            <a:r>
              <a:rPr lang="en-US" dirty="0">
                <a:latin typeface="Times New Roman" panose="02020603050405020304" pitchFamily="18" charset="0"/>
                <a:cs typeface="Times New Roman" panose="02020603050405020304" pitchFamily="18" charset="0"/>
              </a:rPr>
              <a:t>Any instance of </a:t>
            </a:r>
            <a:r>
              <a:rPr lang="en-US" i="1" dirty="0">
                <a:latin typeface="Times New Roman" panose="02020603050405020304" pitchFamily="18" charset="0"/>
                <a:cs typeface="Times New Roman" panose="02020603050405020304" pitchFamily="18" charset="0"/>
              </a:rPr>
              <a:t>quid pro quo </a:t>
            </a:r>
            <a:r>
              <a:rPr lang="en-US" dirty="0">
                <a:latin typeface="Times New Roman" panose="02020603050405020304" pitchFamily="18" charset="0"/>
                <a:cs typeface="Times New Roman" panose="02020603050405020304" pitchFamily="18" charset="0"/>
              </a:rPr>
              <a:t>harassment by a school employee;</a:t>
            </a:r>
          </a:p>
          <a:p>
            <a:pPr marL="795338" lvl="1" indent="-514350">
              <a:buFont typeface="+mj-lt"/>
              <a:buAutoNum type="arabicPeriod"/>
            </a:pPr>
            <a:r>
              <a:rPr lang="en-US" dirty="0">
                <a:latin typeface="Times New Roman" panose="02020603050405020304" pitchFamily="18" charset="0"/>
                <a:cs typeface="Times New Roman" panose="02020603050405020304" pitchFamily="18" charset="0"/>
              </a:rPr>
              <a:t>Any unwelcome conduct that a reasonable person would find severe, pervasive </a:t>
            </a:r>
            <a:r>
              <a:rPr lang="en-US" b="1" u="sng" dirty="0">
                <a:latin typeface="Times New Roman" panose="02020603050405020304" pitchFamily="18" charset="0"/>
                <a:cs typeface="Times New Roman" panose="02020603050405020304" pitchFamily="18" charset="0"/>
              </a:rPr>
              <a:t>and</a:t>
            </a:r>
            <a:r>
              <a:rPr lang="en-US" dirty="0">
                <a:latin typeface="Times New Roman" panose="02020603050405020304" pitchFamily="18" charset="0"/>
                <a:cs typeface="Times New Roman" panose="02020603050405020304" pitchFamily="18" charset="0"/>
              </a:rPr>
              <a:t> objectively offensive such that it effectively denies equal educational access;</a:t>
            </a:r>
          </a:p>
          <a:p>
            <a:pPr marL="795338" lvl="1" indent="-514350">
              <a:buFont typeface="+mj-lt"/>
              <a:buAutoNum type="arabicPeriod"/>
            </a:pPr>
            <a:r>
              <a:rPr lang="en-US" dirty="0">
                <a:latin typeface="Times New Roman" panose="02020603050405020304" pitchFamily="18" charset="0"/>
                <a:cs typeface="Times New Roman" panose="02020603050405020304" pitchFamily="18" charset="0"/>
              </a:rPr>
              <a:t>Any instance of sexual assault, dating violence, domestic violence, or stalking.</a:t>
            </a:r>
          </a:p>
          <a:p>
            <a:pPr lvl="1"/>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8F153CDA-EF14-49E0-B499-52A4CE9A6D8D}"/>
              </a:ext>
            </a:extLst>
          </p:cNvPr>
          <p:cNvSpPr>
            <a:spLocks noGrp="1"/>
          </p:cNvSpPr>
          <p:nvPr>
            <p:ph type="sldNum" sz="quarter" idx="12"/>
          </p:nvPr>
        </p:nvSpPr>
        <p:spPr/>
        <p:txBody>
          <a:bodyPr/>
          <a:lstStyle/>
          <a:p>
            <a:fld id="{9AFE3BE5-76C0-4DC4-BED3-F9EED12CA069}" type="slidenum">
              <a:rPr lang="en-US" smtClean="0"/>
              <a:pPr/>
              <a:t>8</a:t>
            </a:fld>
            <a:endParaRPr lang="en-US" dirty="0"/>
          </a:p>
        </p:txBody>
      </p:sp>
    </p:spTree>
    <p:extLst>
      <p:ext uri="{BB962C8B-B14F-4D97-AF65-F5344CB8AC3E}">
        <p14:creationId xmlns:p14="http://schemas.microsoft.com/office/powerpoint/2010/main" val="34963876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CB4B2-74FA-47EE-9992-7E61D89EC643}"/>
              </a:ext>
            </a:extLst>
          </p:cNvPr>
          <p:cNvSpPr>
            <a:spLocks noGrp="1"/>
          </p:cNvSpPr>
          <p:nvPr>
            <p:ph type="title"/>
          </p:nvPr>
        </p:nvSpPr>
        <p:spPr/>
        <p:txBody>
          <a:bodyPr/>
          <a:lstStyle/>
          <a:p>
            <a:r>
              <a:rPr lang="en-US" sz="3200" u="sng" dirty="0">
                <a:latin typeface="Times New Roman" panose="02020603050405020304" pitchFamily="18" charset="0"/>
                <a:cs typeface="Times New Roman" panose="02020603050405020304" pitchFamily="18" charset="0"/>
              </a:rPr>
              <a:t>Overview: Definition of “Sexual Harassment”</a:t>
            </a:r>
            <a:endParaRPr lang="en-US" dirty="0">
              <a:latin typeface="Book Antiqua" panose="02040602050305030304" pitchFamily="18" charset="0"/>
            </a:endParaRPr>
          </a:p>
        </p:txBody>
      </p:sp>
      <p:sp>
        <p:nvSpPr>
          <p:cNvPr id="3" name="Content Placeholder 2">
            <a:extLst>
              <a:ext uri="{FF2B5EF4-FFF2-40B4-BE49-F238E27FC236}">
                <a16:creationId xmlns:a16="http://schemas.microsoft.com/office/drawing/2014/main" id="{CA4603B4-A20A-4D2D-B130-E8A8F169EF7D}"/>
              </a:ext>
            </a:extLst>
          </p:cNvPr>
          <p:cNvSpPr>
            <a:spLocks noGrp="1"/>
          </p:cNvSpPr>
          <p:nvPr>
            <p:ph idx="1"/>
          </p:nvPr>
        </p:nvSpPr>
        <p:spPr/>
        <p:txBody>
          <a:bodyPr>
            <a:normAutofit fontScale="92500" lnSpcReduction="20000"/>
          </a:bodyPr>
          <a:lstStyle/>
          <a:p>
            <a:r>
              <a:rPr lang="en-US" dirty="0">
                <a:latin typeface="Times New Roman" panose="02020603050405020304" pitchFamily="18" charset="0"/>
                <a:cs typeface="Times New Roman" panose="02020603050405020304" pitchFamily="18" charset="0"/>
              </a:rPr>
              <a:t>Certain conduct is defined by the </a:t>
            </a:r>
            <a:r>
              <a:rPr lang="en-US" b="1" dirty="0">
                <a:latin typeface="Times New Roman" panose="02020603050405020304" pitchFamily="18" charset="0"/>
                <a:cs typeface="Times New Roman" panose="02020603050405020304" pitchFamily="18" charset="0"/>
              </a:rPr>
              <a:t>Violence Against Women Act </a:t>
            </a:r>
            <a:r>
              <a:rPr lang="en-US" dirty="0">
                <a:latin typeface="Times New Roman" panose="02020603050405020304" pitchFamily="18" charset="0"/>
                <a:cs typeface="Times New Roman" panose="02020603050405020304" pitchFamily="18" charset="0"/>
              </a:rPr>
              <a:t>(34 U.S.C. § 12291(a)) and/or the </a:t>
            </a:r>
            <a:r>
              <a:rPr lang="en-US" b="1" dirty="0" err="1">
                <a:latin typeface="Times New Roman" panose="02020603050405020304" pitchFamily="18" charset="0"/>
                <a:cs typeface="Times New Roman" panose="02020603050405020304" pitchFamily="18" charset="0"/>
              </a:rPr>
              <a:t>Clery</a:t>
            </a:r>
            <a:r>
              <a:rPr lang="en-US" b="1" dirty="0">
                <a:latin typeface="Times New Roman" panose="02020603050405020304" pitchFamily="18" charset="0"/>
                <a:cs typeface="Times New Roman" panose="02020603050405020304" pitchFamily="18" charset="0"/>
              </a:rPr>
              <a:t> Act </a:t>
            </a:r>
            <a:r>
              <a:rPr lang="en-US" dirty="0">
                <a:latin typeface="Times New Roman" panose="02020603050405020304" pitchFamily="18" charset="0"/>
                <a:cs typeface="Times New Roman" panose="02020603050405020304" pitchFamily="18" charset="0"/>
              </a:rPr>
              <a:t>(20 U.S.C. § 1092(f)).</a:t>
            </a:r>
          </a:p>
          <a:p>
            <a:endParaRPr lang="en-US" dirty="0">
              <a:latin typeface="Times New Roman" panose="02020603050405020304" pitchFamily="18" charset="0"/>
              <a:cs typeface="Times New Roman" panose="02020603050405020304" pitchFamily="18" charset="0"/>
            </a:endParaRPr>
          </a:p>
          <a:p>
            <a:pPr marL="795338" lvl="1" indent="-514350">
              <a:buFont typeface="+mj-lt"/>
              <a:buAutoNum type="arabicPeriod"/>
            </a:pPr>
            <a:r>
              <a:rPr lang="en-US" b="1" u="sng" dirty="0">
                <a:latin typeface="Times New Roman" panose="02020603050405020304" pitchFamily="18" charset="0"/>
                <a:cs typeface="Times New Roman" panose="02020603050405020304" pitchFamily="18" charset="0"/>
              </a:rPr>
              <a:t>Sexual Assault</a:t>
            </a:r>
            <a:r>
              <a:rPr lang="en-US" dirty="0">
                <a:latin typeface="Times New Roman" panose="02020603050405020304" pitchFamily="18" charset="0"/>
                <a:cs typeface="Times New Roman" panose="02020603050405020304" pitchFamily="18" charset="0"/>
              </a:rPr>
              <a:t>: Any sexual act directed against another person, forcibly and/or against that person’s will; or not forcibly or against the person’s will where the victim is incapable of giving consent because of his/her temporary or permanent mental or physical incapacity (or because of his/her youth). This offense includes the forcible rape of both males and females. Sexual assault may include, but is not limited to rape, fondling, incest, and statutory rape. </a:t>
            </a:r>
          </a:p>
          <a:p>
            <a:endParaRPr lang="en-US" dirty="0"/>
          </a:p>
          <a:p>
            <a:pPr lvl="1"/>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8F153CDA-EF14-49E0-B499-52A4CE9A6D8D}"/>
              </a:ext>
            </a:extLst>
          </p:cNvPr>
          <p:cNvSpPr>
            <a:spLocks noGrp="1"/>
          </p:cNvSpPr>
          <p:nvPr>
            <p:ph type="sldNum" sz="quarter" idx="12"/>
          </p:nvPr>
        </p:nvSpPr>
        <p:spPr/>
        <p:txBody>
          <a:bodyPr/>
          <a:lstStyle/>
          <a:p>
            <a:fld id="{9AFE3BE5-76C0-4DC4-BED3-F9EED12CA069}" type="slidenum">
              <a:rPr lang="en-US" smtClean="0"/>
              <a:pPr/>
              <a:t>9</a:t>
            </a:fld>
            <a:endParaRPr lang="en-US" dirty="0"/>
          </a:p>
        </p:txBody>
      </p:sp>
    </p:spTree>
    <p:extLst>
      <p:ext uri="{BB962C8B-B14F-4D97-AF65-F5344CB8AC3E}">
        <p14:creationId xmlns:p14="http://schemas.microsoft.com/office/powerpoint/2010/main" val="10013129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CB4B2-74FA-47EE-9992-7E61D89EC643}"/>
              </a:ext>
            </a:extLst>
          </p:cNvPr>
          <p:cNvSpPr>
            <a:spLocks noGrp="1"/>
          </p:cNvSpPr>
          <p:nvPr>
            <p:ph type="title"/>
          </p:nvPr>
        </p:nvSpPr>
        <p:spPr/>
        <p:txBody>
          <a:bodyPr/>
          <a:lstStyle/>
          <a:p>
            <a:r>
              <a:rPr lang="en-US" sz="3200" u="sng" dirty="0">
                <a:latin typeface="Times New Roman" panose="02020603050405020304" pitchFamily="18" charset="0"/>
                <a:cs typeface="Times New Roman" panose="02020603050405020304" pitchFamily="18" charset="0"/>
              </a:rPr>
              <a:t>Overview: Definition of “Sexual Harassment”</a:t>
            </a:r>
            <a:endParaRPr lang="en-US" dirty="0">
              <a:latin typeface="Book Antiqua" panose="02040602050305030304" pitchFamily="18" charset="0"/>
            </a:endParaRPr>
          </a:p>
        </p:txBody>
      </p:sp>
      <p:sp>
        <p:nvSpPr>
          <p:cNvPr id="3" name="Content Placeholder 2">
            <a:extLst>
              <a:ext uri="{FF2B5EF4-FFF2-40B4-BE49-F238E27FC236}">
                <a16:creationId xmlns:a16="http://schemas.microsoft.com/office/drawing/2014/main" id="{CA4603B4-A20A-4D2D-B130-E8A8F169EF7D}"/>
              </a:ext>
            </a:extLst>
          </p:cNvPr>
          <p:cNvSpPr>
            <a:spLocks noGrp="1"/>
          </p:cNvSpPr>
          <p:nvPr>
            <p:ph idx="1"/>
          </p:nvPr>
        </p:nvSpPr>
        <p:spPr>
          <a:xfrm>
            <a:off x="228600" y="1219200"/>
            <a:ext cx="8686800" cy="4906963"/>
          </a:xfrm>
        </p:spPr>
        <p:txBody>
          <a:bodyPr>
            <a:normAutofit lnSpcReduction="10000"/>
          </a:bodyPr>
          <a:lstStyle/>
          <a:p>
            <a:pPr marL="0" indent="0">
              <a:buNone/>
            </a:pPr>
            <a:endParaRPr lang="en-US" dirty="0">
              <a:latin typeface="Times New Roman" panose="02020603050405020304" pitchFamily="18" charset="0"/>
              <a:cs typeface="Times New Roman" panose="02020603050405020304" pitchFamily="18" charset="0"/>
            </a:endParaRPr>
          </a:p>
          <a:p>
            <a:pPr marL="795338" lvl="1" indent="-514350">
              <a:buFont typeface="+mj-lt"/>
              <a:buAutoNum type="arabicPeriod" startAt="2"/>
            </a:pPr>
            <a:r>
              <a:rPr lang="en-US" b="1" u="sng" dirty="0">
                <a:latin typeface="Times New Roman" panose="02020603050405020304" pitchFamily="18" charset="0"/>
                <a:cs typeface="Times New Roman" panose="02020603050405020304" pitchFamily="18" charset="0"/>
              </a:rPr>
              <a:t>Dating Violence</a:t>
            </a:r>
            <a:r>
              <a:rPr lang="en-US" dirty="0">
                <a:latin typeface="Times New Roman" panose="02020603050405020304" pitchFamily="18" charset="0"/>
                <a:cs typeface="Times New Roman" panose="02020603050405020304" pitchFamily="18" charset="0"/>
              </a:rPr>
              <a:t>:  Violence committed by a person who is or has been in a social relationship of a romantic or intimate nature with the victim.</a:t>
            </a:r>
          </a:p>
          <a:p>
            <a:pPr marL="795338" lvl="1" indent="-514350">
              <a:buFont typeface="+mj-lt"/>
              <a:buAutoNum type="arabicPeriod" startAt="2"/>
            </a:pPr>
            <a:endParaRPr lang="en-US" dirty="0">
              <a:latin typeface="Times New Roman" panose="02020603050405020304" pitchFamily="18" charset="0"/>
              <a:cs typeface="Times New Roman" panose="02020603050405020304" pitchFamily="18" charset="0"/>
            </a:endParaRPr>
          </a:p>
          <a:p>
            <a:pPr marL="795338" lvl="1" indent="-514350">
              <a:buFont typeface="+mj-lt"/>
              <a:buAutoNum type="arabicPeriod" startAt="2"/>
            </a:pPr>
            <a:r>
              <a:rPr lang="en-US" b="1" u="sng" dirty="0">
                <a:latin typeface="Times New Roman" panose="02020603050405020304" pitchFamily="18" charset="0"/>
                <a:cs typeface="Times New Roman" panose="02020603050405020304" pitchFamily="18" charset="0"/>
              </a:rPr>
              <a:t>Domestic Violence</a:t>
            </a:r>
            <a:r>
              <a:rPr lang="en-US" dirty="0">
                <a:latin typeface="Times New Roman" panose="02020603050405020304" pitchFamily="18" charset="0"/>
                <a:cs typeface="Times New Roman" panose="02020603050405020304" pitchFamily="18" charset="0"/>
              </a:rPr>
              <a:t>:  Violence committed by a current/former spouse of the victim; person with whom the victim share a child in common; person who is cohabitating with or has cohabitated with the victim as spouse; or person similarly situated to a spouse of the victim.</a:t>
            </a:r>
          </a:p>
          <a:p>
            <a:endParaRPr lang="en-US" dirty="0"/>
          </a:p>
          <a:p>
            <a:pPr lvl="1"/>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8F153CDA-EF14-49E0-B499-52A4CE9A6D8D}"/>
              </a:ext>
            </a:extLst>
          </p:cNvPr>
          <p:cNvSpPr>
            <a:spLocks noGrp="1"/>
          </p:cNvSpPr>
          <p:nvPr>
            <p:ph type="sldNum" sz="quarter" idx="12"/>
          </p:nvPr>
        </p:nvSpPr>
        <p:spPr/>
        <p:txBody>
          <a:bodyPr/>
          <a:lstStyle/>
          <a:p>
            <a:fld id="{9AFE3BE5-76C0-4DC4-BED3-F9EED12CA069}" type="slidenum">
              <a:rPr lang="en-US" smtClean="0"/>
              <a:pPr/>
              <a:t>10</a:t>
            </a:fld>
            <a:endParaRPr lang="en-US" dirty="0"/>
          </a:p>
        </p:txBody>
      </p:sp>
    </p:spTree>
    <p:extLst>
      <p:ext uri="{BB962C8B-B14F-4D97-AF65-F5344CB8AC3E}">
        <p14:creationId xmlns:p14="http://schemas.microsoft.com/office/powerpoint/2010/main" val="3521471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CB4B2-74FA-47EE-9992-7E61D89EC643}"/>
              </a:ext>
            </a:extLst>
          </p:cNvPr>
          <p:cNvSpPr>
            <a:spLocks noGrp="1"/>
          </p:cNvSpPr>
          <p:nvPr>
            <p:ph type="title"/>
          </p:nvPr>
        </p:nvSpPr>
        <p:spPr/>
        <p:txBody>
          <a:bodyPr/>
          <a:lstStyle/>
          <a:p>
            <a:r>
              <a:rPr lang="en-US" sz="3200" u="sng" dirty="0">
                <a:latin typeface="Times New Roman" panose="02020603050405020304" pitchFamily="18" charset="0"/>
                <a:cs typeface="Times New Roman" panose="02020603050405020304" pitchFamily="18" charset="0"/>
              </a:rPr>
              <a:t>Overview: Definition of “Sexual Harassment”</a:t>
            </a:r>
            <a:endParaRPr lang="en-US" dirty="0">
              <a:latin typeface="Book Antiqua" panose="02040602050305030304" pitchFamily="18" charset="0"/>
            </a:endParaRPr>
          </a:p>
        </p:txBody>
      </p:sp>
      <p:sp>
        <p:nvSpPr>
          <p:cNvPr id="3" name="Content Placeholder 2">
            <a:extLst>
              <a:ext uri="{FF2B5EF4-FFF2-40B4-BE49-F238E27FC236}">
                <a16:creationId xmlns:a16="http://schemas.microsoft.com/office/drawing/2014/main" id="{CA4603B4-A20A-4D2D-B130-E8A8F169EF7D}"/>
              </a:ext>
            </a:extLst>
          </p:cNvPr>
          <p:cNvSpPr>
            <a:spLocks noGrp="1"/>
          </p:cNvSpPr>
          <p:nvPr>
            <p:ph idx="1"/>
          </p:nvPr>
        </p:nvSpPr>
        <p:spPr>
          <a:xfrm>
            <a:off x="228600" y="1219200"/>
            <a:ext cx="8686800" cy="4906963"/>
          </a:xfrm>
        </p:spPr>
        <p:txBody>
          <a:bodyPr>
            <a:normAutofit fontScale="92500" lnSpcReduction="10000"/>
          </a:bodyPr>
          <a:lstStyle/>
          <a:p>
            <a:pPr marL="795338" lvl="1" indent="-514350">
              <a:buFont typeface="+mj-lt"/>
              <a:buAutoNum type="arabicPeriod" startAt="4"/>
            </a:pPr>
            <a:r>
              <a:rPr lang="en-US" b="1" u="sng" dirty="0">
                <a:latin typeface="Times New Roman" panose="02020603050405020304" pitchFamily="18" charset="0"/>
                <a:cs typeface="Times New Roman" panose="02020603050405020304" pitchFamily="18" charset="0"/>
              </a:rPr>
              <a:t>Stalking</a:t>
            </a:r>
            <a:r>
              <a:rPr lang="en-US" dirty="0">
                <a:latin typeface="Times New Roman" panose="02020603050405020304" pitchFamily="18" charset="0"/>
                <a:cs typeface="Times New Roman" panose="02020603050405020304" pitchFamily="18" charset="0"/>
              </a:rPr>
              <a:t>:  Engaging in a course of conduct directed at a specific person that would cause a reasonable person to fear for his/her safety or the safety of others; or suffer substantial emotional distress. Stalking may be conducted directly or indirectly and may include, but is not limited to, behaviors such as making unwanted calls or following someone.</a:t>
            </a:r>
          </a:p>
          <a:p>
            <a:pPr marL="795338" lvl="1" indent="-514350">
              <a:buFont typeface="+mj-lt"/>
              <a:buAutoNum type="arabicPeriod" startAt="4"/>
            </a:pPr>
            <a:endParaRPr lang="en-US" dirty="0">
              <a:latin typeface="Times New Roman" panose="02020603050405020304" pitchFamily="18" charset="0"/>
              <a:cs typeface="Times New Roman" panose="02020603050405020304" pitchFamily="18" charset="0"/>
            </a:endParaRPr>
          </a:p>
          <a:p>
            <a:pPr marL="795338" lvl="1" indent="-514350">
              <a:buFont typeface="+mj-lt"/>
              <a:buAutoNum type="arabicPeriod" startAt="4"/>
            </a:pPr>
            <a:r>
              <a:rPr lang="en-US" b="1" u="sng" dirty="0">
                <a:latin typeface="Times New Roman" panose="02020603050405020304" pitchFamily="18" charset="0"/>
                <a:cs typeface="Times New Roman" panose="02020603050405020304" pitchFamily="18" charset="0"/>
              </a:rPr>
              <a:t>Other Sex-Based Discrimination</a:t>
            </a:r>
            <a:r>
              <a:rPr lang="en-US" dirty="0">
                <a:latin typeface="Times New Roman" panose="02020603050405020304" pitchFamily="18" charset="0"/>
                <a:cs typeface="Times New Roman" panose="02020603050405020304" pitchFamily="18" charset="0"/>
              </a:rPr>
              <a:t>: Any conduct based on a person’s sex, pregnancy, gender identity, or gender expression that adversely affects a term or condition of that person’s employment, education, or participation in an educational program/activity.</a:t>
            </a:r>
          </a:p>
          <a:p>
            <a:endParaRPr lang="en-US" dirty="0"/>
          </a:p>
          <a:p>
            <a:pPr lvl="1"/>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8F153CDA-EF14-49E0-B499-52A4CE9A6D8D}"/>
              </a:ext>
            </a:extLst>
          </p:cNvPr>
          <p:cNvSpPr>
            <a:spLocks noGrp="1"/>
          </p:cNvSpPr>
          <p:nvPr>
            <p:ph type="sldNum" sz="quarter" idx="12"/>
          </p:nvPr>
        </p:nvSpPr>
        <p:spPr/>
        <p:txBody>
          <a:bodyPr/>
          <a:lstStyle/>
          <a:p>
            <a:fld id="{9AFE3BE5-76C0-4DC4-BED3-F9EED12CA069}" type="slidenum">
              <a:rPr lang="en-US" smtClean="0"/>
              <a:pPr/>
              <a:t>11</a:t>
            </a:fld>
            <a:endParaRPr lang="en-US" dirty="0"/>
          </a:p>
        </p:txBody>
      </p:sp>
    </p:spTree>
    <p:extLst>
      <p:ext uri="{BB962C8B-B14F-4D97-AF65-F5344CB8AC3E}">
        <p14:creationId xmlns:p14="http://schemas.microsoft.com/office/powerpoint/2010/main" val="1778479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4F1BB-0D15-40EC-8B41-8C0565A2A1E8}"/>
              </a:ext>
            </a:extLst>
          </p:cNvPr>
          <p:cNvSpPr>
            <a:spLocks noGrp="1"/>
          </p:cNvSpPr>
          <p:nvPr>
            <p:ph type="title"/>
          </p:nvPr>
        </p:nvSpPr>
        <p:spPr>
          <a:xfrm>
            <a:off x="722313" y="1981200"/>
            <a:ext cx="7772400" cy="3787775"/>
          </a:xfrm>
        </p:spPr>
        <p:txBody>
          <a:bodyPr/>
          <a:lstStyle/>
          <a:p>
            <a:pPr algn="ctr"/>
            <a:r>
              <a:rPr lang="en-US" dirty="0">
                <a:latin typeface="Book Antiqua" panose="02040602050305030304" pitchFamily="18" charset="0"/>
              </a:rPr>
              <a:t/>
            </a:r>
            <a:br>
              <a:rPr lang="en-US" dirty="0">
                <a:latin typeface="Book Antiqua" panose="02040602050305030304" pitchFamily="18" charset="0"/>
              </a:rPr>
            </a:br>
            <a:r>
              <a:rPr lang="en-US" dirty="0">
                <a:latin typeface="Book Antiqua" panose="02040602050305030304" pitchFamily="18" charset="0"/>
              </a:rPr>
              <a:t/>
            </a:r>
            <a:br>
              <a:rPr lang="en-US" dirty="0">
                <a:latin typeface="Book Antiqua" panose="02040602050305030304" pitchFamily="18" charset="0"/>
              </a:rPr>
            </a:br>
            <a:r>
              <a:rPr lang="en-US" dirty="0">
                <a:latin typeface="Book Antiqua" panose="02040602050305030304" pitchFamily="18" charset="0"/>
              </a:rPr>
              <a:t>The Grievance Procedure Summarized</a:t>
            </a:r>
          </a:p>
        </p:txBody>
      </p:sp>
      <p:sp>
        <p:nvSpPr>
          <p:cNvPr id="4" name="Slide Number Placeholder 3">
            <a:extLst>
              <a:ext uri="{FF2B5EF4-FFF2-40B4-BE49-F238E27FC236}">
                <a16:creationId xmlns:a16="http://schemas.microsoft.com/office/drawing/2014/main" id="{157A2ECB-01DC-441E-9D69-B2DCCBAB10A0}"/>
              </a:ext>
            </a:extLst>
          </p:cNvPr>
          <p:cNvSpPr>
            <a:spLocks noGrp="1"/>
          </p:cNvSpPr>
          <p:nvPr>
            <p:ph type="sldNum" sz="quarter" idx="12"/>
          </p:nvPr>
        </p:nvSpPr>
        <p:spPr/>
        <p:txBody>
          <a:bodyPr/>
          <a:lstStyle/>
          <a:p>
            <a:fld id="{9AFE3BE5-76C0-4DC4-BED3-F9EED12CA069}" type="slidenum">
              <a:rPr lang="en-US" smtClean="0"/>
              <a:pPr/>
              <a:t>12</a:t>
            </a:fld>
            <a:endParaRPr lang="en-US" dirty="0"/>
          </a:p>
        </p:txBody>
      </p:sp>
    </p:spTree>
    <p:extLst>
      <p:ext uri="{BB962C8B-B14F-4D97-AF65-F5344CB8AC3E}">
        <p14:creationId xmlns:p14="http://schemas.microsoft.com/office/powerpoint/2010/main" val="22685276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BC5A6-6695-4CF2-BC40-B1DD3A32B307}"/>
              </a:ext>
            </a:extLst>
          </p:cNvPr>
          <p:cNvSpPr>
            <a:spLocks noGrp="1"/>
          </p:cNvSpPr>
          <p:nvPr>
            <p:ph type="title"/>
          </p:nvPr>
        </p:nvSpPr>
        <p:spPr/>
        <p:txBody>
          <a:bodyPr>
            <a:normAutofit fontScale="90000"/>
          </a:bodyPr>
          <a:lstStyle/>
          <a:p>
            <a:r>
              <a:rPr lang="en-US" dirty="0">
                <a:latin typeface="Book Antiqua" panose="02040602050305030304" pitchFamily="18" charset="0"/>
              </a:rPr>
              <a:t>Summary of Grievance Procedure</a:t>
            </a:r>
          </a:p>
        </p:txBody>
      </p:sp>
      <p:sp>
        <p:nvSpPr>
          <p:cNvPr id="3" name="Content Placeholder 2">
            <a:extLst>
              <a:ext uri="{FF2B5EF4-FFF2-40B4-BE49-F238E27FC236}">
                <a16:creationId xmlns:a16="http://schemas.microsoft.com/office/drawing/2014/main" id="{A1536949-FC06-457B-9941-4BF85E327A3F}"/>
              </a:ext>
            </a:extLst>
          </p:cNvPr>
          <p:cNvSpPr>
            <a:spLocks noGrp="1"/>
          </p:cNvSpPr>
          <p:nvPr>
            <p:ph idx="1"/>
          </p:nvPr>
        </p:nvSpPr>
        <p:spPr>
          <a:xfrm>
            <a:off x="228600" y="1417638"/>
            <a:ext cx="8686800" cy="4708525"/>
          </a:xfrm>
        </p:spPr>
        <p:txBody>
          <a:bodyPr>
            <a:normAutofit fontScale="92500" lnSpcReduction="20000"/>
          </a:bodyPr>
          <a:lstStyle/>
          <a:p>
            <a:r>
              <a:rPr lang="en-US" b="1" dirty="0">
                <a:latin typeface="Book Antiqua" panose="02040602050305030304" pitchFamily="18" charset="0"/>
              </a:rPr>
              <a:t>Step 1: </a:t>
            </a:r>
            <a:r>
              <a:rPr lang="en-US" dirty="0">
                <a:latin typeface="Book Antiqua" panose="02040602050305030304" pitchFamily="18" charset="0"/>
              </a:rPr>
              <a:t>Initial Report</a:t>
            </a:r>
          </a:p>
          <a:p>
            <a:pPr lvl="1"/>
            <a:r>
              <a:rPr lang="en-US" dirty="0">
                <a:latin typeface="Book Antiqua" panose="02040602050305030304" pitchFamily="18" charset="0"/>
              </a:rPr>
              <a:t>Any person can report an incident that may be sexual harassment or discrimination to you as an employee. </a:t>
            </a:r>
          </a:p>
          <a:p>
            <a:pPr lvl="1"/>
            <a:r>
              <a:rPr lang="en-US" dirty="0">
                <a:latin typeface="Book Antiqua" panose="02040602050305030304" pitchFamily="18" charset="0"/>
              </a:rPr>
              <a:t>This “informal reporting” can be in any format.</a:t>
            </a:r>
          </a:p>
          <a:p>
            <a:pPr lvl="1"/>
            <a:r>
              <a:rPr lang="en-US" dirty="0">
                <a:latin typeface="Book Antiqua" panose="02040602050305030304" pitchFamily="18" charset="0"/>
              </a:rPr>
              <a:t>You MUST report to Title IX Coordinator.</a:t>
            </a:r>
          </a:p>
          <a:p>
            <a:pPr lvl="1"/>
            <a:endParaRPr lang="en-US" dirty="0">
              <a:latin typeface="Book Antiqua" panose="02040602050305030304" pitchFamily="18" charset="0"/>
            </a:endParaRPr>
          </a:p>
          <a:p>
            <a:r>
              <a:rPr lang="en-US" b="1" dirty="0">
                <a:latin typeface="Book Antiqua" panose="02040602050305030304" pitchFamily="18" charset="0"/>
              </a:rPr>
              <a:t>Step 2: </a:t>
            </a:r>
            <a:r>
              <a:rPr lang="en-US" dirty="0">
                <a:latin typeface="Book Antiqua" panose="02040602050305030304" pitchFamily="18" charset="0"/>
              </a:rPr>
              <a:t>Initial Contact with Complainant by Title IX Coordinator</a:t>
            </a:r>
          </a:p>
          <a:p>
            <a:endParaRPr lang="en-US" dirty="0">
              <a:latin typeface="Book Antiqua" panose="02040602050305030304" pitchFamily="18" charset="0"/>
            </a:endParaRPr>
          </a:p>
          <a:p>
            <a:r>
              <a:rPr lang="en-US" b="1" dirty="0">
                <a:latin typeface="Book Antiqua" panose="02040602050305030304" pitchFamily="18" charset="0"/>
              </a:rPr>
              <a:t>Step 3: </a:t>
            </a:r>
            <a:r>
              <a:rPr lang="en-US" dirty="0">
                <a:latin typeface="Book Antiqua" panose="02040602050305030304" pitchFamily="18" charset="0"/>
              </a:rPr>
              <a:t>Formal Complaint submitted to Title IX Coordinator</a:t>
            </a:r>
          </a:p>
        </p:txBody>
      </p:sp>
      <p:sp>
        <p:nvSpPr>
          <p:cNvPr id="4" name="Slide Number Placeholder 3">
            <a:extLst>
              <a:ext uri="{FF2B5EF4-FFF2-40B4-BE49-F238E27FC236}">
                <a16:creationId xmlns:a16="http://schemas.microsoft.com/office/drawing/2014/main" id="{98D501F4-72D2-4868-9A0C-323880F7338A}"/>
              </a:ext>
            </a:extLst>
          </p:cNvPr>
          <p:cNvSpPr>
            <a:spLocks noGrp="1"/>
          </p:cNvSpPr>
          <p:nvPr>
            <p:ph type="sldNum" sz="quarter" idx="12"/>
          </p:nvPr>
        </p:nvSpPr>
        <p:spPr/>
        <p:txBody>
          <a:bodyPr/>
          <a:lstStyle/>
          <a:p>
            <a:fld id="{9AFE3BE5-76C0-4DC4-BED3-F9EED12CA069}" type="slidenum">
              <a:rPr lang="en-US" smtClean="0"/>
              <a:pPr/>
              <a:t>13</a:t>
            </a:fld>
            <a:endParaRPr lang="en-US" dirty="0"/>
          </a:p>
        </p:txBody>
      </p:sp>
    </p:spTree>
    <p:extLst>
      <p:ext uri="{BB962C8B-B14F-4D97-AF65-F5344CB8AC3E}">
        <p14:creationId xmlns:p14="http://schemas.microsoft.com/office/powerpoint/2010/main" val="39248911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BC5A6-6695-4CF2-BC40-B1DD3A32B307}"/>
              </a:ext>
            </a:extLst>
          </p:cNvPr>
          <p:cNvSpPr>
            <a:spLocks noGrp="1"/>
          </p:cNvSpPr>
          <p:nvPr>
            <p:ph type="title"/>
          </p:nvPr>
        </p:nvSpPr>
        <p:spPr/>
        <p:txBody>
          <a:bodyPr>
            <a:normAutofit fontScale="90000"/>
          </a:bodyPr>
          <a:lstStyle/>
          <a:p>
            <a:r>
              <a:rPr lang="en-US" dirty="0">
                <a:latin typeface="Book Antiqua" panose="02040602050305030304" pitchFamily="18" charset="0"/>
              </a:rPr>
              <a:t>Summary of Grievance Procedure</a:t>
            </a:r>
          </a:p>
        </p:txBody>
      </p:sp>
      <p:sp>
        <p:nvSpPr>
          <p:cNvPr id="3" name="Content Placeholder 2">
            <a:extLst>
              <a:ext uri="{FF2B5EF4-FFF2-40B4-BE49-F238E27FC236}">
                <a16:creationId xmlns:a16="http://schemas.microsoft.com/office/drawing/2014/main" id="{A1536949-FC06-457B-9941-4BF85E327A3F}"/>
              </a:ext>
            </a:extLst>
          </p:cNvPr>
          <p:cNvSpPr>
            <a:spLocks noGrp="1"/>
          </p:cNvSpPr>
          <p:nvPr>
            <p:ph idx="1"/>
          </p:nvPr>
        </p:nvSpPr>
        <p:spPr>
          <a:xfrm>
            <a:off x="228600" y="1417638"/>
            <a:ext cx="8686800" cy="4708525"/>
          </a:xfrm>
        </p:spPr>
        <p:txBody>
          <a:bodyPr>
            <a:normAutofit/>
          </a:bodyPr>
          <a:lstStyle/>
          <a:p>
            <a:r>
              <a:rPr lang="en-US" b="1" dirty="0">
                <a:latin typeface="Book Antiqua" panose="02040602050305030304" pitchFamily="18" charset="0"/>
              </a:rPr>
              <a:t>Step 4: </a:t>
            </a:r>
            <a:r>
              <a:rPr lang="en-US" dirty="0">
                <a:latin typeface="Book Antiqua" panose="02040602050305030304" pitchFamily="18" charset="0"/>
              </a:rPr>
              <a:t>Initial Assessment by Title IX Coordinator</a:t>
            </a:r>
          </a:p>
          <a:p>
            <a:pPr lvl="1"/>
            <a:endParaRPr lang="en-US" dirty="0">
              <a:latin typeface="Book Antiqua" panose="02040602050305030304" pitchFamily="18" charset="0"/>
            </a:endParaRPr>
          </a:p>
          <a:p>
            <a:r>
              <a:rPr lang="en-US" b="1" dirty="0">
                <a:latin typeface="Book Antiqua" panose="02040602050305030304" pitchFamily="18" charset="0"/>
              </a:rPr>
              <a:t>Step 5: </a:t>
            </a:r>
            <a:r>
              <a:rPr lang="en-US" dirty="0">
                <a:latin typeface="Book Antiqua" panose="02040602050305030304" pitchFamily="18" charset="0"/>
              </a:rPr>
              <a:t>Written Contact to Parties by Title IX Coordinator</a:t>
            </a:r>
          </a:p>
          <a:p>
            <a:endParaRPr lang="en-US" dirty="0">
              <a:latin typeface="Book Antiqua" panose="02040602050305030304" pitchFamily="18" charset="0"/>
            </a:endParaRPr>
          </a:p>
          <a:p>
            <a:r>
              <a:rPr lang="en-US" b="1" dirty="0">
                <a:latin typeface="Book Antiqua" panose="02040602050305030304" pitchFamily="18" charset="0"/>
              </a:rPr>
              <a:t>Step 6: </a:t>
            </a:r>
            <a:r>
              <a:rPr lang="en-US" dirty="0">
                <a:latin typeface="Book Antiqua" panose="02040602050305030304" pitchFamily="18" charset="0"/>
              </a:rPr>
              <a:t>Investigator Conducts Investigation</a:t>
            </a:r>
          </a:p>
        </p:txBody>
      </p:sp>
      <p:sp>
        <p:nvSpPr>
          <p:cNvPr id="4" name="Slide Number Placeholder 3">
            <a:extLst>
              <a:ext uri="{FF2B5EF4-FFF2-40B4-BE49-F238E27FC236}">
                <a16:creationId xmlns:a16="http://schemas.microsoft.com/office/drawing/2014/main" id="{98D501F4-72D2-4868-9A0C-323880F7338A}"/>
              </a:ext>
            </a:extLst>
          </p:cNvPr>
          <p:cNvSpPr>
            <a:spLocks noGrp="1"/>
          </p:cNvSpPr>
          <p:nvPr>
            <p:ph type="sldNum" sz="quarter" idx="12"/>
          </p:nvPr>
        </p:nvSpPr>
        <p:spPr/>
        <p:txBody>
          <a:bodyPr/>
          <a:lstStyle/>
          <a:p>
            <a:fld id="{9AFE3BE5-76C0-4DC4-BED3-F9EED12CA069}" type="slidenum">
              <a:rPr lang="en-US" smtClean="0"/>
              <a:pPr/>
              <a:t>14</a:t>
            </a:fld>
            <a:endParaRPr lang="en-US" dirty="0"/>
          </a:p>
        </p:txBody>
      </p:sp>
    </p:spTree>
    <p:extLst>
      <p:ext uri="{BB962C8B-B14F-4D97-AF65-F5344CB8AC3E}">
        <p14:creationId xmlns:p14="http://schemas.microsoft.com/office/powerpoint/2010/main" val="35906966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BC5A6-6695-4CF2-BC40-B1DD3A32B307}"/>
              </a:ext>
            </a:extLst>
          </p:cNvPr>
          <p:cNvSpPr>
            <a:spLocks noGrp="1"/>
          </p:cNvSpPr>
          <p:nvPr>
            <p:ph type="title"/>
          </p:nvPr>
        </p:nvSpPr>
        <p:spPr/>
        <p:txBody>
          <a:bodyPr>
            <a:normAutofit fontScale="90000"/>
          </a:bodyPr>
          <a:lstStyle/>
          <a:p>
            <a:r>
              <a:rPr lang="en-US" dirty="0">
                <a:latin typeface="Book Antiqua" panose="02040602050305030304" pitchFamily="18" charset="0"/>
              </a:rPr>
              <a:t>Summary of Grievance Procedure</a:t>
            </a:r>
          </a:p>
        </p:txBody>
      </p:sp>
      <p:sp>
        <p:nvSpPr>
          <p:cNvPr id="3" name="Content Placeholder 2">
            <a:extLst>
              <a:ext uri="{FF2B5EF4-FFF2-40B4-BE49-F238E27FC236}">
                <a16:creationId xmlns:a16="http://schemas.microsoft.com/office/drawing/2014/main" id="{A1536949-FC06-457B-9941-4BF85E327A3F}"/>
              </a:ext>
            </a:extLst>
          </p:cNvPr>
          <p:cNvSpPr>
            <a:spLocks noGrp="1"/>
          </p:cNvSpPr>
          <p:nvPr>
            <p:ph idx="1"/>
          </p:nvPr>
        </p:nvSpPr>
        <p:spPr>
          <a:xfrm>
            <a:off x="228600" y="1417638"/>
            <a:ext cx="8686800" cy="4708525"/>
          </a:xfrm>
        </p:spPr>
        <p:txBody>
          <a:bodyPr>
            <a:normAutofit/>
          </a:bodyPr>
          <a:lstStyle/>
          <a:p>
            <a:r>
              <a:rPr lang="en-US" b="1" dirty="0">
                <a:latin typeface="Book Antiqua" panose="02040602050305030304" pitchFamily="18" charset="0"/>
              </a:rPr>
              <a:t>Step 7: </a:t>
            </a:r>
            <a:r>
              <a:rPr lang="en-US" dirty="0">
                <a:latin typeface="Book Antiqua" panose="02040602050305030304" pitchFamily="18" charset="0"/>
              </a:rPr>
              <a:t>Preliminary Investigative Report by Investigator</a:t>
            </a:r>
          </a:p>
          <a:p>
            <a:pPr lvl="1"/>
            <a:endParaRPr lang="en-US" dirty="0">
              <a:latin typeface="Book Antiqua" panose="02040602050305030304" pitchFamily="18" charset="0"/>
            </a:endParaRPr>
          </a:p>
          <a:p>
            <a:r>
              <a:rPr lang="en-US" b="1" dirty="0">
                <a:latin typeface="Book Antiqua" panose="02040602050305030304" pitchFamily="18" charset="0"/>
              </a:rPr>
              <a:t>Step 8: </a:t>
            </a:r>
            <a:r>
              <a:rPr lang="en-US" dirty="0">
                <a:latin typeface="Book Antiqua" panose="02040602050305030304" pitchFamily="18" charset="0"/>
              </a:rPr>
              <a:t>Final Investigative Report by Investigator</a:t>
            </a:r>
          </a:p>
          <a:p>
            <a:endParaRPr lang="en-US" dirty="0">
              <a:latin typeface="Book Antiqua" panose="02040602050305030304" pitchFamily="18" charset="0"/>
            </a:endParaRPr>
          </a:p>
          <a:p>
            <a:r>
              <a:rPr lang="en-US" b="1" dirty="0">
                <a:latin typeface="Book Antiqua" panose="02040602050305030304" pitchFamily="18" charset="0"/>
              </a:rPr>
              <a:t>Step 9: </a:t>
            </a:r>
            <a:r>
              <a:rPr lang="en-US" dirty="0">
                <a:latin typeface="Book Antiqua" panose="02040602050305030304" pitchFamily="18" charset="0"/>
              </a:rPr>
              <a:t>Final Decision by Title IX Council (aka, decision-makers)</a:t>
            </a:r>
          </a:p>
        </p:txBody>
      </p:sp>
      <p:sp>
        <p:nvSpPr>
          <p:cNvPr id="4" name="Slide Number Placeholder 3">
            <a:extLst>
              <a:ext uri="{FF2B5EF4-FFF2-40B4-BE49-F238E27FC236}">
                <a16:creationId xmlns:a16="http://schemas.microsoft.com/office/drawing/2014/main" id="{98D501F4-72D2-4868-9A0C-323880F7338A}"/>
              </a:ext>
            </a:extLst>
          </p:cNvPr>
          <p:cNvSpPr>
            <a:spLocks noGrp="1"/>
          </p:cNvSpPr>
          <p:nvPr>
            <p:ph type="sldNum" sz="quarter" idx="12"/>
          </p:nvPr>
        </p:nvSpPr>
        <p:spPr/>
        <p:txBody>
          <a:bodyPr/>
          <a:lstStyle/>
          <a:p>
            <a:fld id="{9AFE3BE5-76C0-4DC4-BED3-F9EED12CA069}" type="slidenum">
              <a:rPr lang="en-US" smtClean="0"/>
              <a:pPr/>
              <a:t>15</a:t>
            </a:fld>
            <a:endParaRPr lang="en-US" dirty="0"/>
          </a:p>
        </p:txBody>
      </p:sp>
    </p:spTree>
    <p:extLst>
      <p:ext uri="{BB962C8B-B14F-4D97-AF65-F5344CB8AC3E}">
        <p14:creationId xmlns:p14="http://schemas.microsoft.com/office/powerpoint/2010/main" val="23382317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BC5A6-6695-4CF2-BC40-B1DD3A32B307}"/>
              </a:ext>
            </a:extLst>
          </p:cNvPr>
          <p:cNvSpPr>
            <a:spLocks noGrp="1"/>
          </p:cNvSpPr>
          <p:nvPr>
            <p:ph type="title"/>
          </p:nvPr>
        </p:nvSpPr>
        <p:spPr/>
        <p:txBody>
          <a:bodyPr>
            <a:normAutofit fontScale="90000"/>
          </a:bodyPr>
          <a:lstStyle/>
          <a:p>
            <a:r>
              <a:rPr lang="en-US" dirty="0">
                <a:latin typeface="Book Antiqua" panose="02040602050305030304" pitchFamily="18" charset="0"/>
              </a:rPr>
              <a:t>Summary of Grievance Procedure</a:t>
            </a:r>
          </a:p>
        </p:txBody>
      </p:sp>
      <p:sp>
        <p:nvSpPr>
          <p:cNvPr id="3" name="Content Placeholder 2">
            <a:extLst>
              <a:ext uri="{FF2B5EF4-FFF2-40B4-BE49-F238E27FC236}">
                <a16:creationId xmlns:a16="http://schemas.microsoft.com/office/drawing/2014/main" id="{A1536949-FC06-457B-9941-4BF85E327A3F}"/>
              </a:ext>
            </a:extLst>
          </p:cNvPr>
          <p:cNvSpPr>
            <a:spLocks noGrp="1"/>
          </p:cNvSpPr>
          <p:nvPr>
            <p:ph idx="1"/>
          </p:nvPr>
        </p:nvSpPr>
        <p:spPr>
          <a:xfrm>
            <a:off x="228600" y="1417638"/>
            <a:ext cx="8686800" cy="4708525"/>
          </a:xfrm>
        </p:spPr>
        <p:txBody>
          <a:bodyPr>
            <a:normAutofit/>
          </a:bodyPr>
          <a:lstStyle/>
          <a:p>
            <a:r>
              <a:rPr lang="en-US" b="1" dirty="0">
                <a:latin typeface="Book Antiqua" panose="02040602050305030304" pitchFamily="18" charset="0"/>
              </a:rPr>
              <a:t>Step 10: </a:t>
            </a:r>
            <a:r>
              <a:rPr lang="en-US" dirty="0">
                <a:latin typeface="Book Antiqua" panose="02040602050305030304" pitchFamily="18" charset="0"/>
              </a:rPr>
              <a:t>Appeals to Superintendent</a:t>
            </a:r>
          </a:p>
          <a:p>
            <a:pPr lvl="1"/>
            <a:endParaRPr lang="en-US" dirty="0">
              <a:latin typeface="Book Antiqua" panose="02040602050305030304" pitchFamily="18" charset="0"/>
            </a:endParaRPr>
          </a:p>
          <a:p>
            <a:r>
              <a:rPr lang="en-US" b="1" dirty="0">
                <a:latin typeface="Book Antiqua" panose="02040602050305030304" pitchFamily="18" charset="0"/>
              </a:rPr>
              <a:t>Step 11: </a:t>
            </a:r>
            <a:r>
              <a:rPr lang="en-US" dirty="0">
                <a:latin typeface="Book Antiqua" panose="02040602050305030304" pitchFamily="18" charset="0"/>
              </a:rPr>
              <a:t>Imposition of Discipline</a:t>
            </a:r>
          </a:p>
          <a:p>
            <a:endParaRPr lang="en-US" dirty="0">
              <a:latin typeface="Book Antiqua" panose="02040602050305030304" pitchFamily="18" charset="0"/>
            </a:endParaRPr>
          </a:p>
        </p:txBody>
      </p:sp>
      <p:sp>
        <p:nvSpPr>
          <p:cNvPr id="4" name="Slide Number Placeholder 3">
            <a:extLst>
              <a:ext uri="{FF2B5EF4-FFF2-40B4-BE49-F238E27FC236}">
                <a16:creationId xmlns:a16="http://schemas.microsoft.com/office/drawing/2014/main" id="{98D501F4-72D2-4868-9A0C-323880F7338A}"/>
              </a:ext>
            </a:extLst>
          </p:cNvPr>
          <p:cNvSpPr>
            <a:spLocks noGrp="1"/>
          </p:cNvSpPr>
          <p:nvPr>
            <p:ph type="sldNum" sz="quarter" idx="12"/>
          </p:nvPr>
        </p:nvSpPr>
        <p:spPr/>
        <p:txBody>
          <a:bodyPr/>
          <a:lstStyle/>
          <a:p>
            <a:fld id="{9AFE3BE5-76C0-4DC4-BED3-F9EED12CA069}" type="slidenum">
              <a:rPr lang="en-US" smtClean="0"/>
              <a:pPr/>
              <a:t>16</a:t>
            </a:fld>
            <a:endParaRPr lang="en-US" dirty="0"/>
          </a:p>
        </p:txBody>
      </p:sp>
    </p:spTree>
    <p:extLst>
      <p:ext uri="{BB962C8B-B14F-4D97-AF65-F5344CB8AC3E}">
        <p14:creationId xmlns:p14="http://schemas.microsoft.com/office/powerpoint/2010/main" val="31083785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4F1BB-0D15-40EC-8B41-8C0565A2A1E8}"/>
              </a:ext>
            </a:extLst>
          </p:cNvPr>
          <p:cNvSpPr>
            <a:spLocks noGrp="1"/>
          </p:cNvSpPr>
          <p:nvPr>
            <p:ph type="title"/>
          </p:nvPr>
        </p:nvSpPr>
        <p:spPr>
          <a:xfrm>
            <a:off x="722313" y="1981200"/>
            <a:ext cx="7772400" cy="3787775"/>
          </a:xfrm>
        </p:spPr>
        <p:txBody>
          <a:bodyPr/>
          <a:lstStyle/>
          <a:p>
            <a:pPr algn="ctr"/>
            <a:r>
              <a:rPr lang="en-US" dirty="0">
                <a:latin typeface="Book Antiqua" panose="02040602050305030304" pitchFamily="18" charset="0"/>
              </a:rPr>
              <a:t/>
            </a:r>
            <a:br>
              <a:rPr lang="en-US" dirty="0">
                <a:latin typeface="Book Antiqua" panose="02040602050305030304" pitchFamily="18" charset="0"/>
              </a:rPr>
            </a:br>
            <a:r>
              <a:rPr lang="en-US" dirty="0">
                <a:latin typeface="Book Antiqua" panose="02040602050305030304" pitchFamily="18" charset="0"/>
              </a:rPr>
              <a:t/>
            </a:r>
            <a:br>
              <a:rPr lang="en-US" dirty="0">
                <a:latin typeface="Book Antiqua" panose="02040602050305030304" pitchFamily="18" charset="0"/>
              </a:rPr>
            </a:br>
            <a:r>
              <a:rPr lang="en-US" dirty="0">
                <a:latin typeface="Book Antiqua" panose="02040602050305030304" pitchFamily="18" charset="0"/>
              </a:rPr>
              <a:t>Your Duty Under Title IX</a:t>
            </a:r>
          </a:p>
        </p:txBody>
      </p:sp>
      <p:sp>
        <p:nvSpPr>
          <p:cNvPr id="4" name="Slide Number Placeholder 3">
            <a:extLst>
              <a:ext uri="{FF2B5EF4-FFF2-40B4-BE49-F238E27FC236}">
                <a16:creationId xmlns:a16="http://schemas.microsoft.com/office/drawing/2014/main" id="{157A2ECB-01DC-441E-9D69-B2DCCBAB10A0}"/>
              </a:ext>
            </a:extLst>
          </p:cNvPr>
          <p:cNvSpPr>
            <a:spLocks noGrp="1"/>
          </p:cNvSpPr>
          <p:nvPr>
            <p:ph type="sldNum" sz="quarter" idx="12"/>
          </p:nvPr>
        </p:nvSpPr>
        <p:spPr/>
        <p:txBody>
          <a:bodyPr/>
          <a:lstStyle/>
          <a:p>
            <a:fld id="{9AFE3BE5-76C0-4DC4-BED3-F9EED12CA069}" type="slidenum">
              <a:rPr lang="en-US" smtClean="0"/>
              <a:pPr/>
              <a:t>17</a:t>
            </a:fld>
            <a:endParaRPr lang="en-US" dirty="0"/>
          </a:p>
        </p:txBody>
      </p:sp>
    </p:spTree>
    <p:extLst>
      <p:ext uri="{BB962C8B-B14F-4D97-AF65-F5344CB8AC3E}">
        <p14:creationId xmlns:p14="http://schemas.microsoft.com/office/powerpoint/2010/main" val="5806316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CB4B2-74FA-47EE-9992-7E61D89EC643}"/>
              </a:ext>
            </a:extLst>
          </p:cNvPr>
          <p:cNvSpPr>
            <a:spLocks noGrp="1"/>
          </p:cNvSpPr>
          <p:nvPr>
            <p:ph type="title"/>
          </p:nvPr>
        </p:nvSpPr>
        <p:spPr/>
        <p:txBody>
          <a:bodyPr>
            <a:normAutofit/>
          </a:bodyPr>
          <a:lstStyle/>
          <a:p>
            <a:r>
              <a:rPr lang="en-US" dirty="0">
                <a:latin typeface="Book Antiqua" panose="02040602050305030304" pitchFamily="18" charset="0"/>
              </a:rPr>
              <a:t>Your Duty Under Title IX</a:t>
            </a:r>
          </a:p>
        </p:txBody>
      </p:sp>
      <p:sp>
        <p:nvSpPr>
          <p:cNvPr id="3" name="Content Placeholder 2">
            <a:extLst>
              <a:ext uri="{FF2B5EF4-FFF2-40B4-BE49-F238E27FC236}">
                <a16:creationId xmlns:a16="http://schemas.microsoft.com/office/drawing/2014/main" id="{CA4603B4-A20A-4D2D-B130-E8A8F169EF7D}"/>
              </a:ext>
            </a:extLst>
          </p:cNvPr>
          <p:cNvSpPr>
            <a:spLocks noGrp="1"/>
          </p:cNvSpPr>
          <p:nvPr>
            <p:ph idx="1"/>
          </p:nvPr>
        </p:nvSpPr>
        <p:spPr/>
        <p:txBody>
          <a:bodyPr>
            <a:normAutofit lnSpcReduction="10000"/>
          </a:bodyPr>
          <a:lstStyle/>
          <a:p>
            <a:r>
              <a:rPr lang="en-US" dirty="0">
                <a:latin typeface="Book Antiqua" panose="02040602050305030304" pitchFamily="18" charset="0"/>
              </a:rPr>
              <a:t>All K-12 employees are </a:t>
            </a:r>
            <a:r>
              <a:rPr lang="en-US" b="1" i="1" dirty="0">
                <a:latin typeface="Book Antiqua" panose="02040602050305030304" pitchFamily="18" charset="0"/>
              </a:rPr>
              <a:t>MANDATORY</a:t>
            </a:r>
            <a:r>
              <a:rPr lang="en-US" dirty="0">
                <a:latin typeface="Book Antiqua" panose="02040602050305030304" pitchFamily="18" charset="0"/>
              </a:rPr>
              <a:t> reporters of any potential incident of sex-based discrimination/harassment under Title IX.</a:t>
            </a:r>
          </a:p>
          <a:p>
            <a:endParaRPr lang="en-US" dirty="0">
              <a:latin typeface="Book Antiqua" panose="02040602050305030304" pitchFamily="18" charset="0"/>
            </a:endParaRPr>
          </a:p>
          <a:p>
            <a:r>
              <a:rPr lang="en-US" dirty="0">
                <a:latin typeface="Book Antiqua" panose="02040602050305030304" pitchFamily="18" charset="0"/>
              </a:rPr>
              <a:t>Your duty is to listen and </a:t>
            </a:r>
            <a:r>
              <a:rPr lang="en-US" b="1" i="1" dirty="0">
                <a:latin typeface="Book Antiqua" panose="02040602050305030304" pitchFamily="18" charset="0"/>
              </a:rPr>
              <a:t>REPORT</a:t>
            </a:r>
            <a:r>
              <a:rPr lang="en-US" dirty="0">
                <a:latin typeface="Book Antiqua" panose="02040602050305030304" pitchFamily="18" charset="0"/>
              </a:rPr>
              <a:t> – any time you hear about conduct that potentially violates Title IX you should report it to the Title IX Coordinator.</a:t>
            </a:r>
          </a:p>
          <a:p>
            <a:endParaRPr lang="en-US" dirty="0">
              <a:latin typeface="Book Antiqua" panose="02040602050305030304" pitchFamily="18" charset="0"/>
            </a:endParaRPr>
          </a:p>
          <a:p>
            <a:pPr lvl="1"/>
            <a:endParaRPr lang="en-US" dirty="0">
              <a:latin typeface="Book Antiqua" panose="02040602050305030304" pitchFamily="18" charset="0"/>
            </a:endParaRPr>
          </a:p>
        </p:txBody>
      </p:sp>
      <p:sp>
        <p:nvSpPr>
          <p:cNvPr id="4" name="Slide Number Placeholder 3">
            <a:extLst>
              <a:ext uri="{FF2B5EF4-FFF2-40B4-BE49-F238E27FC236}">
                <a16:creationId xmlns:a16="http://schemas.microsoft.com/office/drawing/2014/main" id="{8F153CDA-EF14-49E0-B499-52A4CE9A6D8D}"/>
              </a:ext>
            </a:extLst>
          </p:cNvPr>
          <p:cNvSpPr>
            <a:spLocks noGrp="1"/>
          </p:cNvSpPr>
          <p:nvPr>
            <p:ph type="sldNum" sz="quarter" idx="12"/>
          </p:nvPr>
        </p:nvSpPr>
        <p:spPr/>
        <p:txBody>
          <a:bodyPr/>
          <a:lstStyle/>
          <a:p>
            <a:fld id="{9AFE3BE5-76C0-4DC4-BED3-F9EED12CA069}" type="slidenum">
              <a:rPr lang="en-US" smtClean="0"/>
              <a:pPr/>
              <a:t>18</a:t>
            </a:fld>
            <a:endParaRPr lang="en-US" dirty="0"/>
          </a:p>
        </p:txBody>
      </p:sp>
    </p:spTree>
    <p:extLst>
      <p:ext uri="{BB962C8B-B14F-4D97-AF65-F5344CB8AC3E}">
        <p14:creationId xmlns:p14="http://schemas.microsoft.com/office/powerpoint/2010/main" val="3780067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CB4B2-74FA-47EE-9992-7E61D89EC643}"/>
              </a:ext>
            </a:extLst>
          </p:cNvPr>
          <p:cNvSpPr>
            <a:spLocks noGrp="1"/>
          </p:cNvSpPr>
          <p:nvPr>
            <p:ph type="title"/>
          </p:nvPr>
        </p:nvSpPr>
        <p:spPr/>
        <p:txBody>
          <a:bodyPr>
            <a:normAutofit/>
          </a:bodyPr>
          <a:lstStyle/>
          <a:p>
            <a:r>
              <a:rPr lang="en-US" dirty="0">
                <a:latin typeface="Book Antiqua" panose="02040602050305030304" pitchFamily="18" charset="0"/>
              </a:rPr>
              <a:t>Your Duty Under Title IX</a:t>
            </a:r>
          </a:p>
        </p:txBody>
      </p:sp>
      <p:sp>
        <p:nvSpPr>
          <p:cNvPr id="3" name="Content Placeholder 2">
            <a:extLst>
              <a:ext uri="{FF2B5EF4-FFF2-40B4-BE49-F238E27FC236}">
                <a16:creationId xmlns:a16="http://schemas.microsoft.com/office/drawing/2014/main" id="{CA4603B4-A20A-4D2D-B130-E8A8F169EF7D}"/>
              </a:ext>
            </a:extLst>
          </p:cNvPr>
          <p:cNvSpPr>
            <a:spLocks noGrp="1"/>
          </p:cNvSpPr>
          <p:nvPr>
            <p:ph idx="1"/>
          </p:nvPr>
        </p:nvSpPr>
        <p:spPr>
          <a:xfrm>
            <a:off x="228600" y="1295400"/>
            <a:ext cx="8686800" cy="4830763"/>
          </a:xfrm>
        </p:spPr>
        <p:txBody>
          <a:bodyPr>
            <a:normAutofit fontScale="92500" lnSpcReduction="10000"/>
          </a:bodyPr>
          <a:lstStyle/>
          <a:p>
            <a:r>
              <a:rPr lang="en-US" dirty="0">
                <a:latin typeface="Book Antiqua" panose="02040602050305030304" pitchFamily="18" charset="0"/>
              </a:rPr>
              <a:t>Important things to consider:</a:t>
            </a:r>
          </a:p>
          <a:p>
            <a:pPr lvl="1"/>
            <a:r>
              <a:rPr lang="en-US" dirty="0">
                <a:latin typeface="Book Antiqua" panose="02040602050305030304" pitchFamily="18" charset="0"/>
              </a:rPr>
              <a:t>Trust of students is important, so explain that you may have to report what they tell you to the coordinator</a:t>
            </a:r>
          </a:p>
          <a:p>
            <a:pPr lvl="1"/>
            <a:r>
              <a:rPr lang="en-US" dirty="0">
                <a:latin typeface="Book Antiqua" panose="02040602050305030304" pitchFamily="18" charset="0"/>
              </a:rPr>
              <a:t>Students maintain their right to privacy, but no “gag orders” can be put in place</a:t>
            </a:r>
          </a:p>
          <a:p>
            <a:pPr lvl="1"/>
            <a:r>
              <a:rPr lang="en-US" dirty="0">
                <a:latin typeface="Book Antiqua" panose="02040602050305030304" pitchFamily="18" charset="0"/>
              </a:rPr>
              <a:t>Title IX applies to employee-employee and student-employee incidents equally</a:t>
            </a:r>
          </a:p>
          <a:p>
            <a:pPr lvl="1"/>
            <a:r>
              <a:rPr lang="en-US" dirty="0">
                <a:latin typeface="Book Antiqua" panose="02040602050305030304" pitchFamily="18" charset="0"/>
              </a:rPr>
              <a:t>Any concerns should be directed to your administrator/</a:t>
            </a:r>
            <a:r>
              <a:rPr lang="en-US">
                <a:latin typeface="Book Antiqua" panose="02040602050305030304" pitchFamily="18" charset="0"/>
              </a:rPr>
              <a:t>supervisor and the </a:t>
            </a:r>
            <a:r>
              <a:rPr lang="en-US" dirty="0">
                <a:latin typeface="Book Antiqua" panose="02040602050305030304" pitchFamily="18" charset="0"/>
              </a:rPr>
              <a:t>Title IX Coordinator</a:t>
            </a:r>
          </a:p>
          <a:p>
            <a:pPr lvl="1"/>
            <a:r>
              <a:rPr lang="en-US" dirty="0">
                <a:latin typeface="Book Antiqua" panose="02040602050305030304" pitchFamily="18" charset="0"/>
              </a:rPr>
              <a:t>Training &amp; reporting are of vital importance!</a:t>
            </a:r>
          </a:p>
          <a:p>
            <a:endParaRPr lang="en-US" dirty="0">
              <a:latin typeface="Book Antiqua" panose="02040602050305030304" pitchFamily="18" charset="0"/>
            </a:endParaRPr>
          </a:p>
          <a:p>
            <a:pPr lvl="1"/>
            <a:endParaRPr lang="en-US" dirty="0">
              <a:latin typeface="Book Antiqua" panose="02040602050305030304" pitchFamily="18" charset="0"/>
            </a:endParaRPr>
          </a:p>
        </p:txBody>
      </p:sp>
      <p:sp>
        <p:nvSpPr>
          <p:cNvPr id="4" name="Slide Number Placeholder 3">
            <a:extLst>
              <a:ext uri="{FF2B5EF4-FFF2-40B4-BE49-F238E27FC236}">
                <a16:creationId xmlns:a16="http://schemas.microsoft.com/office/drawing/2014/main" id="{8F153CDA-EF14-49E0-B499-52A4CE9A6D8D}"/>
              </a:ext>
            </a:extLst>
          </p:cNvPr>
          <p:cNvSpPr>
            <a:spLocks noGrp="1"/>
          </p:cNvSpPr>
          <p:nvPr>
            <p:ph type="sldNum" sz="quarter" idx="12"/>
          </p:nvPr>
        </p:nvSpPr>
        <p:spPr/>
        <p:txBody>
          <a:bodyPr/>
          <a:lstStyle/>
          <a:p>
            <a:fld id="{9AFE3BE5-76C0-4DC4-BED3-F9EED12CA069}" type="slidenum">
              <a:rPr lang="en-US" smtClean="0"/>
              <a:pPr/>
              <a:t>19</a:t>
            </a:fld>
            <a:endParaRPr lang="en-US" dirty="0"/>
          </a:p>
        </p:txBody>
      </p:sp>
    </p:spTree>
    <p:extLst>
      <p:ext uri="{BB962C8B-B14F-4D97-AF65-F5344CB8AC3E}">
        <p14:creationId xmlns:p14="http://schemas.microsoft.com/office/powerpoint/2010/main" val="41546235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7E1BB-90DE-4E88-9BAD-067E70F251AD}"/>
              </a:ext>
            </a:extLst>
          </p:cNvPr>
          <p:cNvSpPr>
            <a:spLocks noGrp="1"/>
          </p:cNvSpPr>
          <p:nvPr>
            <p:ph type="title"/>
          </p:nvPr>
        </p:nvSpPr>
        <p:spPr>
          <a:xfrm>
            <a:off x="722313" y="1295400"/>
            <a:ext cx="7772400" cy="4473575"/>
          </a:xfrm>
        </p:spPr>
        <p:txBody>
          <a:bodyPr/>
          <a:lstStyle/>
          <a:p>
            <a:pPr algn="ctr"/>
            <a:r>
              <a:rPr lang="en-US" dirty="0"/>
              <a:t/>
            </a:r>
            <a:br>
              <a:rPr lang="en-US" dirty="0"/>
            </a:br>
            <a:r>
              <a:rPr lang="en-US" dirty="0"/>
              <a:t/>
            </a:r>
            <a:br>
              <a:rPr lang="en-US" dirty="0"/>
            </a:br>
            <a:r>
              <a:rPr lang="en-US" dirty="0"/>
              <a:t/>
            </a:r>
            <a:br>
              <a:rPr lang="en-US" dirty="0"/>
            </a:br>
            <a:r>
              <a:rPr lang="en-US" dirty="0">
                <a:latin typeface="Book Antiqua" panose="02040602050305030304" pitchFamily="18" charset="0"/>
              </a:rPr>
              <a:t>QUESTIONS?</a:t>
            </a:r>
          </a:p>
        </p:txBody>
      </p:sp>
      <p:sp>
        <p:nvSpPr>
          <p:cNvPr id="4" name="Slide Number Placeholder 3">
            <a:extLst>
              <a:ext uri="{FF2B5EF4-FFF2-40B4-BE49-F238E27FC236}">
                <a16:creationId xmlns:a16="http://schemas.microsoft.com/office/drawing/2014/main" id="{E6EE83BC-C7B8-48FC-8B8E-CC935C8D5FDE}"/>
              </a:ext>
            </a:extLst>
          </p:cNvPr>
          <p:cNvSpPr>
            <a:spLocks noGrp="1"/>
          </p:cNvSpPr>
          <p:nvPr>
            <p:ph type="sldNum" sz="quarter" idx="12"/>
          </p:nvPr>
        </p:nvSpPr>
        <p:spPr/>
        <p:txBody>
          <a:bodyPr/>
          <a:lstStyle/>
          <a:p>
            <a:fld id="{9AFE3BE5-76C0-4DC4-BED3-F9EED12CA069}" type="slidenum">
              <a:rPr lang="en-US" smtClean="0"/>
              <a:pPr/>
              <a:t>20</a:t>
            </a:fld>
            <a:endParaRPr lang="en-US" dirty="0"/>
          </a:p>
        </p:txBody>
      </p:sp>
    </p:spTree>
    <p:extLst>
      <p:ext uri="{BB962C8B-B14F-4D97-AF65-F5344CB8AC3E}">
        <p14:creationId xmlns:p14="http://schemas.microsoft.com/office/powerpoint/2010/main" val="1168547894"/>
      </p:ext>
    </p:extLst>
  </p:cSld>
  <p:clrMapOvr>
    <a:masterClrMapping/>
  </p:clrMapOvr>
</p:sld>
</file>

<file path=ppt/theme/theme1.xml><?xml version="1.0" encoding="utf-8"?>
<a:theme xmlns:a="http://schemas.openxmlformats.org/drawingml/2006/main" name="LanierFordOfficial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4D6C35A69FC1C418CFC2243BB848C21" ma:contentTypeVersion="13" ma:contentTypeDescription="Create a new document." ma:contentTypeScope="" ma:versionID="c61b07181c49145de529b1b0780fa461">
  <xsd:schema xmlns:xsd="http://www.w3.org/2001/XMLSchema" xmlns:xs="http://www.w3.org/2001/XMLSchema" xmlns:p="http://schemas.microsoft.com/office/2006/metadata/properties" xmlns:ns3="05cb891f-8ced-4fc9-aa02-c1dbe58ff556" xmlns:ns4="07d2e423-b017-4ace-99e4-6d7c1874961a" targetNamespace="http://schemas.microsoft.com/office/2006/metadata/properties" ma:root="true" ma:fieldsID="edcf389c2a4328fe24a6587611f5c985" ns3:_="" ns4:_="">
    <xsd:import namespace="05cb891f-8ced-4fc9-aa02-c1dbe58ff556"/>
    <xsd:import namespace="07d2e423-b017-4ace-99e4-6d7c1874961a"/>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cb891f-8ced-4fc9-aa02-c1dbe58ff5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7d2e423-b017-4ace-99e4-6d7c1874961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CC79C74-B278-490D-850E-8DDA7ABD84A6}">
  <ds:schemaRefs>
    <ds:schemaRef ds:uri="http://schemas.openxmlformats.org/package/2006/metadata/core-properties"/>
    <ds:schemaRef ds:uri="http://purl.org/dc/elements/1.1/"/>
    <ds:schemaRef ds:uri="http://schemas.microsoft.com/office/infopath/2007/PartnerControls"/>
    <ds:schemaRef ds:uri="http://schemas.microsoft.com/office/2006/metadata/properties"/>
    <ds:schemaRef ds:uri="07d2e423-b017-4ace-99e4-6d7c1874961a"/>
    <ds:schemaRef ds:uri="http://purl.org/dc/terms/"/>
    <ds:schemaRef ds:uri="http://schemas.microsoft.com/office/2006/documentManagement/types"/>
    <ds:schemaRef ds:uri="05cb891f-8ced-4fc9-aa02-c1dbe58ff556"/>
    <ds:schemaRef ds:uri="http://www.w3.org/XML/1998/namespace"/>
    <ds:schemaRef ds:uri="http://purl.org/dc/dcmitype/"/>
  </ds:schemaRefs>
</ds:datastoreItem>
</file>

<file path=customXml/itemProps2.xml><?xml version="1.0" encoding="utf-8"?>
<ds:datastoreItem xmlns:ds="http://schemas.openxmlformats.org/officeDocument/2006/customXml" ds:itemID="{C2F9D56C-13BA-4985-A4E3-A80236350A89}">
  <ds:schemaRefs>
    <ds:schemaRef ds:uri="http://schemas.microsoft.com/sharepoint/v3/contenttype/forms"/>
  </ds:schemaRefs>
</ds:datastoreItem>
</file>

<file path=customXml/itemProps3.xml><?xml version="1.0" encoding="utf-8"?>
<ds:datastoreItem xmlns:ds="http://schemas.openxmlformats.org/officeDocument/2006/customXml" ds:itemID="{130E964A-2699-4C43-846F-71E1640357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cb891f-8ced-4fc9-aa02-c1dbe58ff556"/>
    <ds:schemaRef ds:uri="07d2e423-b017-4ace-99e4-6d7c1874961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LanierFordOfficialTemplate</Template>
  <TotalTime>10855</TotalTime>
  <Words>944</Words>
  <Application>Microsoft Office PowerPoint</Application>
  <PresentationFormat>On-screen Show (4:3)</PresentationFormat>
  <Paragraphs>119</Paragraphs>
  <Slides>20</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Book Antiqua</vt:lpstr>
      <vt:lpstr>Calibri</vt:lpstr>
      <vt:lpstr>Times New Roman</vt:lpstr>
      <vt:lpstr>Wingdings</vt:lpstr>
      <vt:lpstr>LanierFordOfficialTemplate</vt:lpstr>
      <vt:lpstr>Title IX Training Teachers &amp; Employees</vt:lpstr>
      <vt:lpstr>Topics</vt:lpstr>
      <vt:lpstr>Title IX Overview</vt:lpstr>
      <vt:lpstr>What is Title IX?</vt:lpstr>
      <vt:lpstr>What is Title IX?</vt:lpstr>
      <vt:lpstr>What is Sex-Based Discrimination?</vt:lpstr>
      <vt:lpstr>What is Sex-Based Discrimination?</vt:lpstr>
      <vt:lpstr>What is “Sexual Harassment”?</vt:lpstr>
      <vt:lpstr>Overview: Definition of “Sexual Harassment”</vt:lpstr>
      <vt:lpstr>Overview: Definition of “Sexual Harassment”</vt:lpstr>
      <vt:lpstr>Overview: Definition of “Sexual Harassment”</vt:lpstr>
      <vt:lpstr>  The Grievance Procedure Summarized</vt:lpstr>
      <vt:lpstr>Summary of Grievance Procedure</vt:lpstr>
      <vt:lpstr>Summary of Grievance Procedure</vt:lpstr>
      <vt:lpstr>Summary of Grievance Procedure</vt:lpstr>
      <vt:lpstr>Summary of Grievance Procedure</vt:lpstr>
      <vt:lpstr>  Your Duty Under Title IX</vt:lpstr>
      <vt:lpstr>Your Duty Under Title IX</vt:lpstr>
      <vt:lpstr>Your Duty Under Title IX</vt:lpstr>
      <vt:lpstr>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Huntsville City Schools Joint Consent Order</dc:title>
  <dc:creator>Chris M. Pape</dc:creator>
  <cp:lastModifiedBy>Holden, Chad</cp:lastModifiedBy>
  <cp:revision>539</cp:revision>
  <cp:lastPrinted>2018-10-24T17:55:10Z</cp:lastPrinted>
  <dcterms:created xsi:type="dcterms:W3CDTF">2015-11-30T00:22:26Z</dcterms:created>
  <dcterms:modified xsi:type="dcterms:W3CDTF">2020-07-31T16:12:57Z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0x01010094D6C35A69FC1C418CFC2243BB848C21</vt:lpwstr>
  </property>
</Properties>
</file>