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1" r:id="rId6"/>
    <p:sldId id="260" r:id="rId7"/>
    <p:sldId id="264" r:id="rId8"/>
    <p:sldId id="266" r:id="rId9"/>
    <p:sldId id="268" r:id="rId10"/>
    <p:sldId id="263" r:id="rId11"/>
    <p:sldId id="262" r:id="rId12"/>
    <p:sldId id="265" r:id="rId13"/>
    <p:sldId id="267" r:id="rId14"/>
    <p:sldId id="269" r:id="rId15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403"/>
    <p:restoredTop sz="94694"/>
  </p:normalViewPr>
  <p:slideViewPr>
    <p:cSldViewPr snapToGrid="0">
      <p:cViewPr varScale="1">
        <p:scale>
          <a:sx n="106" d="100"/>
          <a:sy n="106" d="100"/>
        </p:scale>
        <p:origin x="200" y="10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D458-6E4D-A9FE-225EF142FCB2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D458-6E4D-A9FE-225EF142FCB2}"/>
              </c:ext>
            </c:extLst>
          </c:dPt>
          <c:dPt>
            <c:idx val="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D458-6E4D-A9FE-225EF142FCB2}"/>
              </c:ext>
            </c:extLst>
          </c:dPt>
          <c:dPt>
            <c:idx val="3"/>
            <c:invertIfNegative val="0"/>
            <c:bubble3D val="0"/>
            <c:spPr>
              <a:solidFill>
                <a:srgbClr val="6BC8CD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7-D458-6E4D-A9FE-225EF142FCB2}"/>
              </c:ext>
            </c:extLst>
          </c:dPt>
          <c:dPt>
            <c:idx val="4"/>
            <c:invertIfNegative val="0"/>
            <c:bubble3D val="0"/>
            <c:spPr>
              <a:solidFill>
                <a:srgbClr val="FF8B4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9-D458-6E4D-A9FE-225EF142FCB2}"/>
              </c:ext>
            </c:extLst>
          </c:dPt>
          <c:dPt>
            <c:idx val="5"/>
            <c:invertIfNegative val="0"/>
            <c:bubble3D val="0"/>
            <c:spPr>
              <a:solidFill>
                <a:srgbClr val="7D5E9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B-D458-6E4D-A9FE-225EF142FCB2}"/>
              </c:ext>
            </c:extLst>
          </c:dPt>
          <c:dPt>
            <c:idx val="6"/>
            <c:invertIfNegative val="0"/>
            <c:bubble3D val="0"/>
            <c:spPr>
              <a:solidFill>
                <a:srgbClr val="D25F9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D-D458-6E4D-A9FE-225EF142FCB2}"/>
              </c:ext>
            </c:extLst>
          </c:dPt>
          <c:cat>
            <c:strRef>
              <c:f>Sheet1!$A$2:$A$8</c:f>
              <c:strCache>
                <c:ptCount val="7"/>
                <c:pt idx="0">
                  <c:v>Alumni</c:v>
                </c:pt>
                <c:pt idx="1">
                  <c:v>Business Owner</c:v>
                </c:pt>
                <c:pt idx="2">
                  <c:v>Community Member</c:v>
                </c:pt>
                <c:pt idx="3">
                  <c:v>Current Student</c:v>
                </c:pt>
                <c:pt idx="4">
                  <c:v>Employee</c:v>
                </c:pt>
                <c:pt idx="5">
                  <c:v>Parent/Guardian</c:v>
                </c:pt>
                <c:pt idx="6">
                  <c:v>Other (please specify)</c:v>
                </c:pt>
              </c:strCache>
            </c:strRef>
          </c:cat>
          <c:val>
            <c:numRef>
              <c:f>Sheet1!$B$2:$B$8</c:f>
              <c:numCache>
                <c:formatCode>0.00%</c:formatCode>
                <c:ptCount val="7"/>
                <c:pt idx="0">
                  <c:v>0.1094</c:v>
                </c:pt>
                <c:pt idx="1">
                  <c:v>2.35E-2</c:v>
                </c:pt>
                <c:pt idx="2">
                  <c:v>0.13170000000000001</c:v>
                </c:pt>
                <c:pt idx="3">
                  <c:v>0.25319999999999998</c:v>
                </c:pt>
                <c:pt idx="4">
                  <c:v>0.36259999999999998</c:v>
                </c:pt>
                <c:pt idx="5">
                  <c:v>0.45579999999999998</c:v>
                </c:pt>
                <c:pt idx="6">
                  <c:v>2.8899999999999999E-2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458-6E4D-A9FE-225EF142F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BA448-D0A9-1A43-933F-0776B04E96EB}" type="datetimeFigureOut">
              <a:rPr lang="en-US" smtClean="0"/>
              <a:t>2/24/23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18BC5-5167-8E43-ABE2-217D57B89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882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18BC5-5167-8E43-ABE2-217D57B8957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65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4871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5136" y="1005080"/>
            <a:ext cx="8229600" cy="3569013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322" y="627419"/>
            <a:ext cx="8229600" cy="2397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0" y="4811867"/>
            <a:ext cx="633937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ubtitle 1">
            <a:extLst>
              <a:ext uri="{FF2B5EF4-FFF2-40B4-BE49-F238E27FC236}">
                <a16:creationId xmlns:a16="http://schemas.microsoft.com/office/drawing/2014/main" id="{598A6424-24D4-9A7A-503B-1810D9718646}"/>
              </a:ext>
            </a:extLst>
          </p:cNvPr>
          <p:cNvSpPr txBox="1">
            <a:spLocks/>
          </p:cNvSpPr>
          <p:nvPr userDrawn="1"/>
        </p:nvSpPr>
        <p:spPr>
          <a:xfrm>
            <a:off x="44110" y="4880795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D6880F-98FC-C70E-7434-35DAC835C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10" y="4835992"/>
            <a:ext cx="1213734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56494" y="2494609"/>
            <a:ext cx="7787252" cy="1234730"/>
          </a:xfrm>
        </p:spPr>
        <p:txBody>
          <a:bodyPr anchor="b">
            <a:norm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66162" y="3729038"/>
            <a:ext cx="2938463" cy="385762"/>
          </a:xfrm>
        </p:spPr>
        <p:txBody>
          <a:bodyPr>
            <a:normAutofit/>
          </a:bodyPr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B397FB30-D0E6-47F8-D354-616B0E20A00C}"/>
              </a:ext>
            </a:extLst>
          </p:cNvPr>
          <p:cNvSpPr txBox="1">
            <a:spLocks/>
          </p:cNvSpPr>
          <p:nvPr userDrawn="1"/>
        </p:nvSpPr>
        <p:spPr>
          <a:xfrm>
            <a:off x="3389891" y="4862023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FFFFFF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4C1F35-7934-3723-FBBD-74C99BCA9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014" y="4791407"/>
            <a:ext cx="1381743" cy="3365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1403" y="3639393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04788" y="2334751"/>
            <a:ext cx="8229600" cy="85725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04788" y="3158633"/>
            <a:ext cx="3859212" cy="280987"/>
          </a:xfrm>
        </p:spPr>
        <p:txBody>
          <a:bodyPr/>
          <a:lstStyle>
            <a:lvl2pPr marL="4763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11403" y="4047840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7400" y="4811867"/>
            <a:ext cx="630601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ubtitle 1">
            <a:extLst>
              <a:ext uri="{FF2B5EF4-FFF2-40B4-BE49-F238E27FC236}">
                <a16:creationId xmlns:a16="http://schemas.microsoft.com/office/drawing/2014/main" id="{95CE0200-F192-0824-3C26-E467CCA0AF48}"/>
              </a:ext>
            </a:extLst>
          </p:cNvPr>
          <p:cNvSpPr txBox="1">
            <a:spLocks/>
          </p:cNvSpPr>
          <p:nvPr userDrawn="1"/>
        </p:nvSpPr>
        <p:spPr>
          <a:xfrm>
            <a:off x="44110" y="4880795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AE7EF1-F906-EB3F-7B2E-99EE2BAA37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10" y="4835992"/>
            <a:ext cx="1213734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81143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570" y="666350"/>
            <a:ext cx="5332506" cy="249144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93976" y="4811867"/>
            <a:ext cx="630279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ubtitle 1">
            <a:extLst>
              <a:ext uri="{FF2B5EF4-FFF2-40B4-BE49-F238E27FC236}">
                <a16:creationId xmlns:a16="http://schemas.microsoft.com/office/drawing/2014/main" id="{13756DC3-62A3-EAD0-0902-502D886CC750}"/>
              </a:ext>
            </a:extLst>
          </p:cNvPr>
          <p:cNvSpPr txBox="1">
            <a:spLocks/>
          </p:cNvSpPr>
          <p:nvPr userDrawn="1"/>
        </p:nvSpPr>
        <p:spPr>
          <a:xfrm>
            <a:off x="44110" y="4880795"/>
            <a:ext cx="1050635" cy="160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750C52-00F9-42B7-9AC0-F5417C88D4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10" y="4835992"/>
            <a:ext cx="1213734" cy="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4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136" y="270516"/>
            <a:ext cx="8229600" cy="3912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570" y="666350"/>
            <a:ext cx="5332506" cy="24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8920" y="4811866"/>
            <a:ext cx="638099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1" r:id="rId3"/>
    <p:sldLayoutId id="2147483675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1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Superintendent Search Input Survey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Tuesday, February 28, 2023</a:t>
            </a:r>
            <a:endParaRPr dirty="0"/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705DB898-E0A2-8539-83B7-DC21BCC58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1899975"/>
            <a:ext cx="4051300" cy="1041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1403" y="3486986"/>
            <a:ext cx="4576388" cy="350837"/>
          </a:xfrm>
        </p:spPr>
        <p:txBody>
          <a:bodyPr/>
          <a:lstStyle/>
          <a:p>
            <a:r>
              <a:rPr lang="en-GB" dirty="0"/>
              <a:t>Date Opened: Tuesday, February 7, 2023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2608" y="972959"/>
            <a:ext cx="8229600" cy="1598791"/>
          </a:xfrm>
        </p:spPr>
        <p:txBody>
          <a:bodyPr>
            <a:normAutofit/>
          </a:bodyPr>
          <a:lstStyle/>
          <a:p>
            <a:r>
              <a:rPr lang="en-GB" sz="5400" dirty="0"/>
              <a:t>1,671</a:t>
            </a:r>
            <a:endParaRPr sz="5400" dirty="0"/>
          </a:p>
        </p:txBody>
      </p:sp>
      <p:sp>
        <p:nvSpPr>
          <p:cNvPr id="4" name="Text Placaholder 3"/>
          <p:cNvSpPr>
            <a:spLocks noGrp="1"/>
          </p:cNvSpPr>
          <p:nvPr>
            <p:ph type="body" sz="quarter" idx="17"/>
          </p:nvPr>
        </p:nvSpPr>
        <p:spPr>
          <a:xfrm>
            <a:off x="292608" y="2549109"/>
            <a:ext cx="6190488" cy="857249"/>
          </a:xfrm>
        </p:spPr>
        <p:txBody>
          <a:bodyPr>
            <a:normAutofit/>
          </a:bodyPr>
          <a:lstStyle/>
          <a:p>
            <a:r>
              <a:rPr lang="en-GB" sz="3600" dirty="0"/>
              <a:t>Total Responses</a:t>
            </a:r>
            <a:endParaRPr sz="3600" dirty="0"/>
          </a:p>
        </p:txBody>
      </p:sp>
      <p:sp>
        <p:nvSpPr>
          <p:cNvPr id="5" name="Text Placa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Complete Responses: 1,671</a:t>
            </a:r>
            <a:endParaRPr dirty="0"/>
          </a:p>
        </p:txBody>
      </p:sp>
      <p:pic>
        <p:nvPicPr>
          <p:cNvPr id="7" name="Graphic 6" descr="Programmer female with solid fill">
            <a:extLst>
              <a:ext uri="{FF2B5EF4-FFF2-40B4-BE49-F238E27FC236}">
                <a16:creationId xmlns:a16="http://schemas.microsoft.com/office/drawing/2014/main" id="{4449B31F-B1CB-4342-04F2-5B9AD7D4A9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5040" y="852678"/>
            <a:ext cx="1627632" cy="1627632"/>
          </a:xfrm>
          <a:prstGeom prst="rect">
            <a:avLst/>
          </a:prstGeom>
        </p:spPr>
      </p:pic>
      <p:pic>
        <p:nvPicPr>
          <p:cNvPr id="9" name="Graphic 8" descr="Programmer male outline">
            <a:extLst>
              <a:ext uri="{FF2B5EF4-FFF2-40B4-BE49-F238E27FC236}">
                <a16:creationId xmlns:a16="http://schemas.microsoft.com/office/drawing/2014/main" id="{C62A0A06-32AD-D7BB-6846-545E628204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07831" y="259727"/>
            <a:ext cx="1627632" cy="1627632"/>
          </a:xfrm>
          <a:prstGeom prst="rect">
            <a:avLst/>
          </a:prstGeom>
        </p:spPr>
      </p:pic>
      <p:pic>
        <p:nvPicPr>
          <p:cNvPr id="11" name="Graphic 10" descr="Programmer female outline">
            <a:extLst>
              <a:ext uri="{FF2B5EF4-FFF2-40B4-BE49-F238E27FC236}">
                <a16:creationId xmlns:a16="http://schemas.microsoft.com/office/drawing/2014/main" id="{7B16ACD9-9252-1BD1-1EAC-81A57AF8E2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49440" y="259727"/>
            <a:ext cx="1627632" cy="1627632"/>
          </a:xfrm>
          <a:prstGeom prst="rect">
            <a:avLst/>
          </a:prstGeom>
        </p:spPr>
      </p:pic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21DFBF08-C54B-0C9E-A070-9BF37A2F71DF}"/>
              </a:ext>
            </a:extLst>
          </p:cNvPr>
          <p:cNvSpPr txBox="1">
            <a:spLocks/>
          </p:cNvSpPr>
          <p:nvPr/>
        </p:nvSpPr>
        <p:spPr>
          <a:xfrm>
            <a:off x="211403" y="3767413"/>
            <a:ext cx="4576388" cy="350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b="0" kern="1200">
                <a:solidFill>
                  <a:schemeClr val="bg1">
                    <a:lumMod val="50000"/>
                  </a:schemeClr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Date Closed: Thursday, February 23, 2023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Q1: What is your role in the Ascension Parish school system? (select all that apply)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1,663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Q1: What is your role in the Ascension Parish school system? (select all that apply)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1,663</a:t>
            </a:r>
            <a:endParaRPr dirty="0"/>
          </a:p>
        </p:txBody>
      </p:sp>
      <p:graphicFrame>
        <p:nvGraphicFramePr>
          <p:cNvPr id="4" name="Table Placeholder"/>
          <p:cNvGraphicFramePr>
            <a:graphicFrameLocks/>
          </p:cNvGraphicFramePr>
          <p:nvPr/>
        </p:nvGraphicFramePr>
        <p:xfrm>
          <a:off x="961534" y="1390848"/>
          <a:ext cx="6999999" cy="3185586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333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Alumni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10.94%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Business Owner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2.35%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Community Member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13.17%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219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Current Student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25.32%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421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Employee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36.26%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603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Parent/Guardian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45.58%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758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Other (please specify)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2.89%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2270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Q2: Please rank the leadership qualities you feel are most important in a superintendent.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1,658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00000"/>
            <a:ext cx="7644000" cy="3643500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A05F821-FCF7-2EB7-3733-C2CAD0479DBF}"/>
              </a:ext>
            </a:extLst>
          </p:cNvPr>
          <p:cNvSpPr/>
          <p:nvPr/>
        </p:nvSpPr>
        <p:spPr>
          <a:xfrm>
            <a:off x="1673352" y="4023360"/>
            <a:ext cx="438912" cy="301752"/>
          </a:xfrm>
          <a:prstGeom prst="roundRect">
            <a:avLst/>
          </a:prstGeom>
          <a:noFill/>
          <a:ln w="412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1CFF14E-67C4-0238-5B6E-116D8A175745}"/>
              </a:ext>
            </a:extLst>
          </p:cNvPr>
          <p:cNvSpPr/>
          <p:nvPr/>
        </p:nvSpPr>
        <p:spPr>
          <a:xfrm>
            <a:off x="2182368" y="2740152"/>
            <a:ext cx="438912" cy="301752"/>
          </a:xfrm>
          <a:prstGeom prst="roundRect">
            <a:avLst/>
          </a:prstGeom>
          <a:noFill/>
          <a:ln w="412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C47AC12-C4FD-651E-1FC3-862A8F412DF8}"/>
              </a:ext>
            </a:extLst>
          </p:cNvPr>
          <p:cNvSpPr/>
          <p:nvPr/>
        </p:nvSpPr>
        <p:spPr>
          <a:xfrm>
            <a:off x="2663952" y="1798320"/>
            <a:ext cx="438912" cy="301752"/>
          </a:xfrm>
          <a:prstGeom prst="roundRect">
            <a:avLst/>
          </a:prstGeom>
          <a:noFill/>
          <a:ln w="412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150B879-6430-39F6-BCC2-B95E60470311}"/>
              </a:ext>
            </a:extLst>
          </p:cNvPr>
          <p:cNvSpPr/>
          <p:nvPr/>
        </p:nvSpPr>
        <p:spPr>
          <a:xfrm>
            <a:off x="3188208" y="2100072"/>
            <a:ext cx="438912" cy="301752"/>
          </a:xfrm>
          <a:prstGeom prst="roundRect">
            <a:avLst/>
          </a:prstGeom>
          <a:noFill/>
          <a:ln w="412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A699117-696A-3D5F-6F78-6267E6AD7245}"/>
              </a:ext>
            </a:extLst>
          </p:cNvPr>
          <p:cNvSpPr/>
          <p:nvPr/>
        </p:nvSpPr>
        <p:spPr>
          <a:xfrm>
            <a:off x="3690440" y="2440204"/>
            <a:ext cx="438912" cy="301752"/>
          </a:xfrm>
          <a:prstGeom prst="roundRect">
            <a:avLst/>
          </a:prstGeom>
          <a:noFill/>
          <a:ln w="412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Q2: Please rank the leadership qualities you feel are most important in a superintendent.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1,658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6" y="999999"/>
            <a:ext cx="7534656" cy="40628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87F1CC-2345-245F-A3C7-937A06B7698F}"/>
              </a:ext>
            </a:extLst>
          </p:cNvPr>
          <p:cNvSpPr txBox="1"/>
          <p:nvPr/>
        </p:nvSpPr>
        <p:spPr>
          <a:xfrm>
            <a:off x="6163056" y="2662094"/>
            <a:ext cx="27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D7E0C6-3545-36BA-4D71-5EF1896D7ED4}"/>
              </a:ext>
            </a:extLst>
          </p:cNvPr>
          <p:cNvSpPr txBox="1"/>
          <p:nvPr/>
        </p:nvSpPr>
        <p:spPr>
          <a:xfrm>
            <a:off x="5529072" y="3619166"/>
            <a:ext cx="27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F4EEE5-AB05-F5A5-69D4-6D752FA6F411}"/>
              </a:ext>
            </a:extLst>
          </p:cNvPr>
          <p:cNvSpPr txBox="1"/>
          <p:nvPr/>
        </p:nvSpPr>
        <p:spPr>
          <a:xfrm>
            <a:off x="5888736" y="1023762"/>
            <a:ext cx="27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5D34B7-A87E-97E1-0DB5-11E44930E6C0}"/>
              </a:ext>
            </a:extLst>
          </p:cNvPr>
          <p:cNvSpPr txBox="1"/>
          <p:nvPr/>
        </p:nvSpPr>
        <p:spPr>
          <a:xfrm>
            <a:off x="5888736" y="3920855"/>
            <a:ext cx="27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DD4711-D2DF-80B2-83AB-C526624FDC13}"/>
              </a:ext>
            </a:extLst>
          </p:cNvPr>
          <p:cNvSpPr txBox="1"/>
          <p:nvPr/>
        </p:nvSpPr>
        <p:spPr>
          <a:xfrm>
            <a:off x="6025896" y="1687702"/>
            <a:ext cx="27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CF6877-A095-8D52-AA2A-F8AF9CD27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Top 5 Leadership Qualities by Respondent Group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6AA5AAD-F503-7DB5-DE04-B312F92D335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60827259"/>
              </p:ext>
            </p:extLst>
          </p:nvPr>
        </p:nvGraphicFramePr>
        <p:xfrm>
          <a:off x="115888" y="1004888"/>
          <a:ext cx="8237034" cy="360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233">
                  <a:extLst>
                    <a:ext uri="{9D8B030D-6E8A-4147-A177-3AD203B41FA5}">
                      <a16:colId xmlns:a16="http://schemas.microsoft.com/office/drawing/2014/main" val="2368613691"/>
                    </a:ext>
                  </a:extLst>
                </a:gridCol>
                <a:gridCol w="1976643">
                  <a:extLst>
                    <a:ext uri="{9D8B030D-6E8A-4147-A177-3AD203B41FA5}">
                      <a16:colId xmlns:a16="http://schemas.microsoft.com/office/drawing/2014/main" val="4152886855"/>
                    </a:ext>
                  </a:extLst>
                </a:gridCol>
                <a:gridCol w="2008784">
                  <a:extLst>
                    <a:ext uri="{9D8B030D-6E8A-4147-A177-3AD203B41FA5}">
                      <a16:colId xmlns:a16="http://schemas.microsoft.com/office/drawing/2014/main" val="3196801526"/>
                    </a:ext>
                  </a:extLst>
                </a:gridCol>
                <a:gridCol w="1992714">
                  <a:extLst>
                    <a:ext uri="{9D8B030D-6E8A-4147-A177-3AD203B41FA5}">
                      <a16:colId xmlns:a16="http://schemas.microsoft.com/office/drawing/2014/main" val="3478361066"/>
                    </a:ext>
                  </a:extLst>
                </a:gridCol>
                <a:gridCol w="1722660">
                  <a:extLst>
                    <a:ext uri="{9D8B030D-6E8A-4147-A177-3AD203B41FA5}">
                      <a16:colId xmlns:a16="http://schemas.microsoft.com/office/drawing/2014/main" val="2082437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BUSINESS OWNERS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COMMUNITY, EMPLOYEES, &amp; PARENTS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STUDENTS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155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Effective Communicator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Strong Integrity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Strong Integrity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Adaptable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4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Compassionate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Effective Communicator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Effective Communicator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Careful/Prudent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04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Strong Integrity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Compassionate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Compassionate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9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Adaptable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Adaptable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Adaptable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Crisis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28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Compassionate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Effective Communicator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554063"/>
                  </a:ext>
                </a:extLst>
              </a:tr>
            </a:tbl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CF00ED-9814-60E1-BB1F-830889E5A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35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AC74CF-595B-3FD9-9C66-73965E84371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723280" y="50800"/>
            <a:ext cx="7697440" cy="4733925"/>
          </a:xfr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D20EB6-4663-AEDE-D1C5-4FEABA8F5ED6}"/>
              </a:ext>
            </a:extLst>
          </p:cNvPr>
          <p:cNvSpPr txBox="1"/>
          <p:nvPr/>
        </p:nvSpPr>
        <p:spPr>
          <a:xfrm>
            <a:off x="2610852" y="4774168"/>
            <a:ext cx="6232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Word Cloud of Student Written Responses on Leadership </a:t>
            </a:r>
          </a:p>
        </p:txBody>
      </p:sp>
    </p:spTree>
    <p:extLst>
      <p:ext uri="{BB962C8B-B14F-4D97-AF65-F5344CB8AC3E}">
        <p14:creationId xmlns:p14="http://schemas.microsoft.com/office/powerpoint/2010/main" val="3504759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AC74CF-595B-3FD9-9C66-73965E84371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723280" y="50800"/>
            <a:ext cx="7697440" cy="4733925"/>
          </a:xfr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D20EB6-4663-AEDE-D1C5-4FEABA8F5ED6}"/>
              </a:ext>
            </a:extLst>
          </p:cNvPr>
          <p:cNvSpPr txBox="1"/>
          <p:nvPr/>
        </p:nvSpPr>
        <p:spPr>
          <a:xfrm>
            <a:off x="2610852" y="4774168"/>
            <a:ext cx="6232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Word Cloud of All Written Responses on Leadership </a:t>
            </a:r>
          </a:p>
        </p:txBody>
      </p:sp>
    </p:spTree>
    <p:extLst>
      <p:ext uri="{BB962C8B-B14F-4D97-AF65-F5344CB8AC3E}">
        <p14:creationId xmlns:p14="http://schemas.microsoft.com/office/powerpoint/2010/main" val="3264839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Q4: Please rank the skills and experience you feel are most important in a superintendent.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1619   ,: 52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00000"/>
            <a:ext cx="7644000" cy="3643500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AF9A50C-4525-353A-9997-C0DE62F1E778}"/>
              </a:ext>
            </a:extLst>
          </p:cNvPr>
          <p:cNvSpPr/>
          <p:nvPr/>
        </p:nvSpPr>
        <p:spPr>
          <a:xfrm>
            <a:off x="1755648" y="4214328"/>
            <a:ext cx="548640" cy="429171"/>
          </a:xfrm>
          <a:prstGeom prst="roundRect">
            <a:avLst/>
          </a:prstGeom>
          <a:noFill/>
          <a:ln w="412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1152606-6A28-6879-41FB-545020712D99}"/>
              </a:ext>
            </a:extLst>
          </p:cNvPr>
          <p:cNvSpPr/>
          <p:nvPr/>
        </p:nvSpPr>
        <p:spPr>
          <a:xfrm>
            <a:off x="2456688" y="1724112"/>
            <a:ext cx="548640" cy="429171"/>
          </a:xfrm>
          <a:prstGeom prst="roundRect">
            <a:avLst/>
          </a:prstGeom>
          <a:noFill/>
          <a:ln w="412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4C75952-DEDF-7B80-A767-1E1FA773454A}"/>
              </a:ext>
            </a:extLst>
          </p:cNvPr>
          <p:cNvSpPr/>
          <p:nvPr/>
        </p:nvSpPr>
        <p:spPr>
          <a:xfrm>
            <a:off x="3188208" y="2156483"/>
            <a:ext cx="548640" cy="429171"/>
          </a:xfrm>
          <a:prstGeom prst="roundRect">
            <a:avLst/>
          </a:prstGeom>
          <a:noFill/>
          <a:ln w="412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A9FE5A0-B4A4-CDBE-F225-9578E3F5F4AF}"/>
              </a:ext>
            </a:extLst>
          </p:cNvPr>
          <p:cNvSpPr/>
          <p:nvPr/>
        </p:nvSpPr>
        <p:spPr>
          <a:xfrm>
            <a:off x="3874008" y="2159683"/>
            <a:ext cx="548640" cy="429171"/>
          </a:xfrm>
          <a:prstGeom prst="roundRect">
            <a:avLst/>
          </a:prstGeom>
          <a:noFill/>
          <a:ln w="412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9C46E15-CCAA-A940-5450-FFB8B81985CC}"/>
              </a:ext>
            </a:extLst>
          </p:cNvPr>
          <p:cNvSpPr/>
          <p:nvPr/>
        </p:nvSpPr>
        <p:spPr>
          <a:xfrm>
            <a:off x="4628260" y="2153739"/>
            <a:ext cx="548640" cy="429171"/>
          </a:xfrm>
          <a:prstGeom prst="roundRect">
            <a:avLst/>
          </a:prstGeom>
          <a:noFill/>
          <a:ln w="412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Q4: Please rank the skills and experience you feel are most important in a superintendent.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1,619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14A3C9-6196-645D-D38C-3251DF9F9ECF}"/>
              </a:ext>
            </a:extLst>
          </p:cNvPr>
          <p:cNvSpPr txBox="1"/>
          <p:nvPr/>
        </p:nvSpPr>
        <p:spPr>
          <a:xfrm>
            <a:off x="4791456" y="1536192"/>
            <a:ext cx="25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895DE4-7D14-CC31-3580-BD3EB67CD8F7}"/>
              </a:ext>
            </a:extLst>
          </p:cNvPr>
          <p:cNvSpPr txBox="1"/>
          <p:nvPr/>
        </p:nvSpPr>
        <p:spPr>
          <a:xfrm>
            <a:off x="4572000" y="2345436"/>
            <a:ext cx="25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24F88C-D672-1BCC-FDDB-F8D507FC3E80}"/>
              </a:ext>
            </a:extLst>
          </p:cNvPr>
          <p:cNvSpPr txBox="1"/>
          <p:nvPr/>
        </p:nvSpPr>
        <p:spPr>
          <a:xfrm>
            <a:off x="4675632" y="1113204"/>
            <a:ext cx="25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4540C9-72E2-AFE6-E6E6-67F132B335D1}"/>
              </a:ext>
            </a:extLst>
          </p:cNvPr>
          <p:cNvSpPr txBox="1"/>
          <p:nvPr/>
        </p:nvSpPr>
        <p:spPr>
          <a:xfrm>
            <a:off x="4687824" y="3611880"/>
            <a:ext cx="25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908808-DE31-EA9B-C5D6-DE43433F1C6A}"/>
              </a:ext>
            </a:extLst>
          </p:cNvPr>
          <p:cNvSpPr txBox="1"/>
          <p:nvPr/>
        </p:nvSpPr>
        <p:spPr>
          <a:xfrm>
            <a:off x="4270248" y="1940814"/>
            <a:ext cx="25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CF6877-A095-8D52-AA2A-F8AF9CD27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Top 5 Skills &amp; Experience by Respondent Group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6AA5AAD-F503-7DB5-DE04-B312F92D335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68074401"/>
              </p:ext>
            </p:extLst>
          </p:nvPr>
        </p:nvGraphicFramePr>
        <p:xfrm>
          <a:off x="115887" y="1004888"/>
          <a:ext cx="8943891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393">
                  <a:extLst>
                    <a:ext uri="{9D8B030D-6E8A-4147-A177-3AD203B41FA5}">
                      <a16:colId xmlns:a16="http://schemas.microsoft.com/office/drawing/2014/main" val="2368613691"/>
                    </a:ext>
                  </a:extLst>
                </a:gridCol>
                <a:gridCol w="1446426">
                  <a:extLst>
                    <a:ext uri="{9D8B030D-6E8A-4147-A177-3AD203B41FA5}">
                      <a16:colId xmlns:a16="http://schemas.microsoft.com/office/drawing/2014/main" val="4152886855"/>
                    </a:ext>
                  </a:extLst>
                </a:gridCol>
                <a:gridCol w="1469946">
                  <a:extLst>
                    <a:ext uri="{9D8B030D-6E8A-4147-A177-3AD203B41FA5}">
                      <a16:colId xmlns:a16="http://schemas.microsoft.com/office/drawing/2014/main" val="3196801526"/>
                    </a:ext>
                  </a:extLst>
                </a:gridCol>
                <a:gridCol w="1458185">
                  <a:extLst>
                    <a:ext uri="{9D8B030D-6E8A-4147-A177-3AD203B41FA5}">
                      <a16:colId xmlns:a16="http://schemas.microsoft.com/office/drawing/2014/main" val="3478361066"/>
                    </a:ext>
                  </a:extLst>
                </a:gridCol>
                <a:gridCol w="1458185">
                  <a:extLst>
                    <a:ext uri="{9D8B030D-6E8A-4147-A177-3AD203B41FA5}">
                      <a16:colId xmlns:a16="http://schemas.microsoft.com/office/drawing/2014/main" val="3128968435"/>
                    </a:ext>
                  </a:extLst>
                </a:gridCol>
                <a:gridCol w="1458185">
                  <a:extLst>
                    <a:ext uri="{9D8B030D-6E8A-4147-A177-3AD203B41FA5}">
                      <a16:colId xmlns:a16="http://schemas.microsoft.com/office/drawing/2014/main" val="223247523"/>
                    </a:ext>
                  </a:extLst>
                </a:gridCol>
                <a:gridCol w="1260571">
                  <a:extLst>
                    <a:ext uri="{9D8B030D-6E8A-4147-A177-3AD203B41FA5}">
                      <a16:colId xmlns:a16="http://schemas.microsoft.com/office/drawing/2014/main" val="2082437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BUSINESS OWNERS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EMPLOYEES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STUDENTS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155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Curriculum Expertise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Curriculum Expertise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Curriculum Expertise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Strong Communicator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Curriculum Expertise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Community Relations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4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Community Relations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Community Relations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400" dirty="0"/>
                        <a:t>Institutional Knowledge &amp;</a:t>
                      </a:r>
                    </a:p>
                    <a:p>
                      <a:endParaRPr lang="en-US" sz="1400" dirty="0"/>
                    </a:p>
                    <a:p>
                      <a:r>
                        <a:rPr lang="en-US" sz="1400" dirty="0"/>
                        <a:t>Community Relations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Institutional 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Strong Communicator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Curriculum Expertise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04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Strong Communicator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Strong Communicator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n-US" sz="1400" dirty="0"/>
                        <a:t>Community Relations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Curriculum Expertise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Institutional 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Strong Communicator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9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Institutional 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Senior 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Senior 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Community Relations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Community Relations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Institutional Knowledge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28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Financial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Institutional 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Financial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Financial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Financial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554063"/>
                  </a:ext>
                </a:extLst>
              </a:tr>
            </a:tbl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CF00ED-9814-60E1-BB1F-830889E5A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756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Timeline&#10;&#10;Description automatically generated with low confidence">
            <a:extLst>
              <a:ext uri="{FF2B5EF4-FFF2-40B4-BE49-F238E27FC236}">
                <a16:creationId xmlns:a16="http://schemas.microsoft.com/office/drawing/2014/main" id="{AEAC74CF-595B-3FD9-9C66-73965E84371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23280" y="50800"/>
            <a:ext cx="7697440" cy="4733925"/>
          </a:xfr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D20EB6-4663-AEDE-D1C5-4FEABA8F5ED6}"/>
              </a:ext>
            </a:extLst>
          </p:cNvPr>
          <p:cNvSpPr txBox="1"/>
          <p:nvPr/>
        </p:nvSpPr>
        <p:spPr>
          <a:xfrm>
            <a:off x="2610852" y="4774168"/>
            <a:ext cx="6232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Word Cloud of Student Written Responses on Skills </a:t>
            </a:r>
          </a:p>
        </p:txBody>
      </p:sp>
    </p:spTree>
    <p:extLst>
      <p:ext uri="{BB962C8B-B14F-4D97-AF65-F5344CB8AC3E}">
        <p14:creationId xmlns:p14="http://schemas.microsoft.com/office/powerpoint/2010/main" val="33378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AC74CF-595B-3FD9-9C66-73965E84371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723280" y="50800"/>
            <a:ext cx="7697440" cy="4733925"/>
          </a:xfr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D20EB6-4663-AEDE-D1C5-4FEABA8F5ED6}"/>
              </a:ext>
            </a:extLst>
          </p:cNvPr>
          <p:cNvSpPr txBox="1"/>
          <p:nvPr/>
        </p:nvSpPr>
        <p:spPr>
          <a:xfrm>
            <a:off x="2610852" y="4774168"/>
            <a:ext cx="6232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Word Cloud of All Written Responses on Skills </a:t>
            </a:r>
          </a:p>
        </p:txBody>
      </p:sp>
    </p:spTree>
    <p:extLst>
      <p:ext uri="{BB962C8B-B14F-4D97-AF65-F5344CB8AC3E}">
        <p14:creationId xmlns:p14="http://schemas.microsoft.com/office/powerpoint/2010/main" val="4232900505"/>
      </p:ext>
    </p:extLst>
  </p:cSld>
  <p:clrMapOvr>
    <a:masterClrMapping/>
  </p:clrMapOvr>
</p:sld>
</file>

<file path=ppt/theme/theme1.xml><?xml version="1.0" encoding="utf-8"?>
<a:theme xmlns:a="http://schemas.openxmlformats.org/drawingml/2006/main" name="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376</Words>
  <Application>Microsoft Macintosh PowerPoint</Application>
  <PresentationFormat>On-screen Show (16:9)</PresentationFormat>
  <Paragraphs>132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Helvetica Neue</vt:lpstr>
      <vt:lpstr>Data slides</vt:lpstr>
      <vt:lpstr>PowerPoint Presentation</vt:lpstr>
      <vt:lpstr>1,671</vt:lpstr>
      <vt:lpstr>Q1: What is your role in the Ascension Parish school system? (select all that apply)</vt:lpstr>
      <vt:lpstr>Q1: What is your role in the Ascension Parish school system? (select all that apply)</vt:lpstr>
      <vt:lpstr>Q2: Please rank the leadership qualities you feel are most important in a superintendent.</vt:lpstr>
      <vt:lpstr>Q2: Please rank the leadership qualities you feel are most important in a superintendent.</vt:lpstr>
      <vt:lpstr>Top 5 Leadership Qualities by Respondent Group</vt:lpstr>
      <vt:lpstr>PowerPoint Presentation</vt:lpstr>
      <vt:lpstr>PowerPoint Presentation</vt:lpstr>
      <vt:lpstr>Q4: Please rank the skills and experience you feel are most important in a superintendent.</vt:lpstr>
      <vt:lpstr>Q4: Please rank the skills and experience you feel are most important in a superintendent.</vt:lpstr>
      <vt:lpstr>Top 5 Skills &amp; Experience by Respondent Group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Tisdell, Jackie</cp:lastModifiedBy>
  <cp:revision>20</cp:revision>
  <cp:lastPrinted>2023-02-24T23:17:06Z</cp:lastPrinted>
  <dcterms:modified xsi:type="dcterms:W3CDTF">2023-02-24T23:31:36Z</dcterms:modified>
</cp:coreProperties>
</file>