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256" r:id="rId2"/>
    <p:sldId id="268" r:id="rId3"/>
    <p:sldId id="269" r:id="rId4"/>
    <p:sldId id="270" r:id="rId5"/>
    <p:sldId id="271" r:id="rId6"/>
    <p:sldId id="315" r:id="rId7"/>
    <p:sldId id="273" r:id="rId8"/>
    <p:sldId id="274" r:id="rId9"/>
    <p:sldId id="321" r:id="rId10"/>
    <p:sldId id="318" r:id="rId11"/>
    <p:sldId id="316" r:id="rId12"/>
    <p:sldId id="317" r:id="rId13"/>
    <p:sldId id="310" r:id="rId14"/>
    <p:sldId id="311" r:id="rId15"/>
    <p:sldId id="319" r:id="rId16"/>
    <p:sldId id="322" r:id="rId17"/>
    <p:sldId id="309" r:id="rId18"/>
    <p:sldId id="262" r:id="rId19"/>
    <p:sldId id="302" r:id="rId20"/>
    <p:sldId id="26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B75245"/>
    <a:srgbClr val="9B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0973" autoAdjust="0"/>
  </p:normalViewPr>
  <p:slideViewPr>
    <p:cSldViewPr snapToGrid="0" snapToObjects="1" showGuides="1">
      <p:cViewPr varScale="1">
        <p:scale>
          <a:sx n="147" d="100"/>
          <a:sy n="147" d="100"/>
        </p:scale>
        <p:origin x="-656" y="-96"/>
      </p:cViewPr>
      <p:guideLst>
        <p:guide orient="horz"/>
        <p:guide pos="376"/>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106" d="100"/>
          <a:sy n="106" d="100"/>
        </p:scale>
        <p:origin x="-2400" y="-120"/>
      </p:cViewPr>
      <p:guideLst>
        <p:guide orient="horz" pos="2880"/>
        <p:guide pos="4319"/>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63683BC-AE96-F341-87B8-DCF454FDE409}" type="datetimeFigureOut">
              <a:rPr lang="en-US" smtClean="0"/>
              <a:pPr/>
              <a:t>8/9/13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B4A0D98-90F4-F848-99FF-D72F9F0B587E}" type="slidenum">
              <a:rPr lang="en-US" smtClean="0"/>
              <a:pPr/>
              <a:t>‹#›</a:t>
            </a:fld>
            <a:endParaRPr lang="en-US"/>
          </a:p>
        </p:txBody>
      </p:sp>
    </p:spTree>
    <p:extLst>
      <p:ext uri="{BB962C8B-B14F-4D97-AF65-F5344CB8AC3E}">
        <p14:creationId xmlns:p14="http://schemas.microsoft.com/office/powerpoint/2010/main" val="40235741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B2A177-96B5-7D44-ADB8-34283D750767}" type="datetimeFigureOut">
              <a:rPr lang="en-US" smtClean="0"/>
              <a:pPr/>
              <a:t>8/9/13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C4D782-B3C5-634D-8D39-C4C06E7BAE65}" type="slidenum">
              <a:rPr lang="en-US" smtClean="0"/>
              <a:pPr/>
              <a:t>‹#›</a:t>
            </a:fld>
            <a:endParaRPr lang="en-US"/>
          </a:p>
        </p:txBody>
      </p:sp>
    </p:spTree>
    <p:extLst>
      <p:ext uri="{BB962C8B-B14F-4D97-AF65-F5344CB8AC3E}">
        <p14:creationId xmlns:p14="http://schemas.microsoft.com/office/powerpoint/2010/main" val="861762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corestandards.org" TargetMode="External"/><Relationship Id="rId4" Type="http://schemas.openxmlformats.org/officeDocument/2006/relationships/hyperlink" Target="http://www.cde.ca.gov" TargetMode="External"/><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C4D782-B3C5-634D-8D39-C4C06E7BAE65}"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p:cNvSpPr>
          <p:nvPr>
            <p:ph type="sldImg"/>
          </p:nvPr>
        </p:nvSpPr>
        <p:spPr>
          <a:ln/>
        </p:spPr>
      </p:sp>
      <p:sp>
        <p:nvSpPr>
          <p:cNvPr id="12291" name="Notes Placeholder 2"/>
          <p:cNvSpPr>
            <a:spLocks noGrp="1"/>
          </p:cNvSpPr>
          <p:nvPr>
            <p:ph type="body" idx="1"/>
          </p:nvPr>
        </p:nvSpPr>
        <p:spPr>
          <a:noFill/>
          <a:ln/>
        </p:spPr>
        <p:txBody>
          <a:bodyPr/>
          <a:lstStyle/>
          <a:p>
            <a:pPr>
              <a:spcAft>
                <a:spcPts val="388"/>
              </a:spcAft>
            </a:pPr>
            <a:r>
              <a:rPr lang="en-US" b="1" dirty="0">
                <a:latin typeface="Arial" charset="0"/>
                <a:ea typeface="Arial" charset="0"/>
                <a:cs typeface="Arial" charset="0"/>
              </a:rPr>
              <a:t>APPROXIMATE TIME:</a:t>
            </a:r>
            <a:r>
              <a:rPr lang="en-US" b="1" dirty="0" smtClean="0">
                <a:latin typeface="Arial" charset="0"/>
                <a:ea typeface="Arial" charset="0"/>
                <a:cs typeface="Arial" charset="0"/>
              </a:rPr>
              <a:t> </a:t>
            </a:r>
            <a:r>
              <a:rPr lang="en-US" b="0" dirty="0">
                <a:latin typeface="Arial" charset="0"/>
                <a:ea typeface="Arial" charset="0"/>
                <a:cs typeface="Arial" charset="0"/>
              </a:rPr>
              <a:t>1</a:t>
            </a:r>
            <a:r>
              <a:rPr lang="en-US" dirty="0" smtClean="0">
                <a:latin typeface="Arial" charset="0"/>
                <a:ea typeface="Arial" charset="0"/>
                <a:cs typeface="Arial" charset="0"/>
              </a:rPr>
              <a:t> minutes			</a:t>
            </a:r>
            <a:r>
              <a:rPr lang="en-US" b="1" dirty="0" smtClean="0">
                <a:latin typeface="Arial" charset="0"/>
                <a:ea typeface="Arial" charset="0"/>
                <a:cs typeface="Arial" charset="0"/>
              </a:rPr>
              <a:t>Running</a:t>
            </a:r>
            <a:r>
              <a:rPr lang="en-US" b="1" baseline="0" dirty="0" smtClean="0">
                <a:latin typeface="Arial" charset="0"/>
                <a:ea typeface="Arial" charset="0"/>
                <a:cs typeface="Arial" charset="0"/>
              </a:rPr>
              <a:t> Time</a:t>
            </a:r>
            <a:r>
              <a:rPr lang="en-US" baseline="0" dirty="0" smtClean="0">
                <a:latin typeface="Arial" charset="0"/>
                <a:ea typeface="Arial" charset="0"/>
                <a:cs typeface="Arial" charset="0"/>
              </a:rPr>
              <a:t>: 1 minutes</a:t>
            </a:r>
            <a:endParaRPr lang="en-US" dirty="0" smtClean="0">
              <a:latin typeface="Arial" charset="0"/>
              <a:ea typeface="Arial" charset="0"/>
              <a:cs typeface="Arial" charset="0"/>
            </a:endParaRPr>
          </a:p>
          <a:p>
            <a:pPr>
              <a:spcAft>
                <a:spcPts val="388"/>
              </a:spcAft>
            </a:pPr>
            <a:r>
              <a:rPr lang="en-US" b="1" dirty="0">
                <a:latin typeface="Arial" charset="0"/>
                <a:ea typeface="Arial" charset="0"/>
                <a:cs typeface="Arial" charset="0"/>
              </a:rPr>
              <a:t>INTENT: </a:t>
            </a:r>
            <a:r>
              <a:rPr lang="en-US" dirty="0">
                <a:latin typeface="Arial" charset="0"/>
                <a:ea typeface="ＭＳ Ｐゴシック" charset="-128"/>
                <a:cs typeface="ＭＳ Ｐゴシック" charset="-128"/>
              </a:rPr>
              <a:t>To give participants a brief background on California</a:t>
            </a:r>
            <a:r>
              <a:rPr lang="ja-JP" altLang="en-US" dirty="0">
                <a:latin typeface="Arial" charset="0"/>
                <a:ea typeface="ＭＳ Ｐゴシック" charset="-128"/>
                <a:cs typeface="ＭＳ Ｐゴシック" charset="-128"/>
              </a:rPr>
              <a:t>’</a:t>
            </a:r>
            <a:r>
              <a:rPr lang="en-US" altLang="ja-JP" dirty="0" err="1">
                <a:latin typeface="Arial" charset="0"/>
                <a:ea typeface="ＭＳ Ｐゴシック" charset="-128"/>
                <a:cs typeface="ＭＳ Ｐゴシック" charset="-128"/>
              </a:rPr>
              <a:t>s</a:t>
            </a:r>
            <a:r>
              <a:rPr lang="en-US" altLang="ja-JP" dirty="0">
                <a:latin typeface="Arial" charset="0"/>
                <a:ea typeface="ＭＳ Ｐゴシック" charset="-128"/>
                <a:cs typeface="ＭＳ Ｐゴシック" charset="-128"/>
              </a:rPr>
              <a:t> adoption of Common Core State Standards. </a:t>
            </a:r>
            <a:endParaRPr lang="en-US" altLang="ja-JP" dirty="0" smtClean="0">
              <a:latin typeface="Arial" charset="0"/>
              <a:ea typeface="ＭＳ Ｐゴシック" charset="-128"/>
              <a:cs typeface="ＭＳ Ｐゴシック" charset="-128"/>
            </a:endParaRPr>
          </a:p>
          <a:p>
            <a:pPr>
              <a:spcAft>
                <a:spcPts val="388"/>
              </a:spcAft>
            </a:pPr>
            <a:endParaRPr lang="en-US" altLang="ja-JP" dirty="0" smtClean="0">
              <a:latin typeface="Arial" charset="0"/>
              <a:ea typeface="ＭＳ Ｐゴシック" charset="-128"/>
              <a:cs typeface="ＭＳ Ｐゴシック" charset="-128"/>
            </a:endParaRPr>
          </a:p>
          <a:p>
            <a:pPr>
              <a:spcAft>
                <a:spcPts val="388"/>
              </a:spcAft>
            </a:pPr>
            <a:r>
              <a:rPr lang="en-US" altLang="ja-JP" dirty="0" smtClean="0">
                <a:latin typeface="Arial" charset="0"/>
                <a:ea typeface="ＭＳ Ｐゴシック" charset="-128"/>
                <a:cs typeface="ＭＳ Ｐゴシック" charset="-128"/>
              </a:rPr>
              <a:t>Talking</a:t>
            </a:r>
            <a:r>
              <a:rPr lang="en-US" altLang="ja-JP" baseline="0" dirty="0" smtClean="0">
                <a:latin typeface="Arial" charset="0"/>
                <a:ea typeface="ＭＳ Ｐゴシック" charset="-128"/>
                <a:cs typeface="ＭＳ Ｐゴシック" charset="-128"/>
              </a:rPr>
              <a:t> point:</a:t>
            </a:r>
          </a:p>
          <a:p>
            <a:pPr marL="233363" indent="-233363">
              <a:spcAft>
                <a:spcPts val="388"/>
              </a:spcAft>
              <a:buFont typeface="Arial"/>
              <a:buChar char="•"/>
            </a:pPr>
            <a:r>
              <a:rPr lang="en-US" altLang="ja-JP" baseline="0" dirty="0" smtClean="0">
                <a:latin typeface="Arial" charset="0"/>
                <a:ea typeface="ＭＳ Ｐゴシック" charset="-128"/>
                <a:cs typeface="ＭＳ Ｐゴシック" charset="-128"/>
              </a:rPr>
              <a:t>The CCSSM are a result of a state-led initiative.</a:t>
            </a:r>
          </a:p>
          <a:p>
            <a:pPr marL="233363" indent="-233363">
              <a:spcAft>
                <a:spcPts val="388"/>
              </a:spcAft>
              <a:buFont typeface="Arial"/>
              <a:buChar char="•"/>
            </a:pPr>
            <a:r>
              <a:rPr lang="en-US" altLang="ja-JP" baseline="0" dirty="0" smtClean="0">
                <a:latin typeface="Arial" charset="0"/>
                <a:ea typeface="ＭＳ Ｐゴシック" charset="-128"/>
                <a:cs typeface="ＭＳ Ｐゴシック" charset="-128"/>
              </a:rPr>
              <a:t>In August of 2010, the California State Board of Education determined these standards to be at least as rigorous and the 1997 Mathematics standards.</a:t>
            </a:r>
          </a:p>
          <a:p>
            <a:pPr>
              <a:spcAft>
                <a:spcPts val="388"/>
              </a:spcAft>
            </a:pPr>
            <a:endParaRPr lang="en-US" altLang="ja-JP" dirty="0" smtClean="0">
              <a:latin typeface="Arial" charset="0"/>
              <a:ea typeface="ＭＳ Ｐゴシック" charset="-128"/>
              <a:cs typeface="ＭＳ Ｐゴシック" charset="-128"/>
            </a:endParaRPr>
          </a:p>
          <a:p>
            <a:pPr marL="0" lvl="2"/>
            <a:r>
              <a:rPr lang="en-US" dirty="0">
                <a:latin typeface="Arial" charset="0"/>
                <a:ea typeface="ＭＳ Ｐゴシック" charset="-128"/>
                <a:cs typeface="ＭＳ Ｐゴシック" charset="-128"/>
              </a:rPr>
              <a:t>The information on these slides can be found on the Common Core State Standards website at </a:t>
            </a:r>
            <a:r>
              <a:rPr lang="en-US" dirty="0">
                <a:latin typeface="Arial" charset="0"/>
                <a:ea typeface="ＭＳ Ｐゴシック" charset="-128"/>
                <a:cs typeface="ＭＳ Ｐゴシック" charset="-128"/>
                <a:hlinkClick r:id="rId3"/>
              </a:rPr>
              <a:t>www.corestandards.org</a:t>
            </a:r>
            <a:endParaRPr lang="en-US" dirty="0">
              <a:latin typeface="Arial" charset="0"/>
              <a:ea typeface="ＭＳ Ｐゴシック" charset="-128"/>
              <a:cs typeface="ＭＳ Ｐゴシック" charset="-128"/>
            </a:endParaRPr>
          </a:p>
          <a:p>
            <a:pPr marL="0" lvl="2"/>
            <a:endParaRPr lang="en-US" dirty="0">
              <a:latin typeface="Arial" charset="0"/>
              <a:ea typeface="ＭＳ Ｐゴシック" charset="-128"/>
              <a:cs typeface="ＭＳ Ｐゴシック" charset="-128"/>
            </a:endParaRPr>
          </a:p>
          <a:p>
            <a:pPr marL="0" lvl="2"/>
            <a:r>
              <a:rPr lang="en-US" dirty="0">
                <a:latin typeface="Arial" charset="0"/>
                <a:ea typeface="ＭＳ Ｐゴシック" charset="-128"/>
                <a:cs typeface="ＭＳ Ｐゴシック" charset="-128"/>
              </a:rPr>
              <a:t>A copy of the California Common Core State Standards can be found at </a:t>
            </a:r>
            <a:r>
              <a:rPr lang="en-US" dirty="0">
                <a:latin typeface="Arial" charset="0"/>
                <a:ea typeface="ＭＳ Ｐゴシック" charset="-128"/>
                <a:cs typeface="ＭＳ Ｐゴシック" charset="-128"/>
                <a:hlinkClick r:id="rId4"/>
              </a:rPr>
              <a:t>www.cde.ca.gov</a:t>
            </a:r>
            <a:endParaRPr lang="en-US" dirty="0">
              <a:latin typeface="Arial" charset="0"/>
              <a:ea typeface="ＭＳ Ｐゴシック" charset="-128"/>
              <a:cs typeface="ＭＳ Ｐゴシック" charset="-128"/>
            </a:endParaRPr>
          </a:p>
          <a:p>
            <a:pPr marL="0" lvl="2"/>
            <a:endParaRPr lang="en-US" dirty="0">
              <a:latin typeface="Arial" charset="0"/>
              <a:ea typeface="ＭＳ Ｐゴシック" charset="-128"/>
              <a:cs typeface="ＭＳ Ｐゴシック" charset="-128"/>
            </a:endParaRPr>
          </a:p>
          <a:p>
            <a:endParaRPr lang="en-US" dirty="0">
              <a:latin typeface="Arial" charset="0"/>
              <a:ea typeface="ＭＳ Ｐゴシック" charset="-128"/>
              <a:cs typeface="ＭＳ Ｐゴシック" charset="-128"/>
            </a:endParaRPr>
          </a:p>
        </p:txBody>
      </p:sp>
      <p:sp>
        <p:nvSpPr>
          <p:cNvPr id="12292" name="Slide Number Placeholder 3"/>
          <p:cNvSpPr>
            <a:spLocks noGrp="1"/>
          </p:cNvSpPr>
          <p:nvPr>
            <p:ph type="sldNum" sz="quarter" idx="5"/>
          </p:nvPr>
        </p:nvSpPr>
        <p:spPr>
          <a:noFill/>
        </p:spPr>
        <p:txBody>
          <a:bodyPr/>
          <a:lstStyle/>
          <a:p>
            <a:fld id="{A4303F69-7F7D-4ACE-B5FF-1FD792E07507}" type="slidenum">
              <a:rPr lang="en-US">
                <a:ea typeface="ＭＳ Ｐゴシック" charset="-128"/>
                <a:cs typeface="ＭＳ Ｐゴシック" charset="-128"/>
              </a:rPr>
              <a:pPr/>
              <a:t>2</a:t>
            </a:fld>
            <a:endParaRPr lang="en-US">
              <a:ea typeface="ＭＳ Ｐゴシック" charset="-128"/>
              <a:cs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p:cNvSpPr>
          <p:nvPr>
            <p:ph type="sldImg"/>
          </p:nvPr>
        </p:nvSpPr>
        <p:spPr>
          <a:ln/>
        </p:spPr>
      </p:sp>
      <p:sp>
        <p:nvSpPr>
          <p:cNvPr id="14339" name="Notes Placeholder 2"/>
          <p:cNvSpPr>
            <a:spLocks noGrp="1"/>
          </p:cNvSpPr>
          <p:nvPr>
            <p:ph type="body" idx="1"/>
          </p:nvPr>
        </p:nvSpPr>
        <p:spPr>
          <a:noFill/>
          <a:ln/>
        </p:spPr>
        <p:txBody>
          <a:bodyPr/>
          <a:lstStyle/>
          <a:p>
            <a:pPr>
              <a:spcAft>
                <a:spcPts val="388"/>
              </a:spcAft>
            </a:pPr>
            <a:r>
              <a:rPr lang="en-US" b="1" dirty="0">
                <a:latin typeface="Arial" charset="0"/>
                <a:ea typeface="Arial" charset="0"/>
                <a:cs typeface="Arial" charset="0"/>
              </a:rPr>
              <a:t>APPROXIMATE TIME: </a:t>
            </a:r>
            <a:r>
              <a:rPr lang="en-US" dirty="0">
                <a:latin typeface="Arial" charset="0"/>
                <a:ea typeface="Arial" charset="0"/>
                <a:cs typeface="Arial" charset="0"/>
              </a:rPr>
              <a:t>1 minute</a:t>
            </a:r>
            <a:r>
              <a:rPr lang="en-US" dirty="0" smtClean="0">
                <a:latin typeface="Arial" charset="0"/>
                <a:ea typeface="Arial" charset="0"/>
                <a:cs typeface="Arial" charset="0"/>
              </a:rPr>
              <a:t> 			</a:t>
            </a:r>
            <a:r>
              <a:rPr lang="en-US" b="1" dirty="0" smtClean="0">
                <a:latin typeface="Arial" charset="0"/>
                <a:ea typeface="Arial" charset="0"/>
                <a:cs typeface="Arial" charset="0"/>
              </a:rPr>
              <a:t>Running</a:t>
            </a:r>
            <a:r>
              <a:rPr lang="en-US" b="1" baseline="0" dirty="0" smtClean="0">
                <a:latin typeface="Arial" charset="0"/>
                <a:ea typeface="Arial" charset="0"/>
                <a:cs typeface="Arial" charset="0"/>
              </a:rPr>
              <a:t> Time</a:t>
            </a:r>
            <a:r>
              <a:rPr lang="en-US" baseline="0" dirty="0" smtClean="0">
                <a:latin typeface="Arial" charset="0"/>
                <a:ea typeface="Arial" charset="0"/>
                <a:cs typeface="Arial" charset="0"/>
              </a:rPr>
              <a:t>: 2 minutes</a:t>
            </a:r>
            <a:endParaRPr lang="en-US" dirty="0" smtClean="0">
              <a:latin typeface="Arial" charset="0"/>
              <a:ea typeface="Arial" charset="0"/>
              <a:cs typeface="Arial" charset="0"/>
            </a:endParaRPr>
          </a:p>
          <a:p>
            <a:pPr>
              <a:spcAft>
                <a:spcPts val="388"/>
              </a:spcAft>
            </a:pPr>
            <a:r>
              <a:rPr lang="en-US" b="1" dirty="0">
                <a:latin typeface="Arial" charset="0"/>
                <a:ea typeface="Arial" charset="0"/>
                <a:cs typeface="Arial" charset="0"/>
              </a:rPr>
              <a:t>INTENT: </a:t>
            </a:r>
            <a:r>
              <a:rPr lang="en-US" dirty="0">
                <a:latin typeface="Arial" charset="0"/>
                <a:ea typeface="Arial" charset="0"/>
                <a:cs typeface="Arial" charset="0"/>
              </a:rPr>
              <a:t>To have participants understand that the Common Core State Standards have expectations of reforming mathematics education.</a:t>
            </a:r>
            <a:endParaRPr lang="en-US" dirty="0">
              <a:latin typeface="Arial" charset="0"/>
              <a:ea typeface="ＭＳ Ｐゴシック" charset="-128"/>
              <a:cs typeface="ＭＳ Ｐゴシック" charset="-128"/>
            </a:endParaRPr>
          </a:p>
        </p:txBody>
      </p:sp>
      <p:sp>
        <p:nvSpPr>
          <p:cNvPr id="14340" name="Slide Number Placeholder 4"/>
          <p:cNvSpPr>
            <a:spLocks noGrp="1"/>
          </p:cNvSpPr>
          <p:nvPr>
            <p:ph type="sldNum" sz="quarter" idx="5"/>
          </p:nvPr>
        </p:nvSpPr>
        <p:spPr>
          <a:noFill/>
        </p:spPr>
        <p:txBody>
          <a:bodyPr/>
          <a:lstStyle/>
          <a:p>
            <a:fld id="{19A9E9BA-A57C-4963-90D1-511A6FA6777A}" type="slidenum">
              <a:rPr lang="en-US">
                <a:ea typeface="ＭＳ Ｐゴシック" charset="-128"/>
                <a:cs typeface="ＭＳ Ｐゴシック" charset="-128"/>
              </a:rPr>
              <a:pPr/>
              <a:t>3</a:t>
            </a:fld>
            <a:endParaRPr lang="en-US">
              <a:ea typeface="ＭＳ Ｐゴシック" charset="-128"/>
              <a:cs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p:cNvSpPr>
          <p:nvPr>
            <p:ph type="sldImg"/>
          </p:nvPr>
        </p:nvSpPr>
        <p:spPr>
          <a:ln/>
        </p:spPr>
      </p:sp>
      <p:sp>
        <p:nvSpPr>
          <p:cNvPr id="16387" name="Notes Placeholder 2"/>
          <p:cNvSpPr>
            <a:spLocks noGrp="1"/>
          </p:cNvSpPr>
          <p:nvPr>
            <p:ph type="body" idx="1"/>
          </p:nvPr>
        </p:nvSpPr>
        <p:spPr>
          <a:xfrm>
            <a:off x="559243" y="4273487"/>
            <a:ext cx="5615725" cy="4341813"/>
          </a:xfrm>
          <a:noFill/>
          <a:ln/>
        </p:spPr>
        <p:txBody>
          <a:bodyPr/>
          <a:lstStyle/>
          <a:p>
            <a:pPr>
              <a:spcAft>
                <a:spcPts val="388"/>
              </a:spcAft>
            </a:pPr>
            <a:r>
              <a:rPr lang="en-US" b="1" dirty="0">
                <a:latin typeface="Arial" charset="0"/>
                <a:ea typeface="Arial" charset="0"/>
                <a:cs typeface="Arial" charset="0"/>
              </a:rPr>
              <a:t>APPROXIMATE TIME:</a:t>
            </a:r>
            <a:r>
              <a:rPr lang="en-US" b="1" dirty="0" smtClean="0">
                <a:latin typeface="Arial" charset="0"/>
                <a:ea typeface="Arial" charset="0"/>
                <a:cs typeface="Arial" charset="0"/>
              </a:rPr>
              <a:t> </a:t>
            </a:r>
            <a:r>
              <a:rPr lang="en-US" b="0" dirty="0">
                <a:latin typeface="Arial" charset="0"/>
                <a:ea typeface="Arial" charset="0"/>
                <a:cs typeface="Arial" charset="0"/>
              </a:rPr>
              <a:t>1</a:t>
            </a:r>
            <a:r>
              <a:rPr lang="en-US" dirty="0" smtClean="0">
                <a:latin typeface="Arial" charset="0"/>
                <a:ea typeface="Arial" charset="0"/>
                <a:cs typeface="Arial" charset="0"/>
              </a:rPr>
              <a:t> </a:t>
            </a:r>
            <a:r>
              <a:rPr lang="en-US" dirty="0">
                <a:latin typeface="Arial" charset="0"/>
                <a:ea typeface="Arial" charset="0"/>
                <a:cs typeface="Arial" charset="0"/>
              </a:rPr>
              <a:t>minutes</a:t>
            </a:r>
            <a:r>
              <a:rPr lang="en-US" dirty="0" smtClean="0">
                <a:latin typeface="Arial" charset="0"/>
                <a:ea typeface="Arial" charset="0"/>
                <a:cs typeface="Arial" charset="0"/>
              </a:rPr>
              <a:t> 		</a:t>
            </a:r>
            <a:r>
              <a:rPr lang="en-US" b="1" dirty="0" smtClean="0">
                <a:latin typeface="Arial" charset="0"/>
                <a:ea typeface="Arial" charset="0"/>
                <a:cs typeface="Arial" charset="0"/>
              </a:rPr>
              <a:t>Running</a:t>
            </a:r>
            <a:r>
              <a:rPr lang="en-US" b="1" baseline="0" dirty="0" smtClean="0">
                <a:latin typeface="Arial" charset="0"/>
                <a:ea typeface="Arial" charset="0"/>
                <a:cs typeface="Arial" charset="0"/>
              </a:rPr>
              <a:t> Time</a:t>
            </a:r>
            <a:r>
              <a:rPr lang="en-US" baseline="0" dirty="0" smtClean="0">
                <a:latin typeface="Arial" charset="0"/>
                <a:ea typeface="Arial" charset="0"/>
                <a:cs typeface="Arial" charset="0"/>
              </a:rPr>
              <a:t>: 3 minutes</a:t>
            </a:r>
            <a:endParaRPr lang="en-US" dirty="0" smtClean="0">
              <a:latin typeface="Arial" charset="0"/>
              <a:ea typeface="Arial" charset="0"/>
              <a:cs typeface="Arial" charset="0"/>
            </a:endParaRPr>
          </a:p>
          <a:p>
            <a:pPr>
              <a:spcAft>
                <a:spcPts val="388"/>
              </a:spcAft>
            </a:pPr>
            <a:r>
              <a:rPr lang="en-US" b="1" dirty="0">
                <a:latin typeface="Arial" charset="0"/>
                <a:ea typeface="Arial" charset="0"/>
                <a:cs typeface="Arial" charset="0"/>
              </a:rPr>
              <a:t>INTENT: </a:t>
            </a:r>
            <a:r>
              <a:rPr lang="en-US" dirty="0">
                <a:latin typeface="Arial" charset="0"/>
                <a:ea typeface="Arial" charset="0"/>
                <a:cs typeface="Arial" charset="0"/>
              </a:rPr>
              <a:t>To share the focus of the CCSS</a:t>
            </a:r>
            <a:endParaRPr lang="en-US" sz="1100" dirty="0">
              <a:latin typeface="Arial" charset="0"/>
              <a:ea typeface="ＭＳ Ｐゴシック" charset="-128"/>
              <a:cs typeface="ＭＳ Ｐゴシック" charset="-128"/>
            </a:endParaRPr>
          </a:p>
          <a:p>
            <a:pPr marL="0" lvl="2"/>
            <a:r>
              <a:rPr lang="en-US" sz="1100" dirty="0">
                <a:latin typeface="Arial" charset="0"/>
                <a:ea typeface="ＭＳ Ｐゴシック" charset="-128"/>
                <a:cs typeface="ＭＳ Ｐゴシック" charset="-128"/>
              </a:rPr>
              <a:t>These talking points are directly from the introduction from the Common Core State Standards website listed on the previous page. </a:t>
            </a:r>
          </a:p>
          <a:p>
            <a:pPr marL="0" lvl="2"/>
            <a:endParaRPr lang="en-US" sz="1100" dirty="0">
              <a:latin typeface="Arial" charset="0"/>
              <a:ea typeface="ＭＳ Ｐゴシック" charset="-128"/>
              <a:cs typeface="ＭＳ Ｐゴシック" charset="-128"/>
            </a:endParaRPr>
          </a:p>
          <a:p>
            <a:pPr marL="290513" indent="-290513">
              <a:spcAft>
                <a:spcPts val="600"/>
              </a:spcAft>
              <a:buFontTx/>
              <a:buChar char="•"/>
            </a:pPr>
            <a:r>
              <a:rPr lang="en-US" sz="1100" dirty="0">
                <a:latin typeface="Arial" charset="0"/>
                <a:ea typeface="Arial" charset="0"/>
                <a:cs typeface="Arial" charset="0"/>
              </a:rPr>
              <a:t>Many have heard of the complaint that our curriculum is </a:t>
            </a:r>
            <a:r>
              <a:rPr lang="ja-JP" altLang="en-US" sz="1100" dirty="0">
                <a:latin typeface="Arial" charset="0"/>
                <a:ea typeface="Arial" charset="0"/>
                <a:cs typeface="Arial" charset="0"/>
              </a:rPr>
              <a:t>“</a:t>
            </a:r>
            <a:r>
              <a:rPr lang="en-US" altLang="ja-JP" sz="1100" dirty="0">
                <a:latin typeface="Arial" charset="0"/>
                <a:ea typeface="Arial" charset="0"/>
                <a:cs typeface="Arial" charset="0"/>
              </a:rPr>
              <a:t>a mile wide and an inch deep.</a:t>
            </a:r>
            <a:r>
              <a:rPr lang="ja-JP" altLang="en-US" sz="1100" dirty="0">
                <a:latin typeface="Arial" charset="0"/>
                <a:ea typeface="Arial" charset="0"/>
                <a:cs typeface="Arial" charset="0"/>
              </a:rPr>
              <a:t>”</a:t>
            </a:r>
            <a:r>
              <a:rPr lang="en-US" altLang="ja-JP" sz="1100" dirty="0">
                <a:latin typeface="Arial" charset="0"/>
                <a:ea typeface="Arial" charset="0"/>
                <a:cs typeface="Arial" charset="0"/>
              </a:rPr>
              <a:t>  These Standards are a substantial answer to that problem.</a:t>
            </a:r>
          </a:p>
          <a:p>
            <a:pPr marL="290513" indent="-290513">
              <a:spcAft>
                <a:spcPts val="600"/>
              </a:spcAft>
              <a:buFontTx/>
              <a:buChar char="•"/>
            </a:pPr>
            <a:r>
              <a:rPr lang="en-US" sz="1100" dirty="0">
                <a:latin typeface="Arial" charset="0"/>
                <a:ea typeface="Arial" charset="0"/>
                <a:cs typeface="Arial" charset="0"/>
              </a:rPr>
              <a:t> It is important to note that </a:t>
            </a:r>
            <a:r>
              <a:rPr lang="ja-JP" altLang="en-US" sz="1100" dirty="0">
                <a:latin typeface="Arial" charset="0"/>
                <a:ea typeface="Arial" charset="0"/>
                <a:cs typeface="Arial" charset="0"/>
              </a:rPr>
              <a:t>“</a:t>
            </a:r>
            <a:r>
              <a:rPr lang="en-US" altLang="ja-JP" sz="1100" dirty="0">
                <a:latin typeface="Arial" charset="0"/>
                <a:ea typeface="Arial" charset="0"/>
                <a:cs typeface="Arial" charset="0"/>
              </a:rPr>
              <a:t>fewer</a:t>
            </a:r>
            <a:r>
              <a:rPr lang="ja-JP" altLang="en-US" sz="1100" dirty="0">
                <a:latin typeface="Arial" charset="0"/>
                <a:ea typeface="Arial" charset="0"/>
                <a:cs typeface="Arial" charset="0"/>
              </a:rPr>
              <a:t>”</a:t>
            </a:r>
            <a:r>
              <a:rPr lang="en-US" altLang="ja-JP" sz="1100" dirty="0">
                <a:latin typeface="Arial" charset="0"/>
                <a:ea typeface="Arial" charset="0"/>
                <a:cs typeface="Arial" charset="0"/>
              </a:rPr>
              <a:t> is no substitute for focused standards.  Fewer standards would be easy to do by resorting to broad general statements.  Instead, these standards aim for clarity and coherence. Schmidt and </a:t>
            </a:r>
            <a:r>
              <a:rPr lang="en-US" altLang="ja-JP" sz="1100" dirty="0" err="1">
                <a:latin typeface="Arial" charset="0"/>
                <a:ea typeface="Arial" charset="0"/>
                <a:cs typeface="Arial" charset="0"/>
              </a:rPr>
              <a:t>Houang</a:t>
            </a:r>
            <a:r>
              <a:rPr lang="en-US" altLang="ja-JP" sz="1100" dirty="0">
                <a:latin typeface="Arial" charset="0"/>
                <a:ea typeface="Arial" charset="0"/>
                <a:cs typeface="Arial" charset="0"/>
              </a:rPr>
              <a:t>* (2002) say that standards are coherent if they are:</a:t>
            </a:r>
          </a:p>
          <a:p>
            <a:pPr marL="676275" lvl="1" indent="-228600">
              <a:spcAft>
                <a:spcPts val="600"/>
              </a:spcAft>
              <a:buFont typeface="Wingdings" charset="2"/>
              <a:buChar char="ü"/>
            </a:pPr>
            <a:r>
              <a:rPr lang="en-US" sz="1100" dirty="0">
                <a:latin typeface="Arial" charset="0"/>
                <a:ea typeface="Arial" charset="0"/>
                <a:cs typeface="Arial" charset="0"/>
              </a:rPr>
              <a:t>Articulated over time</a:t>
            </a:r>
          </a:p>
          <a:p>
            <a:pPr marL="676275" lvl="1" indent="-228600">
              <a:spcAft>
                <a:spcPts val="600"/>
              </a:spcAft>
              <a:buFont typeface="Wingdings" charset="2"/>
              <a:buChar char="ü"/>
            </a:pPr>
            <a:r>
              <a:rPr lang="en-US" sz="1100" dirty="0">
                <a:latin typeface="Arial" charset="0"/>
                <a:ea typeface="Arial" charset="0"/>
                <a:cs typeface="Arial" charset="0"/>
              </a:rPr>
              <a:t>Reflect the hierarchical nature of the content</a:t>
            </a:r>
          </a:p>
          <a:p>
            <a:pPr marL="676275" lvl="1" indent="-228600">
              <a:spcAft>
                <a:spcPts val="600"/>
              </a:spcAft>
              <a:buFont typeface="Wingdings" charset="2"/>
              <a:buChar char="ü"/>
            </a:pPr>
            <a:r>
              <a:rPr lang="en-US" sz="1100" dirty="0">
                <a:latin typeface="Arial" charset="0"/>
                <a:ea typeface="Arial" charset="0"/>
                <a:cs typeface="Arial" charset="0"/>
              </a:rPr>
              <a:t>Evolve from particulars to deeper structures</a:t>
            </a:r>
          </a:p>
          <a:p>
            <a:pPr marL="338138" indent="-338138">
              <a:spcAft>
                <a:spcPts val="600"/>
              </a:spcAft>
              <a:buFontTx/>
              <a:buChar char="•"/>
            </a:pPr>
            <a:r>
              <a:rPr lang="en-US" sz="1100" dirty="0">
                <a:latin typeface="Arial" charset="0"/>
                <a:ea typeface="Arial" charset="0"/>
                <a:cs typeface="Arial" charset="0"/>
              </a:rPr>
              <a:t>Development of the standards began with research-based learning progressions detailing what is known today about how students</a:t>
            </a:r>
            <a:r>
              <a:rPr lang="ja-JP" altLang="en-US" sz="1100" dirty="0">
                <a:latin typeface="Arial" charset="0"/>
                <a:ea typeface="Arial" charset="0"/>
                <a:cs typeface="Arial" charset="0"/>
              </a:rPr>
              <a:t>’</a:t>
            </a:r>
            <a:r>
              <a:rPr lang="en-US" altLang="ja-JP" sz="1100" dirty="0">
                <a:latin typeface="Arial" charset="0"/>
                <a:ea typeface="Arial" charset="0"/>
                <a:cs typeface="Arial" charset="0"/>
              </a:rPr>
              <a:t> math knowledge, skill and understanding develop over time.</a:t>
            </a:r>
          </a:p>
          <a:p>
            <a:pPr>
              <a:buFontTx/>
              <a:buChar char="•"/>
            </a:pPr>
            <a:endParaRPr lang="en-US" sz="1100" dirty="0">
              <a:latin typeface="Arial" charset="0"/>
              <a:ea typeface="Arial" charset="0"/>
              <a:cs typeface="Arial" charset="0"/>
            </a:endParaRPr>
          </a:p>
          <a:p>
            <a:r>
              <a:rPr lang="en-US" sz="1100" dirty="0">
                <a:latin typeface="Arial" charset="0"/>
                <a:ea typeface="Arial" charset="0"/>
                <a:cs typeface="Arial" charset="0"/>
              </a:rPr>
              <a:t>Citation:  Schmidt, W.H., and </a:t>
            </a:r>
            <a:r>
              <a:rPr lang="en-US" sz="1100" dirty="0" err="1">
                <a:latin typeface="Arial" charset="0"/>
                <a:ea typeface="Arial" charset="0"/>
                <a:cs typeface="Arial" charset="0"/>
              </a:rPr>
              <a:t>Houang</a:t>
            </a:r>
            <a:r>
              <a:rPr lang="en-US" sz="1100" dirty="0">
                <a:latin typeface="Arial" charset="0"/>
                <a:ea typeface="Arial" charset="0"/>
                <a:cs typeface="Arial" charset="0"/>
              </a:rPr>
              <a:t>, </a:t>
            </a:r>
            <a:r>
              <a:rPr lang="en-US" sz="1100" dirty="0" err="1">
                <a:latin typeface="Arial" charset="0"/>
                <a:ea typeface="Arial" charset="0"/>
                <a:cs typeface="Arial" charset="0"/>
              </a:rPr>
              <a:t>R.t</a:t>
            </a:r>
            <a:r>
              <a:rPr lang="en-US" sz="1100" dirty="0">
                <a:latin typeface="Arial" charset="0"/>
                <a:ea typeface="Arial" charset="0"/>
                <a:cs typeface="Arial" charset="0"/>
              </a:rPr>
              <a:t>., </a:t>
            </a:r>
            <a:r>
              <a:rPr lang="ja-JP" altLang="en-US" sz="1100" dirty="0">
                <a:latin typeface="Arial" charset="0"/>
                <a:ea typeface="Arial" charset="0"/>
                <a:cs typeface="Arial" charset="0"/>
              </a:rPr>
              <a:t>“</a:t>
            </a:r>
            <a:r>
              <a:rPr lang="en-US" altLang="ja-JP" sz="1100" dirty="0">
                <a:latin typeface="Arial" charset="0"/>
                <a:ea typeface="Arial" charset="0"/>
                <a:cs typeface="Arial" charset="0"/>
              </a:rPr>
              <a:t>Lack of Focus in the Intended Mathematics Curriculum: Symptom or Cause?</a:t>
            </a:r>
            <a:r>
              <a:rPr lang="ja-JP" altLang="en-US" sz="1100" dirty="0">
                <a:latin typeface="Arial" charset="0"/>
                <a:ea typeface="Arial" charset="0"/>
                <a:cs typeface="Arial" charset="0"/>
              </a:rPr>
              <a:t>”</a:t>
            </a:r>
            <a:r>
              <a:rPr lang="en-US" altLang="ja-JP" sz="1100" dirty="0">
                <a:latin typeface="Arial" charset="0"/>
                <a:ea typeface="Arial" charset="0"/>
                <a:cs typeface="Arial" charset="0"/>
              </a:rPr>
              <a:t> in Loveless (ed.), </a:t>
            </a:r>
            <a:r>
              <a:rPr lang="en-US" altLang="ja-JP" sz="1100" i="1" dirty="0">
                <a:latin typeface="Arial" charset="0"/>
                <a:ea typeface="Arial" charset="0"/>
                <a:cs typeface="Arial" charset="0"/>
              </a:rPr>
              <a:t>Lessons Learned:  What International Assessments Tell Us About Math Achievement</a:t>
            </a:r>
            <a:r>
              <a:rPr lang="en-US" altLang="ja-JP" sz="1100" dirty="0">
                <a:latin typeface="Arial" charset="0"/>
                <a:ea typeface="Arial" charset="0"/>
                <a:cs typeface="Arial" charset="0"/>
              </a:rPr>
              <a:t>. Washington, D.C.: Brookings Institution Press, </a:t>
            </a:r>
            <a:r>
              <a:rPr lang="en-US" altLang="ja-JP" sz="1100" dirty="0" smtClean="0">
                <a:latin typeface="Arial" charset="0"/>
                <a:ea typeface="Arial" charset="0"/>
                <a:cs typeface="Arial" charset="0"/>
              </a:rPr>
              <a:t>2007</a:t>
            </a:r>
            <a:endParaRPr lang="en-US" sz="1100" dirty="0">
              <a:latin typeface="Arial" charset="0"/>
              <a:ea typeface="ＭＳ Ｐゴシック" charset="-128"/>
              <a:cs typeface="ＭＳ Ｐゴシック" charset="-128"/>
            </a:endParaRPr>
          </a:p>
          <a:p>
            <a:pPr>
              <a:buFontTx/>
              <a:buChar char="•"/>
            </a:pPr>
            <a:endParaRPr lang="en-US" sz="1100" dirty="0">
              <a:latin typeface="Arial" charset="0"/>
              <a:ea typeface="ＭＳ Ｐゴシック" charset="-128"/>
              <a:cs typeface="ＭＳ Ｐゴシック" charset="-128"/>
            </a:endParaRPr>
          </a:p>
          <a:p>
            <a:endParaRPr lang="en-US" sz="1100" dirty="0">
              <a:latin typeface="Arial" charset="0"/>
              <a:ea typeface="ＭＳ Ｐゴシック" charset="-128"/>
              <a:cs typeface="ＭＳ Ｐゴシック" charset="-128"/>
            </a:endParaRPr>
          </a:p>
        </p:txBody>
      </p:sp>
      <p:sp>
        <p:nvSpPr>
          <p:cNvPr id="16388" name="Slide Number Placeholder 3"/>
          <p:cNvSpPr>
            <a:spLocks noGrp="1"/>
          </p:cNvSpPr>
          <p:nvPr>
            <p:ph type="sldNum" sz="quarter" idx="5"/>
          </p:nvPr>
        </p:nvSpPr>
        <p:spPr>
          <a:noFill/>
        </p:spPr>
        <p:txBody>
          <a:bodyPr/>
          <a:lstStyle/>
          <a:p>
            <a:fld id="{7E28FB05-9CE7-49E7-A31A-2BE92A3B76A0}" type="slidenum">
              <a:rPr lang="en-US">
                <a:ea typeface="ＭＳ Ｐゴシック" charset="-128"/>
                <a:cs typeface="ＭＳ Ｐゴシック" charset="-128"/>
              </a:rPr>
              <a:pPr/>
              <a:t>4</a:t>
            </a:fld>
            <a:endParaRPr lang="en-US">
              <a:ea typeface="ＭＳ Ｐゴシック" charset="-128"/>
              <a:cs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a:ln/>
        </p:spPr>
      </p:sp>
      <p:sp>
        <p:nvSpPr>
          <p:cNvPr id="18435" name="Notes Placeholder 2"/>
          <p:cNvSpPr>
            <a:spLocks noGrp="1"/>
          </p:cNvSpPr>
          <p:nvPr>
            <p:ph type="body" idx="1"/>
          </p:nvPr>
        </p:nvSpPr>
        <p:spPr>
          <a:noFill/>
          <a:ln/>
        </p:spPr>
        <p:txBody>
          <a:bodyPr/>
          <a:lstStyle/>
          <a:p>
            <a:pPr eaLnBrk="1" hangingPunct="1"/>
            <a:r>
              <a:rPr lang="en-US" sz="1100" b="1" dirty="0" smtClean="0">
                <a:latin typeface="Arial" charset="0"/>
                <a:ea typeface="Arial" charset="0"/>
                <a:cs typeface="Arial" charset="0"/>
              </a:rPr>
              <a:t>APPROXIMATE TIME</a:t>
            </a:r>
            <a:r>
              <a:rPr lang="en-US" sz="1100" dirty="0" smtClean="0">
                <a:latin typeface="Arial" charset="0"/>
                <a:ea typeface="ＭＳ Ｐゴシック" charset="-128"/>
                <a:cs typeface="ＭＳ Ｐゴシック" charset="-128"/>
              </a:rPr>
              <a:t>: 3 minutes (Slide 1 of 4)</a:t>
            </a:r>
            <a:r>
              <a:rPr lang="en-US" sz="1100" dirty="0" smtClean="0">
                <a:latin typeface="Arial" charset="0"/>
                <a:ea typeface="Arial" charset="0"/>
                <a:cs typeface="Arial" charset="0"/>
              </a:rPr>
              <a:t>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6 minutes</a:t>
            </a:r>
            <a:endParaRPr lang="en-US" sz="1100" dirty="0" smtClean="0">
              <a:latin typeface="Arial" charset="0"/>
              <a:ea typeface="ＭＳ Ｐゴシック" charset="-128"/>
              <a:cs typeface="ＭＳ Ｐゴシック" charset="-128"/>
            </a:endParaRPr>
          </a:p>
          <a:p>
            <a:pPr eaLnBrk="1" hangingPunct="1">
              <a:spcBef>
                <a:spcPts val="600"/>
              </a:spcBef>
              <a:spcAft>
                <a:spcPts val="600"/>
              </a:spcAft>
            </a:pPr>
            <a:r>
              <a:rPr lang="en-US" sz="1100" b="1" dirty="0" smtClean="0">
                <a:latin typeface="Arial" charset="0"/>
                <a:ea typeface="ＭＳ Ｐゴシック" charset="-128"/>
                <a:cs typeface="ＭＳ Ｐゴシック" charset="-128"/>
              </a:rPr>
              <a:t>Intent</a:t>
            </a:r>
            <a:r>
              <a:rPr lang="en-US" sz="1100" dirty="0" smtClean="0">
                <a:latin typeface="Arial" charset="0"/>
                <a:ea typeface="ＭＳ Ｐゴシック" charset="-128"/>
                <a:cs typeface="ＭＳ Ｐゴシック" charset="-128"/>
              </a:rPr>
              <a:t>:  Discuss the key ideas that are contain in the rigor shift within the Common Core State Standards.</a:t>
            </a:r>
          </a:p>
          <a:p>
            <a:pPr eaLnBrk="1" hangingPunct="1">
              <a:spcBef>
                <a:spcPts val="600"/>
              </a:spcBef>
              <a:spcAft>
                <a:spcPts val="600"/>
              </a:spcAft>
            </a:pPr>
            <a:r>
              <a:rPr lang="en-US" sz="1100" dirty="0" smtClean="0">
                <a:latin typeface="Arial" charset="0"/>
                <a:ea typeface="ＭＳ Ｐゴシック" charset="-128"/>
                <a:cs typeface="ＭＳ Ｐゴシック" charset="-128"/>
              </a:rPr>
              <a:t>Here are talking points but each shift is discussed in the next 3 slides</a:t>
            </a:r>
          </a:p>
          <a:p>
            <a:pPr marL="233363" indent="-233363">
              <a:spcBef>
                <a:spcPts val="600"/>
              </a:spcBef>
              <a:spcAft>
                <a:spcPts val="600"/>
              </a:spcAft>
              <a:buFontTx/>
              <a:buChar char="•"/>
            </a:pPr>
            <a:r>
              <a:rPr lang="en-US" sz="1100" dirty="0" smtClean="0">
                <a:latin typeface="Arial" charset="0"/>
                <a:ea typeface="ＭＳ Ｐゴシック" charset="-128"/>
                <a:cs typeface="ＭＳ Ｐゴシック" charset="-128"/>
              </a:rPr>
              <a:t>Focus implies that instruction should focus deeply on only those concepts that are emphasized in the standard. The result is that students can gain strong foundational conceptual understanding, a high degree of procedural skill and fluency, and the ability to apply the mathematics they know to solve problems inside and outside the mathematics classroom.</a:t>
            </a:r>
          </a:p>
          <a:p>
            <a:pPr marL="233363" indent="-233363">
              <a:spcBef>
                <a:spcPts val="600"/>
              </a:spcBef>
              <a:spcAft>
                <a:spcPts val="600"/>
              </a:spcAft>
              <a:buFontTx/>
              <a:buChar char="•"/>
            </a:pPr>
            <a:r>
              <a:rPr lang="en-US" sz="1100" dirty="0" smtClean="0">
                <a:latin typeface="Arial" charset="0"/>
                <a:ea typeface="ＭＳ Ｐゴシック" charset="-128"/>
                <a:cs typeface="ＭＳ Ｐゴシック" charset="-128"/>
              </a:rPr>
              <a:t>Coherence arises from mathematical connections. Some of the connections in the standards knit topics together at a single grade level. Most connections are vertical, as the strands support a progression of increasing knowledge, skill, and sophistication across grade levels.</a:t>
            </a:r>
          </a:p>
          <a:p>
            <a:pPr marL="233363" indent="-233363">
              <a:spcBef>
                <a:spcPts val="600"/>
              </a:spcBef>
              <a:spcAft>
                <a:spcPts val="600"/>
              </a:spcAft>
              <a:buFontTx/>
              <a:buChar char="•"/>
            </a:pPr>
            <a:r>
              <a:rPr lang="en-US" sz="1100" dirty="0" smtClean="0">
                <a:latin typeface="Arial" charset="0"/>
                <a:ea typeface="ＭＳ Ｐゴシック" charset="-128"/>
                <a:cs typeface="ＭＳ Ｐゴシック" charset="-128"/>
              </a:rPr>
              <a:t>Rigor requires that conceptual understanding, procedural skill and fluency, and application be approached with equal intensity.</a:t>
            </a:r>
          </a:p>
          <a:p>
            <a:pPr eaLnBrk="1" hangingPunct="1">
              <a:spcBef>
                <a:spcPts val="600"/>
              </a:spcBef>
              <a:spcAft>
                <a:spcPts val="600"/>
              </a:spcAft>
            </a:pPr>
            <a:r>
              <a:rPr lang="en-US" sz="1100" dirty="0" smtClean="0">
                <a:latin typeface="Arial" charset="0"/>
                <a:ea typeface="ＭＳ Ｐゴシック" charset="-128"/>
                <a:cs typeface="ＭＳ Ｐゴシック" charset="-128"/>
              </a:rPr>
              <a:t>(Source: Prepublication version of the Common Core State Standards for Mathematics for California Public Schools, California Department  of Education, April 2013)</a:t>
            </a:r>
          </a:p>
          <a:p>
            <a:endParaRPr lang="en-US" sz="1100" dirty="0" smtClean="0">
              <a:latin typeface="Arial" charset="0"/>
              <a:ea typeface="ＭＳ Ｐゴシック" charset="-128"/>
              <a:cs typeface="ＭＳ Ｐゴシック" charset="-128"/>
            </a:endParaRPr>
          </a:p>
        </p:txBody>
      </p:sp>
      <p:sp>
        <p:nvSpPr>
          <p:cNvPr id="18436" name="Slide Number Placeholder 3"/>
          <p:cNvSpPr>
            <a:spLocks noGrp="1"/>
          </p:cNvSpPr>
          <p:nvPr>
            <p:ph type="sldNum" sz="quarter" idx="5"/>
          </p:nvPr>
        </p:nvSpPr>
        <p:spPr>
          <a:noFill/>
        </p:spPr>
        <p:txBody>
          <a:bodyPr/>
          <a:lstStyle/>
          <a:p>
            <a:fld id="{7AE7D9E6-9102-47CE-9F3F-D2EF6AED6637}" type="slidenum">
              <a:rPr lang="en-US"/>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1" dirty="0" smtClean="0">
                <a:latin typeface="Arial" charset="0"/>
                <a:ea typeface="Arial" charset="0"/>
                <a:cs typeface="Arial" charset="0"/>
              </a:rPr>
              <a:t>APPROXIMATE TIME</a:t>
            </a:r>
            <a:r>
              <a:rPr lang="en-US" sz="1100" dirty="0" smtClean="0">
                <a:latin typeface="Arial" charset="0"/>
                <a:ea typeface="ＭＳ Ｐゴシック" charset="-128"/>
                <a:cs typeface="ＭＳ Ｐゴシック" charset="-128"/>
              </a:rPr>
              <a:t>: Time continued (Slide 2 of 4)</a:t>
            </a:r>
            <a:r>
              <a:rPr lang="en-US" sz="1100" dirty="0" smtClean="0">
                <a:latin typeface="Arial" charset="0"/>
                <a:ea typeface="Arial" charset="0"/>
                <a:cs typeface="Arial" charset="0"/>
              </a:rPr>
              <a:t>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6 minutes</a:t>
            </a:r>
            <a:endParaRPr lang="en-US" sz="1100" dirty="0" smtClean="0">
              <a:latin typeface="Arial" charset="0"/>
              <a:ea typeface="ＭＳ Ｐゴシック" charset="-128"/>
              <a:cs typeface="ＭＳ Ｐゴシック" charset="-128"/>
            </a:endParaRPr>
          </a:p>
          <a:p>
            <a:pPr>
              <a:spcBef>
                <a:spcPts val="600"/>
              </a:spcBef>
              <a:spcAft>
                <a:spcPts val="600"/>
              </a:spcAft>
            </a:pPr>
            <a:r>
              <a:rPr lang="en-US" b="1" dirty="0" smtClean="0">
                <a:latin typeface="Arial" charset="0"/>
                <a:ea typeface="ＭＳ Ｐゴシック" charset="-128"/>
                <a:cs typeface="ＭＳ Ｐゴシック" charset="-128"/>
              </a:rPr>
              <a:t>Intent</a:t>
            </a:r>
            <a:r>
              <a:rPr lang="en-US" dirty="0" smtClean="0">
                <a:latin typeface="Arial" charset="0"/>
                <a:ea typeface="ＭＳ Ｐゴシック" charset="-128"/>
                <a:cs typeface="ＭＳ Ｐゴシック" charset="-128"/>
              </a:rPr>
              <a:t>:  Discuss the key ideas that are contain in the rigor shift within the Common Core State Standards.</a:t>
            </a:r>
          </a:p>
          <a:p>
            <a:pPr marL="233363" indent="-233363">
              <a:spcBef>
                <a:spcPts val="600"/>
              </a:spcBef>
              <a:spcAft>
                <a:spcPts val="600"/>
              </a:spcAft>
              <a:buFontTx/>
              <a:buChar char="•"/>
            </a:pPr>
            <a:r>
              <a:rPr lang="en-US" dirty="0" smtClean="0">
                <a:latin typeface="Arial" charset="0"/>
                <a:ea typeface="ＭＳ Ｐゴシック" charset="-128"/>
                <a:cs typeface="ＭＳ Ｐゴシック" charset="-128"/>
              </a:rPr>
              <a:t>Focus implies that instruction should focus deeply on only those concepts that are emphasized in the standards. The result is that students can gain strong foundational conceptual understanding, a high degree of procedural skill and fluency, and the ability to apply the mathematics they know to solve problems inside and outside the mathematics classroom.</a:t>
            </a:r>
          </a:p>
          <a:p>
            <a:pPr>
              <a:spcBef>
                <a:spcPts val="600"/>
              </a:spcBef>
              <a:spcAft>
                <a:spcPts val="600"/>
              </a:spcAft>
            </a:pPr>
            <a:r>
              <a:rPr lang="en-US" dirty="0" smtClean="0">
                <a:latin typeface="Arial" charset="0"/>
                <a:ea typeface="ＭＳ Ｐゴシック" charset="-128"/>
                <a:cs typeface="ＭＳ Ｐゴシック" charset="-128"/>
              </a:rPr>
              <a:t>(Source: Prepublication version of the Common Core State Standards for Mathematics for California Public Schools, California Department  of Education, April 2013)</a:t>
            </a:r>
          </a:p>
          <a:p>
            <a:endParaRPr lang="en-US" dirty="0" smtClean="0">
              <a:latin typeface="Arial" charset="0"/>
              <a:ea typeface="ＭＳ Ｐゴシック"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fld id="{18C4D782-B3C5-634D-8D39-C4C06E7BAE6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a:ln/>
        </p:spPr>
      </p:sp>
      <p:sp>
        <p:nvSpPr>
          <p:cNvPr id="22531" name="Notes Placeholder 2"/>
          <p:cNvSpPr>
            <a:spLocks noGrp="1"/>
          </p:cNvSpPr>
          <p:nvPr>
            <p:ph type="body" idx="1"/>
          </p:nvPr>
        </p:nvSpPr>
        <p:spPr>
          <a:noFill/>
          <a:ln/>
        </p:spPr>
        <p:txBody>
          <a:bodyPr/>
          <a:lstStyle/>
          <a:p>
            <a:pPr eaLnBrk="1" hangingPunct="1"/>
            <a:r>
              <a:rPr lang="en-US" sz="1100" b="1" dirty="0" smtClean="0">
                <a:latin typeface="Arial" charset="0"/>
                <a:ea typeface="Arial" charset="0"/>
                <a:cs typeface="Arial" charset="0"/>
              </a:rPr>
              <a:t>APPROXIMATE TIME</a:t>
            </a:r>
            <a:r>
              <a:rPr lang="en-US" sz="1100" dirty="0" smtClean="0">
                <a:latin typeface="Arial" charset="0"/>
                <a:ea typeface="ＭＳ Ｐゴシック" charset="-128"/>
                <a:cs typeface="ＭＳ Ｐゴシック" charset="-128"/>
              </a:rPr>
              <a:t>: Time continued (Slide 3 of 4)</a:t>
            </a:r>
            <a:r>
              <a:rPr lang="en-US" sz="1100" dirty="0" smtClean="0">
                <a:latin typeface="Arial" charset="0"/>
                <a:ea typeface="Arial" charset="0"/>
                <a:cs typeface="Arial" charset="0"/>
              </a:rPr>
              <a:t>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6 minutes</a:t>
            </a:r>
            <a:endParaRPr lang="en-US" sz="1100" dirty="0" smtClean="0">
              <a:latin typeface="Arial" charset="0"/>
              <a:ea typeface="ＭＳ Ｐゴシック" charset="-128"/>
              <a:cs typeface="ＭＳ Ｐゴシック" charset="-128"/>
            </a:endParaRPr>
          </a:p>
          <a:p>
            <a:pPr eaLnBrk="1" hangingPunct="1">
              <a:spcBef>
                <a:spcPts val="600"/>
              </a:spcBef>
              <a:spcAft>
                <a:spcPts val="600"/>
              </a:spcAft>
            </a:pPr>
            <a:r>
              <a:rPr lang="en-US" b="1" dirty="0" smtClean="0">
                <a:latin typeface="Arial" charset="0"/>
                <a:ea typeface="ＭＳ Ｐゴシック" charset="-128"/>
                <a:cs typeface="ＭＳ Ｐゴシック" charset="-128"/>
              </a:rPr>
              <a:t>Intent</a:t>
            </a:r>
            <a:r>
              <a:rPr lang="en-US" dirty="0" smtClean="0">
                <a:latin typeface="Arial" charset="0"/>
                <a:ea typeface="ＭＳ Ｐゴシック" charset="-128"/>
                <a:cs typeface="ＭＳ Ｐゴシック" charset="-128"/>
              </a:rPr>
              <a:t>:  Discuss the key ideas that are contain in the rigor shift within the Common Core State Standards.</a:t>
            </a:r>
          </a:p>
          <a:p>
            <a:pPr marL="233363" indent="-233363" eaLnBrk="1" hangingPunct="1">
              <a:spcBef>
                <a:spcPts val="600"/>
              </a:spcBef>
              <a:spcAft>
                <a:spcPts val="600"/>
              </a:spcAft>
              <a:buFontTx/>
              <a:buChar char="•"/>
            </a:pPr>
            <a:r>
              <a:rPr lang="en-US" dirty="0" smtClean="0">
                <a:latin typeface="Arial" charset="0"/>
                <a:ea typeface="ＭＳ Ｐゴシック" charset="-128"/>
                <a:cs typeface="ＭＳ Ｐゴシック" charset="-128"/>
              </a:rPr>
              <a:t>Coherence arises from mathematical connections. Some of the connections in the standards knit topics together at a single grade level. Most connections are vertical, as the strands support a progression of increasing knowledge, skill, and sophistication across grade levels.</a:t>
            </a:r>
          </a:p>
          <a:p>
            <a:pPr eaLnBrk="1" hangingPunct="1">
              <a:spcBef>
                <a:spcPts val="600"/>
              </a:spcBef>
              <a:spcAft>
                <a:spcPts val="600"/>
              </a:spcAft>
            </a:pPr>
            <a:r>
              <a:rPr lang="en-US" dirty="0" smtClean="0">
                <a:latin typeface="Arial" charset="0"/>
                <a:ea typeface="ＭＳ Ｐゴシック" charset="-128"/>
                <a:cs typeface="ＭＳ Ｐゴシック" charset="-128"/>
              </a:rPr>
              <a:t>(Source: Prepublication version of the Common Core State Standards for Mathematics for California Public Schools, California Department  of Education, April 2013)</a:t>
            </a:r>
          </a:p>
          <a:p>
            <a:endParaRPr lang="en-US" dirty="0" smtClean="0">
              <a:latin typeface="Arial" charset="0"/>
              <a:ea typeface="ＭＳ Ｐゴシック" charset="-128"/>
              <a:cs typeface="ＭＳ Ｐゴシック" charset="-128"/>
            </a:endParaRPr>
          </a:p>
          <a:p>
            <a:endParaRPr lang="en-US" dirty="0" smtClean="0">
              <a:latin typeface="Arial" charset="0"/>
              <a:ea typeface="ＭＳ Ｐゴシック" charset="-128"/>
              <a:cs typeface="ＭＳ Ｐゴシック" charset="-128"/>
            </a:endParaRPr>
          </a:p>
        </p:txBody>
      </p:sp>
      <p:sp>
        <p:nvSpPr>
          <p:cNvPr id="22532" name="Slide Number Placeholder 3"/>
          <p:cNvSpPr>
            <a:spLocks noGrp="1"/>
          </p:cNvSpPr>
          <p:nvPr>
            <p:ph type="sldNum" sz="quarter" idx="5"/>
          </p:nvPr>
        </p:nvSpPr>
        <p:spPr>
          <a:noFill/>
        </p:spPr>
        <p:txBody>
          <a:bodyPr/>
          <a:lstStyle/>
          <a:p>
            <a:fld id="{588848C1-0092-4E55-9FEB-6B469BC203DA}"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p:cNvSpPr>
          <p:nvPr>
            <p:ph type="sldImg"/>
          </p:nvPr>
        </p:nvSpPr>
        <p:spPr>
          <a:ln/>
        </p:spPr>
      </p:sp>
      <p:sp>
        <p:nvSpPr>
          <p:cNvPr id="24579" name="Notes Placeholder 2"/>
          <p:cNvSpPr>
            <a:spLocks noGrp="1"/>
          </p:cNvSpPr>
          <p:nvPr>
            <p:ph type="body" idx="1"/>
          </p:nvPr>
        </p:nvSpPr>
        <p:spPr>
          <a:noFill/>
          <a:ln/>
        </p:spPr>
        <p:txBody>
          <a:bodyPr/>
          <a:lstStyle/>
          <a:p>
            <a:pPr eaLnBrk="1" hangingPunct="1"/>
            <a:r>
              <a:rPr lang="en-US" sz="1100" b="1" dirty="0" smtClean="0">
                <a:latin typeface="Arial" charset="0"/>
                <a:ea typeface="Arial" charset="0"/>
                <a:cs typeface="Arial" charset="0"/>
              </a:rPr>
              <a:t>APPROXIMATE TIME</a:t>
            </a:r>
            <a:r>
              <a:rPr lang="en-US" sz="1100" dirty="0" smtClean="0">
                <a:latin typeface="Arial" charset="0"/>
                <a:ea typeface="ＭＳ Ｐゴシック" charset="-128"/>
                <a:cs typeface="ＭＳ Ｐゴシック" charset="-128"/>
              </a:rPr>
              <a:t>: </a:t>
            </a:r>
            <a:r>
              <a:rPr lang="en-US" sz="1100" dirty="0">
                <a:latin typeface="Arial" charset="0"/>
                <a:ea typeface="ＭＳ Ｐゴシック" charset="-128"/>
                <a:cs typeface="ＭＳ Ｐゴシック" charset="-128"/>
              </a:rPr>
              <a:t>Time continued (Slide 4 of 4</a:t>
            </a:r>
            <a:r>
              <a:rPr lang="en-US" sz="1100" dirty="0" smtClean="0">
                <a:latin typeface="Arial" charset="0"/>
                <a:ea typeface="ＭＳ Ｐゴシック" charset="-128"/>
                <a:cs typeface="ＭＳ Ｐゴシック" charset="-128"/>
              </a:rPr>
              <a:t>)</a:t>
            </a:r>
            <a:r>
              <a:rPr lang="en-US" sz="1100" dirty="0" smtClean="0">
                <a:latin typeface="Arial" charset="0"/>
                <a:ea typeface="Arial" charset="0"/>
                <a:cs typeface="Arial" charset="0"/>
              </a:rPr>
              <a:t>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6 minutes</a:t>
            </a:r>
            <a:endParaRPr lang="en-US" sz="1100" dirty="0" smtClean="0">
              <a:latin typeface="Arial" charset="0"/>
              <a:ea typeface="ＭＳ Ｐゴシック" charset="-128"/>
              <a:cs typeface="ＭＳ Ｐゴシック" charset="-128"/>
            </a:endParaRPr>
          </a:p>
          <a:p>
            <a:pPr eaLnBrk="1" hangingPunct="1">
              <a:spcBef>
                <a:spcPts val="600"/>
              </a:spcBef>
              <a:spcAft>
                <a:spcPts val="600"/>
              </a:spcAft>
            </a:pPr>
            <a:r>
              <a:rPr lang="en-US" b="1" dirty="0">
                <a:latin typeface="Arial" charset="0"/>
                <a:ea typeface="ＭＳ Ｐゴシック" charset="-128"/>
                <a:cs typeface="ＭＳ Ｐゴシック" charset="-128"/>
              </a:rPr>
              <a:t>Intent</a:t>
            </a:r>
            <a:r>
              <a:rPr lang="en-US" dirty="0">
                <a:latin typeface="Arial" charset="0"/>
                <a:ea typeface="ＭＳ Ｐゴシック" charset="-128"/>
                <a:cs typeface="ＭＳ Ｐゴシック" charset="-128"/>
              </a:rPr>
              <a:t>:  Discuss the key ideas that are contain in the rigor shift within the Common Core State Standards.</a:t>
            </a:r>
          </a:p>
          <a:p>
            <a:pPr marL="233363" indent="-233363" eaLnBrk="1" hangingPunct="1">
              <a:spcBef>
                <a:spcPts val="600"/>
              </a:spcBef>
              <a:spcAft>
                <a:spcPts val="600"/>
              </a:spcAft>
              <a:buFontTx/>
              <a:buChar char="•"/>
            </a:pPr>
            <a:r>
              <a:rPr lang="en-US" dirty="0">
                <a:latin typeface="Arial" charset="0"/>
                <a:ea typeface="ＭＳ Ｐゴシック" charset="-128"/>
                <a:cs typeface="ＭＳ Ｐゴシック" charset="-128"/>
              </a:rPr>
              <a:t>Rigor requires that conceptual understanding, procedural skill and fluency, and application be approached with equal intensity</a:t>
            </a:r>
          </a:p>
          <a:p>
            <a:pPr eaLnBrk="1" hangingPunct="1">
              <a:spcBef>
                <a:spcPts val="600"/>
              </a:spcBef>
              <a:spcAft>
                <a:spcPts val="600"/>
              </a:spcAft>
            </a:pPr>
            <a:r>
              <a:rPr lang="en-US" dirty="0">
                <a:latin typeface="Arial" charset="0"/>
                <a:ea typeface="ＭＳ Ｐゴシック" charset="-128"/>
                <a:cs typeface="ＭＳ Ｐゴシック" charset="-128"/>
              </a:rPr>
              <a:t>(Source: Prepublication version of the Common Core State Standards for Mathematics for California Public Schools, California Department  of Education, April 2013)</a:t>
            </a:r>
          </a:p>
          <a:p>
            <a:endParaRPr lang="en-US" dirty="0">
              <a:latin typeface="Arial" charset="0"/>
              <a:ea typeface="ＭＳ Ｐゴシック" charset="-128"/>
              <a:cs typeface="ＭＳ Ｐゴシック" charset="-128"/>
            </a:endParaRPr>
          </a:p>
          <a:p>
            <a:endParaRPr lang="en-US" dirty="0">
              <a:latin typeface="Arial" charset="0"/>
              <a:ea typeface="ＭＳ Ｐゴシック" charset="-128"/>
              <a:cs typeface="ＭＳ Ｐゴシック" charset="-128"/>
            </a:endParaRPr>
          </a:p>
        </p:txBody>
      </p:sp>
      <p:sp>
        <p:nvSpPr>
          <p:cNvPr id="24580" name="Slide Number Placeholder 3"/>
          <p:cNvSpPr>
            <a:spLocks noGrp="1"/>
          </p:cNvSpPr>
          <p:nvPr>
            <p:ph type="sldNum" sz="quarter" idx="5"/>
          </p:nvPr>
        </p:nvSpPr>
        <p:spPr>
          <a:noFill/>
        </p:spPr>
        <p:txBody>
          <a:bodyPr/>
          <a:lstStyle/>
          <a:p>
            <a:fld id="{A69EA25A-208C-498E-B8A4-478A8C623371}"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p:cNvSpPr>
          <p:nvPr>
            <p:ph type="sldImg"/>
          </p:nvPr>
        </p:nvSpPr>
        <p:spPr>
          <a:ln/>
        </p:spPr>
      </p:sp>
      <p:sp>
        <p:nvSpPr>
          <p:cNvPr id="26627" name="Notes Placeholder 2"/>
          <p:cNvSpPr>
            <a:spLocks noGrp="1"/>
          </p:cNvSpPr>
          <p:nvPr>
            <p:ph type="body" idx="1"/>
          </p:nvPr>
        </p:nvSpPr>
        <p:spPr>
          <a:xfrm>
            <a:off x="774700" y="4343400"/>
            <a:ext cx="5207000" cy="3962400"/>
          </a:xfrm>
          <a:noFill/>
          <a:ln/>
        </p:spPr>
        <p:txBody>
          <a:bodyPr/>
          <a:lstStyle/>
          <a:p>
            <a:pPr>
              <a:spcAft>
                <a:spcPts val="388"/>
              </a:spcAft>
            </a:pPr>
            <a:r>
              <a:rPr lang="en-US" sz="1100" b="1" dirty="0">
                <a:latin typeface="Arial" charset="0"/>
                <a:ea typeface="Arial" charset="0"/>
                <a:cs typeface="Arial" charset="0"/>
              </a:rPr>
              <a:t>APPROXIMATE TIME:</a:t>
            </a:r>
            <a:r>
              <a:rPr lang="en-US" sz="1100" b="1" dirty="0" smtClean="0">
                <a:latin typeface="Arial" charset="0"/>
                <a:ea typeface="Arial" charset="0"/>
                <a:cs typeface="Arial" charset="0"/>
              </a:rPr>
              <a:t> </a:t>
            </a:r>
            <a:r>
              <a:rPr lang="en-US" sz="1100" b="0" dirty="0">
                <a:latin typeface="Arial" charset="0"/>
                <a:ea typeface="Arial" charset="0"/>
                <a:cs typeface="Arial" charset="0"/>
              </a:rPr>
              <a:t>2</a:t>
            </a:r>
            <a:r>
              <a:rPr lang="en-US" sz="1100" dirty="0" smtClean="0">
                <a:latin typeface="Arial" charset="0"/>
                <a:ea typeface="Arial" charset="0"/>
                <a:cs typeface="Arial" charset="0"/>
              </a:rPr>
              <a:t> </a:t>
            </a:r>
            <a:r>
              <a:rPr lang="en-US" sz="1100" dirty="0">
                <a:latin typeface="Arial" charset="0"/>
                <a:ea typeface="Arial" charset="0"/>
                <a:cs typeface="Arial" charset="0"/>
              </a:rPr>
              <a:t>minutes</a:t>
            </a:r>
            <a:r>
              <a:rPr lang="en-US" sz="1100" dirty="0" smtClean="0">
                <a:latin typeface="Arial" charset="0"/>
                <a:ea typeface="Arial" charset="0"/>
                <a:cs typeface="Arial" charset="0"/>
              </a:rPr>
              <a:t>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8 minutes</a:t>
            </a:r>
            <a:endParaRPr lang="en-US" sz="1100" dirty="0" smtClean="0">
              <a:latin typeface="Arial" charset="0"/>
              <a:ea typeface="Arial" charset="0"/>
              <a:cs typeface="Arial" charset="0"/>
            </a:endParaRPr>
          </a:p>
          <a:p>
            <a:pPr>
              <a:spcAft>
                <a:spcPts val="1200"/>
              </a:spcAft>
            </a:pPr>
            <a:r>
              <a:rPr lang="en-US" b="1" dirty="0">
                <a:latin typeface="Arial" charset="0"/>
                <a:ea typeface="Arial" charset="0"/>
                <a:cs typeface="Arial" charset="0"/>
              </a:rPr>
              <a:t>INTENT: </a:t>
            </a:r>
            <a:r>
              <a:rPr lang="en-US" dirty="0">
                <a:latin typeface="Arial" charset="0"/>
                <a:ea typeface="ＭＳ Ｐゴシック" charset="-128"/>
                <a:cs typeface="ＭＳ Ｐゴシック" charset="-128"/>
              </a:rPr>
              <a:t>To introduce the two types of standards found in the Common Core Standards for mathematics.</a:t>
            </a:r>
          </a:p>
          <a:p>
            <a:pPr marL="233363" indent="-233363">
              <a:spcAft>
                <a:spcPts val="1200"/>
              </a:spcAft>
              <a:buFontTx/>
              <a:buChar char="•"/>
            </a:pPr>
            <a:r>
              <a:rPr lang="en-US" dirty="0" smtClean="0">
                <a:latin typeface="Arial" charset="0"/>
                <a:ea typeface="ＭＳ Ｐゴシック" charset="-128"/>
                <a:cs typeface="ＭＳ Ｐゴシック" charset="-128"/>
              </a:rPr>
              <a:t> There are content standards and practice standards.</a:t>
            </a:r>
          </a:p>
          <a:p>
            <a:pPr marL="233363" indent="-233363">
              <a:spcAft>
                <a:spcPts val="1200"/>
              </a:spcAft>
              <a:buFontTx/>
              <a:buChar char="•"/>
            </a:pPr>
            <a:r>
              <a:rPr lang="en-US" dirty="0" smtClean="0">
                <a:latin typeface="Arial" charset="0"/>
                <a:ea typeface="ＭＳ Ｐゴシック" charset="-128"/>
                <a:cs typeface="ＭＳ Ｐゴシック" charset="-128"/>
              </a:rPr>
              <a:t>K-8 content standards are organized by grade.</a:t>
            </a:r>
          </a:p>
          <a:p>
            <a:pPr marL="233363" indent="-233363">
              <a:spcAft>
                <a:spcPts val="1200"/>
              </a:spcAft>
              <a:buFontTx/>
              <a:buChar char="•"/>
            </a:pPr>
            <a:r>
              <a:rPr lang="en-US" dirty="0" smtClean="0">
                <a:latin typeface="Arial" charset="0"/>
                <a:ea typeface="ＭＳ Ｐゴシック" charset="-128"/>
                <a:cs typeface="ＭＳ Ｐゴシック" charset="-128"/>
              </a:rPr>
              <a:t>9-12 standards are organized by conceptual categories. The draft mathematics framework has organized these standards into high school courses.</a:t>
            </a:r>
            <a:endParaRPr lang="en-US" altLang="ja-JP" dirty="0" smtClean="0">
              <a:latin typeface="Arial" charset="0"/>
              <a:ea typeface="ＭＳ Ｐゴシック" charset="-128"/>
              <a:cs typeface="ＭＳ Ｐゴシック" charset="-128"/>
            </a:endParaRPr>
          </a:p>
          <a:p>
            <a:pPr marL="233363" indent="-233363">
              <a:spcAft>
                <a:spcPts val="1200"/>
              </a:spcAft>
              <a:buFontTx/>
              <a:buChar char="•"/>
            </a:pPr>
            <a:r>
              <a:rPr lang="en-US" dirty="0">
                <a:latin typeface="Arial" charset="0"/>
                <a:ea typeface="ＭＳ Ｐゴシック" charset="-128"/>
                <a:cs typeface="ＭＳ Ｐゴシック" charset="-128"/>
              </a:rPr>
              <a:t>The other set is the Standards for Mathematical Practice.  This set is the same across all grade </a:t>
            </a:r>
            <a:r>
              <a:rPr lang="en-US" dirty="0" smtClean="0">
                <a:latin typeface="Arial" charset="0"/>
                <a:ea typeface="ＭＳ Ｐゴシック" charset="-128"/>
                <a:cs typeface="ＭＳ Ｐゴシック" charset="-128"/>
              </a:rPr>
              <a:t>levels.  </a:t>
            </a:r>
            <a:endParaRPr lang="en-US" altLang="ja-JP" dirty="0" smtClean="0">
              <a:latin typeface="Arial" charset="0"/>
              <a:ea typeface="ＭＳ Ｐゴシック" charset="-128"/>
              <a:cs typeface="ＭＳ Ｐゴシック" charset="-128"/>
            </a:endParaRPr>
          </a:p>
          <a:p>
            <a:pPr>
              <a:spcAft>
                <a:spcPts val="1200"/>
              </a:spcAft>
            </a:pPr>
            <a:endParaRPr lang="en-US" altLang="ja-JP" dirty="0">
              <a:latin typeface="Arial" charset="0"/>
              <a:ea typeface="ＭＳ Ｐゴシック" charset="-128"/>
              <a:cs typeface="ＭＳ Ｐゴシック" charset="-128"/>
            </a:endParaRPr>
          </a:p>
        </p:txBody>
      </p:sp>
      <p:sp>
        <p:nvSpPr>
          <p:cNvPr id="26628" name="Slide Number Placeholder 3"/>
          <p:cNvSpPr>
            <a:spLocks noGrp="1"/>
          </p:cNvSpPr>
          <p:nvPr>
            <p:ph type="sldNum" sz="quarter" idx="5"/>
          </p:nvPr>
        </p:nvSpPr>
        <p:spPr>
          <a:noFill/>
        </p:spPr>
        <p:txBody>
          <a:bodyPr/>
          <a:lstStyle/>
          <a:p>
            <a:fld id="{BDB3A7BE-F7DB-4906-850F-BCC53EDAD084}" type="slidenum">
              <a:rPr lang="en-US">
                <a:ea typeface="ＭＳ Ｐゴシック" charset="-128"/>
                <a:cs typeface="ＭＳ Ｐゴシック" charset="-128"/>
              </a:rPr>
              <a:pPr/>
              <a:t>9</a:t>
            </a:fld>
            <a:endParaRPr lang="en-US">
              <a:ea typeface="ＭＳ Ｐゴシック" charset="-128"/>
              <a:cs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p:cNvSpPr>
          <p:nvPr>
            <p:ph type="sldImg"/>
          </p:nvPr>
        </p:nvSpPr>
        <p:spPr>
          <a:ln/>
        </p:spPr>
      </p:sp>
      <p:sp>
        <p:nvSpPr>
          <p:cNvPr id="26627" name="Notes Placeholder 2"/>
          <p:cNvSpPr>
            <a:spLocks noGrp="1"/>
          </p:cNvSpPr>
          <p:nvPr>
            <p:ph type="body" idx="1"/>
          </p:nvPr>
        </p:nvSpPr>
        <p:spPr>
          <a:noFill/>
          <a:ln/>
        </p:spPr>
        <p:txBody>
          <a:bodyPr/>
          <a:lstStyle/>
          <a:p>
            <a:pPr>
              <a:spcAft>
                <a:spcPts val="388"/>
              </a:spcAft>
            </a:pPr>
            <a:r>
              <a:rPr lang="en-US" sz="1100" b="1" dirty="0" smtClean="0">
                <a:latin typeface="Arial" charset="0"/>
                <a:ea typeface="Arial" charset="0"/>
                <a:cs typeface="Arial" charset="0"/>
              </a:rPr>
              <a:t>APPROXIMATE TIME: </a:t>
            </a:r>
            <a:r>
              <a:rPr lang="en-US" sz="1100" b="0" dirty="0" smtClean="0">
                <a:latin typeface="Arial" charset="0"/>
                <a:ea typeface="Arial" charset="0"/>
                <a:cs typeface="Arial" charset="0"/>
              </a:rPr>
              <a:t>1</a:t>
            </a:r>
            <a:r>
              <a:rPr lang="en-US" sz="1100" dirty="0" smtClean="0">
                <a:latin typeface="Arial" charset="0"/>
                <a:ea typeface="Arial" charset="0"/>
                <a:cs typeface="Arial" charset="0"/>
              </a:rPr>
              <a:t> minutes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9 minutes</a:t>
            </a:r>
            <a:endParaRPr lang="en-US" sz="1100" dirty="0" smtClean="0">
              <a:latin typeface="Arial" charset="0"/>
              <a:ea typeface="Arial" charset="0"/>
              <a:cs typeface="Arial" charset="0"/>
            </a:endParaRPr>
          </a:p>
          <a:p>
            <a:pPr>
              <a:spcAft>
                <a:spcPts val="388"/>
              </a:spcAft>
            </a:pPr>
            <a:r>
              <a:rPr lang="en-US" b="1" dirty="0" smtClean="0">
                <a:latin typeface="Arial" charset="0"/>
                <a:ea typeface="Arial" charset="0"/>
                <a:cs typeface="Arial" charset="0"/>
              </a:rPr>
              <a:t>INTENT: </a:t>
            </a:r>
            <a:r>
              <a:rPr lang="en-US" dirty="0" smtClean="0">
                <a:latin typeface="Arial" charset="0"/>
                <a:ea typeface="ＭＳ Ｐゴシック" charset="-128"/>
                <a:cs typeface="ＭＳ Ｐゴシック" charset="-128"/>
              </a:rPr>
              <a:t>To introduce the Standards for Mathematical Practice in the Common Core Standards for mathematics.</a:t>
            </a:r>
          </a:p>
          <a:p>
            <a:endParaRPr lang="en-US" dirty="0">
              <a:latin typeface="Arial" charset="0"/>
              <a:ea typeface="ＭＳ Ｐゴシック" charset="-128"/>
              <a:cs typeface="ＭＳ Ｐゴシック" charset="-128"/>
            </a:endParaRPr>
          </a:p>
        </p:txBody>
      </p:sp>
      <p:sp>
        <p:nvSpPr>
          <p:cNvPr id="26628" name="Slide Number Placeholder 3"/>
          <p:cNvSpPr>
            <a:spLocks noGrp="1"/>
          </p:cNvSpPr>
          <p:nvPr>
            <p:ph type="sldNum" sz="quarter" idx="5"/>
          </p:nvPr>
        </p:nvSpPr>
        <p:spPr>
          <a:noFill/>
        </p:spPr>
        <p:txBody>
          <a:bodyPr/>
          <a:lstStyle/>
          <a:p>
            <a:fld id="{C0CDFC99-BC6F-4848-8A33-5DEFFDE2A952}"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04F5D58F-EAB9-4D99-9FFC-D7BDA8FAEB91}" type="slidenum">
              <a:rPr lang="en-US"/>
              <a:pPr/>
              <a:t>11</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smtClean="0">
                <a:latin typeface="Arial" charset="0"/>
                <a:ea typeface="Arial" charset="0"/>
                <a:cs typeface="Arial" charset="0"/>
              </a:rPr>
              <a:t>APPROXIMATE TIME: </a:t>
            </a:r>
            <a:r>
              <a:rPr lang="en-US" sz="1100" b="0" dirty="0" smtClean="0">
                <a:latin typeface="Arial" charset="0"/>
                <a:ea typeface="Arial" charset="0"/>
                <a:cs typeface="Arial" charset="0"/>
              </a:rPr>
              <a:t>3</a:t>
            </a:r>
            <a:r>
              <a:rPr lang="en-US" sz="1100" dirty="0" smtClean="0">
                <a:latin typeface="Arial" charset="0"/>
                <a:ea typeface="Arial" charset="0"/>
                <a:cs typeface="Arial" charset="0"/>
              </a:rPr>
              <a:t> minutes </a:t>
            </a:r>
            <a:r>
              <a:rPr kumimoji="0" lang="en-US" sz="1100" b="0" i="0" u="none" strike="noStrike" kern="1200" cap="none" spc="0" normalizeH="0" baseline="0" noProof="0" dirty="0" smtClean="0">
                <a:ln>
                  <a:noFill/>
                </a:ln>
                <a:solidFill>
                  <a:prstClr val="black"/>
                </a:solidFill>
                <a:effectLst/>
                <a:uLnTx/>
                <a:uFillTx/>
                <a:latin typeface="Arial" charset="0"/>
                <a:ea typeface="ＭＳ Ｐゴシック" charset="-128"/>
                <a:cs typeface="ＭＳ Ｐゴシック" charset="-128"/>
              </a:rPr>
              <a:t>(Slide 1 of 2)</a:t>
            </a:r>
            <a:r>
              <a:rPr lang="en-US" sz="1100" dirty="0" smtClean="0">
                <a:latin typeface="Arial" charset="0"/>
                <a:ea typeface="Arial" charset="0"/>
                <a:cs typeface="Arial" charset="0"/>
              </a:rPr>
              <a:t>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12 minutes</a:t>
            </a:r>
            <a:endParaRPr kumimoji="0" lang="en-US" sz="1100" b="0" i="0" u="none" strike="noStrike" kern="1200" cap="none" spc="0" normalizeH="0" baseline="0" noProof="0" dirty="0" smtClean="0">
              <a:ln>
                <a:noFill/>
              </a:ln>
              <a:solidFill>
                <a:prstClr val="black"/>
              </a:solidFill>
              <a:effectLst/>
              <a:uLnTx/>
              <a:uFillTx/>
              <a:latin typeface="Arial" charset="0"/>
              <a:ea typeface="ＭＳ Ｐゴシック" charset="-128"/>
              <a:cs typeface="ＭＳ Ｐゴシック" charset="-128"/>
            </a:endParaRPr>
          </a:p>
          <a:p>
            <a:pPr eaLnBrk="1" hangingPunct="1">
              <a:spcBef>
                <a:spcPct val="0"/>
              </a:spcBef>
            </a:pPr>
            <a:r>
              <a:rPr lang="en-US" b="1" dirty="0" smtClean="0">
                <a:latin typeface="Arial" charset="0"/>
                <a:ea typeface="ＭＳ Ｐゴシック" charset="-128"/>
                <a:cs typeface="ＭＳ Ｐゴシック" charset="-128"/>
              </a:rPr>
              <a:t>Intent</a:t>
            </a:r>
            <a:r>
              <a:rPr lang="en-US" b="1" dirty="0">
                <a:latin typeface="Arial" charset="0"/>
                <a:ea typeface="ＭＳ Ｐゴシック" charset="-128"/>
                <a:cs typeface="ＭＳ Ｐゴシック" charset="-128"/>
              </a:rPr>
              <a:t>:</a:t>
            </a:r>
            <a:r>
              <a:rPr lang="en-US" b="1" dirty="0" smtClean="0">
                <a:latin typeface="Arial" charset="0"/>
                <a:ea typeface="ＭＳ Ｐゴシック" charset="-128"/>
                <a:cs typeface="ＭＳ Ｐゴシック" charset="-128"/>
              </a:rPr>
              <a:t> </a:t>
            </a:r>
            <a:r>
              <a:rPr lang="en-US" dirty="0" smtClean="0">
                <a:latin typeface="Arial" charset="0"/>
                <a:ea typeface="ＭＳ Ｐゴシック" charset="-128"/>
                <a:cs typeface="ＭＳ Ｐゴシック" charset="-128"/>
              </a:rPr>
              <a:t>The intent of this slide is</a:t>
            </a:r>
            <a:r>
              <a:rPr lang="en-US" baseline="0" dirty="0" smtClean="0">
                <a:latin typeface="Arial" charset="0"/>
                <a:ea typeface="ＭＳ Ｐゴシック" charset="-128"/>
                <a:cs typeface="ＭＳ Ｐゴシック" charset="-128"/>
              </a:rPr>
              <a:t> to describe the Standards for Mathematical Practice</a:t>
            </a:r>
            <a:r>
              <a:rPr lang="en-US" dirty="0" smtClean="0">
                <a:latin typeface="Arial" charset="0"/>
                <a:ea typeface="ＭＳ Ｐゴシック" charset="-128"/>
                <a:cs typeface="ＭＳ Ｐゴシック" charset="-128"/>
              </a:rPr>
              <a:t>.</a:t>
            </a:r>
          </a:p>
          <a:p>
            <a:pPr eaLnBrk="1" hangingPunct="1">
              <a:spcBef>
                <a:spcPct val="0"/>
              </a:spcBef>
            </a:pPr>
            <a:endParaRPr lang="en-US" dirty="0" smtClean="0">
              <a:latin typeface="Arial" charset="0"/>
              <a:ea typeface="ＭＳ Ｐゴシック" charset="-128"/>
              <a:cs typeface="ＭＳ Ｐゴシック" charset="-128"/>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Arial" charset="0"/>
                <a:ea typeface="ＭＳ Ｐゴシック" charset="-128"/>
                <a:cs typeface="ＭＳ Ｐゴシック" charset="-128"/>
              </a:rPr>
              <a:t>Talking points:</a:t>
            </a:r>
          </a:p>
          <a:p>
            <a:pPr eaLnBrk="1" hangingPunct="1">
              <a:spcBef>
                <a:spcPct val="0"/>
              </a:spcBef>
            </a:pPr>
            <a:endParaRPr lang="en-US" dirty="0" smtClean="0">
              <a:latin typeface="Arial" charset="0"/>
              <a:ea typeface="ＭＳ Ｐゴシック" charset="-128"/>
              <a:cs typeface="ＭＳ Ｐゴシック" charset="-128"/>
            </a:endParaRPr>
          </a:p>
          <a:p>
            <a:pPr marL="233363" indent="-233363">
              <a:buFontTx/>
              <a:buChar char="•"/>
            </a:pPr>
            <a:r>
              <a:rPr lang="en-US" dirty="0">
                <a:latin typeface="Arial" charset="0"/>
                <a:ea typeface="ＭＳ Ｐゴシック" charset="-128"/>
                <a:cs typeface="ＭＳ Ｐゴシック" charset="-128"/>
              </a:rPr>
              <a:t>The mathematical practices are </a:t>
            </a:r>
            <a:r>
              <a:rPr lang="en-US" dirty="0" smtClean="0">
                <a:latin typeface="Arial" charset="0"/>
                <a:ea typeface="ＭＳ Ｐゴシック" charset="-128"/>
                <a:cs typeface="ＭＳ Ｐゴシック" charset="-128"/>
              </a:rPr>
              <a:t>on slides 11 and 12.</a:t>
            </a:r>
            <a:endParaRPr lang="en-US" dirty="0">
              <a:latin typeface="Arial" charset="0"/>
              <a:ea typeface="ＭＳ Ｐゴシック" charset="-128"/>
              <a:cs typeface="ＭＳ Ｐゴシック" charset="-128"/>
            </a:endParaRPr>
          </a:p>
          <a:p>
            <a:pPr marL="233363" indent="-233363">
              <a:buFontTx/>
              <a:buChar char="•"/>
            </a:pPr>
            <a:r>
              <a:rPr lang="en-US" dirty="0">
                <a:latin typeface="Arial" charset="0"/>
                <a:ea typeface="ＭＳ Ｐゴシック" charset="-128"/>
                <a:cs typeface="ＭＳ Ｐゴシック" charset="-128"/>
              </a:rPr>
              <a:t>Underneath is a short statement highlighting some of the information from the paragraph that describes each practice.  Explain that there is a strong emphasis on student problem solving, reasoning and “practicing” mathematics.</a:t>
            </a:r>
            <a:endParaRPr lang="en-US" dirty="0" smtClean="0">
              <a:latin typeface="Arial" charset="0"/>
              <a:ea typeface="ＭＳ Ｐゴシック" charset="-128"/>
              <a:cs typeface="ＭＳ Ｐゴシック" charset="-128"/>
            </a:endParaRPr>
          </a:p>
          <a:p>
            <a:pPr eaLnBrk="1" hangingPunct="1">
              <a:spcBef>
                <a:spcPct val="0"/>
              </a:spcBef>
            </a:pPr>
            <a:endParaRPr lang="en-US" dirty="0">
              <a:latin typeface="Arial" charset="0"/>
              <a:ea typeface="ＭＳ Ｐゴシック" charset="-128"/>
              <a:cs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8D4A06AF-7FE7-4C4D-8142-1731E8FB6AC6}" type="slidenum">
              <a:rPr lang="en-US"/>
              <a:pPr/>
              <a:t>12</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lvl="0">
              <a:defRPr/>
            </a:pPr>
            <a:r>
              <a:rPr lang="en-US" sz="1100" b="1" dirty="0" smtClean="0">
                <a:latin typeface="Arial" charset="0"/>
                <a:ea typeface="Arial" charset="0"/>
                <a:cs typeface="Arial" charset="0"/>
              </a:rPr>
              <a:t>APPROXIMATE TIME: </a:t>
            </a:r>
            <a:r>
              <a:rPr lang="en-US" sz="1100" dirty="0" smtClean="0">
                <a:latin typeface="Arial" charset="0"/>
                <a:ea typeface="Arial" charset="0"/>
                <a:cs typeface="Arial" charset="0"/>
              </a:rPr>
              <a:t>3 minutes </a:t>
            </a:r>
            <a:r>
              <a:rPr lang="en-US" sz="1100" dirty="0" smtClean="0">
                <a:solidFill>
                  <a:prstClr val="black"/>
                </a:solidFill>
                <a:latin typeface="Arial" charset="0"/>
                <a:ea typeface="ＭＳ Ｐゴシック" charset="-128"/>
                <a:cs typeface="ＭＳ Ｐゴシック" charset="-128"/>
              </a:rPr>
              <a:t>(Slide 2 of 2)</a:t>
            </a:r>
            <a:r>
              <a:rPr lang="en-US" sz="1100" dirty="0" smtClean="0">
                <a:latin typeface="Arial" charset="0"/>
                <a:ea typeface="Arial" charset="0"/>
                <a:cs typeface="Arial" charset="0"/>
              </a:rPr>
              <a:t>	</a:t>
            </a:r>
            <a:r>
              <a:rPr lang="en-US" sz="1100" b="1" dirty="0" smtClean="0">
                <a:latin typeface="Arial" charset="0"/>
                <a:ea typeface="Arial" charset="0"/>
                <a:cs typeface="Arial" charset="0"/>
              </a:rPr>
              <a:t>Running Time</a:t>
            </a:r>
            <a:r>
              <a:rPr lang="en-US" sz="1100" dirty="0" smtClean="0">
                <a:latin typeface="Arial" charset="0"/>
                <a:ea typeface="Arial" charset="0"/>
                <a:cs typeface="Arial" charset="0"/>
              </a:rPr>
              <a:t>: 12 minutes</a:t>
            </a:r>
            <a:endParaRPr lang="en-US" sz="1100" dirty="0" smtClean="0">
              <a:solidFill>
                <a:prstClr val="black"/>
              </a:solidFill>
              <a:latin typeface="Arial" charset="0"/>
              <a:ea typeface="ＭＳ Ｐゴシック" charset="-128"/>
              <a:cs typeface="ＭＳ Ｐゴシック" charset="-128"/>
            </a:endParaRPr>
          </a:p>
          <a:p>
            <a:pPr>
              <a:spcBef>
                <a:spcPct val="0"/>
              </a:spcBef>
            </a:pPr>
            <a:r>
              <a:rPr lang="en-US" b="1" dirty="0" smtClean="0">
                <a:latin typeface="Arial" charset="0"/>
                <a:ea typeface="ＭＳ Ｐゴシック" charset="-128"/>
                <a:cs typeface="ＭＳ Ｐゴシック" charset="-128"/>
              </a:rPr>
              <a:t>Intent: </a:t>
            </a:r>
            <a:r>
              <a:rPr lang="en-US" dirty="0" smtClean="0">
                <a:latin typeface="Arial" charset="0"/>
                <a:ea typeface="ＭＳ Ｐゴシック" charset="-128"/>
                <a:cs typeface="ＭＳ Ｐゴシック" charset="-128"/>
              </a:rPr>
              <a:t>The intent of this slide is to describe the Standards for Mathematical Practice.</a:t>
            </a:r>
          </a:p>
          <a:p>
            <a:pPr eaLnBrk="1" hangingPunct="1">
              <a:spcBef>
                <a:spcPct val="0"/>
              </a:spcBef>
            </a:pPr>
            <a:endParaRPr lang="en-US" dirty="0" smtClean="0">
              <a:latin typeface="Arial" charset="0"/>
              <a:ea typeface="ＭＳ Ｐゴシック" charset="-128"/>
              <a:cs typeface="ＭＳ Ｐゴシック" charset="-128"/>
            </a:endParaRPr>
          </a:p>
          <a:p>
            <a:pPr eaLnBrk="1" hangingPunct="1">
              <a:spcBef>
                <a:spcPct val="0"/>
              </a:spcBef>
            </a:pPr>
            <a:r>
              <a:rPr lang="en-US" dirty="0" smtClean="0">
                <a:latin typeface="Arial" charset="0"/>
                <a:ea typeface="ＭＳ Ｐゴシック" charset="-128"/>
                <a:cs typeface="ＭＳ Ｐゴシック" charset="-128"/>
              </a:rPr>
              <a:t>Talking</a:t>
            </a:r>
            <a:r>
              <a:rPr lang="en-US" baseline="0" dirty="0" smtClean="0">
                <a:latin typeface="Arial" charset="0"/>
                <a:ea typeface="ＭＳ Ｐゴシック" charset="-128"/>
                <a:cs typeface="ＭＳ Ｐゴシック" charset="-128"/>
              </a:rPr>
              <a:t> points</a:t>
            </a:r>
            <a:r>
              <a:rPr lang="en-US" dirty="0" smtClean="0">
                <a:latin typeface="Arial" charset="0"/>
                <a:ea typeface="ＭＳ Ｐゴシック" charset="-128"/>
                <a:cs typeface="ＭＳ Ｐゴシック" charset="-128"/>
              </a:rPr>
              <a:t>:</a:t>
            </a:r>
            <a:endParaRPr lang="en-US" dirty="0">
              <a:latin typeface="Arial" charset="0"/>
              <a:ea typeface="ＭＳ Ｐゴシック" charset="-128"/>
              <a:cs typeface="ＭＳ Ｐゴシック" charset="-128"/>
            </a:endParaRPr>
          </a:p>
          <a:p>
            <a:pPr eaLnBrk="1" hangingPunct="1">
              <a:spcBef>
                <a:spcPct val="0"/>
              </a:spcBef>
            </a:pPr>
            <a:endParaRPr lang="en-US" dirty="0">
              <a:latin typeface="Arial" charset="0"/>
              <a:ea typeface="ＭＳ Ｐゴシック" charset="-128"/>
              <a:cs typeface="ＭＳ Ｐゴシック" charset="-128"/>
            </a:endParaRPr>
          </a:p>
          <a:p>
            <a:pPr marL="233363" indent="-233363">
              <a:buFontTx/>
              <a:buChar char="•"/>
            </a:pPr>
            <a:r>
              <a:rPr lang="en-US" dirty="0">
                <a:latin typeface="Arial" charset="0"/>
                <a:ea typeface="ＭＳ Ｐゴシック" charset="-128"/>
                <a:cs typeface="ＭＳ Ｐゴシック" charset="-128"/>
              </a:rPr>
              <a:t>See notes on slide </a:t>
            </a:r>
            <a:r>
              <a:rPr lang="en-US" dirty="0" smtClean="0">
                <a:latin typeface="Arial" charset="0"/>
                <a:ea typeface="ＭＳ Ｐゴシック" charset="-128"/>
                <a:cs typeface="ＭＳ Ｐゴシック" charset="-128"/>
              </a:rPr>
              <a:t>11</a:t>
            </a:r>
          </a:p>
          <a:p>
            <a:pPr marL="233363" indent="-233363">
              <a:buFontTx/>
              <a:buChar char="•"/>
            </a:pPr>
            <a:r>
              <a:rPr lang="en-US" dirty="0" smtClean="0">
                <a:latin typeface="Arial" charset="0"/>
                <a:ea typeface="ＭＳ Ｐゴシック" charset="-128"/>
                <a:cs typeface="ＭＳ Ｐゴシック" charset="-128"/>
              </a:rPr>
              <a:t>The </a:t>
            </a:r>
            <a:r>
              <a:rPr lang="en-US" dirty="0">
                <a:latin typeface="Arial" charset="0"/>
                <a:ea typeface="ＭＳ Ｐゴシック" charset="-128"/>
                <a:cs typeface="ＭＳ Ｐゴシック" charset="-128"/>
              </a:rPr>
              <a:t>tools listed under # 5 practice include:  paper and pencil, concrete models, ruler, protractor, calculator, spreadsheet, computer algebra system, statistical package, dynamic geometry software and digital content located on a website</a:t>
            </a:r>
            <a:r>
              <a:rPr lang="en-US" dirty="0" smtClean="0">
                <a:latin typeface="Arial" charset="0"/>
                <a:ea typeface="ＭＳ Ｐゴシック" charset="-128"/>
                <a:cs typeface="ＭＳ Ｐゴシック" charset="-128"/>
              </a:rPr>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a:ln/>
        </p:spPr>
      </p:sp>
      <p:sp>
        <p:nvSpPr>
          <p:cNvPr id="43011" name="Notes Placeholder 2"/>
          <p:cNvSpPr>
            <a:spLocks noGrp="1"/>
          </p:cNvSpPr>
          <p:nvPr>
            <p:ph type="body" idx="1"/>
          </p:nvPr>
        </p:nvSpPr>
        <p:spPr>
          <a:xfrm>
            <a:off x="635001" y="4154488"/>
            <a:ext cx="5816600" cy="4510087"/>
          </a:xfrm>
          <a:noFill/>
          <a:ln/>
        </p:spPr>
        <p:txBody>
          <a:bodyPr/>
          <a:lstStyle/>
          <a:p>
            <a:pPr>
              <a:spcAft>
                <a:spcPts val="388"/>
              </a:spcAft>
            </a:pPr>
            <a:r>
              <a:rPr lang="en-US" sz="1100" b="1" dirty="0" smtClean="0">
                <a:latin typeface="Arial" charset="0"/>
                <a:ea typeface="Arial" charset="0"/>
                <a:cs typeface="Arial" charset="0"/>
              </a:rPr>
              <a:t>APPROXIMATE TIME: </a:t>
            </a:r>
            <a:r>
              <a:rPr lang="en-US" sz="1100" dirty="0" smtClean="0">
                <a:latin typeface="Arial" charset="0"/>
                <a:ea typeface="Arial" charset="0"/>
                <a:cs typeface="Arial" charset="0"/>
              </a:rPr>
              <a:t>2 minutes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14 minutes</a:t>
            </a:r>
            <a:endParaRPr lang="en-US" sz="1100" dirty="0" smtClean="0">
              <a:latin typeface="Arial" charset="0"/>
              <a:ea typeface="Arial" charset="0"/>
              <a:cs typeface="Arial" charset="0"/>
            </a:endParaRPr>
          </a:p>
          <a:p>
            <a:pPr>
              <a:spcAft>
                <a:spcPts val="388"/>
              </a:spcAft>
            </a:pPr>
            <a:r>
              <a:rPr lang="en-US" sz="1100" b="1" dirty="0" smtClean="0">
                <a:latin typeface="Arial" charset="0"/>
                <a:ea typeface="Arial" charset="0"/>
                <a:cs typeface="Arial" charset="0"/>
              </a:rPr>
              <a:t>INTENT: </a:t>
            </a:r>
            <a:r>
              <a:rPr lang="en-US" sz="1100" dirty="0" smtClean="0">
                <a:latin typeface="Arial" charset="0"/>
                <a:ea typeface="Arial" charset="0"/>
                <a:cs typeface="Arial" charset="0"/>
              </a:rPr>
              <a:t>To share some specifics about the CCSS grades K-8</a:t>
            </a:r>
            <a:endParaRPr lang="en-US" sz="1100" dirty="0" smtClean="0">
              <a:latin typeface="Arial" charset="0"/>
              <a:ea typeface="ＭＳ Ｐゴシック" charset="-128"/>
              <a:cs typeface="ＭＳ Ｐゴシック" charset="-128"/>
            </a:endParaRPr>
          </a:p>
          <a:p>
            <a:pPr eaLnBrk="1" hangingPunct="1">
              <a:spcBef>
                <a:spcPct val="0"/>
              </a:spcBef>
            </a:pPr>
            <a:endParaRPr lang="en-US" sz="1000" b="1" dirty="0" smtClean="0">
              <a:latin typeface="Arial" charset="0"/>
              <a:ea typeface="ＭＳ Ｐゴシック" charset="-128"/>
              <a:cs typeface="ＭＳ Ｐゴシック" charset="-128"/>
            </a:endParaRPr>
          </a:p>
          <a:p>
            <a:pPr eaLnBrk="1" hangingPunct="1">
              <a:spcBef>
                <a:spcPct val="0"/>
              </a:spcBef>
            </a:pPr>
            <a:r>
              <a:rPr lang="en-US" b="1" dirty="0" smtClean="0">
                <a:latin typeface="Arial" charset="0"/>
                <a:ea typeface="ＭＳ Ｐゴシック" charset="-128"/>
                <a:cs typeface="ＭＳ Ｐゴシック" charset="-128"/>
              </a:rPr>
              <a:t>Talking points:</a:t>
            </a:r>
          </a:p>
          <a:p>
            <a:pPr eaLnBrk="1" hangingPunct="1">
              <a:spcBef>
                <a:spcPct val="0"/>
              </a:spcBef>
            </a:pPr>
            <a:endParaRPr lang="en-US" dirty="0" smtClean="0">
              <a:latin typeface="Arial" charset="0"/>
              <a:ea typeface="ＭＳ Ｐゴシック" charset="-128"/>
              <a:cs typeface="ＭＳ Ｐゴシック" charset="-128"/>
            </a:endParaRPr>
          </a:p>
          <a:p>
            <a:pPr marL="233363" indent="-233363" eaLnBrk="1" hangingPunct="1">
              <a:spcBef>
                <a:spcPct val="0"/>
              </a:spcBef>
              <a:spcAft>
                <a:spcPts val="600"/>
              </a:spcAft>
              <a:buFontTx/>
              <a:buChar char="•"/>
            </a:pPr>
            <a:r>
              <a:rPr lang="en-US" dirty="0" smtClean="0">
                <a:latin typeface="Arial" charset="0"/>
                <a:ea typeface="ＭＳ Ｐゴシック" charset="-128"/>
                <a:cs typeface="ＭＳ Ｐゴシック" charset="-128"/>
              </a:rPr>
              <a:t> It is important to reiterate the CCSS focus on arithmetic and fluency with whole numbers in the early grades.</a:t>
            </a:r>
          </a:p>
          <a:p>
            <a:pPr marL="233363" indent="-233363">
              <a:spcAft>
                <a:spcPts val="600"/>
              </a:spcAft>
              <a:buFontTx/>
              <a:buChar char="•"/>
            </a:pPr>
            <a:r>
              <a:rPr lang="en-US" dirty="0" smtClean="0">
                <a:latin typeface="Arial" charset="0"/>
                <a:ea typeface="ＭＳ Ｐゴシック" charset="-128"/>
                <a:cs typeface="ＭＳ Ｐゴシック" charset="-128"/>
              </a:rPr>
              <a:t>The kindergarten through grade five standards provide students with a solid foundation in whole numbers arithmetic (addition, subtraction, multiplication and division), fractions, and decimals. </a:t>
            </a:r>
          </a:p>
          <a:p>
            <a:pPr marL="233363" indent="-233363">
              <a:spcAft>
                <a:spcPts val="600"/>
              </a:spcAft>
              <a:buFontTx/>
              <a:buChar char="•"/>
            </a:pPr>
            <a:r>
              <a:rPr lang="en-US" dirty="0" smtClean="0">
                <a:latin typeface="Arial" charset="0"/>
                <a:ea typeface="ＭＳ Ｐゴシック" charset="-128"/>
                <a:cs typeface="ＭＳ Ｐゴシック" charset="-128"/>
              </a:rPr>
              <a:t>Mastery of these skills prepares students for learning more advanced concepts and procedures in later grades. </a:t>
            </a:r>
          </a:p>
          <a:p>
            <a:pPr marL="233363" indent="-233363" eaLnBrk="1" hangingPunct="1">
              <a:spcBef>
                <a:spcPct val="0"/>
              </a:spcBef>
              <a:spcAft>
                <a:spcPts val="600"/>
              </a:spcAft>
              <a:buFontTx/>
              <a:buChar char="•"/>
            </a:pPr>
            <a:r>
              <a:rPr lang="en-US" dirty="0" smtClean="0">
                <a:latin typeface="Arial" charset="0"/>
                <a:ea typeface="ＭＳ Ｐゴシック" charset="-128"/>
                <a:cs typeface="ＭＳ Ｐゴシック" charset="-128"/>
              </a:rPr>
              <a:t>There is also a clear direction for numerical fluency in the CCSS.</a:t>
            </a:r>
          </a:p>
          <a:p>
            <a:pPr marL="233363" indent="-233363">
              <a:spcAft>
                <a:spcPts val="600"/>
              </a:spcAft>
              <a:buFontTx/>
              <a:buChar char="•"/>
            </a:pPr>
            <a:r>
              <a:rPr lang="en-US" dirty="0" smtClean="0">
                <a:latin typeface="Arial" charset="0"/>
                <a:ea typeface="ＭＳ Ｐゴシック" charset="-128"/>
                <a:cs typeface="ＭＳ Ｐゴシック" charset="-128"/>
              </a:rPr>
              <a:t>By the time students exit grade 5, they should be using algorithms to manipulate numbers fluently.</a:t>
            </a:r>
          </a:p>
          <a:p>
            <a:pPr marL="233363" indent="-233363">
              <a:spcAft>
                <a:spcPts val="600"/>
              </a:spcAft>
              <a:buFontTx/>
              <a:buChar char="•"/>
            </a:pPr>
            <a:r>
              <a:rPr lang="en-US" dirty="0" smtClean="0">
                <a:latin typeface="Arial" charset="0"/>
                <a:ea typeface="ＭＳ Ｐゴシック" charset="-128"/>
                <a:cs typeface="ＭＳ Ｐゴシック" charset="-128"/>
              </a:rPr>
              <a:t>The CCSS build upon practices of countries with high achievement in mathematics</a:t>
            </a:r>
          </a:p>
          <a:p>
            <a:pPr marL="233363" indent="-233363">
              <a:spcAft>
                <a:spcPts val="600"/>
              </a:spcAft>
              <a:buFontTx/>
              <a:buChar char="•"/>
            </a:pPr>
            <a:r>
              <a:rPr lang="en-US" dirty="0" smtClean="0">
                <a:latin typeface="Arial" charset="0"/>
                <a:ea typeface="ＭＳ Ｐゴシック" charset="-128"/>
                <a:cs typeface="ＭＳ Ｐゴシック" charset="-128"/>
              </a:rPr>
              <a:t>The CCSS is a clear and articulated sequence for the development of fractions.</a:t>
            </a:r>
          </a:p>
          <a:p>
            <a:pPr marL="233363" indent="-233363">
              <a:spcAft>
                <a:spcPts val="600"/>
              </a:spcAft>
              <a:buFontTx/>
              <a:buChar char="•"/>
            </a:pPr>
            <a:r>
              <a:rPr lang="en-US" dirty="0" smtClean="0">
                <a:latin typeface="Arial" charset="0"/>
                <a:ea typeface="ＭＳ Ｐゴシック" charset="-128"/>
                <a:cs typeface="ＭＳ Ｐゴシック" charset="-128"/>
              </a:rPr>
              <a:t>Student mastery of the conceptual and procedural knowledge about fractions are essential to success in algebra. </a:t>
            </a:r>
          </a:p>
        </p:txBody>
      </p:sp>
      <p:sp>
        <p:nvSpPr>
          <p:cNvPr id="43012" name="Slide Number Placeholder 3"/>
          <p:cNvSpPr>
            <a:spLocks noGrp="1"/>
          </p:cNvSpPr>
          <p:nvPr>
            <p:ph type="sldNum" sz="quarter" idx="5"/>
          </p:nvPr>
        </p:nvSpPr>
        <p:spPr>
          <a:noFill/>
        </p:spPr>
        <p:txBody>
          <a:bodyPr/>
          <a:lstStyle/>
          <a:p>
            <a:fld id="{23FEEA4C-595C-4A7D-ADE0-2B4DCCEBA441}" type="slidenum">
              <a:rPr lang="en-US">
                <a:ea typeface="ＭＳ Ｐゴシック" charset="-128"/>
                <a:cs typeface="ＭＳ Ｐゴシック" charset="-128"/>
              </a:rPr>
              <a:pPr/>
              <a:t>13</a:t>
            </a:fld>
            <a:endParaRPr lang="en-US">
              <a:ea typeface="ＭＳ Ｐゴシック" charset="-128"/>
              <a:cs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xfrm>
            <a:off x="812800" y="4330700"/>
            <a:ext cx="5130800" cy="3962400"/>
          </a:xfrm>
          <a:noFill/>
          <a:ln/>
        </p:spPr>
        <p:txBody>
          <a:bodyPr/>
          <a:lstStyle/>
          <a:p>
            <a:pPr>
              <a:spcAft>
                <a:spcPts val="388"/>
              </a:spcAft>
            </a:pPr>
            <a:r>
              <a:rPr lang="en-US" sz="1100" b="1" dirty="0" smtClean="0">
                <a:latin typeface="Arial" charset="0"/>
                <a:ea typeface="Arial" charset="0"/>
                <a:cs typeface="Arial" charset="0"/>
              </a:rPr>
              <a:t>APPROXIMATE TIME: </a:t>
            </a:r>
            <a:r>
              <a:rPr lang="en-US" sz="1100" dirty="0" smtClean="0">
                <a:latin typeface="Arial" charset="0"/>
                <a:ea typeface="Arial" charset="0"/>
                <a:cs typeface="Arial" charset="0"/>
              </a:rPr>
              <a:t>2 minutes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16 minutes</a:t>
            </a:r>
            <a:endParaRPr lang="en-US" sz="1100" dirty="0" smtClean="0">
              <a:latin typeface="Arial" charset="0"/>
              <a:ea typeface="Arial" charset="0"/>
              <a:cs typeface="Arial" charset="0"/>
            </a:endParaRPr>
          </a:p>
          <a:p>
            <a:pPr>
              <a:spcAft>
                <a:spcPts val="388"/>
              </a:spcAft>
            </a:pPr>
            <a:r>
              <a:rPr lang="en-US" b="1" dirty="0" smtClean="0">
                <a:latin typeface="Arial" charset="0"/>
                <a:ea typeface="Arial" charset="0"/>
                <a:cs typeface="Arial" charset="0"/>
              </a:rPr>
              <a:t>INTENT: </a:t>
            </a:r>
            <a:r>
              <a:rPr lang="en-US" dirty="0" smtClean="0">
                <a:latin typeface="Arial" charset="0"/>
                <a:ea typeface="Arial" charset="0"/>
                <a:cs typeface="Arial" charset="0"/>
              </a:rPr>
              <a:t>To share some specifics about the CCSS for high school</a:t>
            </a:r>
          </a:p>
          <a:p>
            <a:pPr>
              <a:spcAft>
                <a:spcPts val="388"/>
              </a:spcAft>
            </a:pPr>
            <a:endParaRPr lang="en-US" dirty="0" smtClean="0">
              <a:latin typeface="Arial" charset="0"/>
              <a:ea typeface="Arial" charset="0"/>
              <a:cs typeface="Arial" charset="0"/>
            </a:endParaRPr>
          </a:p>
          <a:p>
            <a:pPr>
              <a:spcAft>
                <a:spcPts val="388"/>
              </a:spcAft>
            </a:pPr>
            <a:r>
              <a:rPr lang="en-US" dirty="0" smtClean="0">
                <a:latin typeface="Arial" charset="0"/>
                <a:ea typeface="Arial" charset="0"/>
                <a:cs typeface="Arial" charset="0"/>
              </a:rPr>
              <a:t>Talking points:</a:t>
            </a:r>
            <a:endParaRPr lang="en-US" dirty="0" smtClean="0">
              <a:latin typeface="Arial" charset="0"/>
              <a:ea typeface="ＭＳ Ｐゴシック" charset="-128"/>
              <a:cs typeface="ＭＳ Ｐゴシック" charset="-128"/>
            </a:endParaRPr>
          </a:p>
          <a:p>
            <a:pPr marL="233363" indent="-233363" eaLnBrk="1" hangingPunct="1">
              <a:spcBef>
                <a:spcPct val="0"/>
              </a:spcBef>
              <a:buFontTx/>
              <a:buChar char="•"/>
            </a:pPr>
            <a:r>
              <a:rPr lang="en-US" dirty="0" smtClean="0">
                <a:latin typeface="Arial" charset="0"/>
                <a:ea typeface="ＭＳ Ｐゴシック" charset="-128"/>
                <a:cs typeface="ＭＳ Ｐゴシック" charset="-128"/>
              </a:rPr>
              <a:t>Explain that the high school standards specify the math that all students should study to be college and career ready.</a:t>
            </a:r>
          </a:p>
          <a:p>
            <a:pPr marL="233363" indent="-233363" eaLnBrk="1" hangingPunct="1">
              <a:spcBef>
                <a:spcPct val="0"/>
              </a:spcBef>
            </a:pPr>
            <a:endParaRPr lang="en-US" dirty="0" smtClean="0">
              <a:latin typeface="Arial" charset="0"/>
              <a:ea typeface="ＭＳ Ｐゴシック" charset="-128"/>
              <a:cs typeface="ＭＳ Ｐゴシック" charset="-128"/>
            </a:endParaRPr>
          </a:p>
          <a:p>
            <a:pPr marL="233363" indent="-233363" eaLnBrk="1" hangingPunct="1">
              <a:spcBef>
                <a:spcPct val="0"/>
              </a:spcBef>
              <a:buFontTx/>
              <a:buChar char="•"/>
            </a:pPr>
            <a:r>
              <a:rPr lang="en-US" dirty="0" smtClean="0">
                <a:latin typeface="Arial" charset="0"/>
                <a:ea typeface="ＭＳ Ｐゴシック" charset="-128"/>
                <a:cs typeface="ＭＳ Ｐゴシック" charset="-128"/>
              </a:rPr>
              <a:t>The standards also identify additional standards that students should learn in order to take advanced courses such as calculus, advanced statistics and discrete mathematics.  These are indicated by (+).</a:t>
            </a:r>
          </a:p>
          <a:p>
            <a:pPr marL="233363" indent="-233363" eaLnBrk="1" hangingPunct="1">
              <a:spcBef>
                <a:spcPct val="0"/>
              </a:spcBef>
            </a:pPr>
            <a:endParaRPr lang="en-US" dirty="0" smtClean="0">
              <a:latin typeface="Arial" charset="0"/>
              <a:ea typeface="ＭＳ Ｐゴシック" charset="-128"/>
              <a:cs typeface="ＭＳ Ｐゴシック" charset="-128"/>
            </a:endParaRPr>
          </a:p>
          <a:p>
            <a:pPr marL="233363" indent="-233363" eaLnBrk="1" hangingPunct="1">
              <a:spcBef>
                <a:spcPct val="0"/>
              </a:spcBef>
              <a:buFontTx/>
              <a:buChar char="•"/>
            </a:pPr>
            <a:r>
              <a:rPr lang="en-US" dirty="0" smtClean="0">
                <a:latin typeface="Arial" charset="0"/>
                <a:ea typeface="ＭＳ Ｐゴシック" charset="-128"/>
                <a:cs typeface="ＭＳ Ｐゴシック" charset="-128"/>
              </a:rPr>
              <a:t>The standards commission added two California courses, Calculus and Advanced Placement Statistics and Probability, to the CCS.</a:t>
            </a:r>
          </a:p>
          <a:p>
            <a:pPr eaLnBrk="1" hangingPunct="1">
              <a:spcBef>
                <a:spcPct val="0"/>
              </a:spcBef>
            </a:pPr>
            <a:endParaRPr lang="en-US" dirty="0" smtClean="0">
              <a:latin typeface="Arial" charset="0"/>
              <a:ea typeface="ＭＳ Ｐゴシック" charset="-128"/>
              <a:cs typeface="ＭＳ Ｐゴシック" charset="-128"/>
            </a:endParaRPr>
          </a:p>
        </p:txBody>
      </p:sp>
      <p:sp>
        <p:nvSpPr>
          <p:cNvPr id="45060" name="Slide Number Placeholder 3"/>
          <p:cNvSpPr>
            <a:spLocks noGrp="1"/>
          </p:cNvSpPr>
          <p:nvPr>
            <p:ph type="sldNum" sz="quarter" idx="5"/>
          </p:nvPr>
        </p:nvSpPr>
        <p:spPr>
          <a:noFill/>
        </p:spPr>
        <p:txBody>
          <a:bodyPr/>
          <a:lstStyle/>
          <a:p>
            <a:fld id="{D6B6BCE1-392C-4252-B9D4-6456F2B9187B}" type="slidenum">
              <a:rPr lang="en-US">
                <a:ea typeface="ＭＳ Ｐゴシック" charset="-128"/>
                <a:cs typeface="ＭＳ Ｐゴシック" charset="-128"/>
              </a:rPr>
              <a:pPr/>
              <a:t>14</a:t>
            </a:fld>
            <a:endParaRPr lang="en-US">
              <a:ea typeface="ＭＳ Ｐゴシック" charset="-128"/>
              <a:cs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Aft>
                <a:spcPts val="388"/>
              </a:spcAft>
            </a:pPr>
            <a:r>
              <a:rPr lang="en-US" sz="1100" b="1" dirty="0" smtClean="0">
                <a:latin typeface="Arial" charset="0"/>
                <a:ea typeface="Arial" charset="0"/>
                <a:cs typeface="Arial" charset="0"/>
              </a:rPr>
              <a:t>APPROXIMATE TIME: </a:t>
            </a:r>
            <a:r>
              <a:rPr lang="en-US" sz="1100" b="0" dirty="0" smtClean="0">
                <a:latin typeface="Arial" charset="0"/>
                <a:ea typeface="Arial" charset="0"/>
                <a:cs typeface="Arial" charset="0"/>
              </a:rPr>
              <a:t>1</a:t>
            </a:r>
            <a:r>
              <a:rPr lang="en-US" sz="1100" dirty="0" smtClean="0">
                <a:latin typeface="Arial" charset="0"/>
                <a:ea typeface="Arial" charset="0"/>
                <a:cs typeface="Arial" charset="0"/>
              </a:rPr>
              <a:t> minutes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17 minutes</a:t>
            </a:r>
            <a:endParaRPr lang="en-US" sz="1100" dirty="0" smtClean="0">
              <a:latin typeface="Arial" charset="0"/>
              <a:ea typeface="Arial" charset="0"/>
              <a:cs typeface="Arial" charset="0"/>
            </a:endParaRPr>
          </a:p>
          <a:p>
            <a:pPr>
              <a:spcAft>
                <a:spcPts val="388"/>
              </a:spcAft>
            </a:pPr>
            <a:r>
              <a:rPr lang="en-US" b="1" dirty="0" smtClean="0">
                <a:latin typeface="Arial" charset="0"/>
                <a:ea typeface="Arial" charset="0"/>
                <a:cs typeface="Arial" charset="0"/>
              </a:rPr>
              <a:t>INTENT: </a:t>
            </a:r>
            <a:r>
              <a:rPr lang="en-US" dirty="0" smtClean="0">
                <a:latin typeface="Arial" charset="0"/>
                <a:ea typeface="Arial" charset="0"/>
                <a:cs typeface="Arial" charset="0"/>
              </a:rPr>
              <a:t>To share the course options for 8</a:t>
            </a:r>
            <a:r>
              <a:rPr lang="en-US" baseline="30000" dirty="0" smtClean="0">
                <a:latin typeface="Arial" charset="0"/>
                <a:ea typeface="Arial" charset="0"/>
                <a:cs typeface="Arial" charset="0"/>
              </a:rPr>
              <a:t>th</a:t>
            </a:r>
            <a:r>
              <a:rPr lang="en-US" dirty="0" smtClean="0">
                <a:latin typeface="Arial" charset="0"/>
                <a:ea typeface="Arial" charset="0"/>
                <a:cs typeface="Arial" charset="0"/>
              </a:rPr>
              <a:t> grade students.</a:t>
            </a:r>
          </a:p>
          <a:p>
            <a:endParaRPr lang="en-US" sz="1400" dirty="0" smtClean="0"/>
          </a:p>
          <a:p>
            <a:pPr>
              <a:spcAft>
                <a:spcPts val="600"/>
              </a:spcAft>
            </a:pPr>
            <a:r>
              <a:rPr lang="en-US" sz="1400" dirty="0" smtClean="0"/>
              <a:t>Talking points:</a:t>
            </a:r>
          </a:p>
          <a:p>
            <a:pPr marL="233363" marR="0" indent="-233363" algn="l" defTabSz="457200" rtl="0" eaLnBrk="1" fontAlgn="auto" latinLnBrk="0" hangingPunct="1">
              <a:lnSpc>
                <a:spcPct val="100000"/>
              </a:lnSpc>
              <a:spcBef>
                <a:spcPts val="0"/>
              </a:spcBef>
              <a:spcAft>
                <a:spcPts val="1200"/>
              </a:spcAft>
              <a:buClrTx/>
              <a:buSzTx/>
              <a:buFont typeface="Arial"/>
              <a:buChar char="•"/>
              <a:tabLst/>
              <a:defRPr/>
            </a:pPr>
            <a:r>
              <a:rPr lang="en-US" sz="1400" dirty="0" smtClean="0"/>
              <a:t>Algebra</a:t>
            </a:r>
            <a:r>
              <a:rPr lang="en-US" sz="1400" baseline="0" dirty="0" smtClean="0"/>
              <a:t> I or Mathematics I will be </a:t>
            </a:r>
            <a:r>
              <a:rPr lang="en-US" sz="1400" dirty="0" smtClean="0"/>
              <a:t>determined by the district. Each school district will determine which pathway their high schools will follow.</a:t>
            </a:r>
          </a:p>
          <a:p>
            <a:pPr marL="233363" marR="0" indent="-233363" algn="l" defTabSz="457200" rtl="0" eaLnBrk="1" fontAlgn="auto" latinLnBrk="0" hangingPunct="1">
              <a:lnSpc>
                <a:spcPct val="100000"/>
              </a:lnSpc>
              <a:spcBef>
                <a:spcPts val="0"/>
              </a:spcBef>
              <a:spcAft>
                <a:spcPts val="1200"/>
              </a:spcAft>
              <a:buClrTx/>
              <a:buSzTx/>
              <a:buFont typeface="Arial"/>
              <a:buChar char="•"/>
              <a:tabLst/>
              <a:defRPr/>
            </a:pPr>
            <a:r>
              <a:rPr lang="en-US" sz="1400" dirty="0" smtClean="0"/>
              <a:t>This </a:t>
            </a:r>
            <a:r>
              <a:rPr lang="en-US" sz="1400" dirty="0" err="1" smtClean="0"/>
              <a:t>slided</a:t>
            </a:r>
            <a:r>
              <a:rPr lang="en-US" sz="1400" dirty="0" smtClean="0"/>
              <a:t> can be edited to included either</a:t>
            </a:r>
            <a:r>
              <a:rPr lang="en-US" sz="1400" baseline="0" dirty="0" smtClean="0"/>
              <a:t> Algebra I or Mathematics I based on district decision.</a:t>
            </a:r>
            <a:endParaRPr lang="en-US" sz="1400" dirty="0"/>
          </a:p>
        </p:txBody>
      </p:sp>
      <p:sp>
        <p:nvSpPr>
          <p:cNvPr id="4" name="Slide Number Placeholder 3"/>
          <p:cNvSpPr>
            <a:spLocks noGrp="1"/>
          </p:cNvSpPr>
          <p:nvPr>
            <p:ph type="sldNum" sz="quarter" idx="10"/>
          </p:nvPr>
        </p:nvSpPr>
        <p:spPr/>
        <p:txBody>
          <a:bodyPr/>
          <a:lstStyle/>
          <a:p>
            <a:fld id="{18C4D782-B3C5-634D-8D39-C4C06E7BAE6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Aft>
                <a:spcPts val="388"/>
              </a:spcAft>
            </a:pPr>
            <a:r>
              <a:rPr lang="en-US" sz="1100" b="1" dirty="0" smtClean="0">
                <a:latin typeface="Arial" charset="0"/>
                <a:ea typeface="Arial" charset="0"/>
                <a:cs typeface="Arial" charset="0"/>
              </a:rPr>
              <a:t>APPROXIMATE TIME: </a:t>
            </a:r>
            <a:r>
              <a:rPr lang="en-US" sz="1100" dirty="0" smtClean="0">
                <a:latin typeface="Arial" charset="0"/>
                <a:ea typeface="Arial" charset="0"/>
                <a:cs typeface="Arial" charset="0"/>
              </a:rPr>
              <a:t>2 minutes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19 minutes</a:t>
            </a:r>
            <a:endParaRPr lang="en-US" sz="1100" dirty="0" smtClean="0">
              <a:latin typeface="Arial" charset="0"/>
              <a:ea typeface="Arial" charset="0"/>
              <a:cs typeface="Arial" charset="0"/>
            </a:endParaRPr>
          </a:p>
          <a:p>
            <a:pPr>
              <a:spcAft>
                <a:spcPts val="388"/>
              </a:spcAft>
            </a:pPr>
            <a:r>
              <a:rPr lang="en-US" b="1" dirty="0" smtClean="0">
                <a:latin typeface="Arial" charset="0"/>
                <a:ea typeface="Arial" charset="0"/>
                <a:cs typeface="Arial" charset="0"/>
              </a:rPr>
              <a:t>INTENT: </a:t>
            </a:r>
            <a:r>
              <a:rPr lang="en-US" dirty="0" smtClean="0">
                <a:latin typeface="Arial" charset="0"/>
                <a:ea typeface="Arial" charset="0"/>
                <a:cs typeface="Arial" charset="0"/>
              </a:rPr>
              <a:t>To share some specifics about the CCSS for high school</a:t>
            </a:r>
          </a:p>
          <a:p>
            <a:endParaRPr lang="en-US" dirty="0" smtClean="0"/>
          </a:p>
          <a:p>
            <a:pPr>
              <a:spcAft>
                <a:spcPts val="600"/>
              </a:spcAft>
            </a:pPr>
            <a:r>
              <a:rPr lang="en-US" sz="1400" dirty="0" smtClean="0"/>
              <a:t>Talking points:</a:t>
            </a:r>
          </a:p>
          <a:p>
            <a:pPr marL="233363" indent="-233363">
              <a:spcAft>
                <a:spcPts val="600"/>
              </a:spcAft>
              <a:buFont typeface="Arial"/>
              <a:buChar char="•"/>
            </a:pPr>
            <a:r>
              <a:rPr lang="en-US" sz="1400" baseline="0" dirty="0" smtClean="0"/>
              <a:t>This chart shows the sequence of course a student </a:t>
            </a:r>
            <a:r>
              <a:rPr lang="en-US" sz="1400" baseline="0" smtClean="0"/>
              <a:t>will take </a:t>
            </a:r>
            <a:r>
              <a:rPr lang="en-US" sz="1400" baseline="0" dirty="0" smtClean="0"/>
              <a:t>based on the course completed in 8</a:t>
            </a:r>
            <a:r>
              <a:rPr lang="en-US" sz="1400" baseline="30000" dirty="0" smtClean="0"/>
              <a:t>th</a:t>
            </a:r>
            <a:r>
              <a:rPr lang="en-US" sz="1400" baseline="0" dirty="0" smtClean="0"/>
              <a:t> grade.</a:t>
            </a:r>
          </a:p>
          <a:p>
            <a:pPr marL="233363" indent="-233363">
              <a:spcAft>
                <a:spcPts val="600"/>
              </a:spcAft>
              <a:buFont typeface="Arial"/>
              <a:buChar char="•"/>
            </a:pPr>
            <a:r>
              <a:rPr lang="en-US" sz="1400" baseline="0" dirty="0" smtClean="0"/>
              <a:t>A student can take Calculus in 12</a:t>
            </a:r>
            <a:r>
              <a:rPr lang="en-US" sz="1400" baseline="30000" dirty="0" smtClean="0"/>
              <a:t>th</a:t>
            </a:r>
            <a:r>
              <a:rPr lang="en-US" sz="1400" baseline="0" dirty="0" smtClean="0"/>
              <a:t> grade, if Algebra I or Mathematics I is the 8</a:t>
            </a:r>
            <a:r>
              <a:rPr lang="en-US" sz="1400" baseline="30000" dirty="0" smtClean="0"/>
              <a:t>th</a:t>
            </a:r>
            <a:r>
              <a:rPr lang="en-US" sz="1400" baseline="0" dirty="0" smtClean="0"/>
              <a:t> grade course.</a:t>
            </a:r>
          </a:p>
          <a:p>
            <a:pPr marL="233363" indent="-233363">
              <a:spcAft>
                <a:spcPts val="600"/>
              </a:spcAft>
              <a:buFont typeface="Arial"/>
              <a:buChar char="•"/>
            </a:pPr>
            <a:r>
              <a:rPr lang="en-US" sz="1400" dirty="0" smtClean="0"/>
              <a:t>If</a:t>
            </a:r>
            <a:r>
              <a:rPr lang="en-US" sz="1400" baseline="0" dirty="0" smtClean="0"/>
              <a:t> a student take 8</a:t>
            </a:r>
            <a:r>
              <a:rPr lang="en-US" sz="1400" baseline="30000" dirty="0" smtClean="0"/>
              <a:t>th</a:t>
            </a:r>
            <a:r>
              <a:rPr lang="en-US" sz="1400" baseline="0" dirty="0" smtClean="0"/>
              <a:t> grade CCSS in grade eight, it is still possible to take Calculus in high school. For this to occur, acceleration needs to happen in high school.</a:t>
            </a:r>
            <a:endParaRPr lang="en-US" sz="1400" dirty="0" smtClean="0"/>
          </a:p>
        </p:txBody>
      </p:sp>
      <p:sp>
        <p:nvSpPr>
          <p:cNvPr id="4" name="Slide Number Placeholder 3"/>
          <p:cNvSpPr>
            <a:spLocks noGrp="1"/>
          </p:cNvSpPr>
          <p:nvPr>
            <p:ph type="sldNum" sz="quarter" idx="10"/>
          </p:nvPr>
        </p:nvSpPr>
        <p:spPr/>
        <p:txBody>
          <a:bodyPr/>
          <a:lstStyle/>
          <a:p>
            <a:fld id="{18C4D782-B3C5-634D-8D39-C4C06E7BAE65}"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Aft>
                <a:spcPts val="388"/>
              </a:spcAft>
            </a:pPr>
            <a:r>
              <a:rPr lang="en-US" sz="1100" b="1" dirty="0" smtClean="0">
                <a:latin typeface="Arial" charset="0"/>
                <a:ea typeface="Arial" charset="0"/>
                <a:cs typeface="Arial" charset="0"/>
              </a:rPr>
              <a:t>APPROXIMATE TIME: </a:t>
            </a:r>
            <a:r>
              <a:rPr lang="en-US" sz="1100" b="0" dirty="0" smtClean="0">
                <a:latin typeface="Arial" charset="0"/>
                <a:ea typeface="Arial" charset="0"/>
                <a:cs typeface="Arial" charset="0"/>
              </a:rPr>
              <a:t>2</a:t>
            </a:r>
            <a:r>
              <a:rPr lang="en-US" sz="1100" dirty="0" smtClean="0">
                <a:latin typeface="Arial" charset="0"/>
                <a:ea typeface="Arial" charset="0"/>
                <a:cs typeface="Arial" charset="0"/>
              </a:rPr>
              <a:t> minutes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21 minutes</a:t>
            </a:r>
            <a:endParaRPr lang="en-US" sz="1100" dirty="0" smtClean="0">
              <a:latin typeface="Arial" charset="0"/>
              <a:ea typeface="Arial" charset="0"/>
              <a:cs typeface="Arial" charset="0"/>
            </a:endParaRPr>
          </a:p>
          <a:p>
            <a:pPr>
              <a:spcAft>
                <a:spcPts val="388"/>
              </a:spcAft>
            </a:pPr>
            <a:r>
              <a:rPr lang="en-US" b="1" dirty="0" smtClean="0">
                <a:latin typeface="Arial" charset="0"/>
                <a:ea typeface="Arial" charset="0"/>
                <a:cs typeface="Arial" charset="0"/>
              </a:rPr>
              <a:t>INTENT: </a:t>
            </a:r>
            <a:r>
              <a:rPr lang="en-US" dirty="0" smtClean="0">
                <a:latin typeface="Arial" charset="0"/>
                <a:ea typeface="Arial" charset="0"/>
                <a:cs typeface="Arial" charset="0"/>
              </a:rPr>
              <a:t>To show the options for high school course pathways</a:t>
            </a:r>
          </a:p>
          <a:p>
            <a:pPr>
              <a:spcAft>
                <a:spcPts val="388"/>
              </a:spcAft>
            </a:pPr>
            <a:endParaRPr lang="en-US" dirty="0" smtClean="0">
              <a:latin typeface="Arial" charset="0"/>
              <a:ea typeface="Arial" charset="0"/>
              <a:cs typeface="Arial" charset="0"/>
            </a:endParaRPr>
          </a:p>
          <a:p>
            <a:pPr>
              <a:spcAft>
                <a:spcPts val="388"/>
              </a:spcAft>
            </a:pPr>
            <a:r>
              <a:rPr lang="en-US" dirty="0" smtClean="0">
                <a:latin typeface="Arial" charset="0"/>
                <a:ea typeface="Arial" charset="0"/>
                <a:cs typeface="Arial" charset="0"/>
              </a:rPr>
              <a:t>For more information, see the Common Core State Standards, Appendix A</a:t>
            </a:r>
          </a:p>
          <a:p>
            <a:endParaRPr lang="en-US" dirty="0" smtClean="0">
              <a:latin typeface="Arial" charset="0"/>
              <a:ea typeface="ＭＳ Ｐゴシック"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fld id="{18C4D782-B3C5-634D-8D39-C4C06E7BAE65}"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Aft>
                <a:spcPts val="388"/>
              </a:spcAft>
            </a:pPr>
            <a:r>
              <a:rPr lang="en-US" sz="1100" b="1" dirty="0" smtClean="0">
                <a:latin typeface="Arial" charset="0"/>
                <a:ea typeface="Arial" charset="0"/>
                <a:cs typeface="Arial" charset="0"/>
              </a:rPr>
              <a:t>APPROXIMATE TIME: </a:t>
            </a:r>
            <a:r>
              <a:rPr lang="en-US" sz="1100" b="0" dirty="0" smtClean="0">
                <a:latin typeface="Arial" charset="0"/>
                <a:ea typeface="Arial" charset="0"/>
                <a:cs typeface="Arial" charset="0"/>
              </a:rPr>
              <a:t>1</a:t>
            </a:r>
            <a:r>
              <a:rPr lang="en-US" sz="1100" dirty="0" smtClean="0">
                <a:latin typeface="Arial" charset="0"/>
                <a:ea typeface="Arial" charset="0"/>
                <a:cs typeface="Arial" charset="0"/>
              </a:rPr>
              <a:t> minutes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22 minutes</a:t>
            </a:r>
            <a:endParaRPr lang="en-US" sz="1100" dirty="0" smtClean="0">
              <a:latin typeface="Arial" charset="0"/>
              <a:ea typeface="Arial" charset="0"/>
              <a:cs typeface="Arial" charset="0"/>
            </a:endParaRPr>
          </a:p>
          <a:p>
            <a:pPr>
              <a:spcAft>
                <a:spcPts val="388"/>
              </a:spcAft>
            </a:pPr>
            <a:r>
              <a:rPr lang="en-US" b="1" dirty="0" smtClean="0">
                <a:latin typeface="Arial" charset="0"/>
                <a:ea typeface="Arial" charset="0"/>
                <a:cs typeface="Arial" charset="0"/>
              </a:rPr>
              <a:t>INTENT: </a:t>
            </a:r>
            <a:r>
              <a:rPr lang="en-US" b="0" dirty="0" smtClean="0">
                <a:latin typeface="Arial" charset="0"/>
                <a:ea typeface="Arial" charset="0"/>
                <a:cs typeface="Arial" charset="0"/>
              </a:rPr>
              <a:t>The intent of these slide is to explain</a:t>
            </a:r>
            <a:r>
              <a:rPr lang="en-US" b="0" baseline="0" dirty="0" smtClean="0">
                <a:latin typeface="Arial" charset="0"/>
                <a:ea typeface="Arial" charset="0"/>
                <a:cs typeface="Arial" charset="0"/>
              </a:rPr>
              <a:t> how students who are ready can accelerate the CCSSM.</a:t>
            </a:r>
          </a:p>
          <a:p>
            <a:pPr>
              <a:spcAft>
                <a:spcPts val="388"/>
              </a:spcAft>
            </a:pPr>
            <a:endParaRPr lang="en-US" b="0" baseline="0" dirty="0" smtClean="0">
              <a:latin typeface="Arial" charset="0"/>
              <a:ea typeface="Arial" charset="0"/>
              <a:cs typeface="Arial" charset="0"/>
            </a:endParaRPr>
          </a:p>
          <a:p>
            <a:pPr>
              <a:spcAft>
                <a:spcPts val="388"/>
              </a:spcAft>
            </a:pPr>
            <a:r>
              <a:rPr lang="en-US" b="0" baseline="0" dirty="0" smtClean="0">
                <a:latin typeface="Arial" charset="0"/>
                <a:ea typeface="Arial" charset="0"/>
                <a:cs typeface="Arial" charset="0"/>
              </a:rPr>
              <a:t>Talking points:</a:t>
            </a:r>
          </a:p>
          <a:p>
            <a:pPr marL="233363" indent="-233363">
              <a:spcAft>
                <a:spcPts val="388"/>
              </a:spcAft>
              <a:buFont typeface="Arial"/>
              <a:buChar char="•"/>
            </a:pPr>
            <a:r>
              <a:rPr lang="en-US" b="0" baseline="0" dirty="0" smtClean="0">
                <a:latin typeface="Arial" charset="0"/>
                <a:ea typeface="Arial" charset="0"/>
                <a:cs typeface="Arial" charset="0"/>
              </a:rPr>
              <a:t>Under the former 1997 mathematics standards, a previous method of acceleration were to skip grade in mathematics. Another option would be for students to take 7</a:t>
            </a:r>
            <a:r>
              <a:rPr lang="en-US" b="0" baseline="30000" dirty="0" smtClean="0">
                <a:latin typeface="Arial" charset="0"/>
                <a:ea typeface="Arial" charset="0"/>
                <a:cs typeface="Arial" charset="0"/>
              </a:rPr>
              <a:t>th</a:t>
            </a:r>
            <a:r>
              <a:rPr lang="en-US" b="0" baseline="0" dirty="0" smtClean="0">
                <a:latin typeface="Arial" charset="0"/>
                <a:ea typeface="Arial" charset="0"/>
                <a:cs typeface="Arial" charset="0"/>
              </a:rPr>
              <a:t> grade math in 7</a:t>
            </a:r>
            <a:r>
              <a:rPr lang="en-US" b="0" baseline="30000" dirty="0" smtClean="0">
                <a:latin typeface="Arial" charset="0"/>
                <a:ea typeface="Arial" charset="0"/>
                <a:cs typeface="Arial" charset="0"/>
              </a:rPr>
              <a:t>th</a:t>
            </a:r>
            <a:r>
              <a:rPr lang="en-US" b="0" baseline="0" dirty="0" smtClean="0">
                <a:latin typeface="Arial" charset="0"/>
                <a:ea typeface="Arial" charset="0"/>
                <a:cs typeface="Arial" charset="0"/>
              </a:rPr>
              <a:t> grade and Algebra I in 8</a:t>
            </a:r>
            <a:r>
              <a:rPr lang="en-US" b="0" baseline="30000" dirty="0" smtClean="0">
                <a:latin typeface="Arial" charset="0"/>
                <a:ea typeface="Arial" charset="0"/>
                <a:cs typeface="Arial" charset="0"/>
              </a:rPr>
              <a:t>th</a:t>
            </a:r>
            <a:r>
              <a:rPr lang="en-US" b="0" baseline="0" dirty="0" smtClean="0">
                <a:latin typeface="Arial" charset="0"/>
                <a:ea typeface="Arial" charset="0"/>
                <a:cs typeface="Arial" charset="0"/>
              </a:rPr>
              <a:t> grade with no course in-between.</a:t>
            </a:r>
          </a:p>
          <a:p>
            <a:pPr marL="233363" indent="-233363">
              <a:spcAft>
                <a:spcPts val="388"/>
              </a:spcAft>
              <a:buFont typeface="Arial"/>
              <a:buChar char="•"/>
            </a:pPr>
            <a:r>
              <a:rPr lang="en-US" b="0" baseline="0" dirty="0" smtClean="0">
                <a:latin typeface="Arial" charset="0"/>
                <a:ea typeface="Arial" charset="0"/>
                <a:cs typeface="Arial" charset="0"/>
              </a:rPr>
              <a:t>In CCSSM there are three middle school course for grades 6-8. It is not recommended to skip any of the content in these course.</a:t>
            </a:r>
          </a:p>
          <a:p>
            <a:pPr marL="233363" indent="-233363">
              <a:spcAft>
                <a:spcPts val="388"/>
              </a:spcAft>
              <a:buFont typeface="Arial"/>
              <a:buChar char="•"/>
            </a:pPr>
            <a:r>
              <a:rPr lang="en-US" b="0" baseline="0" dirty="0" smtClean="0">
                <a:latin typeface="Arial" charset="0"/>
                <a:ea typeface="Arial" charset="0"/>
                <a:cs typeface="Arial" charset="0"/>
              </a:rPr>
              <a:t>The new options would be for students to either accelerate in middle school or high school.</a:t>
            </a:r>
            <a:endParaRPr lang="en-US" b="0" dirty="0"/>
          </a:p>
        </p:txBody>
      </p:sp>
      <p:sp>
        <p:nvSpPr>
          <p:cNvPr id="4" name="Slide Number Placeholder 3"/>
          <p:cNvSpPr>
            <a:spLocks noGrp="1"/>
          </p:cNvSpPr>
          <p:nvPr>
            <p:ph type="sldNum" sz="quarter" idx="10"/>
          </p:nvPr>
        </p:nvSpPr>
        <p:spPr/>
        <p:txBody>
          <a:bodyPr/>
          <a:lstStyle/>
          <a:p>
            <a:fld id="{18C4D782-B3C5-634D-8D39-C4C06E7BAE65}"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Aft>
                <a:spcPts val="388"/>
              </a:spcAft>
            </a:pPr>
            <a:r>
              <a:rPr lang="en-US" sz="1100" b="1" dirty="0" smtClean="0">
                <a:latin typeface="Arial" charset="0"/>
                <a:ea typeface="Arial" charset="0"/>
                <a:cs typeface="Arial" charset="0"/>
              </a:rPr>
              <a:t>APPROXIMATE TIME: </a:t>
            </a:r>
            <a:r>
              <a:rPr lang="en-US" sz="1100" b="0" dirty="0" smtClean="0">
                <a:latin typeface="Arial" charset="0"/>
                <a:ea typeface="Arial" charset="0"/>
                <a:cs typeface="Arial" charset="0"/>
              </a:rPr>
              <a:t>2</a:t>
            </a:r>
            <a:r>
              <a:rPr lang="en-US" sz="1100" dirty="0" smtClean="0">
                <a:latin typeface="Arial" charset="0"/>
                <a:ea typeface="Arial" charset="0"/>
                <a:cs typeface="Arial" charset="0"/>
              </a:rPr>
              <a:t> minutes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24 minutes</a:t>
            </a:r>
            <a:endParaRPr lang="en-US" sz="1100" dirty="0" smtClean="0">
              <a:latin typeface="Arial" charset="0"/>
              <a:ea typeface="Arial" charset="0"/>
              <a:cs typeface="Arial" charset="0"/>
            </a:endParaRPr>
          </a:p>
          <a:p>
            <a:pPr>
              <a:spcAft>
                <a:spcPts val="388"/>
              </a:spcAft>
            </a:pPr>
            <a:r>
              <a:rPr lang="en-US" b="1" dirty="0" smtClean="0">
                <a:latin typeface="Arial" charset="0"/>
                <a:ea typeface="Arial" charset="0"/>
                <a:cs typeface="Arial" charset="0"/>
              </a:rPr>
              <a:t>INTENT: </a:t>
            </a:r>
            <a:r>
              <a:rPr lang="en-US" b="0" dirty="0" smtClean="0">
                <a:latin typeface="Arial" charset="0"/>
                <a:ea typeface="Arial" charset="0"/>
                <a:cs typeface="Arial" charset="0"/>
              </a:rPr>
              <a:t>The intent of this slide is to explain some</a:t>
            </a:r>
            <a:r>
              <a:rPr lang="en-US" b="0" baseline="0" dirty="0" smtClean="0">
                <a:latin typeface="Arial" charset="0"/>
                <a:ea typeface="Arial" charset="0"/>
                <a:cs typeface="Arial" charset="0"/>
              </a:rPr>
              <a:t> options for acceleration.</a:t>
            </a:r>
          </a:p>
          <a:p>
            <a:pPr>
              <a:spcAft>
                <a:spcPts val="388"/>
              </a:spcAft>
            </a:pPr>
            <a:endParaRPr lang="en-US" b="0" baseline="0" dirty="0" smtClean="0">
              <a:latin typeface="Arial" charset="0"/>
              <a:ea typeface="Arial" charset="0"/>
              <a:cs typeface="Arial" charset="0"/>
            </a:endParaRPr>
          </a:p>
          <a:p>
            <a:pPr>
              <a:spcAft>
                <a:spcPts val="388"/>
              </a:spcAft>
            </a:pPr>
            <a:r>
              <a:rPr lang="en-US" b="0" baseline="0" dirty="0" smtClean="0">
                <a:latin typeface="Arial" charset="0"/>
                <a:ea typeface="Arial" charset="0"/>
                <a:cs typeface="Arial" charset="0"/>
              </a:rPr>
              <a:t>Talking points:</a:t>
            </a:r>
          </a:p>
          <a:p>
            <a:pPr marL="233363" indent="-233363">
              <a:spcAft>
                <a:spcPts val="988"/>
              </a:spcAft>
              <a:buFont typeface="Arial"/>
              <a:buChar char="•"/>
            </a:pPr>
            <a:r>
              <a:rPr lang="en-US" b="0" baseline="0" dirty="0" smtClean="0">
                <a:latin typeface="Arial" charset="0"/>
                <a:ea typeface="Arial" charset="0"/>
                <a:cs typeface="Arial" charset="0"/>
              </a:rPr>
              <a:t>Compacting in middle school is the completing all of the math content for grades 6-8 in two year. </a:t>
            </a:r>
          </a:p>
          <a:p>
            <a:pPr marL="233363" indent="-233363">
              <a:spcAft>
                <a:spcPts val="988"/>
              </a:spcAft>
              <a:buFont typeface="Arial"/>
              <a:buChar char="•"/>
            </a:pPr>
            <a:r>
              <a:rPr lang="en-US" b="0" baseline="0" dirty="0" smtClean="0">
                <a:latin typeface="Arial" charset="0"/>
                <a:ea typeface="Arial" charset="0"/>
                <a:cs typeface="Arial" charset="0"/>
              </a:rPr>
              <a:t>High school options:</a:t>
            </a:r>
          </a:p>
          <a:p>
            <a:pPr marL="571500" lvl="1" indent="-233363">
              <a:spcAft>
                <a:spcPts val="600"/>
              </a:spcAft>
              <a:buFont typeface="Wingdings" charset="2"/>
              <a:buChar char="ü"/>
            </a:pPr>
            <a:r>
              <a:rPr lang="en-US" dirty="0" smtClean="0">
                <a:cs typeface="ＭＳ Ｐゴシック" charset="-128"/>
              </a:rPr>
              <a:t>Accelerated Integrated Pathway – If a district has chosen and integrated pathway, three years of mathematics (Mathematics I,II, and III)  are covered in two years.</a:t>
            </a:r>
          </a:p>
          <a:p>
            <a:pPr marL="571500" lvl="1" indent="-233363">
              <a:spcAft>
                <a:spcPts val="600"/>
              </a:spcAft>
              <a:buFont typeface="Wingdings" charset="2"/>
              <a:buChar char="ü"/>
            </a:pPr>
            <a:r>
              <a:rPr lang="en-US" dirty="0" smtClean="0">
                <a:cs typeface="ＭＳ Ｐゴシック" charset="-128"/>
              </a:rPr>
              <a:t>Doubling Up – In a block schedule,</a:t>
            </a:r>
            <a:r>
              <a:rPr lang="en-US" baseline="0" dirty="0" smtClean="0">
                <a:cs typeface="ＭＳ Ｐゴシック" charset="-128"/>
              </a:rPr>
              <a:t> a student might be able to take two math course in one year.</a:t>
            </a:r>
            <a:endParaRPr lang="en-US" dirty="0" smtClean="0">
              <a:cs typeface="ＭＳ Ｐゴシック" charset="-128"/>
            </a:endParaRPr>
          </a:p>
          <a:p>
            <a:pPr marL="571500" lvl="1" indent="-233363">
              <a:spcAft>
                <a:spcPts val="600"/>
              </a:spcAft>
              <a:buFont typeface="Wingdings" charset="2"/>
              <a:buChar char="ü"/>
            </a:pPr>
            <a:r>
              <a:rPr lang="en-US" dirty="0" smtClean="0">
                <a:cs typeface="ＭＳ Ｐゴシック" charset="-128"/>
              </a:rPr>
              <a:t>Enhanced Pathway – </a:t>
            </a:r>
            <a:r>
              <a:rPr lang="en-US" dirty="0" err="1" smtClean="0">
                <a:cs typeface="ＭＳ Ｐゴシック" charset="-128"/>
              </a:rPr>
              <a:t>Precalculus</a:t>
            </a:r>
            <a:r>
              <a:rPr lang="en-US" dirty="0" smtClean="0">
                <a:cs typeface="ＭＳ Ｐゴシック" charset="-128"/>
              </a:rPr>
              <a:t> is combined with Algebra II or Mathematics III</a:t>
            </a:r>
            <a:r>
              <a:rPr lang="en-US" baseline="0" dirty="0" smtClean="0">
                <a:cs typeface="ＭＳ Ｐゴシック" charset="-128"/>
              </a:rPr>
              <a:t> to create a hybrid course. A student would take this course their 11</a:t>
            </a:r>
            <a:r>
              <a:rPr lang="en-US" baseline="30000" dirty="0" smtClean="0">
                <a:cs typeface="ＭＳ Ｐゴシック" charset="-128"/>
              </a:rPr>
              <a:t>th</a:t>
            </a:r>
            <a:r>
              <a:rPr lang="en-US" baseline="0" dirty="0" smtClean="0">
                <a:cs typeface="ＭＳ Ｐゴシック" charset="-128"/>
              </a:rPr>
              <a:t> grade year to take Calculus in 12</a:t>
            </a:r>
            <a:r>
              <a:rPr lang="en-US" baseline="30000" dirty="0" smtClean="0">
                <a:cs typeface="ＭＳ Ｐゴシック" charset="-128"/>
              </a:rPr>
              <a:t>th</a:t>
            </a:r>
            <a:r>
              <a:rPr lang="en-US" baseline="0" dirty="0" smtClean="0">
                <a:cs typeface="ＭＳ Ｐゴシック" charset="-128"/>
              </a:rPr>
              <a:t> grade.</a:t>
            </a:r>
            <a:endParaRPr lang="en-US" dirty="0" smtClean="0">
              <a:cs typeface="ＭＳ Ｐゴシック" charset="-128"/>
            </a:endParaRPr>
          </a:p>
          <a:p>
            <a:pPr marL="571500" lvl="1" indent="-233363">
              <a:spcAft>
                <a:spcPts val="600"/>
              </a:spcAft>
              <a:buFont typeface="Wingdings" charset="2"/>
              <a:buChar char="ü"/>
            </a:pPr>
            <a:r>
              <a:rPr lang="en-US" dirty="0" smtClean="0">
                <a:cs typeface="ＭＳ Ｐゴシック" charset="-128"/>
              </a:rPr>
              <a:t>Summer Bridge Pathway – Summer school course to provide </a:t>
            </a:r>
            <a:r>
              <a:rPr lang="en-US" dirty="0" err="1" smtClean="0">
                <a:cs typeface="ＭＳ Ｐゴシック" charset="-128"/>
              </a:rPr>
              <a:t>Precalcus</a:t>
            </a:r>
            <a:r>
              <a:rPr lang="en-US" dirty="0" smtClean="0">
                <a:cs typeface="ＭＳ Ｐゴシック" charset="-128"/>
              </a:rPr>
              <a:t> for</a:t>
            </a:r>
            <a:r>
              <a:rPr lang="en-US" baseline="0" dirty="0" smtClean="0">
                <a:cs typeface="ＭＳ Ｐゴシック" charset="-128"/>
              </a:rPr>
              <a:t> a student to be able to take Calculus.</a:t>
            </a:r>
            <a:endParaRPr lang="en-US" dirty="0" smtClean="0">
              <a:cs typeface="ＭＳ Ｐゴシック" charset="-128"/>
            </a:endParaRPr>
          </a:p>
          <a:p>
            <a:pPr>
              <a:spcAft>
                <a:spcPts val="388"/>
              </a:spcAft>
              <a:buFont typeface="Arial"/>
              <a:buChar char="•"/>
            </a:pPr>
            <a:endParaRPr lang="en-US" b="0" dirty="0"/>
          </a:p>
        </p:txBody>
      </p:sp>
      <p:sp>
        <p:nvSpPr>
          <p:cNvPr id="4" name="Slide Number Placeholder 3"/>
          <p:cNvSpPr>
            <a:spLocks noGrp="1"/>
          </p:cNvSpPr>
          <p:nvPr>
            <p:ph type="sldNum" sz="quarter" idx="10"/>
          </p:nvPr>
        </p:nvSpPr>
        <p:spPr/>
        <p:txBody>
          <a:bodyPr/>
          <a:lstStyle/>
          <a:p>
            <a:fld id="{18C4D782-B3C5-634D-8D39-C4C06E7BAE6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Aft>
                <a:spcPts val="388"/>
              </a:spcAft>
            </a:pPr>
            <a:r>
              <a:rPr lang="en-US" sz="1100" b="1" dirty="0" smtClean="0">
                <a:latin typeface="Arial" charset="0"/>
                <a:ea typeface="Arial" charset="0"/>
                <a:cs typeface="Arial" charset="0"/>
              </a:rPr>
              <a:t>APPROXIMATE TIME: </a:t>
            </a:r>
            <a:r>
              <a:rPr lang="en-US" sz="1100" b="0" dirty="0" smtClean="0">
                <a:latin typeface="Arial" charset="0"/>
                <a:ea typeface="Arial" charset="0"/>
                <a:cs typeface="Arial" charset="0"/>
              </a:rPr>
              <a:t>1</a:t>
            </a:r>
            <a:r>
              <a:rPr lang="en-US" sz="1100" dirty="0" smtClean="0">
                <a:latin typeface="Arial" charset="0"/>
                <a:ea typeface="Arial" charset="0"/>
                <a:cs typeface="Arial" charset="0"/>
              </a:rPr>
              <a:t> minutes 			</a:t>
            </a:r>
            <a:r>
              <a:rPr lang="en-US" sz="1100" b="1" dirty="0" smtClean="0">
                <a:latin typeface="Arial" charset="0"/>
                <a:ea typeface="Arial" charset="0"/>
                <a:cs typeface="Arial" charset="0"/>
              </a:rPr>
              <a:t>Running</a:t>
            </a:r>
            <a:r>
              <a:rPr lang="en-US" sz="1100" b="1" baseline="0" dirty="0" smtClean="0">
                <a:latin typeface="Arial" charset="0"/>
                <a:ea typeface="Arial" charset="0"/>
                <a:cs typeface="Arial" charset="0"/>
              </a:rPr>
              <a:t> Time</a:t>
            </a:r>
            <a:r>
              <a:rPr lang="en-US" sz="1100" baseline="0" dirty="0" smtClean="0">
                <a:latin typeface="Arial" charset="0"/>
                <a:ea typeface="Arial" charset="0"/>
                <a:cs typeface="Arial" charset="0"/>
              </a:rPr>
              <a:t>: 25 minutes</a:t>
            </a:r>
            <a:endParaRPr lang="en-US" sz="1100" dirty="0" smtClean="0">
              <a:latin typeface="Arial" charset="0"/>
              <a:ea typeface="Arial" charset="0"/>
              <a:cs typeface="Arial" charset="0"/>
            </a:endParaRPr>
          </a:p>
          <a:p>
            <a:pPr>
              <a:spcAft>
                <a:spcPts val="388"/>
              </a:spcAft>
            </a:pPr>
            <a:r>
              <a:rPr lang="en-US" b="1" dirty="0" smtClean="0">
                <a:latin typeface="Arial" charset="0"/>
                <a:ea typeface="Arial" charset="0"/>
                <a:cs typeface="Arial" charset="0"/>
              </a:rPr>
              <a:t>INTENT: </a:t>
            </a:r>
            <a:r>
              <a:rPr lang="en-US" b="0" dirty="0" smtClean="0">
                <a:latin typeface="Arial" charset="0"/>
                <a:ea typeface="Arial" charset="0"/>
                <a:cs typeface="Arial" charset="0"/>
              </a:rPr>
              <a:t>The intent of this slide is</a:t>
            </a:r>
            <a:r>
              <a:rPr lang="en-US" b="0" baseline="0" dirty="0" smtClean="0">
                <a:latin typeface="Arial" charset="0"/>
                <a:ea typeface="Arial" charset="0"/>
                <a:cs typeface="Arial" charset="0"/>
              </a:rPr>
              <a:t> to introduce the CCSSM Parent Handbooks.</a:t>
            </a:r>
          </a:p>
          <a:p>
            <a:pPr>
              <a:spcAft>
                <a:spcPts val="388"/>
              </a:spcAft>
            </a:pPr>
            <a:endParaRPr lang="en-US" b="0" baseline="0" dirty="0" smtClean="0">
              <a:latin typeface="Arial" charset="0"/>
              <a:ea typeface="Arial" charset="0"/>
              <a:cs typeface="Arial" charset="0"/>
            </a:endParaRPr>
          </a:p>
          <a:p>
            <a:pPr>
              <a:spcAft>
                <a:spcPts val="388"/>
              </a:spcAft>
            </a:pPr>
            <a:r>
              <a:rPr lang="en-US" b="0" baseline="0" dirty="0" smtClean="0">
                <a:latin typeface="Arial" charset="0"/>
                <a:ea typeface="Arial" charset="0"/>
                <a:cs typeface="Arial" charset="0"/>
              </a:rPr>
              <a:t>Talking points:</a:t>
            </a:r>
          </a:p>
          <a:p>
            <a:pPr marL="233363" indent="-233363">
              <a:spcAft>
                <a:spcPts val="988"/>
              </a:spcAft>
              <a:buFont typeface="Arial"/>
              <a:buChar char="•"/>
            </a:pPr>
            <a:r>
              <a:rPr lang="en-US" b="0" baseline="0" dirty="0" smtClean="0">
                <a:latin typeface="Arial" charset="0"/>
                <a:ea typeface="Arial" charset="0"/>
                <a:cs typeface="Arial" charset="0"/>
              </a:rPr>
              <a:t>There are three Parent Handbooks:</a:t>
            </a:r>
          </a:p>
          <a:p>
            <a:pPr marL="628650" lvl="1" indent="-171450">
              <a:spcAft>
                <a:spcPts val="988"/>
              </a:spcAft>
              <a:buFont typeface="Wingdings" charset="2"/>
              <a:buChar char="ü"/>
            </a:pPr>
            <a:r>
              <a:rPr lang="en-US" b="0" baseline="0" dirty="0" smtClean="0">
                <a:latin typeface="Arial" charset="0"/>
                <a:ea typeface="Arial" charset="0"/>
                <a:cs typeface="Arial" charset="0"/>
              </a:rPr>
              <a:t>Middle School – grades 6-8</a:t>
            </a:r>
          </a:p>
          <a:p>
            <a:pPr marL="628650" lvl="1" indent="-171450">
              <a:spcAft>
                <a:spcPts val="988"/>
              </a:spcAft>
              <a:buFont typeface="Wingdings" charset="2"/>
              <a:buChar char="ü"/>
            </a:pPr>
            <a:r>
              <a:rPr lang="en-US" b="0" baseline="0" dirty="0" smtClean="0">
                <a:latin typeface="Arial" charset="0"/>
                <a:ea typeface="Arial" charset="0"/>
                <a:cs typeface="Arial" charset="0"/>
              </a:rPr>
              <a:t>High School for Traditional pathway</a:t>
            </a:r>
          </a:p>
          <a:p>
            <a:pPr marL="628650" marR="0" lvl="1" indent="-171450" algn="l" defTabSz="457200" rtl="0" eaLnBrk="1" fontAlgn="auto" latinLnBrk="0" hangingPunct="1">
              <a:lnSpc>
                <a:spcPct val="100000"/>
              </a:lnSpc>
              <a:spcBef>
                <a:spcPts val="0"/>
              </a:spcBef>
              <a:spcAft>
                <a:spcPts val="988"/>
              </a:spcAft>
              <a:buClrTx/>
              <a:buSzTx/>
              <a:buFont typeface="Wingdings" charset="2"/>
              <a:buChar char="ü"/>
              <a:tabLst/>
              <a:defRPr/>
            </a:pPr>
            <a:r>
              <a:rPr lang="en-US" b="0" baseline="0" dirty="0" smtClean="0">
                <a:latin typeface="Arial" charset="0"/>
                <a:ea typeface="Arial" charset="0"/>
                <a:cs typeface="Arial" charset="0"/>
              </a:rPr>
              <a:t>High School for Integrated pathway</a:t>
            </a:r>
          </a:p>
          <a:p>
            <a:pPr lvl="1">
              <a:spcAft>
                <a:spcPts val="388"/>
              </a:spcAft>
              <a:buFont typeface="Arial"/>
              <a:buChar char="•"/>
            </a:pPr>
            <a:endParaRPr lang="en-US" b="0" dirty="0"/>
          </a:p>
        </p:txBody>
      </p:sp>
      <p:sp>
        <p:nvSpPr>
          <p:cNvPr id="4" name="Slide Number Placeholder 3"/>
          <p:cNvSpPr>
            <a:spLocks noGrp="1"/>
          </p:cNvSpPr>
          <p:nvPr>
            <p:ph type="sldNum" sz="quarter" idx="10"/>
          </p:nvPr>
        </p:nvSpPr>
        <p:spPr/>
        <p:txBody>
          <a:bodyPr/>
          <a:lstStyle/>
          <a:p>
            <a:fld id="{18C4D782-B3C5-634D-8D39-C4C06E7BAE65}"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eaLnBrk="1" latinLnBrk="0" hangingPunct="1"/>
            <a:fld id="{F4FD1A12-C7B0-E24E-9DD9-6326316894F2}" type="datetime1">
              <a:rPr lang="en-US" smtClean="0"/>
              <a:pPr eaLnBrk="1" latinLnBrk="0" hangingPunct="1"/>
              <a:t>8/9/13</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rgbClr val="9B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rgbClr val="B75245"/>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eaLnBrk="1" latinLnBrk="0" hangingPunct="1"/>
            <a:fld id="{2EEAA4C4-5A2B-8E40-9C9A-0DAD66B28C16}" type="datetime1">
              <a:rPr lang="en-US" smtClean="0"/>
              <a:pPr eaLnBrk="1" latinLnBrk="0" hangingPunct="1"/>
              <a:t>8/9/13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eaLnBrk="1" latinLnBrk="0" hangingPunct="1"/>
            <a:fld id="{9B114560-2F51-574A-B3C9-0C3B14D19610}" type="datetime1">
              <a:rPr lang="en-US" smtClean="0"/>
              <a:pPr eaLnBrk="1" latinLnBrk="0" hangingPunct="1"/>
              <a:t>8/9/13</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eaLnBrk="1" latinLnBrk="0" hangingPunct="1"/>
            <a:fld id="{BE124A11-8231-0746-84F0-9B59D876FE92}" type="datetime1">
              <a:rPr lang="en-US" smtClean="0"/>
              <a:pPr eaLnBrk="1" latinLnBrk="0" hangingPunct="1"/>
              <a:t>8/9/13</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03B26504-6513-0247-BC19-3A3881FDCBE3}" type="datetime1">
              <a:rPr lang="en-US" smtClean="0"/>
              <a:pPr eaLnBrk="1" latinLnBrk="0" hangingPunct="1"/>
              <a:t>8/9/13</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90163EDA-82C0-724A-9FB0-4E0BE0527616}" type="datetime1">
              <a:rPr lang="en-US" smtClean="0"/>
              <a:pPr eaLnBrk="1" latinLnBrk="0" hangingPunct="1"/>
              <a:t>8/9/13</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eaLnBrk="1" latinLnBrk="0" hangingPunct="1"/>
            <a:fld id="{6663CD72-B0A6-334E-A035-DB04AF2963A2}" type="datetime1">
              <a:rPr lang="en-US" smtClean="0"/>
              <a:pPr eaLnBrk="1" latinLnBrk="0" hangingPunct="1"/>
              <a:t>8/9/13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rgbClr val="9B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rgbClr val="B75245"/>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eaLnBrk="1" latinLnBrk="0" hangingPunct="1"/>
            <a:fld id="{57046A79-7824-F74D-A17B-9C8859FC60A6}" type="datetime1">
              <a:rPr lang="en-US" smtClean="0"/>
              <a:pPr eaLnBrk="1" latinLnBrk="0" hangingPunct="1"/>
              <a:t>8/9/13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4">
              <a:lumMod val="20000"/>
              <a:lumOff val="8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D4ED6984-1B3F-1A41-875B-FADA00F17208}" type="datetime1">
              <a:rPr lang="en-US" smtClean="0"/>
              <a:pPr eaLnBrk="1" latinLnBrk="0" hangingPunct="1"/>
              <a:t>8/9/13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eaLnBrk="1" latinLnBrk="0" hangingPunct="1"/>
            <a:fld id="{CE9B9CF1-3BAF-B543-9CB2-8A0266A2E845}" type="datetime1">
              <a:rPr lang="en-US" smtClean="0"/>
              <a:pPr eaLnBrk="1" latinLnBrk="0" hangingPunct="1"/>
              <a:t>8/9/13</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rgbClr val="B75245"/>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a:solidFill>
            <a:srgbClr val="9B0000"/>
          </a:solidFill>
        </p:spPr>
        <p:txBody>
          <a:bodyPr/>
          <a:lstStyle/>
          <a:p>
            <a:fld id="{F0C94032-CD4C-4C25-B0C2-CEC720522D92}"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eaLnBrk="1" latinLnBrk="0" hangingPunct="1"/>
            <a:fld id="{FAF59DC4-1952-584C-AF27-8B8210D21C68}" type="datetime1">
              <a:rPr lang="en-US" smtClean="0"/>
              <a:pPr eaLnBrk="1" latinLnBrk="0" hangingPunct="1"/>
              <a:t>8/9/13</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rgbClr val="9B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rgbClr val="B75245"/>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rgbClr val="000000"/>
          </a:solidFill>
          <a:latin typeface="+mj-lt"/>
          <a:ea typeface="+mj-ea"/>
          <a:cs typeface="+mj-cs"/>
        </a:defRPr>
      </a:lvl1pPr>
    </p:titleStyle>
    <p:bodyStyle>
      <a:lvl1pPr marL="320040" indent="-320040" algn="l" rtl="0" eaLnBrk="1" latinLnBrk="0" hangingPunct="1">
        <a:spcBef>
          <a:spcPts val="700"/>
        </a:spcBef>
        <a:buClr>
          <a:srgbClr val="9B0000"/>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2">
            <a:lumMod val="75000"/>
          </a:schemeClr>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3">
            <a:lumMod val="75000"/>
          </a:schemeClr>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bg2">
            <a:lumMod val="50000"/>
          </a:schemeClr>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58575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96900" y="330200"/>
            <a:ext cx="7983539" cy="971550"/>
          </a:xfrm>
        </p:spPr>
        <p:txBody>
          <a:bodyPr/>
          <a:lstStyle/>
          <a:p>
            <a:r>
              <a:rPr lang="en-US" dirty="0" smtClean="0"/>
              <a:t>Background Information</a:t>
            </a:r>
            <a:endParaRPr lang="en-US" dirty="0"/>
          </a:p>
        </p:txBody>
      </p:sp>
      <p:sp>
        <p:nvSpPr>
          <p:cNvPr id="11267" name="Content Placeholder 2"/>
          <p:cNvSpPr>
            <a:spLocks noGrp="1"/>
          </p:cNvSpPr>
          <p:nvPr>
            <p:ph idx="1"/>
          </p:nvPr>
        </p:nvSpPr>
        <p:spPr>
          <a:xfrm>
            <a:off x="610184" y="1621631"/>
            <a:ext cx="7318375" cy="3614738"/>
          </a:xfrm>
        </p:spPr>
        <p:txBody>
          <a:bodyPr>
            <a:normAutofit/>
          </a:bodyPr>
          <a:lstStyle/>
          <a:p>
            <a:pPr marL="454025" lvl="1" indent="-336550" eaLnBrk="1" hangingPunct="1">
              <a:spcAft>
                <a:spcPts val="600"/>
              </a:spcAft>
              <a:buFont typeface="Arial" charset="0"/>
              <a:buChar char="•"/>
            </a:pPr>
            <a:r>
              <a:rPr lang="en-US" sz="2400" dirty="0" smtClean="0"/>
              <a:t>The CCSSM were a result of a state-led initiative in June 2009 by the </a:t>
            </a:r>
            <a:r>
              <a:rPr lang="en-US" sz="2400" dirty="0"/>
              <a:t>Council of Chief State School Officers and the National </a:t>
            </a:r>
            <a:r>
              <a:rPr lang="en-US" sz="2400" dirty="0" smtClean="0"/>
              <a:t>Governor’</a:t>
            </a:r>
            <a:r>
              <a:rPr lang="en-US" altLang="ja-JP" sz="2400" dirty="0" smtClean="0"/>
              <a:t>s </a:t>
            </a:r>
            <a:r>
              <a:rPr lang="en-US" altLang="ja-JP" sz="2400" dirty="0"/>
              <a:t>Association Center for Best Practices</a:t>
            </a:r>
            <a:endParaRPr lang="en-US" altLang="ja-JP" sz="2400" dirty="0" smtClean="0"/>
          </a:p>
          <a:p>
            <a:pPr marL="454025" lvl="1" indent="-336550" eaLnBrk="1" hangingPunct="1">
              <a:spcAft>
                <a:spcPts val="600"/>
              </a:spcAft>
              <a:buFont typeface="Arial" charset="0"/>
              <a:buChar char="•"/>
            </a:pPr>
            <a:r>
              <a:rPr lang="en-US" sz="2400" dirty="0" smtClean="0"/>
              <a:t>Released </a:t>
            </a:r>
            <a:r>
              <a:rPr lang="en-US" sz="2400" dirty="0"/>
              <a:t>on June 2, 2010</a:t>
            </a:r>
          </a:p>
          <a:p>
            <a:pPr marL="454025" lvl="1" indent="-336550" eaLnBrk="1" hangingPunct="1">
              <a:spcAft>
                <a:spcPts val="600"/>
              </a:spcAft>
              <a:buFont typeface="Arial" charset="0"/>
              <a:buChar char="•"/>
            </a:pPr>
            <a:r>
              <a:rPr lang="en-US" sz="2400" dirty="0"/>
              <a:t>Adopted by California SBE on</a:t>
            </a:r>
            <a:r>
              <a:rPr lang="en-US" sz="2400" dirty="0" smtClean="0"/>
              <a:t> August </a:t>
            </a:r>
            <a:r>
              <a:rPr lang="en-US" sz="2400" dirty="0"/>
              <a:t>2, 2010</a:t>
            </a:r>
          </a:p>
        </p:txBody>
      </p:sp>
      <p:sp>
        <p:nvSpPr>
          <p:cNvPr id="11269" name="TextBox 1"/>
          <p:cNvSpPr txBox="1">
            <a:spLocks noChangeArrowheads="1"/>
          </p:cNvSpPr>
          <p:nvPr/>
        </p:nvSpPr>
        <p:spPr bwMode="auto">
          <a:xfrm>
            <a:off x="5546277" y="5705475"/>
            <a:ext cx="2593975" cy="339725"/>
          </a:xfrm>
          <a:prstGeom prst="rect">
            <a:avLst/>
          </a:prstGeom>
          <a:noFill/>
          <a:ln w="9525">
            <a:noFill/>
            <a:miter lim="800000"/>
            <a:headEnd/>
            <a:tailEnd/>
          </a:ln>
        </p:spPr>
        <p:txBody>
          <a:bodyPr>
            <a:prstTxWarp prst="textNoShape">
              <a:avLst/>
            </a:prstTxWarp>
            <a:spAutoFit/>
          </a:bodyPr>
          <a:lstStyle/>
          <a:p>
            <a:pPr marL="0" lvl="1" algn="ctr"/>
            <a:r>
              <a:rPr lang="en-US" sz="1600" dirty="0" err="1" smtClean="0">
                <a:latin typeface="Arial Narrow" charset="0"/>
              </a:rPr>
              <a:t>www</a:t>
            </a:r>
            <a:r>
              <a:rPr lang="en-US" sz="1600" dirty="0" err="1">
                <a:latin typeface="Arial Narrow" charset="0"/>
              </a:rPr>
              <a:t>.corestandards.org</a:t>
            </a:r>
            <a:endParaRPr lang="en-US" sz="1600" dirty="0"/>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2</a:t>
            </a:fld>
            <a:endParaRPr kumimoji="0"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596900" y="1787525"/>
            <a:ext cx="7341045" cy="4422775"/>
          </a:xfrm>
        </p:spPr>
        <p:txBody>
          <a:bodyPr/>
          <a:lstStyle/>
          <a:p>
            <a:pPr>
              <a:buFontTx/>
              <a:buNone/>
            </a:pPr>
            <a:r>
              <a:rPr lang="ja-JP" altLang="en-US" sz="2800" i="1" dirty="0"/>
              <a:t>“</a:t>
            </a:r>
            <a:r>
              <a:rPr lang="en-US" altLang="ja-JP" sz="2800" i="1" dirty="0"/>
              <a:t> The Standards are not intended to be a new name for old ways of business. They are a call to take the next step. It is time for states to work together to build on lessons learned from two decades of standards based reform. It is time to recognize that standards are not just promises to our children, but promises we intend to keep.</a:t>
            </a:r>
            <a:r>
              <a:rPr lang="ja-JP" altLang="en-US" sz="2800" i="1" dirty="0"/>
              <a:t>”</a:t>
            </a:r>
            <a:endParaRPr lang="en-US" altLang="ja-JP" sz="2800" b="1" i="1" dirty="0"/>
          </a:p>
          <a:p>
            <a:pPr algn="r">
              <a:buFontTx/>
              <a:buNone/>
            </a:pPr>
            <a:r>
              <a:rPr lang="en-US" sz="2000" dirty="0"/>
              <a:t>Common Core State </a:t>
            </a:r>
            <a:r>
              <a:rPr lang="en-US" sz="2000" dirty="0" smtClean="0"/>
              <a:t>Standards for Mathematics</a:t>
            </a:r>
            <a:endParaRPr lang="en-US" sz="2000" dirty="0"/>
          </a:p>
        </p:txBody>
      </p:sp>
      <p:sp>
        <p:nvSpPr>
          <p:cNvPr id="13315" name="Title 1"/>
          <p:cNvSpPr>
            <a:spLocks noGrp="1"/>
          </p:cNvSpPr>
          <p:nvPr>
            <p:ph type="title"/>
          </p:nvPr>
        </p:nvSpPr>
        <p:spPr>
          <a:xfrm>
            <a:off x="596900" y="315913"/>
            <a:ext cx="7956551" cy="971550"/>
          </a:xfrm>
        </p:spPr>
        <p:txBody>
          <a:bodyPr/>
          <a:lstStyle/>
          <a:p>
            <a:r>
              <a:rPr lang="en-US" dirty="0" smtClean="0"/>
              <a:t>Background Information </a:t>
            </a:r>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3</a:t>
            </a:fld>
            <a:endParaRPr kumimoji="0"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96900" y="185738"/>
            <a:ext cx="8274050" cy="1143000"/>
          </a:xfrm>
        </p:spPr>
        <p:txBody>
          <a:bodyPr>
            <a:normAutofit fontScale="90000"/>
          </a:bodyPr>
          <a:lstStyle/>
          <a:p>
            <a:r>
              <a:rPr lang="en-US" dirty="0"/>
              <a:t>Common Core State Standards </a:t>
            </a:r>
            <a:br>
              <a:rPr lang="en-US" dirty="0"/>
            </a:br>
            <a:r>
              <a:rPr lang="en-US" sz="3600" dirty="0"/>
              <a:t>Underlying Characteristics</a:t>
            </a:r>
          </a:p>
        </p:txBody>
      </p:sp>
      <p:sp>
        <p:nvSpPr>
          <p:cNvPr id="15363" name="Content Placeholder 2"/>
          <p:cNvSpPr>
            <a:spLocks noGrp="1"/>
          </p:cNvSpPr>
          <p:nvPr>
            <p:ph idx="1"/>
          </p:nvPr>
        </p:nvSpPr>
        <p:spPr>
          <a:xfrm>
            <a:off x="596901" y="1533525"/>
            <a:ext cx="8089900" cy="4867275"/>
          </a:xfrm>
        </p:spPr>
        <p:txBody>
          <a:bodyPr>
            <a:normAutofit/>
          </a:bodyPr>
          <a:lstStyle/>
          <a:p>
            <a:pPr>
              <a:spcAft>
                <a:spcPts val="1200"/>
              </a:spcAft>
              <a:buFont typeface="Times" charset="0"/>
              <a:buNone/>
            </a:pPr>
            <a:r>
              <a:rPr lang="en-US" dirty="0"/>
              <a:t>The standards </a:t>
            </a:r>
            <a:r>
              <a:rPr lang="en-US" dirty="0" smtClean="0"/>
              <a:t>are:</a:t>
            </a:r>
          </a:p>
          <a:p>
            <a:pPr>
              <a:spcAft>
                <a:spcPts val="600"/>
              </a:spcAft>
            </a:pPr>
            <a:r>
              <a:rPr lang="en-US" sz="2400" dirty="0"/>
              <a:t>Aligned with college and work expectations</a:t>
            </a:r>
          </a:p>
          <a:p>
            <a:pPr>
              <a:spcAft>
                <a:spcPts val="600"/>
              </a:spcAft>
            </a:pPr>
            <a:r>
              <a:rPr lang="en-US" sz="2400" dirty="0"/>
              <a:t>Fewer but more focused</a:t>
            </a:r>
            <a:endParaRPr lang="en-US" sz="2400" dirty="0" smtClean="0"/>
          </a:p>
          <a:p>
            <a:pPr>
              <a:spcAft>
                <a:spcPts val="600"/>
              </a:spcAft>
            </a:pPr>
            <a:r>
              <a:rPr lang="en-US" sz="2400" dirty="0" smtClean="0"/>
              <a:t>Coherence </a:t>
            </a:r>
            <a:r>
              <a:rPr lang="en-US" sz="2400" dirty="0"/>
              <a:t>and consistency</a:t>
            </a:r>
          </a:p>
          <a:p>
            <a:pPr>
              <a:spcAft>
                <a:spcPts val="600"/>
              </a:spcAft>
            </a:pPr>
            <a:r>
              <a:rPr lang="en-US" sz="2400" dirty="0"/>
              <a:t>Based on rigorous content and application of knowledge through high-order skills</a:t>
            </a:r>
            <a:endParaRPr lang="en-US" sz="2400" dirty="0" smtClean="0"/>
          </a:p>
          <a:p>
            <a:r>
              <a:rPr lang="en-US" sz="2400" dirty="0" smtClean="0"/>
              <a:t>Informed </a:t>
            </a:r>
            <a:r>
              <a:rPr lang="en-US" sz="2400" dirty="0"/>
              <a:t>by other top performing </a:t>
            </a:r>
            <a:r>
              <a:rPr lang="en-US" sz="2400" dirty="0" smtClean="0"/>
              <a:t>countries</a:t>
            </a:r>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4</a:t>
            </a:fld>
            <a:endParaRPr kumimoji="0"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fontScale="90000"/>
          </a:bodyPr>
          <a:lstStyle/>
          <a:p>
            <a:r>
              <a:rPr lang="en-US" dirty="0"/>
              <a:t>Common Core State Standards</a:t>
            </a:r>
            <a:br>
              <a:rPr lang="en-US" dirty="0"/>
            </a:br>
            <a:r>
              <a:rPr lang="en-US" sz="3600" dirty="0"/>
              <a:t>Shifts in Instruction</a:t>
            </a:r>
          </a:p>
        </p:txBody>
      </p:sp>
      <p:sp>
        <p:nvSpPr>
          <p:cNvPr id="17411" name="Content Placeholder 2"/>
          <p:cNvSpPr>
            <a:spLocks noGrp="1"/>
          </p:cNvSpPr>
          <p:nvPr>
            <p:ph idx="1"/>
          </p:nvPr>
        </p:nvSpPr>
        <p:spPr/>
        <p:txBody>
          <a:bodyPr/>
          <a:lstStyle/>
          <a:p>
            <a:r>
              <a:rPr lang="en-US"/>
              <a:t>Focus</a:t>
            </a:r>
          </a:p>
          <a:p>
            <a:r>
              <a:rPr lang="en-US"/>
              <a:t>Coherence</a:t>
            </a:r>
          </a:p>
          <a:p>
            <a:r>
              <a:rPr lang="en-US"/>
              <a:t>Rigor</a:t>
            </a:r>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5</a:t>
            </a:fld>
            <a:endParaRPr kumimoji="0"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F0C94032-CD4C-4C25-B0C2-CEC720522D92}" type="slidenum">
              <a:rPr kumimoji="0" lang="en-US" smtClean="0"/>
              <a:pPr/>
              <a:t>6</a:t>
            </a:fld>
            <a:endParaRPr kumimoji="0" lang="en-US" dirty="0">
              <a:solidFill>
                <a:srgbClr val="FFFFFF"/>
              </a:solidFill>
            </a:endParaRPr>
          </a:p>
        </p:txBody>
      </p:sp>
      <p:sp>
        <p:nvSpPr>
          <p:cNvPr id="4" name="Content Placeholder 3"/>
          <p:cNvSpPr>
            <a:spLocks noGrp="1"/>
          </p:cNvSpPr>
          <p:nvPr>
            <p:ph sz="quarter" idx="1"/>
          </p:nvPr>
        </p:nvSpPr>
        <p:spPr/>
        <p:txBody>
          <a:bodyPr>
            <a:normAutofit fontScale="92500" lnSpcReduction="20000"/>
          </a:bodyPr>
          <a:lstStyle/>
          <a:p>
            <a:pPr>
              <a:spcAft>
                <a:spcPts val="600"/>
              </a:spcAft>
            </a:pPr>
            <a:r>
              <a:rPr lang="en-US" sz="3200" dirty="0" smtClean="0"/>
              <a:t>The standards call for a greater focus in mathematics. Rather than racing to cover topics in the </a:t>
            </a:r>
            <a:r>
              <a:rPr lang="ja-JP" altLang="en-US" sz="3200" dirty="0" smtClean="0"/>
              <a:t>“</a:t>
            </a:r>
            <a:r>
              <a:rPr lang="en-US" altLang="ja-JP" sz="3200" dirty="0" smtClean="0"/>
              <a:t>mile wide and inch deep</a:t>
            </a:r>
            <a:r>
              <a:rPr lang="ja-JP" altLang="en-US" sz="3200" dirty="0" smtClean="0"/>
              <a:t>”</a:t>
            </a:r>
            <a:r>
              <a:rPr lang="en-US" altLang="ja-JP" sz="3200" dirty="0" smtClean="0"/>
              <a:t> curriculum, teachers narrow and deepen the way time and energy in the classroom is spent.</a:t>
            </a:r>
          </a:p>
          <a:p>
            <a:pPr>
              <a:spcAft>
                <a:spcPts val="600"/>
              </a:spcAft>
            </a:pPr>
            <a:r>
              <a:rPr lang="en-US" sz="3200" dirty="0" smtClean="0"/>
              <a:t>They focus on the major </a:t>
            </a:r>
            <a:r>
              <a:rPr lang="en-US" altLang="ja-JP" sz="3200" dirty="0" smtClean="0"/>
              <a:t> “work</a:t>
            </a:r>
            <a:r>
              <a:rPr lang="ja-JP" altLang="en-US" sz="3200" dirty="0" smtClean="0"/>
              <a:t>”</a:t>
            </a:r>
            <a:r>
              <a:rPr lang="en-US" altLang="ja-JP" sz="3200" dirty="0" smtClean="0"/>
              <a:t> of the grade level so students can build a solid foundation, conceptual understanding, a high degree of procedural and skill fluency, and the ability to apply the math to solve problems inside and outside of the math classroom.</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t>Coherence</a:t>
            </a:r>
          </a:p>
        </p:txBody>
      </p:sp>
      <p:sp>
        <p:nvSpPr>
          <p:cNvPr id="21507" name="Content Placeholder 2"/>
          <p:cNvSpPr>
            <a:spLocks noGrp="1"/>
          </p:cNvSpPr>
          <p:nvPr>
            <p:ph idx="1"/>
          </p:nvPr>
        </p:nvSpPr>
        <p:spPr/>
        <p:txBody>
          <a:bodyPr/>
          <a:lstStyle/>
          <a:p>
            <a:r>
              <a:rPr lang="en-US"/>
              <a:t>The standards are designed around coherent progressions from grade to grade. Each standard is not a new event but an extension of previous learning.</a:t>
            </a:r>
          </a:p>
          <a:p>
            <a:r>
              <a:rPr lang="en-US"/>
              <a:t>Instead of allowing additional or supporting topics to detract from the focus of the grade, these topics can serve the grade level focus. </a:t>
            </a:r>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7</a:t>
            </a:fld>
            <a:endParaRPr kumimoji="0"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t>Rigor</a:t>
            </a:r>
          </a:p>
        </p:txBody>
      </p:sp>
      <p:sp>
        <p:nvSpPr>
          <p:cNvPr id="23555" name="Content Placeholder 2"/>
          <p:cNvSpPr>
            <a:spLocks noGrp="1"/>
          </p:cNvSpPr>
          <p:nvPr>
            <p:ph idx="1"/>
          </p:nvPr>
        </p:nvSpPr>
        <p:spPr/>
        <p:txBody>
          <a:bodyPr/>
          <a:lstStyle/>
          <a:p>
            <a:r>
              <a:rPr lang="en-US"/>
              <a:t>The major topics at each grade level pursue, with the same intensity,</a:t>
            </a:r>
          </a:p>
          <a:p>
            <a:pPr lvl="1"/>
            <a:r>
              <a:rPr lang="en-US"/>
              <a:t>Conceptual understanding</a:t>
            </a:r>
          </a:p>
          <a:p>
            <a:pPr lvl="1"/>
            <a:r>
              <a:rPr lang="en-US"/>
              <a:t>Procedure skill and fluency</a:t>
            </a:r>
          </a:p>
          <a:p>
            <a:pPr lvl="1"/>
            <a:r>
              <a:rPr lang="en-US"/>
              <a:t>Application</a:t>
            </a:r>
          </a:p>
          <a:p>
            <a:pPr lvl="1"/>
            <a:endParaRPr lang="en-US"/>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8</a:t>
            </a:fld>
            <a:endParaRPr kumimoji="0"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spcAft>
                <a:spcPts val="1800"/>
              </a:spcAft>
            </a:pPr>
            <a:r>
              <a:rPr lang="en-US" dirty="0"/>
              <a:t>Two Types of Standards</a:t>
            </a:r>
          </a:p>
        </p:txBody>
      </p:sp>
      <p:sp>
        <p:nvSpPr>
          <p:cNvPr id="3" name="Slide Number Placeholder 2"/>
          <p:cNvSpPr>
            <a:spLocks noGrp="1"/>
          </p:cNvSpPr>
          <p:nvPr>
            <p:ph type="sldNum" sz="quarter" idx="12"/>
          </p:nvPr>
        </p:nvSpPr>
        <p:spPr/>
        <p:txBody>
          <a:bodyPr>
            <a:normAutofit fontScale="85000" lnSpcReduction="20000"/>
          </a:bodyPr>
          <a:lstStyle/>
          <a:p>
            <a:fld id="{F0C94032-CD4C-4C25-B0C2-CEC720522D92}" type="slidenum">
              <a:rPr kumimoji="0" lang="en-US" smtClean="0"/>
              <a:pPr/>
              <a:t>9</a:t>
            </a:fld>
            <a:endParaRPr kumimoji="0" lang="en-US" dirty="0">
              <a:solidFill>
                <a:srgbClr val="FFFFFF"/>
              </a:solidFill>
            </a:endParaRPr>
          </a:p>
        </p:txBody>
      </p:sp>
      <p:sp>
        <p:nvSpPr>
          <p:cNvPr id="2" name="Content Placeholder 1"/>
          <p:cNvSpPr>
            <a:spLocks noGrp="1"/>
          </p:cNvSpPr>
          <p:nvPr>
            <p:ph sz="quarter" idx="1"/>
          </p:nvPr>
        </p:nvSpPr>
        <p:spPr>
          <a:xfrm>
            <a:off x="612648" y="1600200"/>
            <a:ext cx="8153400" cy="4719320"/>
          </a:xfrm>
        </p:spPr>
        <p:txBody>
          <a:bodyPr/>
          <a:lstStyle/>
          <a:p>
            <a:r>
              <a:rPr lang="en-US" sz="3200" dirty="0" smtClean="0"/>
              <a:t>Standards for Mathematical Content</a:t>
            </a:r>
          </a:p>
          <a:p>
            <a:pPr lvl="1"/>
            <a:r>
              <a:rPr lang="en-US" dirty="0" smtClean="0"/>
              <a:t>K-8 grade level standards</a:t>
            </a:r>
          </a:p>
          <a:p>
            <a:pPr lvl="1">
              <a:spcAft>
                <a:spcPts val="2400"/>
              </a:spcAft>
            </a:pPr>
            <a:r>
              <a:rPr lang="en-US" dirty="0" smtClean="0"/>
              <a:t>9-12 conceptual </a:t>
            </a:r>
            <a:r>
              <a:rPr lang="en-US" smtClean="0"/>
              <a:t>catagories</a:t>
            </a:r>
          </a:p>
          <a:p>
            <a:r>
              <a:rPr lang="en-US" sz="3200" dirty="0" smtClean="0"/>
              <a:t>Standards for Mathematical Practice</a:t>
            </a:r>
          </a:p>
          <a:p>
            <a:pPr lvl="1"/>
            <a:r>
              <a:rPr lang="en-US" dirty="0" smtClean="0"/>
              <a:t>Describe varieties of expertise that educators should seek to develop in their students</a:t>
            </a:r>
          </a:p>
          <a:p>
            <a:pPr lvl="1"/>
            <a:r>
              <a:rPr lang="en-US" dirty="0" smtClean="0"/>
              <a:t>Identify “processes and proficiencies” that are hallmarks of “mathematically proficient students”</a:t>
            </a:r>
          </a:p>
          <a:p>
            <a:pPr lvl="1"/>
            <a:r>
              <a:rPr lang="en-US" dirty="0" smtClean="0"/>
              <a:t>Remain the same throughout all grades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96900" y="211138"/>
            <a:ext cx="8274050" cy="1048573"/>
          </a:xfrm>
        </p:spPr>
        <p:txBody>
          <a:bodyPr>
            <a:normAutofit fontScale="90000"/>
          </a:bodyPr>
          <a:lstStyle/>
          <a:p>
            <a:r>
              <a:rPr lang="en-US" dirty="0" smtClean="0"/>
              <a:t>Standards for Mathematical Practice</a:t>
            </a:r>
          </a:p>
        </p:txBody>
      </p:sp>
      <p:sp>
        <p:nvSpPr>
          <p:cNvPr id="25603" name="Content Placeholder 2"/>
          <p:cNvSpPr>
            <a:spLocks noGrp="1"/>
          </p:cNvSpPr>
          <p:nvPr>
            <p:ph idx="1"/>
          </p:nvPr>
        </p:nvSpPr>
        <p:spPr>
          <a:xfrm>
            <a:off x="1396410" y="1855788"/>
            <a:ext cx="6543675" cy="4503737"/>
          </a:xfrm>
        </p:spPr>
        <p:txBody>
          <a:bodyPr/>
          <a:lstStyle/>
          <a:p>
            <a:pPr marL="460375" indent="-350838" eaLnBrk="1" hangingPunct="1">
              <a:spcBef>
                <a:spcPct val="0"/>
              </a:spcBef>
              <a:buFont typeface="Wingdings" charset="2"/>
              <a:buNone/>
            </a:pPr>
            <a:r>
              <a:rPr lang="en-US" i="1" dirty="0" smtClean="0"/>
              <a:t>“ …describe ways in which developing student practitioners of the discipline of mathematics increasingly ought to engage with the subject matter as they grow in mathematical maturity and expertise throughout the elementary, middle and high schools years.”</a:t>
            </a:r>
          </a:p>
          <a:p>
            <a:pPr marL="460375" indent="-350838" eaLnBrk="1" hangingPunct="1">
              <a:spcBef>
                <a:spcPct val="0"/>
              </a:spcBef>
              <a:buFont typeface="Wingdings" charset="2"/>
              <a:buNone/>
            </a:pPr>
            <a:endParaRPr lang="en-US" i="1" dirty="0" smtClean="0"/>
          </a:p>
          <a:p>
            <a:pPr marL="460375" indent="-350838" algn="r" eaLnBrk="1" hangingPunct="1">
              <a:spcBef>
                <a:spcPct val="0"/>
              </a:spcBef>
              <a:buFontTx/>
              <a:buNone/>
            </a:pPr>
            <a:r>
              <a:rPr lang="en-US" sz="1800" i="1" dirty="0" smtClean="0"/>
              <a:t>Common Core State Standards for Mathematical Practice, p.2</a:t>
            </a:r>
            <a:endParaRPr lang="en-US" sz="1800" dirty="0" smtClean="0"/>
          </a:p>
          <a:p>
            <a:pPr marL="460375" indent="-350838" eaLnBrk="1" hangingPunct="1">
              <a:spcBef>
                <a:spcPct val="0"/>
              </a:spcBef>
              <a:buFont typeface="Wingdings" charset="2"/>
              <a:buNone/>
            </a:pPr>
            <a:endParaRPr lang="en-US" dirty="0" smtClean="0"/>
          </a:p>
          <a:p>
            <a:pPr marL="460375" indent="-350838" eaLnBrk="1" hangingPunct="1">
              <a:spcBef>
                <a:spcPct val="0"/>
              </a:spcBef>
              <a:buFont typeface="Wingdings" charset="2"/>
              <a:buNone/>
            </a:pPr>
            <a:endParaRPr lang="en-US" sz="2000" dirty="0" smtClean="0"/>
          </a:p>
          <a:p>
            <a:pPr marL="460375" indent="-350838" eaLnBrk="1" hangingPunct="1">
              <a:spcBef>
                <a:spcPct val="0"/>
              </a:spcBef>
              <a:buFont typeface="Wingdings" charset="2"/>
              <a:buNone/>
            </a:pPr>
            <a:endParaRPr lang="en-US" dirty="0" smtClean="0"/>
          </a:p>
          <a:p>
            <a:pPr marL="460375" indent="-350838"/>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10</a:t>
            </a:fld>
            <a:endParaRPr kumimoji="0"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idx="1"/>
          </p:nvPr>
        </p:nvSpPr>
        <p:spPr>
          <a:xfrm>
            <a:off x="596901" y="1682750"/>
            <a:ext cx="7443470" cy="4781550"/>
          </a:xfrm>
        </p:spPr>
        <p:txBody>
          <a:bodyPr>
            <a:normAutofit/>
          </a:bodyPr>
          <a:lstStyle/>
          <a:p>
            <a:pPr marL="460375" indent="-404813" eaLnBrk="1" hangingPunct="1">
              <a:lnSpc>
                <a:spcPct val="90000"/>
              </a:lnSpc>
              <a:buFont typeface="Wingdings 3" charset="2"/>
              <a:buNone/>
            </a:pPr>
            <a:r>
              <a:rPr lang="en-US" sz="2400" dirty="0" smtClean="0"/>
              <a:t>1. 	Make </a:t>
            </a:r>
            <a:r>
              <a:rPr lang="en-US" sz="2400" dirty="0"/>
              <a:t>sense of problems and persevere in solving them</a:t>
            </a:r>
            <a:endParaRPr lang="en-US" sz="2400" dirty="0" smtClean="0"/>
          </a:p>
          <a:p>
            <a:pPr marL="460375" indent="-404813" eaLnBrk="1" hangingPunct="1">
              <a:lnSpc>
                <a:spcPct val="90000"/>
              </a:lnSpc>
              <a:spcAft>
                <a:spcPts val="1800"/>
              </a:spcAft>
              <a:buFont typeface="Wingdings 3" charset="2"/>
              <a:buNone/>
            </a:pPr>
            <a:r>
              <a:rPr lang="en-US" sz="1800" i="1" dirty="0" smtClean="0"/>
              <a:t>	…</a:t>
            </a:r>
            <a:r>
              <a:rPr lang="en-US" sz="1800" i="1" dirty="0"/>
              <a:t>start by explaining to themselves the meaning of a problem and looking for entry points to its solution</a:t>
            </a:r>
            <a:endParaRPr lang="en-US" sz="1800" dirty="0" smtClean="0"/>
          </a:p>
          <a:p>
            <a:pPr marL="404813" indent="-404813" eaLnBrk="1" hangingPunct="1">
              <a:lnSpc>
                <a:spcPct val="90000"/>
              </a:lnSpc>
              <a:buNone/>
            </a:pPr>
            <a:r>
              <a:rPr lang="en-US" sz="2400" dirty="0" smtClean="0"/>
              <a:t>2.	Reason </a:t>
            </a:r>
            <a:r>
              <a:rPr lang="en-US" sz="2400" dirty="0"/>
              <a:t>abstractly and quantitatively</a:t>
            </a:r>
            <a:r>
              <a:rPr lang="en-US" sz="2100" dirty="0"/>
              <a:t>	</a:t>
            </a:r>
            <a:endParaRPr lang="en-US" sz="2100" dirty="0" smtClean="0"/>
          </a:p>
          <a:p>
            <a:pPr marL="460375" indent="-404813" eaLnBrk="1" hangingPunct="1">
              <a:lnSpc>
                <a:spcPct val="90000"/>
              </a:lnSpc>
              <a:spcAft>
                <a:spcPts val="1800"/>
              </a:spcAft>
              <a:buFontTx/>
              <a:buNone/>
            </a:pPr>
            <a:r>
              <a:rPr lang="en-US" sz="1800" i="1" dirty="0" smtClean="0"/>
              <a:t>	…</a:t>
            </a:r>
            <a:r>
              <a:rPr lang="en-US" sz="1800" i="1" dirty="0"/>
              <a:t>make sense of quantities and their relationships to problem </a:t>
            </a:r>
            <a:r>
              <a:rPr lang="en-US" sz="1800" i="1" dirty="0" smtClean="0"/>
              <a:t>situations</a:t>
            </a:r>
            <a:endParaRPr lang="en-US" sz="2100" dirty="0" smtClean="0"/>
          </a:p>
          <a:p>
            <a:pPr marL="404813" indent="-404813" eaLnBrk="1" hangingPunct="1">
              <a:lnSpc>
                <a:spcPct val="90000"/>
              </a:lnSpc>
              <a:buNone/>
            </a:pPr>
            <a:r>
              <a:rPr lang="en-US" sz="2400" dirty="0" smtClean="0"/>
              <a:t>3.	Construct </a:t>
            </a:r>
            <a:r>
              <a:rPr lang="en-US" sz="2400" dirty="0"/>
              <a:t>viable arguments and critique the reasoning of others</a:t>
            </a:r>
            <a:endParaRPr lang="en-US" sz="2100" dirty="0" smtClean="0"/>
          </a:p>
          <a:p>
            <a:pPr marL="460375" indent="-404813" eaLnBrk="1" hangingPunct="1">
              <a:lnSpc>
                <a:spcPct val="90000"/>
              </a:lnSpc>
              <a:spcAft>
                <a:spcPts val="1800"/>
              </a:spcAft>
              <a:buFontTx/>
              <a:buNone/>
            </a:pPr>
            <a:r>
              <a:rPr lang="en-US" sz="1800" dirty="0" smtClean="0"/>
              <a:t>	…</a:t>
            </a:r>
            <a:r>
              <a:rPr lang="en-US" sz="1800" i="1" dirty="0"/>
              <a:t>understand and use stated assumptions, definitions, and previously established results in constructing arguments</a:t>
            </a:r>
            <a:endParaRPr lang="en-US" sz="1800" i="1" dirty="0" smtClean="0"/>
          </a:p>
          <a:p>
            <a:pPr marL="404813" indent="-404813" eaLnBrk="1" hangingPunct="1">
              <a:lnSpc>
                <a:spcPct val="90000"/>
              </a:lnSpc>
              <a:buNone/>
            </a:pPr>
            <a:r>
              <a:rPr lang="en-US" sz="2400" dirty="0" smtClean="0"/>
              <a:t>4.	Model </a:t>
            </a:r>
            <a:r>
              <a:rPr lang="en-US" sz="2400" dirty="0"/>
              <a:t>with mathematics</a:t>
            </a:r>
            <a:endParaRPr lang="en-US" sz="2400" dirty="0" smtClean="0"/>
          </a:p>
          <a:p>
            <a:pPr marL="460375" indent="-404813" eaLnBrk="1" hangingPunct="1">
              <a:lnSpc>
                <a:spcPct val="90000"/>
              </a:lnSpc>
              <a:spcAft>
                <a:spcPts val="600"/>
              </a:spcAft>
              <a:buFontTx/>
              <a:buNone/>
            </a:pPr>
            <a:r>
              <a:rPr lang="en-US" sz="1800" dirty="0" smtClean="0"/>
              <a:t>	…</a:t>
            </a:r>
            <a:r>
              <a:rPr lang="en-US" sz="1800" i="1" dirty="0"/>
              <a:t>can apply the mathematics they know to solve problems arising in everyday life, society, and the </a:t>
            </a:r>
            <a:r>
              <a:rPr lang="en-US" sz="1800" i="1" dirty="0" smtClean="0"/>
              <a:t>workplace</a:t>
            </a:r>
            <a:endParaRPr lang="en-US" sz="2100" dirty="0"/>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11</a:t>
            </a:fld>
            <a:endParaRPr kumimoji="0" lang="en-US" dirty="0">
              <a:solidFill>
                <a:srgbClr val="FFFFFF"/>
              </a:solidFill>
            </a:endParaRPr>
          </a:p>
        </p:txBody>
      </p:sp>
      <p:sp>
        <p:nvSpPr>
          <p:cNvPr id="3" name="Title 2"/>
          <p:cNvSpPr>
            <a:spLocks noGrp="1"/>
          </p:cNvSpPr>
          <p:nvPr>
            <p:ph type="title"/>
          </p:nvPr>
        </p:nvSpPr>
        <p:spPr>
          <a:xfrm>
            <a:off x="612648" y="208198"/>
            <a:ext cx="8153400" cy="1043622"/>
          </a:xfrm>
        </p:spPr>
        <p:txBody>
          <a:bodyPr>
            <a:normAutofit fontScale="90000"/>
          </a:bodyPr>
          <a:lstStyle/>
          <a:p>
            <a:r>
              <a:rPr lang="en-US" dirty="0" smtClean="0"/>
              <a:t>Standards for Mathematical Practice</a:t>
            </a:r>
            <a:br>
              <a:rPr lang="en-US" dirty="0" smtClean="0"/>
            </a:br>
            <a:r>
              <a:rPr lang="en-US" sz="3600" dirty="0" smtClean="0"/>
              <a:t>Mathematically Proficient Students</a:t>
            </a:r>
            <a:endParaRPr lang="en-US" sz="3600"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596900" y="1828800"/>
            <a:ext cx="7977188" cy="4267200"/>
          </a:xfrm>
        </p:spPr>
        <p:txBody>
          <a:bodyPr>
            <a:normAutofit/>
          </a:bodyPr>
          <a:lstStyle/>
          <a:p>
            <a:pPr marL="512763" indent="-457200" eaLnBrk="1" hangingPunct="1">
              <a:lnSpc>
                <a:spcPct val="90000"/>
              </a:lnSpc>
              <a:buFont typeface="Wingdings 3" charset="2"/>
              <a:buNone/>
            </a:pPr>
            <a:r>
              <a:rPr lang="en-US" sz="2400" dirty="0"/>
              <a:t>5.  Use appropriate tools strategically	</a:t>
            </a:r>
          </a:p>
          <a:p>
            <a:pPr marL="512763" indent="-457200" eaLnBrk="1" hangingPunct="1">
              <a:lnSpc>
                <a:spcPct val="90000"/>
              </a:lnSpc>
              <a:spcAft>
                <a:spcPts val="1200"/>
              </a:spcAft>
              <a:buFont typeface="Wingdings 3" charset="2"/>
              <a:buNone/>
            </a:pPr>
            <a:r>
              <a:rPr lang="en-US" sz="2100" dirty="0"/>
              <a:t>	</a:t>
            </a:r>
            <a:r>
              <a:rPr lang="en-US" sz="1800" dirty="0"/>
              <a:t>…</a:t>
            </a:r>
            <a:r>
              <a:rPr lang="en-US" sz="1800" i="1" dirty="0"/>
              <a:t>consider the available tools when solving a mathematical problem</a:t>
            </a:r>
            <a:endParaRPr lang="en-US" sz="2100" dirty="0"/>
          </a:p>
          <a:p>
            <a:pPr marL="461963" indent="-406400" eaLnBrk="1" hangingPunct="1">
              <a:spcAft>
                <a:spcPts val="1800"/>
              </a:spcAft>
              <a:buNone/>
            </a:pPr>
            <a:r>
              <a:rPr lang="en-US" sz="2400" dirty="0" smtClean="0"/>
              <a:t>6.	Attend </a:t>
            </a:r>
            <a:r>
              <a:rPr lang="en-US" sz="2400" dirty="0"/>
              <a:t>to precision </a:t>
            </a:r>
            <a:r>
              <a:rPr lang="en-US" sz="2100" dirty="0"/>
              <a:t/>
            </a:r>
            <a:br>
              <a:rPr lang="en-US" sz="2100" dirty="0"/>
            </a:br>
            <a:r>
              <a:rPr lang="en-US" sz="1800" i="1" dirty="0"/>
              <a:t>…calculate accurately and efficiently</a:t>
            </a:r>
          </a:p>
          <a:p>
            <a:pPr marL="512763" indent="-457200" eaLnBrk="1" hangingPunct="1">
              <a:lnSpc>
                <a:spcPct val="90000"/>
              </a:lnSpc>
              <a:buFont typeface="Wingdings 3" charset="2"/>
              <a:buNone/>
            </a:pPr>
            <a:r>
              <a:rPr lang="en-US" sz="2400" dirty="0"/>
              <a:t>7.  Look for and make use of structure</a:t>
            </a:r>
            <a:r>
              <a:rPr lang="en-US" sz="2100" dirty="0"/>
              <a:t>	</a:t>
            </a:r>
          </a:p>
          <a:p>
            <a:pPr marL="512763" indent="-457200" eaLnBrk="1" hangingPunct="1">
              <a:lnSpc>
                <a:spcPct val="90000"/>
              </a:lnSpc>
              <a:spcAft>
                <a:spcPts val="1800"/>
              </a:spcAft>
              <a:buFont typeface="Wingdings 3" charset="2"/>
              <a:buNone/>
            </a:pPr>
            <a:r>
              <a:rPr lang="en-US" sz="2100" dirty="0"/>
              <a:t>	</a:t>
            </a:r>
            <a:r>
              <a:rPr lang="en-US" sz="1800" dirty="0"/>
              <a:t>…</a:t>
            </a:r>
            <a:r>
              <a:rPr lang="en-US" sz="1800" i="1" dirty="0"/>
              <a:t>look closely to discern a pattern or structure</a:t>
            </a:r>
            <a:endParaRPr lang="en-US" sz="1800" dirty="0"/>
          </a:p>
          <a:p>
            <a:pPr marL="512763" indent="-457200" eaLnBrk="1" hangingPunct="1">
              <a:lnSpc>
                <a:spcPct val="90000"/>
              </a:lnSpc>
              <a:buFont typeface="Wingdings 3" charset="2"/>
              <a:buNone/>
            </a:pPr>
            <a:r>
              <a:rPr lang="en-US" sz="2400" dirty="0"/>
              <a:t>8.  Look for and express regularity in repeated reasoning</a:t>
            </a:r>
          </a:p>
          <a:p>
            <a:pPr marL="512763" indent="-457200" eaLnBrk="1" hangingPunct="1">
              <a:lnSpc>
                <a:spcPct val="90000"/>
              </a:lnSpc>
              <a:spcAft>
                <a:spcPts val="600"/>
              </a:spcAft>
              <a:buFont typeface="Wingdings 3" charset="2"/>
              <a:buNone/>
            </a:pPr>
            <a:r>
              <a:rPr lang="en-US" sz="2100" dirty="0"/>
              <a:t>	</a:t>
            </a:r>
            <a:r>
              <a:rPr lang="en-US" sz="1800" i="1" dirty="0"/>
              <a:t>…notice if calculations are </a:t>
            </a:r>
            <a:r>
              <a:rPr lang="en-US" sz="1800" i="1" dirty="0" smtClean="0"/>
              <a:t>repeated </a:t>
            </a:r>
            <a:r>
              <a:rPr lang="en-US" sz="1800" i="1" dirty="0"/>
              <a:t>and look for both general methods and for shortcuts</a:t>
            </a:r>
            <a:endParaRPr lang="en-US" sz="1800" dirty="0"/>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12</a:t>
            </a:fld>
            <a:endParaRPr kumimoji="0" lang="en-US" dirty="0">
              <a:solidFill>
                <a:srgbClr val="FFFFFF"/>
              </a:solidFill>
            </a:endParaRPr>
          </a:p>
        </p:txBody>
      </p:sp>
      <p:sp>
        <p:nvSpPr>
          <p:cNvPr id="3" name="Title 2"/>
          <p:cNvSpPr>
            <a:spLocks noGrp="1"/>
          </p:cNvSpPr>
          <p:nvPr>
            <p:ph type="title"/>
          </p:nvPr>
        </p:nvSpPr>
        <p:spPr>
          <a:xfrm>
            <a:off x="612648" y="218440"/>
            <a:ext cx="8153400" cy="990600"/>
          </a:xfrm>
        </p:spPr>
        <p:txBody>
          <a:bodyPr>
            <a:normAutofit fontScale="90000"/>
          </a:bodyPr>
          <a:lstStyle/>
          <a:p>
            <a:r>
              <a:rPr lang="en-US" dirty="0"/>
              <a:t>Standards for Mathematical Practice</a:t>
            </a:r>
            <a:br>
              <a:rPr lang="en-US" dirty="0"/>
            </a:br>
            <a:r>
              <a:rPr lang="en-US" sz="3600" dirty="0"/>
              <a:t>Mathematically Proficient Students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96900" y="198438"/>
            <a:ext cx="8547100" cy="1143000"/>
          </a:xfrm>
        </p:spPr>
        <p:txBody>
          <a:bodyPr>
            <a:normAutofit fontScale="90000"/>
          </a:bodyPr>
          <a:lstStyle/>
          <a:p>
            <a:r>
              <a:rPr lang="en-US" dirty="0" smtClean="0"/>
              <a:t>Mathematics Content Standards </a:t>
            </a:r>
            <a:r>
              <a:rPr lang="en-US" sz="3600" dirty="0" smtClean="0"/>
              <a:t/>
            </a:r>
            <a:br>
              <a:rPr lang="en-US" sz="3600" dirty="0" smtClean="0"/>
            </a:br>
            <a:r>
              <a:rPr lang="en-US" sz="3200" dirty="0" smtClean="0"/>
              <a:t>Grades K–8</a:t>
            </a:r>
          </a:p>
        </p:txBody>
      </p:sp>
      <p:sp>
        <p:nvSpPr>
          <p:cNvPr id="32771" name="Content Placeholder 4"/>
          <p:cNvSpPr>
            <a:spLocks noGrp="1"/>
          </p:cNvSpPr>
          <p:nvPr>
            <p:ph idx="1"/>
          </p:nvPr>
        </p:nvSpPr>
        <p:spPr>
          <a:xfrm>
            <a:off x="596901" y="1752600"/>
            <a:ext cx="8078788" cy="4503738"/>
          </a:xfrm>
        </p:spPr>
        <p:txBody>
          <a:bodyPr>
            <a:normAutofit/>
          </a:bodyPr>
          <a:lstStyle/>
          <a:p>
            <a:pPr marL="0" lvl="1" indent="0">
              <a:buFontTx/>
              <a:buNone/>
              <a:defRPr/>
            </a:pPr>
            <a:r>
              <a:rPr lang="en-US" b="1" dirty="0" smtClean="0">
                <a:solidFill>
                  <a:srgbClr val="000000"/>
                </a:solidFill>
                <a:cs typeface="ＭＳ Ｐゴシック" charset="-128"/>
              </a:rPr>
              <a:t>The Mathematical Content Standards for Grades K-8 provide:</a:t>
            </a:r>
            <a:endParaRPr lang="en-US" b="1" dirty="0" smtClean="0"/>
          </a:p>
          <a:p>
            <a:pPr>
              <a:defRPr/>
            </a:pPr>
            <a:r>
              <a:rPr lang="en-US" sz="2000" dirty="0" smtClean="0">
                <a:solidFill>
                  <a:srgbClr val="0D0D0D"/>
                </a:solidFill>
              </a:rPr>
              <a:t>Students with a solid foundation in whole numbers arithmetic (addition, subtraction, multiplication and division), fractions, and decimals. </a:t>
            </a:r>
            <a:endParaRPr lang="en-US" sz="2000" b="1" dirty="0" smtClean="0">
              <a:solidFill>
                <a:srgbClr val="0D0D0D"/>
              </a:solidFill>
            </a:endParaRPr>
          </a:p>
          <a:p>
            <a:pPr>
              <a:defRPr/>
            </a:pPr>
            <a:r>
              <a:rPr lang="en-US" sz="2000" dirty="0" smtClean="0">
                <a:solidFill>
                  <a:srgbClr val="0D0D0D"/>
                </a:solidFill>
              </a:rPr>
              <a:t>A clear direction for numerical fluency, including the d</a:t>
            </a:r>
            <a:r>
              <a:rPr lang="en-US" sz="2000" dirty="0" smtClean="0">
                <a:solidFill>
                  <a:srgbClr val="0D0D0D"/>
                </a:solidFill>
                <a:effectLst>
                  <a:outerShdw blurRad="38100" dist="38100" dir="2700000" algn="tl">
                    <a:srgbClr val="DDDDDD"/>
                  </a:outerShdw>
                </a:effectLst>
              </a:rPr>
              <a:t>evelopment of conceptual understandings</a:t>
            </a:r>
            <a:r>
              <a:rPr lang="en-US" sz="2000" dirty="0" smtClean="0">
                <a:solidFill>
                  <a:srgbClr val="0D0D0D"/>
                </a:solidFill>
              </a:rPr>
              <a:t>. By the time students exit Grade 5, they should be using algorithms to manipulate numbers fluently.</a:t>
            </a:r>
          </a:p>
          <a:p>
            <a:pPr>
              <a:defRPr/>
            </a:pPr>
            <a:r>
              <a:rPr lang="en-US" sz="2000" dirty="0" smtClean="0">
                <a:solidFill>
                  <a:srgbClr val="0D0D0D"/>
                </a:solidFill>
              </a:rPr>
              <a:t>A clear and articulated sequence for the development of fractions. Student mastery of the conceptual and procedural knowledge about fractions are essential to success in algebra. </a:t>
            </a:r>
          </a:p>
          <a:p>
            <a:pPr>
              <a:defRPr/>
            </a:pPr>
            <a:r>
              <a:rPr lang="en-US" sz="2000" dirty="0" smtClean="0">
                <a:solidFill>
                  <a:srgbClr val="0D0D0D"/>
                </a:solidFill>
              </a:rPr>
              <a:t>A clear and articulated sequence for the development of proportional reasoning in Grades six and seven.</a:t>
            </a:r>
            <a:endParaRPr lang="en-US" sz="2000" b="1" dirty="0" smtClean="0">
              <a:solidFill>
                <a:srgbClr val="0D0D0D"/>
              </a:solidFill>
            </a:endParaRPr>
          </a:p>
          <a:p>
            <a:pPr>
              <a:defRPr/>
            </a:pPr>
            <a:endParaRPr lang="en-US" sz="2000" dirty="0" smtClean="0">
              <a:solidFill>
                <a:srgbClr val="0D0D0D"/>
              </a:solidFill>
            </a:endParaRPr>
          </a:p>
          <a:p>
            <a:pPr>
              <a:buFontTx/>
              <a:buNone/>
              <a:defRPr/>
            </a:pPr>
            <a:endParaRPr lang="en-US" dirty="0" smtClean="0"/>
          </a:p>
          <a:p>
            <a:pPr>
              <a:defRPr/>
            </a:pPr>
            <a:endParaRPr lang="en-US" dirty="0" smtClean="0"/>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13</a:t>
            </a:fld>
            <a:endParaRPr kumimoji="0"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596900" y="198438"/>
            <a:ext cx="8547100" cy="1143000"/>
          </a:xfrm>
        </p:spPr>
        <p:txBody>
          <a:bodyPr>
            <a:normAutofit fontScale="90000"/>
          </a:bodyPr>
          <a:lstStyle/>
          <a:p>
            <a:r>
              <a:rPr lang="en-US" dirty="0" smtClean="0"/>
              <a:t>Mathematics Content Standards </a:t>
            </a:r>
            <a:r>
              <a:rPr lang="en-US" sz="3600" dirty="0" smtClean="0"/>
              <a:t/>
            </a:r>
            <a:br>
              <a:rPr lang="en-US" sz="3600" dirty="0" smtClean="0"/>
            </a:br>
            <a:r>
              <a:rPr lang="en-US" sz="3200" dirty="0" smtClean="0"/>
              <a:t>High School</a:t>
            </a:r>
          </a:p>
        </p:txBody>
      </p:sp>
      <p:sp>
        <p:nvSpPr>
          <p:cNvPr id="44035" name="Content Placeholder 4"/>
          <p:cNvSpPr>
            <a:spLocks noGrp="1"/>
          </p:cNvSpPr>
          <p:nvPr>
            <p:ph idx="1"/>
          </p:nvPr>
        </p:nvSpPr>
        <p:spPr>
          <a:xfrm>
            <a:off x="596900" y="1752600"/>
            <a:ext cx="8037535" cy="4748213"/>
          </a:xfrm>
        </p:spPr>
        <p:txBody>
          <a:bodyPr/>
          <a:lstStyle/>
          <a:p>
            <a:pPr marL="0" lvl="1" indent="0">
              <a:spcAft>
                <a:spcPts val="600"/>
              </a:spcAft>
              <a:buFontTx/>
              <a:buNone/>
            </a:pPr>
            <a:r>
              <a:rPr lang="en-US" b="1" dirty="0" smtClean="0">
                <a:solidFill>
                  <a:srgbClr val="000000"/>
                </a:solidFill>
                <a:cs typeface="ＭＳ Ｐゴシック" charset="-128"/>
              </a:rPr>
              <a:t>The Mathematical Content Standards for high school:</a:t>
            </a:r>
            <a:endParaRPr lang="en-US" b="1" dirty="0" smtClean="0"/>
          </a:p>
          <a:p>
            <a:pPr>
              <a:spcAft>
                <a:spcPts val="600"/>
              </a:spcAft>
            </a:pPr>
            <a:r>
              <a:rPr lang="en-US" sz="2400" dirty="0" smtClean="0"/>
              <a:t>Specify the math that all students should study to be college and career ready.</a:t>
            </a:r>
          </a:p>
          <a:p>
            <a:pPr>
              <a:spcAft>
                <a:spcPts val="600"/>
              </a:spcAft>
            </a:pPr>
            <a:r>
              <a:rPr lang="en-US" sz="2400" dirty="0" smtClean="0">
                <a:solidFill>
                  <a:srgbClr val="000000"/>
                </a:solidFill>
              </a:rPr>
              <a:t>Identify additional math standards that students should learn in order to take advanced courses such as calculus, advanced statistics, or discrete mathematics. These are indicated by (+).</a:t>
            </a:r>
          </a:p>
          <a:p>
            <a:pPr>
              <a:spcAft>
                <a:spcPts val="600"/>
              </a:spcAft>
            </a:pPr>
            <a:r>
              <a:rPr lang="en-US" sz="2400" dirty="0" smtClean="0">
                <a:solidFill>
                  <a:srgbClr val="000000"/>
                </a:solidFill>
              </a:rPr>
              <a:t>Include the addition of two courses from California.</a:t>
            </a:r>
          </a:p>
          <a:p>
            <a:pPr lvl="2">
              <a:spcAft>
                <a:spcPts val="600"/>
              </a:spcAft>
              <a:buSzPct val="80000"/>
              <a:buFont typeface="Wingdings" charset="2"/>
              <a:buChar char="ü"/>
            </a:pPr>
            <a:r>
              <a:rPr lang="en-US" dirty="0" smtClean="0">
                <a:solidFill>
                  <a:srgbClr val="000000"/>
                </a:solidFill>
                <a:ea typeface="Geneva" charset="0"/>
                <a:cs typeface="Geneva" charset="0"/>
              </a:rPr>
              <a:t>Calculus</a:t>
            </a:r>
          </a:p>
          <a:p>
            <a:pPr lvl="2">
              <a:spcAft>
                <a:spcPts val="600"/>
              </a:spcAft>
              <a:buSzPct val="80000"/>
              <a:buFont typeface="Wingdings" charset="2"/>
              <a:buChar char="ü"/>
            </a:pPr>
            <a:r>
              <a:rPr lang="en-US" dirty="0" smtClean="0">
                <a:solidFill>
                  <a:srgbClr val="000000"/>
                </a:solidFill>
                <a:ea typeface="Geneva" charset="0"/>
                <a:cs typeface="Geneva" charset="0"/>
              </a:rPr>
              <a:t>Advanced Placement Statistics and Probability</a:t>
            </a:r>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14</a:t>
            </a:fld>
            <a:endParaRPr kumimoji="0"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a:t>
            </a:r>
            <a:r>
              <a:rPr lang="en-US" baseline="30000" dirty="0" smtClean="0"/>
              <a:t>th</a:t>
            </a:r>
            <a:r>
              <a:rPr lang="en-US" dirty="0" smtClean="0"/>
              <a:t> Grade Options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F0C94032-CD4C-4C25-B0C2-CEC720522D92}" type="slidenum">
              <a:rPr kumimoji="0" lang="en-US" smtClean="0"/>
              <a:pPr/>
              <a:t>15</a:t>
            </a:fld>
            <a:endParaRPr kumimoji="0" lang="en-US" dirty="0">
              <a:solidFill>
                <a:srgbClr val="FFFFFF"/>
              </a:solidFill>
            </a:endParaRPr>
          </a:p>
        </p:txBody>
      </p:sp>
      <p:sp>
        <p:nvSpPr>
          <p:cNvPr id="4" name="Content Placeholder 3"/>
          <p:cNvSpPr>
            <a:spLocks noGrp="1"/>
          </p:cNvSpPr>
          <p:nvPr>
            <p:ph sz="quarter" idx="1"/>
          </p:nvPr>
        </p:nvSpPr>
        <p:spPr>
          <a:xfrm>
            <a:off x="612648" y="1600200"/>
            <a:ext cx="8153400" cy="3318164"/>
          </a:xfrm>
        </p:spPr>
        <p:txBody>
          <a:bodyPr>
            <a:normAutofit/>
          </a:bodyPr>
          <a:lstStyle/>
          <a:p>
            <a:pPr marL="0" indent="0">
              <a:buNone/>
            </a:pPr>
            <a:r>
              <a:rPr lang="en-US" sz="4000" baseline="30000" dirty="0"/>
              <a:t>In the Common Core State Standards for Mathematics, there are two possible mathematics courses for an eighth</a:t>
            </a:r>
            <a:r>
              <a:rPr lang="en-US" sz="4000" baseline="30000" dirty="0" smtClean="0"/>
              <a:t> grade </a:t>
            </a:r>
            <a:r>
              <a:rPr lang="en-US" sz="4000" baseline="30000" dirty="0"/>
              <a:t>student to take:</a:t>
            </a:r>
          </a:p>
          <a:p>
            <a:pPr marL="796925" lvl="1" indent="-431800">
              <a:buNone/>
            </a:pPr>
            <a:r>
              <a:rPr lang="en-US" sz="3600" baseline="30000" dirty="0"/>
              <a:t>1.	Grade 8 Common Core Mathematics</a:t>
            </a:r>
          </a:p>
          <a:p>
            <a:pPr marL="796925" lvl="1" indent="-431800">
              <a:buNone/>
            </a:pPr>
            <a:r>
              <a:rPr lang="en-US" sz="3600" baseline="30000" dirty="0"/>
              <a:t>2.	Algebra I or Mathematics </a:t>
            </a:r>
            <a:r>
              <a:rPr lang="en-US" sz="3600" baseline="30000" dirty="0" smtClean="0"/>
              <a:t>I</a:t>
            </a:r>
            <a:endParaRPr lang="en-US" sz="3600" baseline="300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a:t>
            </a:r>
            <a:r>
              <a:rPr lang="en-US" baseline="30000" dirty="0" smtClean="0"/>
              <a:t>th</a:t>
            </a:r>
            <a:r>
              <a:rPr lang="en-US" dirty="0" smtClean="0"/>
              <a:t> grade Options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F0C94032-CD4C-4C25-B0C2-CEC720522D92}" type="slidenum">
              <a:rPr kumimoji="0" lang="en-US" smtClean="0"/>
              <a:pPr/>
              <a:t>16</a:t>
            </a:fld>
            <a:endParaRPr kumimoji="0" lang="en-US" dirty="0">
              <a:solidFill>
                <a:srgbClr val="FFFFFF"/>
              </a:solidFill>
            </a:endParaRPr>
          </a:p>
        </p:txBody>
      </p:sp>
      <p:sp>
        <p:nvSpPr>
          <p:cNvPr id="6" name="Content Placeholder 5"/>
          <p:cNvSpPr>
            <a:spLocks noGrp="1"/>
          </p:cNvSpPr>
          <p:nvPr>
            <p:ph sz="quarter" idx="1"/>
          </p:nvPr>
        </p:nvSpPr>
        <p:spPr>
          <a:xfrm>
            <a:off x="527983" y="1600200"/>
            <a:ext cx="8153400" cy="4495800"/>
          </a:xfrm>
        </p:spPr>
        <p:txBody>
          <a:bodyPr/>
          <a:lstStyle/>
          <a:p>
            <a:r>
              <a:rPr lang="en-US" dirty="0" smtClean="0"/>
              <a:t>Course sequence 8-12</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85250912"/>
              </p:ext>
            </p:extLst>
          </p:nvPr>
        </p:nvGraphicFramePr>
        <p:xfrm>
          <a:off x="741490" y="2450652"/>
          <a:ext cx="7819620" cy="2684780"/>
        </p:xfrm>
        <a:graphic>
          <a:graphicData uri="http://schemas.openxmlformats.org/drawingml/2006/table">
            <a:tbl>
              <a:tblPr firstRow="1" bandRow="1">
                <a:tableStyleId>{9DCAF9ED-07DC-4A11-8D7F-57B35C25682E}</a:tableStyleId>
              </a:tblPr>
              <a:tblGrid>
                <a:gridCol w="1563924"/>
                <a:gridCol w="1563924"/>
                <a:gridCol w="1563924"/>
                <a:gridCol w="1563924"/>
                <a:gridCol w="1563924"/>
              </a:tblGrid>
              <a:tr h="421156">
                <a:tc>
                  <a:txBody>
                    <a:bodyPr/>
                    <a:lstStyle/>
                    <a:p>
                      <a:pPr algn="ctr"/>
                      <a:r>
                        <a:rPr lang="en-US" dirty="0" smtClean="0"/>
                        <a:t>Grade 8</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Grade 9</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Grade 10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Grade 11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Grade 12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1191744">
                <a:tc>
                  <a:txBody>
                    <a:bodyPr/>
                    <a:lstStyle/>
                    <a:p>
                      <a:pPr algn="ctr"/>
                      <a:r>
                        <a:rPr lang="en-US" dirty="0" smtClean="0"/>
                        <a:t>8</a:t>
                      </a:r>
                      <a:r>
                        <a:rPr lang="en-US" baseline="30000" dirty="0" smtClean="0"/>
                        <a:t>th</a:t>
                      </a:r>
                      <a:r>
                        <a:rPr lang="en-US" dirty="0" smtClean="0"/>
                        <a:t> Grade Common Core Standards for Mathematics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Algebra</a:t>
                      </a:r>
                      <a:r>
                        <a:rPr lang="en-US" baseline="0" dirty="0" smtClean="0"/>
                        <a:t> I or Mathematics I</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Geometry or </a:t>
                      </a:r>
                      <a:r>
                        <a:rPr lang="en-US" baseline="0" dirty="0" smtClean="0"/>
                        <a:t>Mathematics II</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Algebra II or </a:t>
                      </a:r>
                      <a:r>
                        <a:rPr lang="en-US" baseline="0" dirty="0" smtClean="0"/>
                        <a:t>Mathematics III</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err="1" smtClean="0"/>
                        <a:t>PreCalculus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31800">
                <a:tc>
                  <a:txBody>
                    <a:bodyPr/>
                    <a:lstStyle/>
                    <a:p>
                      <a:pPr algn="ctr"/>
                      <a:r>
                        <a:rPr lang="en-US" dirty="0" smtClean="0"/>
                        <a:t>Algebra</a:t>
                      </a:r>
                      <a:r>
                        <a:rPr lang="en-US" baseline="0" dirty="0" smtClean="0"/>
                        <a:t> I</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Geometry</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Algebra II</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err="1" smtClean="0"/>
                        <a:t>PreCalculus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AP Calculus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30468">
                <a:tc>
                  <a:txBody>
                    <a:bodyPr/>
                    <a:lstStyle/>
                    <a:p>
                      <a:pPr algn="ctr"/>
                      <a:r>
                        <a:rPr lang="en-US" baseline="0" dirty="0" smtClean="0"/>
                        <a:t>Mathematics I</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baseline="0" dirty="0" smtClean="0"/>
                        <a:t>Mathematics II</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baseline="0" dirty="0" smtClean="0"/>
                        <a:t>Mathematics III</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err="1" smtClean="0"/>
                        <a:t>PreCalculus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AP Calculus</a:t>
                      </a:r>
                    </a:p>
                    <a:p>
                      <a:pPr algn="ct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9290123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High School Pathways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17</a:t>
            </a:fld>
            <a:endParaRPr kumimoji="0" lang="en-US" dirty="0">
              <a:solidFill>
                <a:srgbClr val="FFFFFF"/>
              </a:solidFill>
            </a:endParaRPr>
          </a:p>
        </p:txBody>
      </p:sp>
      <p:pic>
        <p:nvPicPr>
          <p:cNvPr id="5" name="Picture Placeholder 9" descr="Pathways.jpg"/>
          <p:cNvPicPr>
            <a:picLocks noGrp="1"/>
          </p:cNvPicPr>
          <p:nvPr>
            <p:ph sz="quarter" idx="1"/>
          </p:nvPr>
        </p:nvPicPr>
        <p:blipFill rotWithShape="1">
          <a:blip r:embed="rId3">
            <a:extLst>
              <a:ext uri="{28A0092B-C50C-407E-A947-70E740481C1C}">
                <a14:useLocalDpi xmlns:a14="http://schemas.microsoft.com/office/drawing/2010/main" val="0"/>
              </a:ext>
            </a:extLst>
          </a:blip>
          <a:srcRect l="-29067" r="-29067"/>
          <a:stretch/>
        </p:blipFill>
        <p:spPr>
          <a:xfrm>
            <a:off x="612775" y="1600200"/>
            <a:ext cx="8153400" cy="4495800"/>
          </a:xfrm>
        </p:spPr>
      </p:pic>
    </p:spTree>
    <p:extLst>
      <p:ext uri="{BB962C8B-B14F-4D97-AF65-F5344CB8AC3E}">
        <p14:creationId xmlns:p14="http://schemas.microsoft.com/office/powerpoint/2010/main" val="240753581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Acceleration</a:t>
            </a:r>
            <a:endParaRPr lang="en-US" dirty="0"/>
          </a:p>
        </p:txBody>
      </p:sp>
      <p:sp>
        <p:nvSpPr>
          <p:cNvPr id="3" name="Content Placeholder 2"/>
          <p:cNvSpPr>
            <a:spLocks noGrp="1"/>
          </p:cNvSpPr>
          <p:nvPr>
            <p:ph idx="1"/>
          </p:nvPr>
        </p:nvSpPr>
        <p:spPr/>
        <p:txBody>
          <a:bodyPr/>
          <a:lstStyle/>
          <a:p>
            <a:r>
              <a:rPr lang="en-US" dirty="0" smtClean="0"/>
              <a:t>Previous method of acceleration</a:t>
            </a:r>
          </a:p>
          <a:p>
            <a:r>
              <a:rPr lang="en-US" dirty="0" smtClean="0"/>
              <a:t>New options for acceleration</a:t>
            </a:r>
          </a:p>
          <a:p>
            <a:pPr lvl="1"/>
            <a:r>
              <a:rPr lang="en-US" dirty="0"/>
              <a:t>M</a:t>
            </a:r>
            <a:r>
              <a:rPr lang="en-US" dirty="0" smtClean="0"/>
              <a:t>iddle </a:t>
            </a:r>
            <a:r>
              <a:rPr lang="en-US" dirty="0"/>
              <a:t>s</a:t>
            </a:r>
            <a:r>
              <a:rPr lang="en-US" dirty="0" smtClean="0"/>
              <a:t>chool</a:t>
            </a:r>
          </a:p>
          <a:p>
            <a:pPr lvl="1"/>
            <a:r>
              <a:rPr lang="en-US" dirty="0"/>
              <a:t>H</a:t>
            </a:r>
            <a:r>
              <a:rPr lang="en-US" dirty="0" smtClean="0"/>
              <a:t>igh school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18</a:t>
            </a:fld>
            <a:endParaRPr kumimoji="0" lang="en-US" dirty="0">
              <a:solidFill>
                <a:srgbClr val="FFFFFF"/>
              </a:solidFill>
            </a:endParaRPr>
          </a:p>
        </p:txBody>
      </p:sp>
    </p:spTree>
    <p:extLst>
      <p:ext uri="{BB962C8B-B14F-4D97-AF65-F5344CB8AC3E}">
        <p14:creationId xmlns:p14="http://schemas.microsoft.com/office/powerpoint/2010/main" val="236543369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Content Placeholder 2"/>
          <p:cNvSpPr>
            <a:spLocks noGrp="1"/>
          </p:cNvSpPr>
          <p:nvPr>
            <p:ph sz="quarter" idx="1"/>
          </p:nvPr>
        </p:nvSpPr>
        <p:spPr>
          <a:xfrm>
            <a:off x="596900" y="1798638"/>
            <a:ext cx="7821013" cy="4441825"/>
          </a:xfrm>
        </p:spPr>
        <p:txBody>
          <a:bodyPr/>
          <a:lstStyle/>
          <a:p>
            <a:r>
              <a:rPr lang="en-US" sz="3200" dirty="0"/>
              <a:t>Middle School</a:t>
            </a:r>
          </a:p>
          <a:p>
            <a:pPr lvl="1">
              <a:spcAft>
                <a:spcPts val="1800"/>
              </a:spcAft>
            </a:pPr>
            <a:r>
              <a:rPr lang="en-US" dirty="0">
                <a:cs typeface="ＭＳ Ｐゴシック" charset="-128"/>
              </a:rPr>
              <a:t>Compacting</a:t>
            </a:r>
          </a:p>
          <a:p>
            <a:r>
              <a:rPr lang="en-US" sz="3200" dirty="0"/>
              <a:t>High School</a:t>
            </a:r>
          </a:p>
          <a:p>
            <a:pPr lvl="1"/>
            <a:r>
              <a:rPr lang="en-US" dirty="0">
                <a:cs typeface="ＭＳ Ｐゴシック" charset="-128"/>
              </a:rPr>
              <a:t>Accelerated Integrated Pathway</a:t>
            </a:r>
          </a:p>
          <a:p>
            <a:pPr lvl="1"/>
            <a:r>
              <a:rPr lang="en-US" dirty="0">
                <a:cs typeface="ＭＳ Ｐゴシック" charset="-128"/>
              </a:rPr>
              <a:t>Doubling Up</a:t>
            </a:r>
          </a:p>
          <a:p>
            <a:pPr lvl="1"/>
            <a:r>
              <a:rPr lang="en-US" dirty="0">
                <a:cs typeface="ＭＳ Ｐゴシック" charset="-128"/>
              </a:rPr>
              <a:t>Enhanced Pathway</a:t>
            </a:r>
          </a:p>
          <a:p>
            <a:pPr lvl="1"/>
            <a:r>
              <a:rPr lang="en-US" dirty="0">
                <a:cs typeface="ＭＳ Ｐゴシック" charset="-128"/>
              </a:rPr>
              <a:t>Summer Bridge Pathway </a:t>
            </a:r>
          </a:p>
        </p:txBody>
      </p:sp>
      <p:sp>
        <p:nvSpPr>
          <p:cNvPr id="80899" name="Title 1"/>
          <p:cNvSpPr>
            <a:spLocks noGrp="1"/>
          </p:cNvSpPr>
          <p:nvPr>
            <p:ph type="title"/>
          </p:nvPr>
        </p:nvSpPr>
        <p:spPr>
          <a:xfrm>
            <a:off x="596900" y="136525"/>
            <a:ext cx="8169275" cy="1265238"/>
          </a:xfrm>
        </p:spPr>
        <p:txBody>
          <a:bodyPr/>
          <a:lstStyle/>
          <a:p>
            <a:pPr eaLnBrk="1" hangingPunct="1"/>
            <a:r>
              <a:rPr lang="en-US" sz="4000" dirty="0"/>
              <a:t>Draft Mathematics Framework</a:t>
            </a:r>
            <a:br>
              <a:rPr lang="en-US" sz="4000" dirty="0"/>
            </a:br>
            <a:r>
              <a:rPr lang="en-US" sz="3600" dirty="0"/>
              <a:t>Acceleration Options</a:t>
            </a:r>
          </a:p>
        </p:txBody>
      </p:sp>
      <p:sp>
        <p:nvSpPr>
          <p:cNvPr id="2" name="Slide Number Placeholder 1"/>
          <p:cNvSpPr>
            <a:spLocks noGrp="1"/>
          </p:cNvSpPr>
          <p:nvPr>
            <p:ph type="sldNum" sz="quarter" idx="12"/>
          </p:nvPr>
        </p:nvSpPr>
        <p:spPr/>
        <p:txBody>
          <a:bodyPr>
            <a:normAutofit fontScale="85000" lnSpcReduction="20000"/>
          </a:bodyPr>
          <a:lstStyle/>
          <a:p>
            <a:fld id="{F0C94032-CD4C-4C25-B0C2-CEC720522D92}" type="slidenum">
              <a:rPr kumimoji="0" lang="en-US" smtClean="0"/>
              <a:pPr/>
              <a:t>19</a:t>
            </a:fld>
            <a:endParaRPr kumimoji="0"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a:t>
            </a:r>
            <a:endParaRPr lang="en-US" dirty="0"/>
          </a:p>
        </p:txBody>
      </p:sp>
      <p:sp>
        <p:nvSpPr>
          <p:cNvPr id="3" name="Content Placeholder 2"/>
          <p:cNvSpPr>
            <a:spLocks noGrp="1"/>
          </p:cNvSpPr>
          <p:nvPr>
            <p:ph idx="1"/>
          </p:nvPr>
        </p:nvSpPr>
        <p:spPr>
          <a:xfrm>
            <a:off x="612648" y="1600199"/>
            <a:ext cx="8153400" cy="2013763"/>
          </a:xfrm>
        </p:spPr>
        <p:txBody>
          <a:bodyPr>
            <a:normAutofit/>
          </a:bodyPr>
          <a:lstStyle/>
          <a:p>
            <a:r>
              <a:rPr lang="en-US" sz="3200" dirty="0" smtClean="0"/>
              <a:t>See the Parent Handbook </a:t>
            </a:r>
          </a:p>
          <a:p>
            <a:pPr lvl="1"/>
            <a:r>
              <a:rPr lang="en-US" dirty="0" smtClean="0"/>
              <a:t>For middle school (grades 6-8)</a:t>
            </a:r>
          </a:p>
          <a:p>
            <a:pPr lvl="1"/>
            <a:r>
              <a:rPr lang="en-US" dirty="0" smtClean="0"/>
              <a:t>For high </a:t>
            </a:r>
            <a:r>
              <a:rPr lang="en-US" dirty="0"/>
              <a:t>s</a:t>
            </a:r>
            <a:r>
              <a:rPr lang="en-US" dirty="0" smtClean="0"/>
              <a:t>chool (grades 9-12)</a:t>
            </a:r>
          </a:p>
          <a:p>
            <a:pPr lvl="2"/>
            <a:r>
              <a:rPr lang="en-US" dirty="0" smtClean="0"/>
              <a:t>Traditional or </a:t>
            </a:r>
            <a:r>
              <a:rPr lang="en-US" dirty="0"/>
              <a:t>i</a:t>
            </a:r>
            <a:r>
              <a:rPr lang="en-US" dirty="0" smtClean="0"/>
              <a:t>ntegrated pathway</a:t>
            </a:r>
          </a:p>
        </p:txBody>
      </p:sp>
      <p:sp>
        <p:nvSpPr>
          <p:cNvPr id="4" name="Slide Number Placeholder 3"/>
          <p:cNvSpPr>
            <a:spLocks noGrp="1"/>
          </p:cNvSpPr>
          <p:nvPr>
            <p:ph type="sldNum" sz="quarter" idx="12"/>
          </p:nvPr>
        </p:nvSpPr>
        <p:spPr/>
        <p:txBody>
          <a:bodyPr>
            <a:normAutofit fontScale="85000" lnSpcReduction="20000"/>
          </a:bodyPr>
          <a:lstStyle/>
          <a:p>
            <a:pPr eaLnBrk="1" latinLnBrk="0" hangingPunct="1"/>
            <a:fld id="{F0C94032-CD4C-4C25-B0C2-CEC720522D92}" type="slidenum">
              <a:rPr kumimoji="0" lang="en-US" smtClean="0"/>
              <a:pPr eaLnBrk="1" latinLnBrk="0" hangingPunct="1"/>
              <a:t>20</a:t>
            </a:fld>
            <a:endParaRPr kumimoji="0" lang="en-US" dirty="0">
              <a:solidFill>
                <a:srgbClr val="FFFFFF"/>
              </a:solidFill>
            </a:endParaRPr>
          </a:p>
        </p:txBody>
      </p:sp>
      <p:pic>
        <p:nvPicPr>
          <p:cNvPr id="6" name="Picture 5" descr="Math Parent HB_M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8253" y="3810300"/>
            <a:ext cx="2119122" cy="2743085"/>
          </a:xfrm>
          <a:prstGeom prst="rect">
            <a:avLst/>
          </a:prstGeom>
          <a:ln w="3175" cmpd="sng">
            <a:solidFill>
              <a:schemeClr val="tx1"/>
            </a:solidFill>
          </a:ln>
        </p:spPr>
      </p:pic>
      <p:pic>
        <p:nvPicPr>
          <p:cNvPr id="7" name="Picture 6" descr="Math Parent HB Trad_HS.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2304" y="3810300"/>
            <a:ext cx="2119210" cy="2743200"/>
          </a:xfrm>
          <a:prstGeom prst="rect">
            <a:avLst/>
          </a:prstGeom>
          <a:ln w="3175" cmpd="sng">
            <a:solidFill>
              <a:schemeClr val="tx1"/>
            </a:solidFill>
          </a:ln>
        </p:spPr>
      </p:pic>
      <p:pic>
        <p:nvPicPr>
          <p:cNvPr id="10" name="Picture 9" descr="Math Parent HB Int_HS Cover.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66447" y="3810299"/>
            <a:ext cx="2119210" cy="2743199"/>
          </a:xfrm>
          <a:prstGeom prst="rect">
            <a:avLst/>
          </a:prstGeom>
          <a:ln w="3175" cmpd="sng">
            <a:solidFill>
              <a:schemeClr val="tx1"/>
            </a:solidFill>
          </a:ln>
        </p:spPr>
      </p:pic>
    </p:spTree>
    <p:extLst>
      <p:ext uri="{BB962C8B-B14F-4D97-AF65-F5344CB8AC3E}">
        <p14:creationId xmlns:p14="http://schemas.microsoft.com/office/powerpoint/2010/main" val="317502990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514</TotalTime>
  <Words>977</Words>
  <Application>Microsoft Macintosh PowerPoint</Application>
  <PresentationFormat>On-screen Show (4:3)</PresentationFormat>
  <Paragraphs>288</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Median</vt:lpstr>
      <vt:lpstr>PowerPoint Presentation</vt:lpstr>
      <vt:lpstr>Background Information</vt:lpstr>
      <vt:lpstr>Background Information </vt:lpstr>
      <vt:lpstr>Common Core State Standards  Underlying Characteristics</vt:lpstr>
      <vt:lpstr>Common Core State Standards Shifts in Instruction</vt:lpstr>
      <vt:lpstr>Focus</vt:lpstr>
      <vt:lpstr>Coherence</vt:lpstr>
      <vt:lpstr>Rigor</vt:lpstr>
      <vt:lpstr>Two Types of Standards</vt:lpstr>
      <vt:lpstr>Standards for Mathematical Practice</vt:lpstr>
      <vt:lpstr>Standards for Mathematical Practice Mathematically Proficient Students</vt:lpstr>
      <vt:lpstr>Standards for Mathematical Practice Mathematically Proficient Students</vt:lpstr>
      <vt:lpstr>Mathematics Content Standards  Grades K–8</vt:lpstr>
      <vt:lpstr>Mathematics Content Standards  High School</vt:lpstr>
      <vt:lpstr>8th Grade Options</vt:lpstr>
      <vt:lpstr>8th grade Options</vt:lpstr>
      <vt:lpstr>High School Pathways</vt:lpstr>
      <vt:lpstr>Acceleration</vt:lpstr>
      <vt:lpstr>Draft Mathematics Framework Acceleration Options</vt:lpstr>
      <vt:lpstr>More Information</vt:lpstr>
    </vt:vector>
  </TitlesOfParts>
  <Company>Sacramento County Office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Yami Gaitan</dc:creator>
  <cp:lastModifiedBy>Yami Gaitan</cp:lastModifiedBy>
  <cp:revision>50</cp:revision>
  <cp:lastPrinted>2013-07-27T18:34:54Z</cp:lastPrinted>
  <dcterms:created xsi:type="dcterms:W3CDTF">2013-07-29T03:41:55Z</dcterms:created>
  <dcterms:modified xsi:type="dcterms:W3CDTF">2013-08-09T23:09:22Z</dcterms:modified>
</cp:coreProperties>
</file>